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4/4/2017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4/4/2017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4/4/2017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4/4/2017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4/4/2017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與說明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是非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4/4/2017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4/4/2017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Homework #3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TW" dirty="0" smtClean="0"/>
              <a:t>Rick Lee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2974070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77334" y="337752"/>
            <a:ext cx="8596668" cy="1320800"/>
          </a:xfrm>
        </p:spPr>
        <p:txBody>
          <a:bodyPr/>
          <a:lstStyle/>
          <a:p>
            <a:r>
              <a:rPr lang="en-US" altLang="zh-TW" dirty="0" smtClean="0"/>
              <a:t>Problem 1</a:t>
            </a:r>
            <a:endParaRPr lang="zh-TW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677334" y="1270000"/>
                <a:ext cx="8596668" cy="4388493"/>
              </a:xfrm>
            </p:spPr>
            <p:txBody>
              <a:bodyPr/>
              <a:lstStyle/>
              <a:p>
                <a:r>
                  <a:rPr lang="en-US" altLang="zh-TW" dirty="0" smtClean="0">
                    <a:latin typeface="Comic Sans MS" panose="030F0702030302020204" pitchFamily="66" charset="0"/>
                  </a:rPr>
                  <a:t>Consider the following algorithm for computing the square of a given non-negative integer.</a:t>
                </a:r>
              </a:p>
              <a:p>
                <a:endParaRPr lang="en-US" altLang="zh-TW" dirty="0" smtClean="0">
                  <a:latin typeface="Comic Sans MS" panose="030F0702030302020204" pitchFamily="66" charset="0"/>
                </a:endParaRPr>
              </a:p>
              <a:p>
                <a:endParaRPr lang="en-US" altLang="zh-TW" dirty="0">
                  <a:latin typeface="Comic Sans MS" panose="030F0702030302020204" pitchFamily="66" charset="0"/>
                </a:endParaRPr>
              </a:p>
              <a:p>
                <a:endParaRPr lang="en-US" altLang="zh-TW" dirty="0" smtClean="0">
                  <a:latin typeface="Comic Sans MS" panose="030F0702030302020204" pitchFamily="66" charset="0"/>
                </a:endParaRPr>
              </a:p>
              <a:p>
                <a:endParaRPr lang="en-US" altLang="zh-TW" dirty="0">
                  <a:latin typeface="Comic Sans MS" panose="030F0702030302020204" pitchFamily="66" charset="0"/>
                </a:endParaRPr>
              </a:p>
              <a:p>
                <a:endParaRPr lang="en-US" altLang="zh-TW" dirty="0" smtClean="0">
                  <a:latin typeface="Comic Sans MS" panose="030F0702030302020204" pitchFamily="66" charset="0"/>
                </a:endParaRPr>
              </a:p>
              <a:p>
                <a:endParaRPr lang="en-US" altLang="zh-TW" dirty="0" smtClean="0">
                  <a:latin typeface="Comic Sans MS" panose="030F0702030302020204" pitchFamily="66" charset="0"/>
                </a:endParaRPr>
              </a:p>
              <a:p>
                <a:r>
                  <a:rPr lang="en-US" altLang="zh-TW" dirty="0" smtClean="0">
                    <a:latin typeface="Comic Sans MS" panose="030F0702030302020204" pitchFamily="66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𝐼𝑛𝑣</m:t>
                    </m:r>
                    <m:r>
                      <a:rPr lang="en-US" altLang="zh-TW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TW" i="1" dirty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TW" i="1" dirty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altLang="zh-TW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zh-TW" i="1" dirty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altLang="zh-TW" i="1" dirty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altLang="zh-TW" i="1" dirty="0"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en-US" altLang="zh-TW" dirty="0">
                    <a:latin typeface="Comic Sans MS" panose="030F0702030302020204" pitchFamily="66" charset="0"/>
                  </a:rPr>
                  <a:t>denote the assertion</a:t>
                </a:r>
                <a:r>
                  <a:rPr lang="en-US" altLang="zh-TW" dirty="0" smtClean="0">
                    <a:latin typeface="Comic Sans MS" panose="030F0702030302020204" pitchFamily="66" charset="0"/>
                  </a:rPr>
                  <a:t>: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≥0∧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≥0∧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altLang="zh-TW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altLang="zh-TW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altLang="zh-TW" dirty="0" smtClean="0">
                    <a:latin typeface="Comic Sans MS" panose="030F0702030302020204" pitchFamily="66" charset="0"/>
                  </a:rPr>
                  <a:t>. </a:t>
                </a:r>
                <a:r>
                  <a:rPr lang="en-US" altLang="zh-TW" dirty="0">
                    <a:latin typeface="Comic Sans MS" panose="030F0702030302020204" pitchFamily="66" charset="0"/>
                  </a:rPr>
                  <a:t>Claim: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𝐼𝑛𝑣</m:t>
                    </m:r>
                    <m:r>
                      <a:rPr lang="en-US" altLang="zh-TW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TW" i="1" dirty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TW" i="1" dirty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altLang="zh-TW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zh-TW" i="1" dirty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altLang="zh-TW" i="1" dirty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altLang="zh-TW" i="1" dirty="0"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en-US" altLang="zh-TW" dirty="0">
                    <a:latin typeface="Comic Sans MS" panose="030F0702030302020204" pitchFamily="66" charset="0"/>
                  </a:rPr>
                  <a:t>is a loop invariant of the while loop, assuming that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≥0</m:t>
                    </m:r>
                  </m:oMath>
                </a14:m>
                <a:r>
                  <a:rPr lang="en-US" altLang="zh-TW" dirty="0">
                    <a:latin typeface="Comic Sans MS" panose="030F0702030302020204" pitchFamily="66" charset="0"/>
                  </a:rPr>
                  <a:t>. Prove the claim by induction. What does the loop invariant implicate when the while loop terminates? </a:t>
                </a:r>
                <a:endParaRPr lang="zh-TW" altLang="en-US" dirty="0"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77334" y="1270000"/>
                <a:ext cx="8596668" cy="4388493"/>
              </a:xfrm>
              <a:blipFill rotWithShape="0">
                <a:blip r:embed="rId2"/>
                <a:stretch>
                  <a:fillRect l="-142" t="-556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圖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0422" y="1930400"/>
            <a:ext cx="2257425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449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77334" y="354227"/>
            <a:ext cx="8596668" cy="1320800"/>
          </a:xfrm>
        </p:spPr>
        <p:txBody>
          <a:bodyPr/>
          <a:lstStyle/>
          <a:p>
            <a:r>
              <a:rPr lang="en-US" altLang="zh-TW" dirty="0" smtClean="0"/>
              <a:t>Problem 1(Cont.)</a:t>
            </a:r>
            <a:endParaRPr lang="zh-TW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677334" y="1369755"/>
                <a:ext cx="8596668" cy="5195801"/>
              </a:xfrm>
            </p:spPr>
            <p:txBody>
              <a:bodyPr>
                <a:normAutofit/>
              </a:bodyPr>
              <a:lstStyle/>
              <a:p>
                <a:r>
                  <a:rPr lang="en-US" altLang="zh-TW" dirty="0" smtClean="0">
                    <a:latin typeface="Comic Sans MS" panose="030F0702030302020204" pitchFamily="66" charset="0"/>
                  </a:rPr>
                  <a:t>Base case :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=0, 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𝑠𝑡𝑎𝑡𝑖𝑠𝑓𝑖𝑒𝑑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≥0∧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≥0∧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altLang="zh-TW" dirty="0" smtClean="0">
                  <a:latin typeface="Comic Sans MS" panose="030F0702030302020204" pitchFamily="66" charset="0"/>
                </a:endParaRPr>
              </a:p>
              <a:p>
                <a:r>
                  <a:rPr lang="en-US" altLang="zh-TW" dirty="0" smtClean="0">
                    <a:latin typeface="Comic Sans MS" panose="030F0702030302020204" pitchFamily="66" charset="0"/>
                  </a:rPr>
                  <a:t>Induction step : In every iteration, let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altLang="zh-TW" b="0" i="0" smtClean="0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begChr m:val="{"/>
                        <m:endChr m:val="}"/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e>
                    </m:d>
                  </m:oMath>
                </a14:m>
                <a:r>
                  <a:rPr lang="en-US" altLang="zh-TW" dirty="0" smtClean="0">
                    <a:latin typeface="Comic Sans MS" panose="030F0702030302020204" pitchFamily="66" charset="0"/>
                  </a:rPr>
                  <a:t> is the input and output.</a:t>
                </a:r>
              </a:p>
              <a:p>
                <a:r>
                  <a:rPr lang="en-US" altLang="zh-TW" dirty="0" smtClean="0">
                    <a:latin typeface="Comic Sans MS" panose="030F0702030302020204" pitchFamily="66" charset="0"/>
                  </a:rPr>
                  <a:t>The output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en-US" altLang="zh-TW" dirty="0" smtClean="0">
                  <a:latin typeface="Comic Sans MS" panose="030F0702030302020204" pitchFamily="66" charset="0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altLang="zh-TW" dirty="0" smtClean="0">
                    <a:latin typeface="Comic Sans MS" panose="030F0702030302020204" pitchFamily="66" charset="0"/>
                  </a:rPr>
                  <a:t>  </a:t>
                </a:r>
                <a14:m>
                  <m:oMath xmlns:m="http://schemas.openxmlformats.org/officeDocument/2006/math">
                    <m:r>
                      <a:rPr lang="en-US" altLang="zh-TW" b="0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altLang="zh-TW" b="0" i="1" dirty="0" smtClean="0">
                        <a:latin typeface="Cambria Math" panose="02040503050406030204" pitchFamily="18" charset="0"/>
                      </a:rPr>
                      <m:t>+2</m:t>
                    </m:r>
                    <m:r>
                      <a:rPr lang="en-US" altLang="zh-TW" b="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zh-TW" b="0" i="1" dirty="0" smtClean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endParaRPr lang="en-US" altLang="zh-TW" dirty="0" smtClean="0">
                  <a:latin typeface="Comic Sans MS" panose="030F0702030302020204" pitchFamily="66" charset="0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altLang="zh-TW" dirty="0" smtClean="0">
                    <a:latin typeface="Comic Sans MS" panose="030F0702030302020204" pitchFamily="66" charset="0"/>
                  </a:rPr>
                  <a:t>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zh-TW" b="0" i="1" dirty="0" smtClean="0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zh-TW" b="0" i="1" dirty="0" smtClean="0">
                        <a:latin typeface="Cambria Math" panose="02040503050406030204" pitchFamily="18" charset="0"/>
                      </a:rPr>
                      <m:t>+2</m:t>
                    </m:r>
                    <m:r>
                      <a:rPr lang="en-US" altLang="zh-TW" b="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zh-TW" b="0" i="1" dirty="0" smtClean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endParaRPr lang="en-US" altLang="zh-TW" dirty="0" smtClean="0">
                  <a:latin typeface="Comic Sans MS" panose="030F0702030302020204" pitchFamily="66" charset="0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altLang="zh-TW" dirty="0" smtClean="0">
                    <a:latin typeface="Comic Sans MS" panose="030F0702030302020204" pitchFamily="66" charset="0"/>
                  </a:rPr>
                  <a:t> </a:t>
                </a:r>
                <a:r>
                  <a:rPr lang="zh-TW" altLang="en-US" dirty="0" smtClean="0">
                    <a:latin typeface="Comic Sans MS" panose="030F0702030302020204" pitchFamily="66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zh-TW" b="0" i="1" dirty="0" smtClean="0">
                        <a:latin typeface="Cambria Math" panose="02040503050406030204" pitchFamily="18" charset="0"/>
                      </a:rPr>
                      <m:t>−</m:t>
                    </m:r>
                    <m:d>
                      <m:dPr>
                        <m:ctrlP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TW" b="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b="0" i="1" dirty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altLang="zh-TW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−2</m:t>
                        </m:r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+1</m:t>
                        </m:r>
                      </m:e>
                    </m:d>
                  </m:oMath>
                </a14:m>
                <a:endParaRPr lang="en-US" altLang="zh-TW" dirty="0" smtClean="0">
                  <a:latin typeface="Comic Sans MS" panose="030F0702030302020204" pitchFamily="66" charset="0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altLang="zh-TW" dirty="0" smtClean="0">
                    <a:latin typeface="Comic Sans MS" panose="030F0702030302020204" pitchFamily="66" charset="0"/>
                  </a:rPr>
                  <a:t>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zh-TW" b="0" i="1" dirty="0" smtClean="0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altLang="zh-TW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TW" b="0" i="1" dirty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altLang="zh-TW" b="0" i="1" dirty="0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</m:d>
                      </m:e>
                      <m:sup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altLang="zh-TW" dirty="0" smtClean="0">
                  <a:latin typeface="Comic Sans MS" panose="030F0702030302020204" pitchFamily="66" charset="0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altLang="zh-TW" dirty="0" smtClean="0">
                    <a:latin typeface="Comic Sans MS" panose="030F0702030302020204" pitchFamily="66" charset="0"/>
                  </a:rPr>
                  <a:t>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zh-TW" b="0" i="1" dirty="0" smtClean="0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′2</m:t>
                        </m:r>
                      </m:sup>
                    </m:sSup>
                  </m:oMath>
                </a14:m>
                <a:endParaRPr lang="en-US" altLang="zh-TW" dirty="0" smtClean="0">
                  <a:latin typeface="Comic Sans MS" panose="030F0702030302020204" pitchFamily="66" charset="0"/>
                </a:endParaRPr>
              </a:p>
              <a:p>
                <a:r>
                  <a:rPr lang="en-US" altLang="zh-TW" dirty="0" smtClean="0">
                    <a:latin typeface="Comic Sans MS" panose="030F0702030302020204" pitchFamily="66" charset="0"/>
                  </a:rPr>
                  <a:t>And because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US" altLang="zh-TW" dirty="0" smtClean="0">
                    <a:latin typeface="Comic Sans MS" panose="030F0702030302020204" pitchFamily="66" charset="0"/>
                  </a:rPr>
                  <a:t>, so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−1≥0</m:t>
                    </m:r>
                  </m:oMath>
                </a14:m>
                <a:r>
                  <a:rPr lang="en-US" altLang="zh-TW" b="0" dirty="0" smtClean="0">
                    <a:latin typeface="Comic Sans MS" panose="030F0702030302020204" pitchFamily="66" charset="0"/>
                  </a:rPr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+2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−1≥0</m:t>
                    </m:r>
                  </m:oMath>
                </a14:m>
                <a:endParaRPr lang="en-US" altLang="zh-TW" b="0" dirty="0" smtClean="0">
                  <a:latin typeface="Comic Sans MS" panose="030F0702030302020204" pitchFamily="66" charset="0"/>
                </a:endParaRPr>
              </a:p>
              <a:p>
                <a:r>
                  <a:rPr lang="en-US" altLang="zh-TW" b="0" dirty="0" smtClean="0">
                    <a:latin typeface="Comic Sans MS" panose="030F0702030302020204" pitchFamily="66" charset="0"/>
                  </a:rPr>
                  <a:t>Loop Invariant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≥0∧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≥0∧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altLang="zh-TW" b="0" dirty="0" smtClean="0">
                    <a:latin typeface="Comic Sans MS" panose="030F0702030302020204" pitchFamily="66" charset="0"/>
                  </a:rPr>
                  <a:t> is proved.</a:t>
                </a:r>
              </a:p>
              <a:p>
                <a:r>
                  <a:rPr lang="en-US" altLang="zh-TW" dirty="0" smtClean="0">
                    <a:latin typeface="Comic Sans MS" panose="030F0702030302020204" pitchFamily="66" charset="0"/>
                  </a:rPr>
                  <a:t>When the loop terminates,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altLang="zh-TW" b="0" dirty="0" smtClean="0">
                    <a:latin typeface="Comic Sans MS" panose="030F0702030302020204" pitchFamily="66" charset="0"/>
                  </a:rPr>
                  <a:t>, and by loop invariant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altLang="zh-TW" b="0" dirty="0" smtClean="0">
                    <a:latin typeface="Comic Sans MS" panose="030F0702030302020204" pitchFamily="66" charset="0"/>
                  </a:rPr>
                  <a:t/>
                </a:r>
                <a:br>
                  <a:rPr lang="en-US" altLang="zh-TW" b="0" dirty="0" smtClean="0">
                    <a:latin typeface="Comic Sans MS" panose="030F0702030302020204" pitchFamily="66" charset="0"/>
                  </a:rPr>
                </a:br>
                <a:endParaRPr lang="en-US" altLang="zh-TW" dirty="0" smtClean="0"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77334" y="1369755"/>
                <a:ext cx="8596668" cy="5195801"/>
              </a:xfrm>
              <a:blipFill rotWithShape="0">
                <a:blip r:embed="rId2"/>
                <a:stretch>
                  <a:fillRect l="-142" t="-587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31867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77334" y="782595"/>
            <a:ext cx="8596668" cy="1320800"/>
          </a:xfrm>
        </p:spPr>
        <p:txBody>
          <a:bodyPr/>
          <a:lstStyle/>
          <a:p>
            <a:r>
              <a:rPr lang="en-US" altLang="zh-TW" dirty="0" smtClean="0"/>
              <a:t>Problem 2</a:t>
            </a:r>
            <a:endParaRPr lang="zh-TW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677334" y="1788984"/>
                <a:ext cx="8596668" cy="4388493"/>
              </a:xfrm>
            </p:spPr>
            <p:txBody>
              <a:bodyPr/>
              <a:lstStyle/>
              <a:p>
                <a:r>
                  <a:rPr lang="en-US" altLang="zh-TW" dirty="0" smtClean="0">
                    <a:latin typeface="Comic Sans MS" panose="030F0702030302020204" pitchFamily="66" charset="0"/>
                  </a:rPr>
                  <a:t>For each of the following pairs of functions, say whether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altLang="zh-TW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altLang="zh-TW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)) </m:t>
                    </m:r>
                  </m:oMath>
                </a14:m>
                <a:r>
                  <a:rPr lang="en-US" altLang="zh-TW" dirty="0">
                    <a:latin typeface="Comic Sans MS" panose="030F0702030302020204" pitchFamily="66" charset="0"/>
                  </a:rPr>
                  <a:t>and/or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)=Ω(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))</m:t>
                    </m:r>
                  </m:oMath>
                </a14:m>
                <a:r>
                  <a:rPr lang="en-US" altLang="zh-TW" dirty="0">
                    <a:latin typeface="Comic Sans MS" panose="030F0702030302020204" pitchFamily="66" charset="0"/>
                  </a:rPr>
                  <a:t>. Justify your answers</a:t>
                </a:r>
                <a:r>
                  <a:rPr lang="en-US" altLang="zh-TW" dirty="0" smtClean="0">
                    <a:latin typeface="Comic Sans MS" panose="030F0702030302020204" pitchFamily="66" charset="0"/>
                  </a:rPr>
                  <a:t>.</a:t>
                </a:r>
              </a:p>
              <a:p>
                <a:pPr marL="0" indent="0">
                  <a:buNone/>
                </a:pPr>
                <a:r>
                  <a:rPr lang="en-US" altLang="zh-TW" dirty="0" smtClean="0">
                    <a:latin typeface="Comic Sans MS" panose="030F0702030302020204" pitchFamily="66" charset="0"/>
                  </a:rPr>
                  <a:t> </a:t>
                </a:r>
                <a:endParaRPr lang="zh-TW" altLang="en-US" dirty="0"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77334" y="1788984"/>
                <a:ext cx="8596668" cy="4388493"/>
              </a:xfrm>
              <a:blipFill rotWithShape="0">
                <a:blip r:embed="rId2"/>
                <a:stretch>
                  <a:fillRect l="-142" t="-556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圖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2168" y="3349817"/>
            <a:ext cx="2667000" cy="126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696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77334" y="782595"/>
            <a:ext cx="8596668" cy="1320800"/>
          </a:xfrm>
        </p:spPr>
        <p:txBody>
          <a:bodyPr/>
          <a:lstStyle/>
          <a:p>
            <a:r>
              <a:rPr lang="en-US" altLang="zh-TW" dirty="0" smtClean="0"/>
              <a:t>Problem 2(Cont.)</a:t>
            </a:r>
            <a:endParaRPr lang="zh-TW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677334" y="1788984"/>
                <a:ext cx="8596668" cy="4388493"/>
              </a:xfrm>
            </p:spPr>
            <p:txBody>
              <a:bodyPr/>
              <a:lstStyle/>
              <a:p>
                <a:r>
                  <a:rPr lang="en-US" altLang="zh-TW" dirty="0" smtClean="0">
                    <a:latin typeface="Comic Sans MS" panose="030F0702030302020204" pitchFamily="66" charset="0"/>
                  </a:rPr>
                  <a:t>2(a</a:t>
                </a:r>
                <a:r>
                  <a:rPr lang="en-US" altLang="zh-TW" dirty="0">
                    <a:latin typeface="Comic Sans MS" panose="030F0702030302020204" pitchFamily="66" charset="0"/>
                  </a:rPr>
                  <a:t>) 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𝑛</m:t>
                        </m:r>
                      </m:num>
                      <m:den>
                        <m:func>
                          <m:funcPr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altLang="zh-TW"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func>
                      </m:den>
                    </m:f>
                    <m:r>
                      <a:rPr lang="en-US" altLang="zh-TW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sSup>
                      <m:sSup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=</m:t>
                        </m:r>
                        <m:d>
                          <m:dPr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unc>
                              <m:funcPr>
                                <m:ctrlP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altLang="zh-TW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fName>
                              <m:e>
                                <m: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func>
                          </m:e>
                        </m:d>
                      </m:e>
                      <m:sup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altLang="zh-TW" dirty="0">
                  <a:latin typeface="Comic Sans MS" panose="030F0702030302020204" pitchFamily="66" charset="0"/>
                </a:endParaRPr>
              </a:p>
              <a:p>
                <a:r>
                  <a:rPr lang="en-US" altLang="zh-TW" dirty="0">
                    <a:latin typeface="Comic Sans MS" panose="030F0702030302020204" pitchFamily="66" charset="0"/>
                  </a:rPr>
                  <a:t>Guess that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l-GR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Ω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𝑔</m:t>
                        </m:r>
                        <m:d>
                          <m:dPr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e>
                    </m:d>
                  </m:oMath>
                </a14:m>
                <a:r>
                  <a:rPr lang="en-US" altLang="zh-TW" dirty="0">
                    <a:latin typeface="Comic Sans MS" panose="030F0702030302020204" pitchFamily="66" charset="0"/>
                  </a:rPr>
                  <a:t>, so we have to find that there exists constants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zh-TW" altLang="en-US" dirty="0">
                    <a:latin typeface="Comic Sans MS" panose="030F0702030302020204" pitchFamily="66" charset="0"/>
                  </a:rPr>
                  <a:t> </a:t>
                </a:r>
                <a:r>
                  <a:rPr lang="en-US" altLang="zh-TW" dirty="0">
                    <a:latin typeface="Comic Sans MS" panose="030F0702030302020204" pitchFamily="66" charset="0"/>
                  </a:rPr>
                  <a:t>and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zh-TW" altLang="en-US" dirty="0">
                    <a:latin typeface="Comic Sans MS" panose="030F0702030302020204" pitchFamily="66" charset="0"/>
                  </a:rPr>
                  <a:t> </a:t>
                </a:r>
                <a:r>
                  <a:rPr lang="en-US" altLang="zh-TW" dirty="0">
                    <a:latin typeface="Comic Sans MS" panose="030F0702030302020204" pitchFamily="66" charset="0"/>
                  </a:rPr>
                  <a:t>such that, for all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≥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</a:rPr>
                      <m:t>≥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𝑐𝑔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r>
                  <a:rPr lang="en-US" altLang="zh-TW" dirty="0">
                    <a:latin typeface="Comic Sans MS" panose="030F0702030302020204" pitchFamily="66" charset="0"/>
                  </a:rPr>
                  <a:t>.</a:t>
                </a:r>
              </a:p>
              <a:p>
                <a:r>
                  <a:rPr lang="en-US" altLang="zh-TW" dirty="0">
                    <a:latin typeface="Comic Sans MS" panose="030F0702030302020204" pitchFamily="66" charset="0"/>
                  </a:rPr>
                  <a:t>Let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altLang="zh-TW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func>
                    <m:r>
                      <a:rPr lang="en-US" altLang="zh-TW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p>
                        </m:sSup>
                      </m:num>
                      <m:den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  <m:r>
                      <a:rPr lang="en-US" altLang="zh-TW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altLang="zh-TW" dirty="0">
                    <a:latin typeface="Comic Sans MS" panose="030F0702030302020204" pitchFamily="66" charset="0"/>
                  </a:rPr>
                  <a:t>, we can see that when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≥10, 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endParaRPr lang="en-US" altLang="zh-TW" dirty="0">
                  <a:latin typeface="Comic Sans MS" panose="030F0702030302020204" pitchFamily="66" charset="0"/>
                </a:endParaRPr>
              </a:p>
              <a:p>
                <a:r>
                  <a:rPr lang="en-US" altLang="zh-TW" dirty="0">
                    <a:latin typeface="Comic Sans MS" panose="030F0702030302020204" pitchFamily="66" charset="0"/>
                  </a:rPr>
                  <a:t>W</a:t>
                </a:r>
                <a:r>
                  <a:rPr lang="en-US" altLang="zh-TW" dirty="0">
                    <a:latin typeface="Comic Sans MS" panose="030F0702030302020204" pitchFamily="66" charset="0"/>
                  </a:rPr>
                  <a:t>e can find that when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=1, 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10</m:t>
                        </m:r>
                      </m:sup>
                    </m:sSup>
                    <m:r>
                      <a:rPr lang="en-US" altLang="zh-TW" i="1">
                        <a:latin typeface="Cambria Math" panose="02040503050406030204" pitchFamily="18" charset="0"/>
                      </a:rPr>
                      <m:t>=1024</m:t>
                    </m:r>
                  </m:oMath>
                </a14:m>
                <a:r>
                  <a:rPr lang="en-US" altLang="zh-TW" dirty="0">
                    <a:latin typeface="Comic Sans MS" panose="030F0702030302020204" pitchFamily="66" charset="0"/>
                  </a:rPr>
                  <a:t>, for all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≥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</a:rPr>
                      <m:t>≥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𝑐𝑔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r>
                  <a:rPr lang="en-US" altLang="zh-TW" dirty="0">
                    <a:latin typeface="Comic Sans MS" panose="030F0702030302020204" pitchFamily="66" charset="0"/>
                  </a:rPr>
                  <a:t>.</a:t>
                </a:r>
              </a:p>
              <a:p>
                <a:r>
                  <a:rPr lang="en-US" altLang="zh-TW" dirty="0">
                    <a:latin typeface="Comic Sans MS" panose="030F0702030302020204" pitchFamily="66" charset="0"/>
                  </a:rPr>
                  <a:t>So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l-GR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Ω</m:t>
                    </m:r>
                    <m:d>
                      <m:dPr>
                        <m:ctrlPr>
                          <a:rPr lang="el-GR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𝑔</m:t>
                        </m:r>
                        <m:d>
                          <m:dPr>
                            <m:ctrlP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e>
                    </m:d>
                  </m:oMath>
                </a14:m>
                <a:endParaRPr lang="zh-TW" altLang="en-US" dirty="0"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77334" y="1788984"/>
                <a:ext cx="8596668" cy="4388493"/>
              </a:xfrm>
              <a:blipFill rotWithShape="0">
                <a:blip r:embed="rId2"/>
                <a:stretch>
                  <a:fillRect l="-142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70043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77334" y="782595"/>
            <a:ext cx="8596668" cy="1320800"/>
          </a:xfrm>
        </p:spPr>
        <p:txBody>
          <a:bodyPr/>
          <a:lstStyle/>
          <a:p>
            <a:r>
              <a:rPr lang="en-US" altLang="zh-TW" dirty="0" smtClean="0"/>
              <a:t>Problem 2(Cont.)</a:t>
            </a:r>
            <a:endParaRPr lang="zh-TW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677334" y="1788984"/>
                <a:ext cx="8596668" cy="4388493"/>
              </a:xfrm>
            </p:spPr>
            <p:txBody>
              <a:bodyPr/>
              <a:lstStyle/>
              <a:p>
                <a:r>
                  <a:rPr lang="en-US" altLang="zh-TW" dirty="0" smtClean="0">
                    <a:latin typeface="Comic Sans MS" panose="030F0702030302020204" pitchFamily="66" charset="0"/>
                  </a:rPr>
                  <a:t>2(b</a:t>
                </a:r>
                <a:r>
                  <a:rPr lang="en-US" altLang="zh-TW" dirty="0">
                    <a:latin typeface="Comic Sans MS" panose="030F0702030302020204" pitchFamily="66" charset="0"/>
                  </a:rPr>
                  <a:t>) 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  <m:sSup>
                      <m:sSup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altLang="zh-TW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4</m:t>
                        </m:r>
                      </m:e>
                      <m:sup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endParaRPr lang="en-US" altLang="zh-TW" dirty="0">
                  <a:latin typeface="Comic Sans MS" panose="030F0702030302020204" pitchFamily="66" charset="0"/>
                </a:endParaRPr>
              </a:p>
              <a:p>
                <a:r>
                  <a:rPr lang="en-US" altLang="zh-TW" dirty="0">
                    <a:latin typeface="Comic Sans MS" panose="030F0702030302020204" pitchFamily="66" charset="0"/>
                  </a:rPr>
                  <a:t>Guess that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𝑔</m:t>
                        </m:r>
                        <m:d>
                          <m:dPr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e>
                    </m:d>
                  </m:oMath>
                </a14:m>
                <a:r>
                  <a:rPr lang="en-US" altLang="zh-TW" dirty="0">
                    <a:latin typeface="Comic Sans MS" panose="030F0702030302020204" pitchFamily="66" charset="0"/>
                  </a:rPr>
                  <a:t>, so we have to find that there exists constants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zh-TW" altLang="en-US" dirty="0">
                    <a:latin typeface="Comic Sans MS" panose="030F0702030302020204" pitchFamily="66" charset="0"/>
                  </a:rPr>
                  <a:t> </a:t>
                </a:r>
                <a:r>
                  <a:rPr lang="en-US" altLang="zh-TW" dirty="0">
                    <a:latin typeface="Comic Sans MS" panose="030F0702030302020204" pitchFamily="66" charset="0"/>
                  </a:rPr>
                  <a:t>and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zh-TW" altLang="en-US" dirty="0">
                    <a:latin typeface="Comic Sans MS" panose="030F0702030302020204" pitchFamily="66" charset="0"/>
                  </a:rPr>
                  <a:t> </a:t>
                </a:r>
                <a:r>
                  <a:rPr lang="en-US" altLang="zh-TW" dirty="0">
                    <a:latin typeface="Comic Sans MS" panose="030F0702030302020204" pitchFamily="66" charset="0"/>
                  </a:rPr>
                  <a:t>such that, for all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≥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𝑐𝑔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r>
                  <a:rPr lang="en-US" altLang="zh-TW" dirty="0">
                    <a:latin typeface="Comic Sans MS" panose="030F0702030302020204" pitchFamily="66" charset="0"/>
                  </a:rPr>
                  <a:t>.</a:t>
                </a:r>
              </a:p>
              <a:p>
                <a:r>
                  <a:rPr lang="en-US" altLang="zh-TW" dirty="0">
                    <a:latin typeface="Comic Sans MS" panose="030F0702030302020204" pitchFamily="66" charset="0"/>
                  </a:rPr>
                  <a:t>First we divide the two function by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altLang="zh-TW" dirty="0">
                    <a:latin typeface="Comic Sans MS" panose="030F0702030302020204" pitchFamily="66" charset="0"/>
                  </a:rPr>
                  <a:t>, so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  <m:r>
                      <a:rPr lang="en-US" altLang="zh-TW" i="1">
                        <a:latin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altLang="zh-TW" dirty="0">
                    <a:latin typeface="Comic Sans MS" panose="030F0702030302020204" pitchFamily="66" charset="0"/>
                  </a:rPr>
                  <a:t>, and then when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≥</m:t>
                    </m:r>
                    <m:sSup>
                      <m:sSup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  <m:r>
                      <a:rPr lang="en-US" altLang="zh-TW" i="1">
                        <a:latin typeface="Cambria Math" panose="02040503050406030204" pitchFamily="18" charset="0"/>
                      </a:rPr>
                      <m:t>=16</m:t>
                    </m:r>
                  </m:oMath>
                </a14:m>
                <a:r>
                  <a:rPr lang="en-US" altLang="zh-TW" dirty="0">
                    <a:latin typeface="Comic Sans MS" panose="030F0702030302020204" pitchFamily="66" charset="0"/>
                  </a:rPr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</a:rPr>
                      <m:t>≤</m:t>
                    </m:r>
                    <m:sSup>
                      <m:sSup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endParaRPr lang="en-US" altLang="zh-TW" dirty="0">
                  <a:latin typeface="Comic Sans MS" panose="030F0702030302020204" pitchFamily="66" charset="0"/>
                </a:endParaRPr>
              </a:p>
              <a:p>
                <a:r>
                  <a:rPr lang="en-US" altLang="zh-TW" dirty="0">
                    <a:latin typeface="Comic Sans MS" panose="030F0702030302020204" pitchFamily="66" charset="0"/>
                  </a:rPr>
                  <a:t>We can find that when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=1, 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=16</m:t>
                    </m:r>
                  </m:oMath>
                </a14:m>
                <a:r>
                  <a:rPr lang="en-US" altLang="zh-TW" dirty="0">
                    <a:latin typeface="Comic Sans MS" panose="030F0702030302020204" pitchFamily="66" charset="0"/>
                  </a:rPr>
                  <a:t>, for all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≥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𝑐𝑔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r>
                  <a:rPr lang="en-US" altLang="zh-TW" dirty="0">
                    <a:latin typeface="Comic Sans MS" panose="030F0702030302020204" pitchFamily="66" charset="0"/>
                  </a:rPr>
                  <a:t>.</a:t>
                </a:r>
              </a:p>
              <a:p>
                <a:r>
                  <a:rPr lang="en-US" altLang="zh-TW" dirty="0">
                    <a:latin typeface="Comic Sans MS" panose="030F0702030302020204" pitchFamily="66" charset="0"/>
                  </a:rPr>
                  <a:t>So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l-GR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𝑔</m:t>
                        </m:r>
                        <m:d>
                          <m:dPr>
                            <m:ctrlP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e>
                    </m:d>
                  </m:oMath>
                </a14:m>
                <a:endParaRPr lang="zh-TW" altLang="en-US" dirty="0"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77334" y="1788984"/>
                <a:ext cx="8596668" cy="4388493"/>
              </a:xfrm>
              <a:blipFill rotWithShape="0">
                <a:blip r:embed="rId2"/>
                <a:stretch>
                  <a:fillRect l="-142" t="-556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95670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77334" y="782595"/>
            <a:ext cx="8596668" cy="1320800"/>
          </a:xfrm>
        </p:spPr>
        <p:txBody>
          <a:bodyPr/>
          <a:lstStyle/>
          <a:p>
            <a:r>
              <a:rPr lang="en-US" altLang="zh-TW" dirty="0" smtClean="0"/>
              <a:t>Problem 3</a:t>
            </a:r>
            <a:endParaRPr lang="zh-TW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677334" y="1788984"/>
                <a:ext cx="8596668" cy="4388493"/>
              </a:xfrm>
            </p:spPr>
            <p:txBody>
              <a:bodyPr/>
              <a:lstStyle/>
              <a:p>
                <a:r>
                  <a:rPr lang="en-US" altLang="zh-TW" dirty="0">
                    <a:latin typeface="Comic Sans MS" panose="030F0702030302020204" pitchFamily="66" charset="0"/>
                  </a:rPr>
                  <a:t>Solve the following recurrence relation using generating functions. This is a very simple recurrence relation, but for the purpose of practicing you must use generating functions in your solution.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en-US" altLang="zh-TW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altLang="zh-TW" i="1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eqArr>
                                <m:eqArrPr>
                                  <m:ctrlP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</m:ctrlPr>
                                </m:eqArrPr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  <m:d>
                                    <m:dPr>
                                      <m:ctrlPr>
                                        <a:rPr lang="en-US" altLang="zh-TW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zh-TW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</m:d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=1                                                    </m:t>
                                  </m:r>
                                </m:e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  <m:d>
                                    <m:dPr>
                                      <m:ctrlPr>
                                        <a:rPr lang="en-US" altLang="zh-TW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zh-TW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e>
                                  </m:d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=3                                                    </m:t>
                                  </m:r>
                                </m:e>
                              </m:eqArr>
                            </m:e>
                            <m:e>
                              <m:r>
                                <a:rPr lang="en-US" altLang="zh-TW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d>
                                <m:dPr>
                                  <m:ctrlP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</m:d>
                              <m:r>
                                <a:rPr lang="en-US" altLang="zh-TW" i="1">
                                  <a:latin typeface="Cambria Math" panose="02040503050406030204" pitchFamily="18" charset="0"/>
                                </a:rPr>
                                <m:t>=2</m:t>
                              </m:r>
                              <m:r>
                                <a:rPr lang="en-US" altLang="zh-TW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d>
                                <m:dPr>
                                  <m:ctrlP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  <m:r>
                                <a:rPr lang="en-US" altLang="zh-TW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altLang="zh-TW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d>
                                <m:dPr>
                                  <m:ctrlP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−2</m:t>
                                  </m:r>
                                </m:e>
                              </m:d>
                              <m:r>
                                <a:rPr lang="en-US" altLang="zh-TW" i="1"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en-US" altLang="zh-TW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altLang="zh-TW" i="1">
                                  <a:latin typeface="Cambria Math" panose="02040503050406030204" pitchFamily="18" charset="0"/>
                                </a:rPr>
                                <m:t>≥3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altLang="zh-TW" dirty="0">
                  <a:latin typeface="Comic Sans MS" panose="030F0702030302020204" pitchFamily="66" charset="0"/>
                </a:endParaRPr>
              </a:p>
              <a:p>
                <a:pPr marL="0" indent="0">
                  <a:buNone/>
                </a:pPr>
                <a:r>
                  <a:rPr lang="en-US" altLang="zh-TW" dirty="0">
                    <a:latin typeface="Comic Sans MS" panose="030F0702030302020204" pitchFamily="66" charset="0"/>
                  </a:rPr>
                  <a:t> </a:t>
                </a:r>
                <a:endParaRPr lang="zh-TW" altLang="en-US" dirty="0"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77334" y="1788984"/>
                <a:ext cx="8596668" cy="4388493"/>
              </a:xfrm>
              <a:blipFill rotWithShape="0">
                <a:blip r:embed="rId2"/>
                <a:stretch>
                  <a:fillRect l="-142" t="-556" r="-1064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1574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77334" y="782595"/>
            <a:ext cx="8596668" cy="1320800"/>
          </a:xfrm>
        </p:spPr>
        <p:txBody>
          <a:bodyPr/>
          <a:lstStyle/>
          <a:p>
            <a:r>
              <a:rPr lang="en-US" altLang="zh-TW" dirty="0" smtClean="0"/>
              <a:t>Problem 3(Cont.)</a:t>
            </a:r>
            <a:endParaRPr lang="zh-TW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677334" y="1788984"/>
                <a:ext cx="8596668" cy="4891902"/>
              </a:xfrm>
            </p:spPr>
            <p:txBody>
              <a:bodyPr/>
              <a:lstStyle/>
              <a:p>
                <a:r>
                  <a:rPr lang="en-US" altLang="zh-TW" dirty="0" smtClean="0">
                    <a:latin typeface="Comic Sans MS" panose="030F0702030302020204" pitchFamily="66" charset="0"/>
                  </a:rPr>
                  <a:t>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𝑇</m:t>
                    </m:r>
                    <m:d>
                      <m:d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endParaRPr lang="en-US" altLang="zh-TW" dirty="0" smtClean="0">
                  <a:latin typeface="Comic Sans MS" panose="030F0702030302020204" pitchFamily="66" charset="0"/>
                </a:endParaRPr>
              </a:p>
              <a:p>
                <a:r>
                  <a:rPr lang="en-US" altLang="zh-TW" dirty="0" smtClean="0">
                    <a:latin typeface="Comic Sans MS" panose="030F0702030302020204" pitchFamily="66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=0+</m:t>
                    </m:r>
                    <m:sSub>
                      <m:sSub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p>
                      <m:sSup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+…+</m:t>
                    </m:r>
                    <m:sSub>
                      <m:sSub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sSup>
                      <m:sSup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+…</m:t>
                    </m:r>
                  </m:oMath>
                </a14:m>
                <a:endParaRPr lang="en-US" altLang="zh-TW" dirty="0" smtClean="0">
                  <a:latin typeface="Comic Sans MS" panose="030F0702030302020204" pitchFamily="66" charset="0"/>
                </a:endParaRPr>
              </a:p>
              <a:p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     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p>
                      <m:sSup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  +</m:t>
                    </m:r>
                    <m:sSub>
                      <m:sSub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sSup>
                      <m:sSup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  +…+</m:t>
                    </m:r>
                    <m:sSub>
                      <m:sSub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sSup>
                      <m:sSup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+…</m:t>
                    </m:r>
                  </m:oMath>
                </a14:m>
                <a:endParaRPr lang="en-US" altLang="zh-TW" dirty="0" smtClean="0">
                  <a:latin typeface="Comic Sans MS" panose="030F0702030302020204" pitchFamily="66" charset="0"/>
                </a:endParaRPr>
              </a:p>
              <a:p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𝑧𝐹</m:t>
                    </m:r>
                    <m:d>
                      <m:d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        +2</m:t>
                    </m:r>
                    <m:sSub>
                      <m:sSub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p>
                      <m:sSup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+2</m:t>
                    </m:r>
                    <m:sSub>
                      <m:sSub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p>
                      <m:sSup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+…+2</m:t>
                    </m:r>
                    <m:sSub>
                      <m:sSub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sSup>
                      <m:sSup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+…</m:t>
                    </m:r>
                  </m:oMath>
                </a14:m>
                <a:endParaRPr lang="en-US" altLang="zh-TW" dirty="0" smtClean="0">
                  <a:latin typeface="Comic Sans MS" panose="030F0702030302020204" pitchFamily="66" charset="0"/>
                </a:endParaRP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                        +</m:t>
                    </m:r>
                    <m:sSub>
                      <m:sSub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p>
                      <m:sSup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   +…+</m:t>
                    </m:r>
                    <m:sSub>
                      <m:sSub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</m:sub>
                    </m:sSub>
                    <m:sSup>
                      <m:sSup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+…</m:t>
                    </m:r>
                  </m:oMath>
                </a14:m>
                <a:endParaRPr lang="en-US" altLang="zh-TW" dirty="0" smtClean="0">
                  <a:latin typeface="Comic Sans MS" panose="030F0702030302020204" pitchFamily="66" charset="0"/>
                </a:endParaRPr>
              </a:p>
              <a:p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−2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𝑧𝐹</m:t>
                    </m:r>
                    <m:d>
                      <m:d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p>
                      <m:sSup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−2</m:t>
                    </m:r>
                    <m:sSub>
                      <m:sSub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p>
                      <m:sSup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+3</m:t>
                    </m:r>
                    <m:sSup>
                      <m:sSup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−2</m:t>
                    </m:r>
                    <m:sSup>
                      <m:sSup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altLang="zh-TW" dirty="0" smtClean="0">
                  <a:latin typeface="Comic Sans MS" panose="030F0702030302020204" pitchFamily="66" charset="0"/>
                </a:endParaRPr>
              </a:p>
              <a:p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p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1−2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p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=1−</m:t>
                    </m:r>
                    <m:f>
                      <m:f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1−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den>
                    </m:f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sSup>
                          <m:sSupPr>
                            <m:ctrlP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altLang="zh-TW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TW" b="0" i="1" smtClean="0">
                                    <a:latin typeface="Cambria Math" panose="02040503050406030204" pitchFamily="18" charset="0"/>
                                  </a:rPr>
                                  <m:t>1−</m:t>
                                </m:r>
                                <m:r>
                                  <a:rPr lang="en-US" altLang="zh-TW" b="0" i="1" smtClean="0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</m:d>
                          </m:e>
                          <m:sup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US" altLang="zh-TW" b="0" i="1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altLang="zh-TW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en-US" altLang="zh-TW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=1−3</m:t>
                    </m:r>
                    <m:nary>
                      <m:naryPr>
                        <m:chr m:val="∑"/>
                        <m:limLoc m:val="subSup"/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p>
                      <m:e>
                        <m:sSup>
                          <m:sSupPr>
                            <m:ctrlP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p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</m:e>
                    </m:nary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+2</m:t>
                    </m:r>
                    <m:nary>
                      <m:naryPr>
                        <m:chr m:val="∑"/>
                        <m:limLoc m:val="subSup"/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p>
                      <m:e>
                        <m:d>
                          <m:dPr>
                            <m:ctrlP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sSup>
                          <m:sSupPr>
                            <m:ctrlP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p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</m:e>
                    </m:nary>
                  </m:oMath>
                </a14:m>
                <a:endParaRPr lang="en-US" altLang="zh-TW" b="0" i="1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altLang="zh-TW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en-US" altLang="zh-TW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=1−</m:t>
                    </m:r>
                    <m:nary>
                      <m:naryPr>
                        <m:chr m:val="∑"/>
                        <m:limLoc m:val="subSup"/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p>
                      <m:e>
                        <m:d>
                          <m:dPr>
                            <m:ctrlP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</m:d>
                        <m:sSup>
                          <m:sSupPr>
                            <m:ctrlP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p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</m:e>
                    </m:nary>
                  </m:oMath>
                </a14:m>
                <a:endParaRPr lang="en-US" altLang="zh-TW" b="0" i="1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altLang="zh-TW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en-US" altLang="zh-TW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+3</m:t>
                    </m:r>
                    <m:sSup>
                      <m:sSup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+5</m:t>
                    </m:r>
                    <m:sSup>
                      <m:sSup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+…</m:t>
                    </m:r>
                  </m:oMath>
                </a14:m>
                <a:endParaRPr lang="en-US" altLang="zh-TW" dirty="0" smtClean="0">
                  <a:latin typeface="Comic Sans MS" panose="030F0702030302020204" pitchFamily="66" charset="0"/>
                </a:endParaRPr>
              </a:p>
              <a:p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𝑇</m:t>
                    </m:r>
                    <m:d>
                      <m:d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=2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endParaRPr lang="zh-TW" altLang="en-US" dirty="0"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77334" y="1788984"/>
                <a:ext cx="8596668" cy="4891902"/>
              </a:xfrm>
              <a:blipFill rotWithShape="0">
                <a:blip r:embed="rId2"/>
                <a:stretch>
                  <a:fillRect l="-142" t="-498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文字方塊 3"/>
              <p:cNvSpPr txBox="1"/>
              <p:nvPr/>
            </p:nvSpPr>
            <p:spPr>
              <a:xfrm>
                <a:off x="5288692" y="4333103"/>
                <a:ext cx="4860324" cy="11372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b="0" dirty="0" smtClean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altLang="zh-TW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TW" b="0" i="1" smtClean="0">
                                    <a:latin typeface="Cambria Math" panose="02040503050406030204" pitchFamily="18" charset="0"/>
                                  </a:rPr>
                                  <m:t>1−</m:t>
                                </m:r>
                                <m:r>
                                  <a:rPr lang="en-US" altLang="zh-TW" b="0" i="1" smtClean="0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</m:d>
                          </m:e>
                          <m:sup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  <m:t>1−</m:t>
                                </m:r>
                                <m: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altLang="zh-TW" b="0" dirty="0" smtClean="0"/>
              </a:p>
              <a:p>
                <a:r>
                  <a:rPr lang="en-US" altLang="zh-TW" b="0" dirty="0" smtClean="0"/>
                  <a:t>         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1+</m:t>
                            </m:r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p>
                              <m:sSupPr>
                                <m:ctrlPr>
                                  <a:rPr lang="en-US" altLang="zh-TW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TW" b="0" i="1" smtClean="0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  <m:sup>
                                <m:r>
                                  <a:rPr lang="en-US" altLang="zh-TW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+…</m:t>
                            </m:r>
                          </m:e>
                        </m:d>
                      </m:e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altLang="zh-TW" dirty="0" smtClean="0"/>
              </a:p>
              <a:p>
                <a:r>
                  <a:rPr lang="en-US" altLang="zh-TW" b="0" dirty="0" smtClean="0"/>
                  <a:t>         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=1+2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+3</m:t>
                    </m:r>
                    <m:sSup>
                      <m:sSup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+…</m:t>
                    </m:r>
                    <m:d>
                      <m:d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e>
                    </m:d>
                    <m:sSup>
                      <m:sSup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+…</m:t>
                    </m:r>
                  </m:oMath>
                </a14:m>
                <a:r>
                  <a:rPr lang="zh-TW" altLang="en-US" dirty="0" smtClean="0"/>
                  <a:t>  </a:t>
                </a:r>
                <a:endParaRPr lang="zh-TW" altLang="en-US" dirty="0"/>
              </a:p>
            </p:txBody>
          </p:sp>
        </mc:Choice>
        <mc:Fallback>
          <p:sp>
            <p:nvSpPr>
              <p:cNvPr id="4" name="文字方塊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8692" y="4333103"/>
                <a:ext cx="4860324" cy="1137299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64739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77334" y="782595"/>
            <a:ext cx="8596668" cy="1320800"/>
          </a:xfrm>
        </p:spPr>
        <p:txBody>
          <a:bodyPr/>
          <a:lstStyle/>
          <a:p>
            <a:r>
              <a:rPr lang="en-US" altLang="zh-TW" dirty="0" smtClean="0"/>
              <a:t>Problem 4</a:t>
            </a:r>
            <a:endParaRPr lang="zh-TW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677334" y="1788984"/>
                <a:ext cx="8596668" cy="4388493"/>
              </a:xfrm>
            </p:spPr>
            <p:txBody>
              <a:bodyPr/>
              <a:lstStyle/>
              <a:p>
                <a:r>
                  <a:rPr lang="en-US" altLang="zh-TW" dirty="0" smtClean="0">
                    <a:latin typeface="Comic Sans MS" panose="030F0702030302020204" pitchFamily="66" charset="0"/>
                  </a:rPr>
                  <a:t>Find the asymptotic behavior of the function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TW" dirty="0">
                    <a:latin typeface="Comic Sans MS" panose="030F0702030302020204" pitchFamily="66" charset="0"/>
                  </a:rPr>
                  <a:t> defined by the recurrence relation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)=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(</m:t>
                    </m:r>
                    <m:f>
                      <m:fPr>
                        <m:ctrlPr>
                          <a:rPr lang="en-US" altLang="zh-TW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TW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num>
                      <m:den>
                        <m:r>
                          <a:rPr lang="en-US" altLang="zh-TW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)+</m:t>
                    </m:r>
                    <m:rad>
                      <m:radPr>
                        <m:degHide m:val="on"/>
                        <m:ctrlPr>
                          <a:rPr lang="en-US" altLang="zh-TW" i="1" dirty="0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rad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TW" b="0" i="1" dirty="0" smtClean="0">
                        <a:latin typeface="Cambria Math" panose="02040503050406030204" pitchFamily="18" charset="0"/>
                      </a:rPr>
                      <m:t>  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(1)=1</m:t>
                    </m:r>
                  </m:oMath>
                </a14:m>
                <a:r>
                  <a:rPr lang="en-US" altLang="zh-TW" dirty="0">
                    <a:latin typeface="Comic Sans MS" panose="030F0702030302020204" pitchFamily="66" charset="0"/>
                  </a:rPr>
                  <a:t>. You can consider only values of n that are powers of 2.</a:t>
                </a:r>
              </a:p>
              <a:p>
                <a:pPr marL="0" indent="0">
                  <a:buNone/>
                </a:pPr>
                <a:r>
                  <a:rPr lang="en-US" altLang="zh-TW" dirty="0">
                    <a:latin typeface="Comic Sans MS" panose="030F0702030302020204" pitchFamily="66" charset="0"/>
                  </a:rPr>
                  <a:t> </a:t>
                </a:r>
                <a:endParaRPr lang="zh-TW" altLang="en-US" dirty="0"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77334" y="1788984"/>
                <a:ext cx="8596668" cy="4388493"/>
              </a:xfrm>
              <a:blipFill rotWithShape="0">
                <a:blip r:embed="rId2"/>
                <a:stretch>
                  <a:fillRect l="-142" t="-556" r="-1348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62131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77334" y="782595"/>
            <a:ext cx="8596668" cy="1320800"/>
          </a:xfrm>
        </p:spPr>
        <p:txBody>
          <a:bodyPr/>
          <a:lstStyle/>
          <a:p>
            <a:r>
              <a:rPr lang="en-US" altLang="zh-TW" dirty="0" smtClean="0"/>
              <a:t>Problem 4(Cont.)</a:t>
            </a:r>
            <a:endParaRPr lang="zh-TW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677334" y="1788984"/>
                <a:ext cx="8596668" cy="4388493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𝑇</m:t>
                    </m:r>
                    <m:d>
                      <m:d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𝑇</m:t>
                    </m:r>
                    <m:d>
                      <m:d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num>
                          <m:den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+</m:t>
                    </m:r>
                    <m:rad>
                      <m:radPr>
                        <m:degHide m:val="on"/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rad>
                    <m:r>
                      <a:rPr lang="en-US" altLang="zh-TW" b="0" i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</m:sSup>
                  </m:oMath>
                </a14:m>
                <a:endParaRPr lang="en-US" altLang="zh-TW" b="0" i="1" dirty="0" smtClean="0">
                  <a:latin typeface="Comic Sans MS" panose="030F0702030302020204" pitchFamily="66" charset="0"/>
                </a:endParaRPr>
              </a:p>
              <a:p>
                <a14:m>
                  <m:oMath xmlns:m="http://schemas.openxmlformats.org/officeDocument/2006/math">
                    <m:r>
                      <a:rPr lang="en-US" altLang="zh-TW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𝑇</m:t>
                    </m:r>
                    <m:d>
                      <m:dPr>
                        <m:ctrlPr>
                          <a:rPr lang="en-US" altLang="zh-TW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  <m:d>
                          <m:dPr>
                            <m:ctrlP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altLang="zh-TW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altLang="zh-TW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num>
                              <m:den>
                                <m:r>
                                  <a:rPr lang="en-US" altLang="zh-TW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den>
                            </m:f>
                          </m:e>
                        </m:d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ad>
                          <m:radPr>
                            <m:degHide m:val="on"/>
                            <m:ctrlP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f>
                              <m:fPr>
                                <m:ctrlPr>
                                  <a:rPr lang="en-US" altLang="zh-TW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altLang="zh-TW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num>
                              <m:den>
                                <m:r>
                                  <a:rPr lang="en-US" altLang="zh-TW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e>
                        </m:rad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+</m:t>
                    </m:r>
                    <m:rad>
                      <m:radPr>
                        <m:degHide m:val="on"/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rad>
                  </m:oMath>
                </a14:m>
                <a:endParaRPr lang="en-US" altLang="zh-TW" b="0" dirty="0" smtClean="0">
                  <a:latin typeface="Comic Sans MS" panose="030F0702030302020204" pitchFamily="66" charset="0"/>
                </a:endParaRPr>
              </a:p>
              <a:p>
                <a14:m>
                  <m:oMath xmlns:m="http://schemas.openxmlformats.org/officeDocument/2006/math">
                    <m:r>
                      <a:rPr lang="en-US" altLang="zh-TW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𝑇</m:t>
                    </m:r>
                    <m:d>
                      <m:dPr>
                        <m:ctrlPr>
                          <a:rPr lang="en-US" altLang="zh-TW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…</m:t>
                            </m:r>
                            <m:d>
                              <m:dPr>
                                <m:ctrlPr>
                                  <a:rPr lang="en-US" altLang="zh-TW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TW" b="0" i="1" smtClean="0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  <m:d>
                                  <m:dPr>
                                    <m:ctrlPr>
                                      <a:rPr lang="en-US" altLang="zh-TW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f>
                                      <m:fPr>
                                        <m:ctrlPr>
                                          <a:rPr lang="en-US" altLang="zh-TW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altLang="zh-TW" b="0" i="1" smtClean="0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num>
                                      <m:den>
                                        <m:sSup>
                                          <m:sSupPr>
                                            <m:ctrlPr>
                                              <a:rPr lang="en-US" altLang="zh-TW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US" altLang="zh-TW" b="0" i="1" smtClean="0"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e>
                                          <m:sup>
                                            <m:r>
                                              <a:rPr lang="en-US" altLang="zh-TW" b="0" i="1" smtClean="0">
                                                <a:latin typeface="Cambria Math" panose="02040503050406030204" pitchFamily="18" charset="0"/>
                                              </a:rPr>
                                              <m:t>𝑚</m:t>
                                            </m:r>
                                          </m:sup>
                                        </m:sSup>
                                      </m:den>
                                    </m:f>
                                  </m:e>
                                </m:d>
                                <m:r>
                                  <a:rPr lang="en-US" altLang="zh-TW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en-US" altLang="zh-TW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f>
                                      <m:fPr>
                                        <m:ctrlPr>
                                          <a:rPr lang="en-US" altLang="zh-TW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altLang="zh-TW" b="0" i="1" smtClean="0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num>
                                      <m:den>
                                        <m:sSup>
                                          <m:sSupPr>
                                            <m:ctrlPr>
                                              <a:rPr lang="en-US" altLang="zh-TW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US" altLang="zh-TW" b="0" i="1" smtClean="0"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e>
                                          <m:sup>
                                            <m:r>
                                              <a:rPr lang="en-US" altLang="zh-TW" b="0" i="1" smtClean="0">
                                                <a:latin typeface="Cambria Math" panose="02040503050406030204" pitchFamily="18" charset="0"/>
                                              </a:rPr>
                                              <m:t>𝑚</m:t>
                                            </m:r>
                                            <m:r>
                                              <a:rPr lang="en-US" altLang="zh-TW" b="0" i="1" smtClean="0">
                                                <a:latin typeface="Cambria Math" panose="02040503050406030204" pitchFamily="18" charset="0"/>
                                              </a:rPr>
                                              <m:t>−1</m:t>
                                            </m:r>
                                          </m:sup>
                                        </m:sSup>
                                      </m:den>
                                    </m:f>
                                  </m:e>
                                </m:rad>
                              </m:e>
                            </m:d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+…</m:t>
                            </m:r>
                          </m:e>
                        </m:d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ad>
                          <m:radPr>
                            <m:degHide m:val="on"/>
                            <m:ctrlP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f>
                              <m:fPr>
                                <m:ctrlPr>
                                  <a:rPr lang="en-US" altLang="zh-TW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altLang="zh-TW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num>
                              <m:den>
                                <m:r>
                                  <a:rPr lang="en-US" altLang="zh-TW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e>
                        </m:rad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+</m:t>
                    </m:r>
                    <m:rad>
                      <m:radPr>
                        <m:degHide m:val="on"/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rad>
                  </m:oMath>
                </a14:m>
                <a:endParaRPr lang="en-US" altLang="zh-TW" dirty="0" smtClean="0">
                  <a:latin typeface="Comic Sans MS" panose="030F0702030302020204" pitchFamily="66" charset="0"/>
                </a:endParaRPr>
              </a:p>
              <a:p>
                <a14:m>
                  <m:oMath xmlns:m="http://schemas.openxmlformats.org/officeDocument/2006/math">
                    <m:r>
                      <a:rPr lang="en-US" altLang="zh-TW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𝑇</m:t>
                    </m:r>
                    <m:d>
                      <m:dPr>
                        <m:ctrlPr>
                          <a:rPr lang="en-US" altLang="zh-TW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𝑇</m:t>
                    </m:r>
                    <m:d>
                      <m:d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+</m:t>
                    </m:r>
                    <m:rad>
                      <m:radPr>
                        <m:degHide m:val="on"/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rad>
                    <m:nary>
                      <m:naryPr>
                        <m:chr m:val="∑"/>
                        <m:limLoc m:val="subSup"/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  <m:e>
                        <m:sSup>
                          <m:sSupPr>
                            <m:ctrlP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altLang="zh-TW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altLang="zh-TW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altLang="zh-TW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ad>
                                      <m:radPr>
                                        <m:degHide m:val="on"/>
                                        <m:ctrlPr>
                                          <a:rPr lang="en-US" altLang="zh-TW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US" altLang="zh-TW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e>
                                    </m:rad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p>
                        </m:sSup>
                      </m:e>
                    </m:nary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rad>
                      </m:e>
                    </m:d>
                  </m:oMath>
                </a14:m>
                <a:endParaRPr lang="en-US" altLang="zh-TW" dirty="0" smtClean="0">
                  <a:latin typeface="Comic Sans MS" panose="030F0702030302020204" pitchFamily="66" charset="0"/>
                </a:endParaRPr>
              </a:p>
              <a:p>
                <a:r>
                  <a:rPr lang="en-US" altLang="zh-TW" b="0" dirty="0" smtClean="0">
                    <a:latin typeface="Comic Sans MS" panose="030F0702030302020204" pitchFamily="66" charset="0"/>
                  </a:rPr>
                  <a:t>By Divide &amp; Conquer Relations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𝑇</m:t>
                    </m:r>
                    <m:d>
                      <m:d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𝑎𝑇</m:t>
                    </m:r>
                    <m:d>
                      <m:d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num>
                          <m:den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den>
                        </m:f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zh-TW" b="0" i="0" smtClean="0">
                        <a:latin typeface="Cambria Math" panose="02040503050406030204" pitchFamily="18" charset="0"/>
                      </a:rPr>
                      <m:t>=1,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altLang="zh-TW" b="0" i="0" smtClean="0">
                        <a:latin typeface="Cambria Math" panose="02040503050406030204" pitchFamily="18" charset="0"/>
                      </a:rPr>
                      <m:t>=2,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altLang="zh-TW" b="0" i="0" smtClean="0">
                        <a:latin typeface="Cambria Math" panose="02040503050406030204" pitchFamily="18" charset="0"/>
                      </a:rPr>
                      <m:t>=1,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altLang="zh-TW" b="0" i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TW" b="0" i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TW" b="0" i="0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TW" b="0" i="0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US" altLang="zh-TW" dirty="0" smtClean="0">
                  <a:latin typeface="Comic Sans MS" panose="030F0702030302020204" pitchFamily="66" charset="0"/>
                </a:endParaRPr>
              </a:p>
              <a:p>
                <a:r>
                  <a:rPr lang="en-US" altLang="zh-TW" dirty="0" smtClean="0">
                    <a:latin typeface="Comic Sans MS" panose="030F0702030302020204" pitchFamily="66" charset="0"/>
                  </a:rPr>
                  <a:t>Because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=1&lt;</m:t>
                    </m:r>
                    <m:sSup>
                      <m:sSup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f>
                          <m:fPr>
                            <m:ctrlP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sup>
                    </m:sSup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𝑇</m:t>
                    </m:r>
                    <m:d>
                      <m:d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p>
                        </m:sSup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rad>
                      </m:e>
                    </m:d>
                  </m:oMath>
                </a14:m>
                <a:endParaRPr lang="en-US" altLang="zh-TW" dirty="0">
                  <a:latin typeface="Comic Sans MS" panose="030F0702030302020204" pitchFamily="66" charset="0"/>
                </a:endParaRPr>
              </a:p>
              <a:p>
                <a:pPr marL="0" indent="0">
                  <a:buNone/>
                </a:pPr>
                <a:r>
                  <a:rPr lang="en-US" altLang="zh-TW" dirty="0">
                    <a:latin typeface="Comic Sans MS" panose="030F0702030302020204" pitchFamily="66" charset="0"/>
                  </a:rPr>
                  <a:t> </a:t>
                </a:r>
                <a:endParaRPr lang="zh-TW" altLang="en-US" dirty="0"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77334" y="1788984"/>
                <a:ext cx="8596668" cy="4388493"/>
              </a:xfrm>
              <a:blipFill rotWithShape="0">
                <a:blip r:embed="rId2"/>
                <a:stretch>
                  <a:fillRect l="-142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27100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77334" y="782595"/>
            <a:ext cx="8596668" cy="1320800"/>
          </a:xfrm>
        </p:spPr>
        <p:txBody>
          <a:bodyPr/>
          <a:lstStyle/>
          <a:p>
            <a:r>
              <a:rPr lang="en-US" altLang="zh-TW" dirty="0" smtClean="0"/>
              <a:t>Problem 5</a:t>
            </a:r>
            <a:endParaRPr lang="zh-TW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677334" y="1788984"/>
                <a:ext cx="8596668" cy="4388493"/>
              </a:xfrm>
            </p:spPr>
            <p:txBody>
              <a:bodyPr/>
              <a:lstStyle/>
              <a:p>
                <a:r>
                  <a:rPr lang="en-US" altLang="zh-TW" dirty="0" smtClean="0">
                    <a:latin typeface="Comic Sans MS" panose="030F0702030302020204" pitchFamily="66" charset="0"/>
                  </a:rPr>
                  <a:t>Use </a:t>
                </a:r>
                <a:r>
                  <a:rPr lang="en-US" altLang="zh-TW" i="0" dirty="0" smtClean="0">
                    <a:latin typeface="Comic Sans MS" panose="030F0702030302020204" pitchFamily="66" charset="0"/>
                  </a:rPr>
                  <a:t>Equation 1</a:t>
                </a:r>
                <a:r>
                  <a:rPr lang="en-US" altLang="zh-TW" dirty="0" smtClean="0">
                    <a:latin typeface="Comic Sans MS" panose="030F0702030302020204" pitchFamily="66" charset="0"/>
                  </a:rPr>
                  <a:t>, </a:t>
                </a:r>
                <a:r>
                  <a:rPr lang="en-US" altLang="zh-TW" dirty="0">
                    <a:latin typeface="Comic Sans MS" panose="030F0702030302020204" pitchFamily="66" charset="0"/>
                  </a:rPr>
                  <a:t>shown below, to prove that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𝑆</m:t>
                    </m:r>
                    <m:d>
                      <m:dPr>
                        <m:ctrlPr>
                          <a:rPr lang="en-US" altLang="zh-TW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altLang="zh-TW" b="0" i="1" dirty="0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d>
                          <m:dPr>
                            <m:begChr m:val="⌈"/>
                            <m:endChr m:val="⌉"/>
                            <m:ctrlPr>
                              <a:rPr lang="en-US" altLang="zh-TW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unc>
                              <m:funcPr>
                                <m:ctrlPr>
                                  <a:rPr lang="en-US" altLang="zh-TW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sSub>
                                  <m:sSubPr>
                                    <m:ctrlPr>
                                      <a:rPr lang="en-US" altLang="zh-TW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altLang="zh-TW" b="0" i="0" dirty="0" smtClean="0">
                                        <a:latin typeface="Cambria Math" panose="02040503050406030204" pitchFamily="18" charset="0"/>
                                      </a:rPr>
                                      <m:t>log</m:t>
                                    </m:r>
                                  </m:e>
                                  <m:sub>
                                    <m:r>
                                      <a:rPr lang="en-US" altLang="zh-TW" b="0" i="1" dirty="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fName>
                              <m:e>
                                <m:d>
                                  <m:dPr>
                                    <m:ctrlPr>
                                      <a:rPr lang="en-US" altLang="zh-TW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TW" b="0" i="1" dirty="0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en-US" altLang="zh-TW" b="0" i="1" dirty="0" smtClean="0">
                                        <a:latin typeface="Cambria Math" panose="02040503050406030204" pitchFamily="18" charset="0"/>
                                      </a:rPr>
                                      <m:t>/</m:t>
                                    </m:r>
                                    <m:r>
                                      <a:rPr lang="en-US" altLang="zh-TW" b="0" i="1" dirty="0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e>
                                </m:d>
                              </m:e>
                            </m:func>
                          </m:e>
                        </m:d>
                      </m:e>
                    </m:nary>
                  </m:oMath>
                </a14:m>
                <a:r>
                  <a:rPr lang="en-US" altLang="zh-TW" dirty="0" smtClean="0">
                    <a:latin typeface="Comic Sans MS" panose="030F0702030302020204" pitchFamily="66" charset="0"/>
                  </a:rPr>
                  <a:t> satisfies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)=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). </m:t>
                    </m:r>
                  </m:oMath>
                </a14:m>
                <a:endParaRPr lang="zh-TW" altLang="en-US" dirty="0"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77334" y="1788984"/>
                <a:ext cx="8596668" cy="4388493"/>
              </a:xfrm>
              <a:blipFill rotWithShape="0">
                <a:blip r:embed="rId2"/>
                <a:stretch>
                  <a:fillRect l="-142" t="-10000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圖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205" y="2749378"/>
            <a:ext cx="8227797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358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77334" y="782595"/>
            <a:ext cx="8596668" cy="1320800"/>
          </a:xfrm>
        </p:spPr>
        <p:txBody>
          <a:bodyPr/>
          <a:lstStyle/>
          <a:p>
            <a:r>
              <a:rPr lang="en-US" altLang="zh-TW" dirty="0" smtClean="0"/>
              <a:t>Problem 5(Cont.)</a:t>
            </a:r>
            <a:endParaRPr lang="zh-TW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677334" y="1788984"/>
                <a:ext cx="8596668" cy="4826000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𝑆</m:t>
                    </m:r>
                    <m:d>
                      <m:dPr>
                        <m:ctrlPr>
                          <a:rPr lang="en-US" altLang="zh-TW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altLang="zh-TW" b="0" i="1" dirty="0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d>
                          <m:dPr>
                            <m:begChr m:val="⌈"/>
                            <m:endChr m:val="⌉"/>
                            <m:ctrlPr>
                              <a:rPr lang="en-US" altLang="zh-TW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unc>
                              <m:funcPr>
                                <m:ctrlPr>
                                  <a:rPr lang="en-US" altLang="zh-TW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sSub>
                                  <m:sSubPr>
                                    <m:ctrlPr>
                                      <a:rPr lang="en-US" altLang="zh-TW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altLang="zh-TW" b="0" i="0" dirty="0" smtClean="0">
                                        <a:latin typeface="Cambria Math" panose="02040503050406030204" pitchFamily="18" charset="0"/>
                                      </a:rPr>
                                      <m:t>log</m:t>
                                    </m:r>
                                  </m:e>
                                  <m:sub>
                                    <m:r>
                                      <a:rPr lang="en-US" altLang="zh-TW" b="0" i="1" dirty="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fName>
                              <m:e>
                                <m:d>
                                  <m:dPr>
                                    <m:ctrlPr>
                                      <a:rPr lang="en-US" altLang="zh-TW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TW" b="0" i="1" dirty="0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en-US" altLang="zh-TW" b="0" i="1" dirty="0" smtClean="0">
                                        <a:latin typeface="Cambria Math" panose="02040503050406030204" pitchFamily="18" charset="0"/>
                                      </a:rPr>
                                      <m:t>/</m:t>
                                    </m:r>
                                    <m:r>
                                      <a:rPr lang="en-US" altLang="zh-TW" b="0" i="1" dirty="0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e>
                                </m:d>
                              </m:e>
                            </m:func>
                          </m:e>
                        </m:d>
                      </m:e>
                    </m:nary>
                    <m:r>
                      <a:rPr lang="en-US" altLang="zh-TW" b="0" i="1" dirty="0" smtClean="0">
                        <a:latin typeface="Cambria Math" panose="02040503050406030204" pitchFamily="18" charset="0"/>
                      </a:rPr>
                      <m:t>≤</m:t>
                    </m:r>
                    <m:nary>
                      <m:naryPr>
                        <m:chr m:val="∑"/>
                        <m:ctrlPr>
                          <a:rPr lang="en-US" altLang="zh-TW" i="1" dirty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altLang="zh-TW" i="1" dirty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d>
                          <m:dPr>
                            <m:ctrlPr>
                              <a:rPr lang="en-US" altLang="zh-TW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unc>
                              <m:funcPr>
                                <m:ctrlPr>
                                  <a:rPr lang="en-US" altLang="zh-TW" i="1" dirty="0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sSub>
                                  <m:sSubPr>
                                    <m:ctrlPr>
                                      <a:rPr lang="en-US" altLang="zh-TW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altLang="zh-TW" dirty="0">
                                        <a:latin typeface="Cambria Math" panose="02040503050406030204" pitchFamily="18" charset="0"/>
                                      </a:rPr>
                                      <m:t>log</m:t>
                                    </m:r>
                                  </m:e>
                                  <m:sub>
                                    <m:r>
                                      <a:rPr lang="en-US" altLang="zh-TW" i="1" dirty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fName>
                              <m:e>
                                <m:d>
                                  <m:dPr>
                                    <m:ctrlPr>
                                      <a:rPr lang="en-US" altLang="zh-TW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f>
                                      <m:fPr>
                                        <m:ctrlPr>
                                          <a:rPr lang="en-US" altLang="zh-TW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altLang="zh-TW" i="1" dirty="0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num>
                                      <m:den>
                                        <m:r>
                                          <a:rPr lang="en-US" altLang="zh-TW" i="1" dirty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den>
                                    </m:f>
                                  </m:e>
                                </m:d>
                              </m:e>
                            </m:func>
                            <m:r>
                              <a:rPr lang="en-US" altLang="zh-TW" i="1" dirty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</m:e>
                    </m:nary>
                    <m:r>
                      <a:rPr lang="en-US" altLang="zh-TW" b="0" i="1" dirty="0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en-US" altLang="zh-TW" i="1" dirty="0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altLang="zh-TW" i="1" dirty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func>
                          <m:funcPr>
                            <m:ctrlPr>
                              <a:rPr lang="en-US" altLang="zh-TW" i="1" dirty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altLang="zh-TW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TW" dirty="0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altLang="zh-TW" i="1" dirty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fName>
                          <m:e>
                            <m:d>
                              <m:dPr>
                                <m:ctrlPr>
                                  <a:rPr lang="en-US" altLang="zh-TW" i="1" dirty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altLang="zh-TW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altLang="zh-TW" i="1" dirty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num>
                                  <m:den>
                                    <m:r>
                                      <a:rPr lang="en-US" altLang="zh-TW" i="1" dirty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den>
                                </m:f>
                              </m:e>
                            </m:d>
                          </m:e>
                        </m:func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nary>
                  </m:oMath>
                </a14:m>
                <a:endParaRPr lang="en-US" altLang="zh-TW" dirty="0" smtClean="0">
                  <a:latin typeface="Comic Sans MS" panose="030F0702030302020204" pitchFamily="66" charset="0"/>
                </a:endParaRPr>
              </a:p>
              <a:p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altLang="zh-TW" i="1" dirty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altLang="zh-TW" i="1" dirty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func>
                          <m:funcPr>
                            <m:ctrlPr>
                              <a:rPr lang="en-US" altLang="zh-TW" i="1" dirty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altLang="zh-TW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TW" dirty="0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altLang="zh-TW" i="1" dirty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fName>
                          <m:e>
                            <m:d>
                              <m:dPr>
                                <m:ctrlPr>
                                  <a:rPr lang="en-US" altLang="zh-TW" i="1" dirty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altLang="zh-TW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altLang="zh-TW" i="1" dirty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num>
                                  <m:den>
                                    <m:r>
                                      <a:rPr lang="en-US" altLang="zh-TW" i="1" dirty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den>
                                </m:f>
                              </m:e>
                            </m:d>
                          </m:e>
                        </m:func>
                      </m:e>
                    </m:nary>
                    <m:r>
                      <a:rPr lang="en-US" altLang="zh-TW" b="0" i="1" dirty="0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en-US" altLang="zh-TW" i="1" dirty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altLang="zh-TW" i="1" dirty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func>
                          <m:funcPr>
                            <m:ctrlPr>
                              <a:rPr lang="en-US" altLang="zh-TW" i="1" dirty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altLang="zh-TW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TW" dirty="0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altLang="zh-TW" i="1" dirty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fName>
                          <m:e>
                            <m:d>
                              <m:dPr>
                                <m:ctrlPr>
                                  <a:rPr lang="en-US" altLang="zh-TW" i="1" dirty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altLang="zh-TW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altLang="zh-TW" i="1" dirty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num>
                                  <m:den>
                                    <m:r>
                                      <a:rPr lang="en-US" altLang="zh-TW" b="0" i="1" dirty="0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en-US" altLang="zh-TW" b="0" i="1" dirty="0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altLang="zh-TW" i="1" dirty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en-US" altLang="zh-TW" b="0" i="1" dirty="0" smtClean="0">
                                        <a:latin typeface="Cambria Math" panose="02040503050406030204" pitchFamily="18" charset="0"/>
                                      </a:rPr>
                                      <m:t>+1</m:t>
                                    </m:r>
                                  </m:den>
                                </m:f>
                              </m:e>
                            </m:d>
                          </m:e>
                        </m:func>
                      </m:e>
                    </m:nary>
                  </m:oMath>
                </a14:m>
                <a:endParaRPr lang="en-US" altLang="zh-TW" dirty="0" smtClean="0">
                  <a:latin typeface="Comic Sans MS" panose="030F0702030302020204" pitchFamily="66" charset="0"/>
                </a:endParaRPr>
              </a:p>
              <a:p>
                <a:r>
                  <a:rPr lang="en-US" altLang="zh-TW" dirty="0" smtClean="0">
                    <a:latin typeface="Comic Sans MS" panose="030F0702030302020204" pitchFamily="66" charset="0"/>
                  </a:rPr>
                  <a:t>By Equation 1</a:t>
                </a:r>
              </a:p>
              <a:p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altLang="zh-TW" i="1" dirty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altLang="zh-TW" i="1" dirty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func>
                          <m:funcPr>
                            <m:ctrlPr>
                              <a:rPr lang="en-US" altLang="zh-TW" i="1" dirty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altLang="zh-TW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TW" dirty="0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altLang="zh-TW" i="1" dirty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fName>
                          <m:e>
                            <m:d>
                              <m:dPr>
                                <m:ctrlPr>
                                  <a:rPr lang="en-US" altLang="zh-TW" i="1" dirty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altLang="zh-TW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altLang="zh-TW" i="1" dirty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num>
                                  <m:den>
                                    <m:r>
                                      <a:rPr lang="en-US" altLang="zh-TW" i="1" dirty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en-US" altLang="zh-TW" i="1" dirty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altLang="zh-TW" i="1" dirty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en-US" altLang="zh-TW" i="1" dirty="0">
                                        <a:latin typeface="Cambria Math" panose="02040503050406030204" pitchFamily="18" charset="0"/>
                                      </a:rPr>
                                      <m:t>+1</m:t>
                                    </m:r>
                                  </m:den>
                                </m:f>
                              </m:e>
                            </m:d>
                          </m:e>
                        </m:func>
                      </m:e>
                    </m:nary>
                    <m:r>
                      <a:rPr lang="en-US" altLang="zh-TW" b="0" i="0" dirty="0" smtClean="0">
                        <a:latin typeface="Cambria Math" panose="02040503050406030204" pitchFamily="18" charset="0"/>
                      </a:rPr>
                      <m:t>≤</m:t>
                    </m:r>
                    <m:nary>
                      <m:naryPr>
                        <m:ctrlP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+1</m:t>
                        </m:r>
                      </m:sup>
                      <m:e>
                        <m:func>
                          <m:funcPr>
                            <m:ctrlPr>
                              <a:rPr lang="en-US" altLang="zh-TW" b="0" i="1" dirty="0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altLang="zh-TW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TW" b="0" i="0" dirty="0" smtClean="0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altLang="zh-TW" b="0" i="1" dirty="0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fName>
                          <m:e>
                            <m:f>
                              <m:fPr>
                                <m:ctrlPr>
                                  <a:rPr lang="en-US" altLang="zh-TW" i="1" dirty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altLang="zh-TW" i="1" dirty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num>
                              <m:den>
                                <m:r>
                                  <a:rPr lang="en-US" altLang="zh-TW" i="1" dirty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altLang="zh-TW" i="1" dirty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altLang="zh-TW" i="1" dirty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altLang="zh-TW" i="1" dirty="0">
                                    <a:latin typeface="Cambria Math" panose="02040503050406030204" pitchFamily="18" charset="0"/>
                                  </a:rPr>
                                  <m:t>+1</m:t>
                                </m:r>
                              </m:den>
                            </m:f>
                          </m:e>
                        </m:func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𝑑𝑥</m:t>
                        </m:r>
                      </m:e>
                    </m:nary>
                  </m:oMath>
                </a14:m>
                <a:endParaRPr lang="en-US" altLang="zh-TW" b="0" dirty="0" smtClean="0">
                  <a:latin typeface="Comic Sans MS" panose="030F0702030302020204" pitchFamily="66" charset="0"/>
                </a:endParaRPr>
              </a:p>
              <a:p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altLang="zh-TW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altLang="zh-TW" i="1" dirty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TW" i="1" dirty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altLang="zh-TW" i="1" dirty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func>
                          <m:funcPr>
                            <m:ctrlPr>
                              <a:rPr lang="en-US" altLang="zh-TW" i="1" dirty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altLang="zh-TW" i="1" dirty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TW" dirty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altLang="zh-TW" i="1" dirty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fName>
                          <m:e>
                            <m:d>
                              <m:dPr>
                                <m:ctrlPr>
                                  <a:rPr lang="en-US" altLang="zh-TW" i="1" dirty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altLang="zh-TW" i="1" dirty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altLang="zh-TW" i="1" dirty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num>
                                  <m:den>
                                    <m:r>
                                      <a:rPr lang="en-US" altLang="zh-TW" i="1" dirty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en-US" altLang="zh-TW" i="1" dirty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altLang="zh-TW" i="1" dirty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en-US" altLang="zh-TW" i="1" dirty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+1</m:t>
                                    </m:r>
                                  </m:den>
                                </m:f>
                              </m:e>
                            </m:d>
                          </m:e>
                        </m:func>
                      </m:e>
                    </m:nary>
                    <m:r>
                      <a:rPr lang="en-US" altLang="zh-TW" b="0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trlPr>
                          <a:rPr lang="en-US" altLang="zh-TW" i="1" dirty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altLang="zh-TW" i="1" dirty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+1</m:t>
                        </m:r>
                      </m:sup>
                      <m:e>
                        <m:func>
                          <m:funcPr>
                            <m:ctrlPr>
                              <a:rPr lang="en-US" altLang="zh-TW" i="1" dirty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altLang="zh-TW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TW" dirty="0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altLang="zh-TW" i="1" dirty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fName>
                          <m:e>
                            <m:r>
                              <a:rPr lang="en-US" altLang="zh-TW" b="0" i="1" dirty="0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func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−</m:t>
                        </m:r>
                        <m:func>
                          <m:funcPr>
                            <m:ctrlPr>
                              <a:rPr lang="en-US" altLang="zh-TW" b="0" i="1" dirty="0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altLang="zh-TW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TW" b="0" i="0" dirty="0" smtClean="0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altLang="zh-TW" b="0" i="1" dirty="0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fName>
                          <m:e>
                            <m:d>
                              <m:dPr>
                                <m:ctrlPr>
                                  <a:rPr lang="en-US" altLang="zh-TW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TW" i="1" dirty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altLang="zh-TW" i="1" dirty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altLang="zh-TW" i="1" dirty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altLang="zh-TW" i="1" dirty="0">
                                    <a:latin typeface="Cambria Math" panose="02040503050406030204" pitchFamily="18" charset="0"/>
                                  </a:rPr>
                                  <m:t>+1</m:t>
                                </m:r>
                              </m:e>
                            </m:d>
                          </m:e>
                        </m:func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𝑑𝑥</m:t>
                        </m:r>
                      </m:e>
                    </m:nary>
                  </m:oMath>
                </a14:m>
                <a:endParaRPr lang="en-US" altLang="zh-TW" dirty="0" smtClean="0">
                  <a:latin typeface="Comic Sans MS" panose="030F0702030302020204" pitchFamily="66" charset="0"/>
                </a:endParaRPr>
              </a:p>
              <a:p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altLang="zh-TW" i="1" dirty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altLang="zh-TW" i="1" dirty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TW" i="1" dirty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altLang="zh-TW" i="1" dirty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func>
                          <m:funcPr>
                            <m:ctrlPr>
                              <a:rPr lang="en-US" altLang="zh-TW" i="1" dirty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altLang="zh-TW" i="1" dirty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TW" dirty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altLang="zh-TW" i="1" dirty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fName>
                          <m:e>
                            <m:d>
                              <m:dPr>
                                <m:ctrlPr>
                                  <a:rPr lang="en-US" altLang="zh-TW" i="1" dirty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altLang="zh-TW" i="1" dirty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altLang="zh-TW" i="1" dirty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num>
                                  <m:den>
                                    <m:r>
                                      <a:rPr lang="en-US" altLang="zh-TW" i="1" dirty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en-US" altLang="zh-TW" i="1" dirty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altLang="zh-TW" i="1" dirty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en-US" altLang="zh-TW" i="1" dirty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+1</m:t>
                                    </m:r>
                                  </m:den>
                                </m:f>
                              </m:e>
                            </m:d>
                          </m:e>
                        </m:func>
                      </m:e>
                    </m:nary>
                    <m:r>
                      <a:rPr lang="en-US" altLang="zh-TW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altLang="zh-TW" i="1" dirty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  <m:sSub>
                          <m:sSubPr>
                            <m:ctrlPr>
                              <a:rPr lang="en-US" altLang="zh-TW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altLang="zh-TW" dirty="0">
                                <a:latin typeface="Cambria Math" panose="020405030504060302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en-US" altLang="zh-TW" i="1" dirty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fName>
                      <m:e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func>
                    <m:r>
                      <a:rPr lang="en-US" altLang="zh-TW" b="0" i="1" dirty="0" smtClean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𝑙𝑛</m:t>
                        </m:r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nary>
                      <m:naryPr>
                        <m:ctrlPr>
                          <a:rPr lang="en-US" altLang="zh-TW" i="1" dirty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altLang="zh-TW" i="1" dirty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+1</m:t>
                        </m:r>
                      </m:sup>
                      <m:e>
                        <m:func>
                          <m:funcPr>
                            <m:ctrlPr>
                              <a:rPr lang="en-US" altLang="zh-TW" i="1" dirty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a:rPr lang="en-US" altLang="zh-TW" b="0" i="1" dirty="0" smtClean="0">
                                <a:latin typeface="Cambria Math" panose="02040503050406030204" pitchFamily="18" charset="0"/>
                              </a:rPr>
                              <m:t>𝑙𝑛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altLang="zh-TW" i="1" dirty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TW" i="1" dirty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altLang="zh-TW" i="1" dirty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altLang="zh-TW" i="1" dirty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altLang="zh-TW" i="1" dirty="0">
                                    <a:latin typeface="Cambria Math" panose="02040503050406030204" pitchFamily="18" charset="0"/>
                                  </a:rPr>
                                  <m:t>+1</m:t>
                                </m:r>
                              </m:e>
                            </m:d>
                          </m:e>
                        </m:func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𝑑𝑥</m:t>
                        </m:r>
                      </m:e>
                    </m:nary>
                  </m:oMath>
                </a14:m>
                <a:endParaRPr lang="en-US" altLang="zh-TW" dirty="0" smtClean="0">
                  <a:latin typeface="Comic Sans MS" panose="030F0702030302020204" pitchFamily="66" charset="0"/>
                </a:endParaRPr>
              </a:p>
              <a:p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altLang="zh-TW" i="1" dirty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altLang="zh-TW" i="1" dirty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TW" i="1" dirty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altLang="zh-TW" i="1" dirty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func>
                          <m:funcPr>
                            <m:ctrlPr>
                              <a:rPr lang="en-US" altLang="zh-TW" i="1" dirty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altLang="zh-TW" i="1" dirty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TW" dirty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altLang="zh-TW" i="1" dirty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fName>
                          <m:e>
                            <m:d>
                              <m:dPr>
                                <m:ctrlPr>
                                  <a:rPr lang="en-US" altLang="zh-TW" i="1" dirty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altLang="zh-TW" i="1" dirty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altLang="zh-TW" i="1" dirty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num>
                                  <m:den>
                                    <m:r>
                                      <a:rPr lang="en-US" altLang="zh-TW" i="1" dirty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en-US" altLang="zh-TW" i="1" dirty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altLang="zh-TW" i="1" dirty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en-US" altLang="zh-TW" i="1" dirty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+1</m:t>
                                    </m:r>
                                  </m:den>
                                </m:f>
                              </m:e>
                            </m:d>
                          </m:e>
                        </m:func>
                      </m:e>
                    </m:nary>
                    <m:r>
                      <a:rPr lang="en-US" altLang="zh-TW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altLang="zh-TW" i="1" dirty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𝑛</m:t>
                        </m:r>
                        <m:sSub>
                          <m:sSubPr>
                            <m:ctrlPr>
                              <a:rPr lang="en-US" altLang="zh-TW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altLang="zh-TW" dirty="0">
                                <a:latin typeface="Cambria Math" panose="020405030504060302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en-US" altLang="zh-TW" i="1" dirty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fName>
                      <m:e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func>
                    <m:r>
                      <a:rPr lang="en-US" altLang="zh-TW" i="1" dirty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altLang="zh-TW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𝑙𝑛</m:t>
                        </m:r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d>
                      <m:dPr>
                        <m:begChr m:val="["/>
                        <m:endChr m:val="]"/>
                        <m:ctrlPr>
                          <a:rPr lang="en-US" altLang="zh-TW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−</m:t>
                        </m:r>
                        <m:d>
                          <m:dPr>
                            <m:ctrlPr>
                              <a:rPr lang="en-US" altLang="zh-TW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TW" i="1" dirty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altLang="zh-TW" i="1" dirty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TW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altLang="zh-TW" i="1" dirty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m:rPr>
                            <m:sty m:val="p"/>
                          </m:rPr>
                          <a:rPr lang="en-US" altLang="zh-TW" b="0" i="0" dirty="0" smtClean="0">
                            <a:latin typeface="Cambria Math" panose="02040503050406030204" pitchFamily="18" charset="0"/>
                          </a:rPr>
                          <m:t>ln</m:t>
                        </m:r>
                        <m:d>
                          <m:dPr>
                            <m:ctrlPr>
                              <a:rPr lang="en-US" altLang="zh-TW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TW" i="1" dirty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altLang="zh-TW" i="1" dirty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TW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altLang="zh-TW" i="1" dirty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altLang="zh-TW" b="0" i="0" dirty="0" smtClean="0">
                            <a:latin typeface="Cambria Math" panose="02040503050406030204" pitchFamily="18" charset="0"/>
                          </a:rPr>
                          <m:t>+</m:t>
                        </m:r>
                        <m:d>
                          <m:dPr>
                            <m:ctrlPr>
                              <a:rPr lang="en-US" altLang="zh-TW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TW" i="1" dirty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altLang="zh-TW" i="1" dirty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TW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altLang="zh-TW" i="1" dirty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</m:e>
                    </m:d>
                    <m:sSubSup>
                      <m:sSubSupPr>
                        <m:ctrlPr>
                          <a:rPr lang="en-US" altLang="zh-TW" i="1" dirty="0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|</m:t>
                        </m:r>
                      </m:e>
                      <m:sub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+1</m:t>
                        </m:r>
                      </m:sup>
                    </m:sSubSup>
                  </m:oMath>
                </a14:m>
                <a:endParaRPr lang="en-US" altLang="zh-TW" dirty="0" smtClean="0">
                  <a:latin typeface="Comic Sans MS" panose="030F0702030302020204" pitchFamily="66" charset="0"/>
                </a:endParaRPr>
              </a:p>
              <a:p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altLang="zh-TW" i="1" dirty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altLang="zh-TW" i="1" dirty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TW" i="1" dirty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altLang="zh-TW" i="1" dirty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func>
                          <m:funcPr>
                            <m:ctrlPr>
                              <a:rPr lang="en-US" altLang="zh-TW" i="1" dirty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altLang="zh-TW" i="1" dirty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TW" dirty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altLang="zh-TW" i="1" dirty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fName>
                          <m:e>
                            <m:d>
                              <m:dPr>
                                <m:ctrlPr>
                                  <a:rPr lang="en-US" altLang="zh-TW" i="1" dirty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altLang="zh-TW" i="1" dirty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altLang="zh-TW" i="1" dirty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num>
                                  <m:den>
                                    <m:r>
                                      <a:rPr lang="en-US" altLang="zh-TW" i="1" dirty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en-US" altLang="zh-TW" i="1" dirty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altLang="zh-TW" i="1" dirty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en-US" altLang="zh-TW" i="1" dirty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+1</m:t>
                                    </m:r>
                                  </m:den>
                                </m:f>
                              </m:e>
                            </m:d>
                          </m:e>
                        </m:func>
                      </m:e>
                    </m:nary>
                    <m:r>
                      <a:rPr lang="en-US" altLang="zh-TW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altLang="zh-TW" i="1" dirty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𝑛</m:t>
                        </m:r>
                        <m:sSub>
                          <m:sSubPr>
                            <m:ctrlPr>
                              <a:rPr lang="en-US" altLang="zh-TW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altLang="zh-TW" dirty="0">
                                <a:latin typeface="Cambria Math" panose="020405030504060302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en-US" altLang="zh-TW" i="1" dirty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fName>
                      <m:e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func>
                    <m:r>
                      <a:rPr lang="en-US" altLang="zh-TW" i="1" dirty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altLang="zh-TW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𝑙𝑛</m:t>
                        </m:r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d>
                      <m:dPr>
                        <m:ctrlPr>
                          <a:rPr lang="en-US" altLang="zh-TW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  <m:func>
                          <m:funcPr>
                            <m:ctrlPr>
                              <a:rPr lang="en-US" altLang="zh-TW" b="0" i="1" dirty="0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altLang="zh-TW" b="0" i="0" dirty="0" smtClean="0">
                                <a:latin typeface="Cambria Math" panose="02040503050406030204" pitchFamily="18" charset="0"/>
                              </a:rPr>
                              <m:t>ln</m:t>
                            </m:r>
                          </m:fName>
                          <m:e>
                            <m:r>
                              <a:rPr lang="en-US" altLang="zh-TW" b="0" i="1" dirty="0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func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altLang="zh-TW" b="0" i="1" dirty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num>
                      <m:den>
                        <m:func>
                          <m:funcPr>
                            <m:ctrlPr>
                              <a:rPr lang="en-US" altLang="zh-TW" b="0" i="1" dirty="0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altLang="zh-TW" b="0" i="0" dirty="0" smtClean="0">
                                <a:latin typeface="Cambria Math" panose="02040503050406030204" pitchFamily="18" charset="0"/>
                              </a:rPr>
                              <m:t>ln</m:t>
                            </m:r>
                          </m:fName>
                          <m:e>
                            <m:r>
                              <a:rPr lang="en-US" altLang="zh-TW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func>
                      </m:den>
                    </m:f>
                    <m:r>
                      <a:rPr lang="en-US" altLang="zh-TW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b="0" i="1" dirty="0" smtClean="0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endParaRPr lang="en-US" altLang="zh-TW" dirty="0" smtClean="0">
                  <a:latin typeface="Comic Sans MS" panose="030F0702030302020204" pitchFamily="66" charset="0"/>
                </a:endParaRPr>
              </a:p>
              <a:p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𝑆</m:t>
                    </m:r>
                    <m:d>
                      <m:d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,  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𝑆</m:t>
                    </m:r>
                    <m:d>
                      <m:d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endParaRPr lang="zh-TW" altLang="en-US" dirty="0"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77334" y="1788984"/>
                <a:ext cx="8596668" cy="4826000"/>
              </a:xfrm>
              <a:blipFill rotWithShape="0">
                <a:blip r:embed="rId2"/>
                <a:stretch>
                  <a:fillRect l="-142" t="-7702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圖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8710" y="2482936"/>
            <a:ext cx="1419225" cy="1809750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0098" y="2482936"/>
            <a:ext cx="1400175" cy="1809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834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多面向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5901</TotalTime>
  <Words>185</Words>
  <Application>Microsoft Office PowerPoint</Application>
  <PresentationFormat>寬螢幕</PresentationFormat>
  <Paragraphs>80</Paragraphs>
  <Slides>12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12</vt:i4>
      </vt:variant>
    </vt:vector>
  </HeadingPairs>
  <TitlesOfParts>
    <vt:vector size="19" baseType="lpstr">
      <vt:lpstr>微軟正黑體</vt:lpstr>
      <vt:lpstr>Arial</vt:lpstr>
      <vt:lpstr>Cambria Math</vt:lpstr>
      <vt:lpstr>Comic Sans MS</vt:lpstr>
      <vt:lpstr>Trebuchet MS</vt:lpstr>
      <vt:lpstr>Wingdings 3</vt:lpstr>
      <vt:lpstr>多面向</vt:lpstr>
      <vt:lpstr>Homework #3</vt:lpstr>
      <vt:lpstr>Problem 1</vt:lpstr>
      <vt:lpstr>Problem 1(Cont.)</vt:lpstr>
      <vt:lpstr>Problem 2</vt:lpstr>
      <vt:lpstr>Problem 2(Cont.)</vt:lpstr>
      <vt:lpstr>Problem 2(Cont.)</vt:lpstr>
      <vt:lpstr>Problem 3</vt:lpstr>
      <vt:lpstr>Problem 3(Cont.)</vt:lpstr>
      <vt:lpstr>Problem 4</vt:lpstr>
      <vt:lpstr>Problem 4(Cont.)</vt:lpstr>
      <vt:lpstr>Problem 5</vt:lpstr>
      <vt:lpstr>Problem 5(Cont.)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Homework #3</dc:title>
  <dc:creator>ohya</dc:creator>
  <cp:lastModifiedBy>ohya</cp:lastModifiedBy>
  <cp:revision>33</cp:revision>
  <dcterms:created xsi:type="dcterms:W3CDTF">2017-04-04T09:23:51Z</dcterms:created>
  <dcterms:modified xsi:type="dcterms:W3CDTF">2017-04-08T11:45:20Z</dcterms:modified>
</cp:coreProperties>
</file>