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4" r:id="rId3"/>
    <p:sldId id="257" r:id="rId4"/>
    <p:sldId id="264" r:id="rId5"/>
    <p:sldId id="265" r:id="rId6"/>
    <p:sldId id="275" r:id="rId7"/>
    <p:sldId id="276" r:id="rId8"/>
    <p:sldId id="277" r:id="rId9"/>
    <p:sldId id="278" r:id="rId10"/>
    <p:sldId id="259" r:id="rId11"/>
    <p:sldId id="267" r:id="rId12"/>
    <p:sldId id="268" r:id="rId13"/>
    <p:sldId id="272" r:id="rId14"/>
    <p:sldId id="273" r:id="rId15"/>
    <p:sldId id="258" r:id="rId16"/>
    <p:sldId id="266" r:id="rId17"/>
    <p:sldId id="269" r:id="rId18"/>
    <p:sldId id="271" r:id="rId19"/>
    <p:sldId id="261" r:id="rId20"/>
    <p:sldId id="262" r:id="rId21"/>
    <p:sldId id="260" r:id="rId22"/>
    <p:sldId id="263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4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1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6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1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1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8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2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4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53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4367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94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1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05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2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9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2C37CAF-7BCA-4723-8E29-B323DC5AB1E6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13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 TA Session #1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Carlos &amp; Rick</a:t>
            </a:r>
          </a:p>
          <a:p>
            <a:r>
              <a:rPr lang="en-US" dirty="0" smtClean="0"/>
              <a:t>2017/03/21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Homework #1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Avg:61.4, std:13.8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588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10813" t="28403" r="11495" b="30414"/>
          <a:stretch/>
        </p:blipFill>
        <p:spPr>
          <a:xfrm>
            <a:off x="152400" y="2057400"/>
            <a:ext cx="8757746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of the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By observing the first few rows, we may guess that the sum of the </a:t>
                </a:r>
                <a:r>
                  <a:rPr lang="en-US" altLang="zh-TW" sz="2400" dirty="0" err="1"/>
                  <a:t>i</a:t>
                </a:r>
                <a:r>
                  <a:rPr lang="en-US" altLang="zh-TW" sz="2400" baseline="30000" dirty="0" err="1"/>
                  <a:t>th</a:t>
                </a:r>
                <a:r>
                  <a:rPr lang="en-US" sz="2400" dirty="0" smtClean="0"/>
                  <a:t> row is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r>
                  <a:rPr lang="en-US" altLang="zh-TW" sz="2400" dirty="0" smtClean="0"/>
                  <a:t>Proposition: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:r>
                  <a:rPr lang="en-US" altLang="zh-TW" sz="2400" dirty="0" smtClean="0"/>
                  <a:t>The sum of </a:t>
                </a:r>
                <a:r>
                  <a:rPr lang="en-US" altLang="zh-TW" sz="2400" dirty="0" err="1" smtClean="0"/>
                  <a:t>i</a:t>
                </a:r>
                <a:r>
                  <a:rPr lang="en-US" altLang="zh-TW" sz="2400" baseline="30000" dirty="0" err="1" smtClean="0"/>
                  <a:t>th</a:t>
                </a:r>
                <a:r>
                  <a:rPr lang="en-US" altLang="zh-TW" sz="2400" dirty="0" smtClean="0"/>
                  <a:t> row in Pascal Triangle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TW" sz="2400" baseline="300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7" t="-116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651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1960" y="152400"/>
            <a:ext cx="8229600" cy="914400"/>
          </a:xfrm>
        </p:spPr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1960" y="1066800"/>
            <a:ext cx="8229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proof is by induction on n.</a:t>
            </a:r>
          </a:p>
          <a:p>
            <a:r>
              <a:rPr lang="en-US" sz="2400" dirty="0" smtClean="0"/>
              <a:t>Base case(n=1): the sum of the first row is 1 = 2</a:t>
            </a:r>
            <a:r>
              <a:rPr lang="en-US" sz="2400" baseline="30000" dirty="0" smtClean="0"/>
              <a:t>1-1</a:t>
            </a:r>
            <a:r>
              <a:rPr lang="en-US" sz="2400" dirty="0" smtClean="0"/>
              <a:t>.</a:t>
            </a:r>
            <a:endParaRPr lang="en-US" sz="2400" baseline="30000" dirty="0" smtClean="0"/>
          </a:p>
          <a:p>
            <a:r>
              <a:rPr lang="en-US" sz="2400" dirty="0" smtClean="0"/>
              <a:t>Inductive step: Let the elements of n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row are (1,a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,…,a</a:t>
            </a:r>
            <a:r>
              <a:rPr lang="en-US" sz="2400" baseline="-25000" dirty="0" smtClean="0"/>
              <a:t>n-2</a:t>
            </a:r>
            <a:r>
              <a:rPr lang="en-US" sz="2400" dirty="0" smtClean="0"/>
              <a:t>,1), </a:t>
            </a:r>
            <a:r>
              <a:rPr lang="en-US" altLang="zh-TW" sz="2400" dirty="0"/>
              <a:t>the elements of </a:t>
            </a:r>
            <a:r>
              <a:rPr lang="en-US" altLang="zh-TW" sz="2400" dirty="0" smtClean="0"/>
              <a:t>n+1</a:t>
            </a:r>
            <a:r>
              <a:rPr lang="en-US" altLang="zh-TW" sz="2400" baseline="30000" dirty="0" smtClean="0"/>
              <a:t>th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row are (</a:t>
            </a:r>
            <a:r>
              <a:rPr lang="en-US" altLang="zh-TW" sz="2400" dirty="0" smtClean="0"/>
              <a:t>1,b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,b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,…,b</a:t>
            </a:r>
            <a:r>
              <a:rPr lang="en-US" altLang="zh-TW" sz="2400" baseline="-25000" dirty="0" smtClean="0"/>
              <a:t>n-2</a:t>
            </a:r>
            <a:r>
              <a:rPr lang="en-US" altLang="zh-TW" sz="2400" dirty="0" smtClean="0"/>
              <a:t>,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b</a:t>
            </a:r>
            <a:r>
              <a:rPr lang="en-US" altLang="zh-TW" sz="2400" baseline="-25000" dirty="0" smtClean="0"/>
              <a:t>n-1</a:t>
            </a:r>
            <a:r>
              <a:rPr lang="en-US" altLang="zh-TW" sz="2400" dirty="0" smtClean="0"/>
              <a:t>,1</a:t>
            </a:r>
            <a:r>
              <a:rPr lang="en-US" altLang="zh-TW" sz="2400" dirty="0"/>
              <a:t>).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The sum of the n+1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row</a:t>
            </a:r>
            <a:br>
              <a:rPr lang="en-US" sz="2400" dirty="0" smtClean="0"/>
            </a:br>
            <a:r>
              <a:rPr lang="en-US" sz="2400" dirty="0" smtClean="0"/>
              <a:t>=1+b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+…+b</a:t>
            </a:r>
            <a:r>
              <a:rPr lang="en-US" sz="2400" baseline="-25000" dirty="0" smtClean="0"/>
              <a:t>n-2</a:t>
            </a:r>
            <a:r>
              <a:rPr lang="en-US" sz="2400" dirty="0" smtClean="0"/>
              <a:t>+b</a:t>
            </a:r>
            <a:r>
              <a:rPr lang="en-US" sz="2400" baseline="-25000" dirty="0" smtClean="0"/>
              <a:t>n-1</a:t>
            </a:r>
            <a:r>
              <a:rPr lang="en-US" sz="2400" dirty="0" smtClean="0"/>
              <a:t>+1</a:t>
            </a:r>
            <a:br>
              <a:rPr lang="en-US" sz="2400" dirty="0" smtClean="0"/>
            </a:br>
            <a:r>
              <a:rPr lang="en-US" sz="2400" dirty="0" smtClean="0"/>
              <a:t>=1+(1+a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)+(a</a:t>
            </a:r>
            <a:r>
              <a:rPr lang="en-US" sz="2400" baseline="-25000" dirty="0"/>
              <a:t>1</a:t>
            </a:r>
            <a:r>
              <a:rPr lang="en-US" sz="2400" dirty="0" smtClean="0"/>
              <a:t>+a</a:t>
            </a:r>
            <a:r>
              <a:rPr lang="en-US" sz="2400" baseline="-25000" dirty="0"/>
              <a:t>2</a:t>
            </a:r>
            <a:r>
              <a:rPr lang="en-US" sz="2400" dirty="0" smtClean="0"/>
              <a:t>)+…+(a</a:t>
            </a:r>
            <a:r>
              <a:rPr lang="en-US" sz="2400" baseline="-25000" dirty="0"/>
              <a:t>n-3</a:t>
            </a:r>
            <a:r>
              <a:rPr lang="en-US" sz="2400" dirty="0" smtClean="0"/>
              <a:t>+a</a:t>
            </a:r>
            <a:r>
              <a:rPr lang="en-US" sz="2400" baseline="-25000" dirty="0"/>
              <a:t>n-2</a:t>
            </a:r>
            <a:r>
              <a:rPr lang="en-US" sz="2400" dirty="0" smtClean="0"/>
              <a:t>)+(a</a:t>
            </a:r>
            <a:r>
              <a:rPr lang="en-US" sz="2400" baseline="-25000" dirty="0"/>
              <a:t>n-2</a:t>
            </a:r>
            <a:r>
              <a:rPr lang="en-US" sz="2400" dirty="0" smtClean="0"/>
              <a:t>+1)+1</a:t>
            </a:r>
            <a:br>
              <a:rPr lang="en-US" sz="2400" dirty="0" smtClean="0"/>
            </a:br>
            <a:r>
              <a:rPr lang="en-US" sz="2400" dirty="0" smtClean="0"/>
              <a:t>=2*(1+a</a:t>
            </a:r>
            <a:r>
              <a:rPr lang="en-US" sz="2400" baseline="-25000" dirty="0"/>
              <a:t>1</a:t>
            </a:r>
            <a:r>
              <a:rPr lang="en-US" sz="2400" dirty="0" smtClean="0"/>
              <a:t>+a</a:t>
            </a:r>
            <a:r>
              <a:rPr lang="en-US" sz="2400" baseline="-25000" dirty="0"/>
              <a:t>2</a:t>
            </a:r>
            <a:r>
              <a:rPr lang="en-US" sz="2400" dirty="0" smtClean="0"/>
              <a:t>+…+a</a:t>
            </a:r>
            <a:r>
              <a:rPr lang="en-US" sz="2400" baseline="-25000" dirty="0"/>
              <a:t>n-3</a:t>
            </a:r>
            <a:r>
              <a:rPr lang="en-US" sz="2400" dirty="0" smtClean="0"/>
              <a:t>+a</a:t>
            </a:r>
            <a:r>
              <a:rPr lang="en-US" sz="2400" baseline="-25000" dirty="0"/>
              <a:t>n-2</a:t>
            </a:r>
            <a:r>
              <a:rPr lang="en-US" sz="2400" dirty="0" smtClean="0"/>
              <a:t>+1)</a:t>
            </a:r>
            <a:br>
              <a:rPr lang="en-US" sz="2400" dirty="0" smtClean="0"/>
            </a:br>
            <a:r>
              <a:rPr lang="en-US" sz="2400" dirty="0" smtClean="0"/>
              <a:t>=2*(2</a:t>
            </a:r>
            <a:r>
              <a:rPr lang="en-US" sz="2400" baseline="30000" dirty="0"/>
              <a:t>n-1</a:t>
            </a:r>
            <a:r>
              <a:rPr lang="en-US" sz="2400" dirty="0" smtClean="0"/>
              <a:t>)</a:t>
            </a:r>
            <a:r>
              <a:rPr lang="en-US" altLang="zh-TW" sz="2400" i="1" dirty="0">
                <a:solidFill>
                  <a:srgbClr val="FF0000"/>
                </a:solidFill>
              </a:rPr>
              <a:t> (</a:t>
            </a:r>
            <a:r>
              <a:rPr lang="en-US" altLang="zh-TW" sz="2400" i="1" dirty="0" smtClean="0">
                <a:solidFill>
                  <a:srgbClr val="FF0000"/>
                </a:solidFill>
              </a:rPr>
              <a:t>inductive hypothesis)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=2</a:t>
            </a:r>
            <a:r>
              <a:rPr lang="en-US" sz="2400" baseline="30000" dirty="0" smtClean="0"/>
              <a:t>n </a:t>
            </a:r>
            <a:r>
              <a:rPr lang="en-US" sz="2400" dirty="0" smtClean="0"/>
              <a:t>= 2</a:t>
            </a:r>
            <a:r>
              <a:rPr lang="en-US" sz="2400" baseline="30000" dirty="0" smtClean="0"/>
              <a:t>(n+1)-1</a:t>
            </a:r>
            <a:endParaRPr lang="en-US" sz="2400" baseline="30000" dirty="0"/>
          </a:p>
          <a:p>
            <a:r>
              <a:rPr lang="en-US" sz="2400" dirty="0" smtClean="0"/>
              <a:t>By M.I., we proved the proposition.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26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Prove by Induction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appendix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1445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Induction in High School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Base case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zh-TW" altLang="en-US" dirty="0" smtClean="0"/>
              <a:t>假設</a:t>
            </a:r>
            <a:r>
              <a:rPr lang="en-US" altLang="zh-TW" dirty="0" smtClean="0"/>
              <a:t>n=k</a:t>
            </a:r>
            <a:r>
              <a:rPr lang="zh-TW" altLang="en-US" dirty="0" smtClean="0"/>
              <a:t>成立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zh-TW" altLang="en-US" dirty="0" smtClean="0"/>
              <a:t>證明</a:t>
            </a:r>
            <a:r>
              <a:rPr lang="en-US" altLang="zh-TW" dirty="0" smtClean="0"/>
              <a:t>n=k+1</a:t>
            </a:r>
            <a:r>
              <a:rPr lang="zh-TW" altLang="en-US" dirty="0" smtClean="0"/>
              <a:t>成立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By induction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989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Induction Now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Base case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Inductive step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+1))</m:t>
                    </m:r>
                  </m:oMath>
                </a14:m>
                <a:endParaRPr lang="en-US" altLang="zh-TW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By induction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4" t="-87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095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 A(n) = B(n) for all positive integer n</a:t>
            </a:r>
          </a:p>
          <a:p>
            <a:endParaRPr lang="en-US" altLang="zh-TW" dirty="0"/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A(1) = B(1)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A(n+1) = … = A(n) + C </a:t>
            </a:r>
            <a:r>
              <a:rPr lang="en-US" altLang="zh-TW" b="1" dirty="0" smtClean="0">
                <a:solidFill>
                  <a:srgbClr val="FF0000"/>
                </a:solidFill>
              </a:rPr>
              <a:t>=</a:t>
            </a:r>
            <a:r>
              <a:rPr lang="en-US" altLang="zh-TW" dirty="0" smtClean="0"/>
              <a:t> B(n) + C = … = B(n+1)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By induction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4156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9167" t="39737" r="11667" b="43340"/>
          <a:stretch/>
        </p:blipFill>
        <p:spPr>
          <a:xfrm>
            <a:off x="152400" y="2514600"/>
            <a:ext cx="8555168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74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Proposition:</a:t>
                </a:r>
                <a:r>
                  <a:rPr lang="en-US" altLang="zh-TW" sz="2400" dirty="0"/>
                  <a:t> </a:t>
                </a:r>
                <a:r>
                  <a:rPr lang="en-US" altLang="zh-TW" sz="2400" dirty="0" smtClean="0"/>
                  <a:t>Any </a:t>
                </a:r>
                <a:r>
                  <a:rPr lang="en-US" altLang="zh-TW" sz="2400" dirty="0"/>
                  <a:t>positive integer can be written as a sum of distinct numbers from this </a:t>
                </a:r>
                <a:r>
                  <a:rPr lang="en-US" altLang="zh-TW" sz="2400" dirty="0" smtClean="0"/>
                  <a:t>series.</a:t>
                </a:r>
              </a:p>
              <a:p>
                <a:r>
                  <a:rPr lang="en-US" altLang="zh-TW" sz="2400" dirty="0" smtClean="0"/>
                  <a:t>Any positive integer can be presented as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10(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, 1≤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≤9,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∪{0}</m:t>
                    </m:r>
                  </m:oMath>
                </a14:m>
                <a:r>
                  <a:rPr lang="en-US" altLang="zh-TW" sz="2400" dirty="0" smtClean="0"/>
                  <a:t> form.</a:t>
                </a:r>
              </a:p>
              <a:p>
                <a:r>
                  <a:rPr lang="en-US" altLang="zh-TW" sz="2400" dirty="0" smtClean="0"/>
                  <a:t>It is easy to prove that any r can be written as a sum of distinct numbers from the series.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ex: 1,2,3,4,5,(5+1),(5+2),(5+3),(5+4)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>
                <a:blip r:embed="rId2"/>
                <a:stretch>
                  <a:fillRect l="-593" t="-985" r="-17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27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The thing we have to prove is that any 10n can be written as a sum of distinct numbers from infinity series S = {10,20,40…}</a:t>
                </a:r>
                <a:endParaRPr lang="en-US" sz="2400" dirty="0" smtClean="0"/>
              </a:p>
              <a:p>
                <a:r>
                  <a:rPr lang="en-US" sz="2400" dirty="0" smtClean="0"/>
                  <a:t>The proof is by induction on n.</a:t>
                </a:r>
              </a:p>
              <a:p>
                <a:r>
                  <a:rPr lang="en-US" sz="2400" dirty="0" smtClean="0"/>
                  <a:t>Base case(n=</a:t>
                </a:r>
                <a:r>
                  <a:rPr lang="en-US" altLang="zh-TW" sz="2400" dirty="0" smtClean="0"/>
                  <a:t>0,1</a:t>
                </a:r>
                <a:r>
                  <a:rPr lang="en-US" sz="2400" dirty="0" smtClean="0"/>
                  <a:t>):can be proved intuitively</a:t>
                </a:r>
              </a:p>
              <a:p>
                <a:r>
                  <a:rPr lang="en-US" sz="2400" dirty="0" smtClean="0"/>
                  <a:t>Strongly Inductive Hypothesis:</a:t>
                </a:r>
                <a:r>
                  <a:rPr lang="en-US" altLang="zh-TW" sz="2400" dirty="0"/>
                  <a:t> for all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 smtClean="0"/>
                  <a:t>,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:r>
                  <a:rPr lang="en-US" altLang="zh-TW" sz="2400" dirty="0" smtClean="0"/>
                  <a:t>1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sz="2400" dirty="0"/>
                  <a:t>n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altLang="zh-TW" sz="2400" dirty="0" smtClean="0"/>
                  <a:t> can </a:t>
                </a:r>
                <a:r>
                  <a:rPr lang="en-US" altLang="zh-TW" sz="2400" dirty="0"/>
                  <a:t>be written as a sum of distinct </a:t>
                </a:r>
                <a:r>
                  <a:rPr lang="en-US" altLang="zh-TW" sz="2400" dirty="0" smtClean="0"/>
                  <a:t>numbers </a:t>
                </a:r>
                <a:r>
                  <a:rPr lang="en-US" altLang="zh-TW" sz="2400" dirty="0" err="1" smtClean="0"/>
                  <a:t>S</a:t>
                </a:r>
                <a:r>
                  <a:rPr lang="en-US" altLang="zh-TW" sz="2400" baseline="-25000" dirty="0" err="1" smtClean="0"/>
                  <a:t>x</a:t>
                </a:r>
                <a:r>
                  <a:rPr lang="en-US" altLang="zh-TW" sz="2400" dirty="0" smtClean="0"/>
                  <a:t>, which is a subset of S.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7" t="-1163" r="-13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591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sz="2800" dirty="0" smtClean="0"/>
                  <a:t>Inductive step : We discuss 10(n+1) in two cases.</a:t>
                </a:r>
              </a:p>
              <a:p>
                <a:pPr lvl="1"/>
                <a:r>
                  <a:rPr lang="en-US" sz="2400" dirty="0" smtClean="0"/>
                  <a:t>n+1 is odd =&gt; let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=&gt; 10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 can be </a:t>
                </a:r>
                <a:r>
                  <a:rPr lang="en-US" altLang="zh-TW" sz="2400" dirty="0"/>
                  <a:t>written as a sum of distinct numbers </a:t>
                </a:r>
                <a:r>
                  <a:rPr lang="en-US" altLang="zh-TW" sz="2400" dirty="0" err="1" smtClean="0"/>
                  <a:t>S</a:t>
                </a:r>
                <a:r>
                  <a:rPr lang="en-US" altLang="zh-TW" sz="2400" baseline="-25000" dirty="0" err="1" smtClean="0"/>
                  <a:t>x</a:t>
                </a:r>
                <a:r>
                  <a:rPr lang="en-US" altLang="zh-TW" sz="2400" dirty="0" smtClean="0"/>
                  <a:t>={x</a:t>
                </a:r>
                <a:r>
                  <a:rPr lang="en-US" altLang="zh-TW" sz="2400" baseline="-25000" dirty="0" smtClean="0"/>
                  <a:t>1</a:t>
                </a:r>
                <a:r>
                  <a:rPr lang="en-US" altLang="zh-TW" sz="2400" dirty="0" smtClean="0"/>
                  <a:t>,x</a:t>
                </a:r>
                <a:r>
                  <a:rPr lang="en-US" altLang="zh-TW" sz="2400" baseline="-25000" dirty="0" smtClean="0"/>
                  <a:t>2</a:t>
                </a:r>
                <a:r>
                  <a:rPr lang="en-US" altLang="zh-TW" sz="2400" dirty="0" smtClean="0"/>
                  <a:t>…x</a:t>
                </a:r>
                <a:r>
                  <a:rPr lang="en-US" altLang="zh-TW" sz="2400" baseline="-25000" dirty="0" smtClean="0"/>
                  <a:t>i</a:t>
                </a:r>
                <a:r>
                  <a:rPr lang="en-US" altLang="zh-TW" sz="2400" dirty="0" smtClean="0"/>
                  <a:t>} with each element in S.</a:t>
                </a:r>
                <a:r>
                  <a:rPr lang="en-US" altLang="zh-TW" sz="2400" i="1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altLang="zh-TW" sz="2400" i="1" dirty="0">
                    <a:solidFill>
                      <a:srgbClr val="FF0000"/>
                    </a:solidFill>
                  </a:rPr>
                  <a:t>inductive hypothesis) </a:t>
                </a:r>
                <a:r>
                  <a:rPr lang="en-US" altLang="zh-TW" sz="2400" dirty="0" smtClean="0"/>
                  <a:t/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=&gt;10n </a:t>
                </a:r>
                <a:r>
                  <a:rPr lang="en-US" altLang="zh-TW" sz="2400" dirty="0"/>
                  <a:t>can be written as a sum of distinct numbers </a:t>
                </a:r>
                <a:r>
                  <a:rPr lang="en-US" altLang="zh-TW" sz="2400" dirty="0" smtClean="0"/>
                  <a:t>S</a:t>
                </a:r>
                <a:r>
                  <a:rPr lang="en-US" altLang="zh-TW" sz="2400" baseline="-25000" dirty="0"/>
                  <a:t>n</a:t>
                </a:r>
                <a:r>
                  <a:rPr lang="en-US" altLang="zh-TW" sz="2400" dirty="0" smtClean="0"/>
                  <a:t>={2x</a:t>
                </a:r>
                <a:r>
                  <a:rPr lang="en-US" altLang="zh-TW" sz="2400" baseline="-25000" dirty="0" smtClean="0"/>
                  <a:t>1</a:t>
                </a:r>
                <a:r>
                  <a:rPr lang="en-US" altLang="zh-TW" sz="2400" dirty="0" smtClean="0"/>
                  <a:t>,2x</a:t>
                </a:r>
                <a:r>
                  <a:rPr lang="en-US" altLang="zh-TW" sz="2400" baseline="-25000" dirty="0" smtClean="0"/>
                  <a:t>2</a:t>
                </a:r>
                <a:r>
                  <a:rPr lang="en-US" altLang="zh-TW" sz="2400" dirty="0" smtClean="0"/>
                  <a:t>…2x</a:t>
                </a:r>
                <a:r>
                  <a:rPr lang="en-US" altLang="zh-TW" sz="2400" baseline="-25000" dirty="0" smtClean="0"/>
                  <a:t>i</a:t>
                </a:r>
                <a:r>
                  <a:rPr lang="en-US" altLang="zh-TW" sz="2400" dirty="0" smtClean="0"/>
                  <a:t>}. Each element is still in S and S</a:t>
                </a:r>
                <a:r>
                  <a:rPr lang="en-US" altLang="zh-TW" sz="2400" baseline="-25000" dirty="0" smtClean="0"/>
                  <a:t>n</a:t>
                </a:r>
                <a:r>
                  <a:rPr lang="en-US" altLang="zh-TW" sz="2400" dirty="0" smtClean="0"/>
                  <a:t> doesn’t contain {10}.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=&gt;10(n+1) </a:t>
                </a:r>
                <a:r>
                  <a:rPr lang="en-US" altLang="zh-TW" sz="2400" dirty="0"/>
                  <a:t>can be written as a sum of distinct numbers </a:t>
                </a:r>
                <a:r>
                  <a:rPr lang="en-US" altLang="zh-TW" sz="2400" dirty="0" smtClean="0"/>
                  <a:t>S</a:t>
                </a:r>
                <a:r>
                  <a:rPr lang="en-US" altLang="zh-TW" sz="2400" baseline="-25000" dirty="0"/>
                  <a:t>n+1</a:t>
                </a:r>
                <a:r>
                  <a:rPr lang="en-US" altLang="zh-TW" sz="2400" dirty="0" smtClean="0"/>
                  <a:t>={10,2x</a:t>
                </a:r>
                <a:r>
                  <a:rPr lang="en-US" altLang="zh-TW" sz="2400" baseline="-25000" dirty="0" smtClean="0"/>
                  <a:t>1</a:t>
                </a:r>
                <a:r>
                  <a:rPr lang="en-US" altLang="zh-TW" sz="2400" dirty="0" smtClean="0"/>
                  <a:t>,2x</a:t>
                </a:r>
                <a:r>
                  <a:rPr lang="en-US" altLang="zh-TW" sz="2400" baseline="-25000" dirty="0" smtClean="0"/>
                  <a:t>2</a:t>
                </a:r>
                <a:r>
                  <a:rPr lang="en-US" altLang="zh-TW" sz="2400" dirty="0" smtClean="0"/>
                  <a:t>…2x</a:t>
                </a:r>
                <a:r>
                  <a:rPr lang="en-US" altLang="zh-TW" sz="2400" baseline="-25000" dirty="0" smtClean="0"/>
                  <a:t>i</a:t>
                </a:r>
                <a:r>
                  <a:rPr lang="en-US" altLang="zh-TW" sz="2400" dirty="0" smtClean="0"/>
                  <a:t>}.</a:t>
                </a:r>
                <a:endParaRPr lang="en-US" sz="2400" dirty="0" smtClean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8" t="-1308" r="-2180" b="-159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320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Proof(4)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lvl="1"/>
                <a:r>
                  <a:rPr lang="en-US" sz="2400" dirty="0" smtClean="0"/>
                  <a:t>n+1 is </a:t>
                </a:r>
                <a:r>
                  <a:rPr lang="en-US" altLang="zh-TW" sz="2400" dirty="0" smtClean="0"/>
                  <a:t>even </a:t>
                </a:r>
                <a:r>
                  <a:rPr lang="en-US" altLang="zh-TW" sz="2400" dirty="0"/>
                  <a:t>=&gt; let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,1≤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:r>
                  <a:rPr lang="en-US" altLang="zh-TW" sz="2400" dirty="0" smtClean="0"/>
                  <a:t>=&gt;10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/>
                  <a:t> can be written as a sum of distinct numbers </a:t>
                </a:r>
                <a:r>
                  <a:rPr lang="en-US" altLang="zh-TW" sz="2400" dirty="0" err="1"/>
                  <a:t>S</a:t>
                </a:r>
                <a:r>
                  <a:rPr lang="en-US" altLang="zh-TW" sz="2400" baseline="-25000" dirty="0" err="1"/>
                  <a:t>x</a:t>
                </a:r>
                <a:r>
                  <a:rPr lang="en-US" altLang="zh-TW" sz="2400" dirty="0"/>
                  <a:t>={x</a:t>
                </a:r>
                <a:r>
                  <a:rPr lang="en-US" altLang="zh-TW" sz="2400" baseline="-25000" dirty="0"/>
                  <a:t>1</a:t>
                </a:r>
                <a:r>
                  <a:rPr lang="en-US" altLang="zh-TW" sz="2400" dirty="0"/>
                  <a:t>,x</a:t>
                </a:r>
                <a:r>
                  <a:rPr lang="en-US" altLang="zh-TW" sz="2400" baseline="-25000" dirty="0"/>
                  <a:t>2</a:t>
                </a:r>
                <a:r>
                  <a:rPr lang="en-US" altLang="zh-TW" sz="2400" dirty="0"/>
                  <a:t>…x</a:t>
                </a:r>
                <a:r>
                  <a:rPr lang="en-US" altLang="zh-TW" sz="2400" baseline="-25000" dirty="0"/>
                  <a:t>i</a:t>
                </a:r>
                <a:r>
                  <a:rPr lang="en-US" altLang="zh-TW" sz="2400" dirty="0"/>
                  <a:t>} with each element in S.</a:t>
                </a:r>
                <a:r>
                  <a:rPr lang="en-US" altLang="zh-TW" sz="2400" i="1" dirty="0">
                    <a:solidFill>
                      <a:srgbClr val="FF0000"/>
                    </a:solidFill>
                  </a:rPr>
                  <a:t>(inductive hypothesis) 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:r>
                  <a:rPr lang="en-US" altLang="zh-TW" sz="2400" dirty="0"/>
                  <a:t>=&gt;</a:t>
                </a:r>
                <a:r>
                  <a:rPr lang="en-US" altLang="zh-TW" sz="2400" dirty="0" smtClean="0"/>
                  <a:t>10(n+1) =2x can </a:t>
                </a:r>
                <a:r>
                  <a:rPr lang="en-US" altLang="zh-TW" sz="2400" dirty="0"/>
                  <a:t>be written as a sum of distinct numbers </a:t>
                </a:r>
                <a:r>
                  <a:rPr lang="en-US" altLang="zh-TW" sz="2400" dirty="0" smtClean="0"/>
                  <a:t>S</a:t>
                </a:r>
                <a:r>
                  <a:rPr lang="en-US" altLang="zh-TW" sz="2400" baseline="-25000" dirty="0" smtClean="0"/>
                  <a:t>n+1</a:t>
                </a:r>
                <a:r>
                  <a:rPr lang="en-US" altLang="zh-TW" sz="2400" dirty="0" smtClean="0"/>
                  <a:t>={</a:t>
                </a:r>
                <a:r>
                  <a:rPr lang="en-US" altLang="zh-TW" sz="2400" dirty="0"/>
                  <a:t>2x</a:t>
                </a:r>
                <a:r>
                  <a:rPr lang="en-US" altLang="zh-TW" sz="2400" baseline="-25000" dirty="0"/>
                  <a:t>1</a:t>
                </a:r>
                <a:r>
                  <a:rPr lang="en-US" altLang="zh-TW" sz="2400" dirty="0"/>
                  <a:t>,2x</a:t>
                </a:r>
                <a:r>
                  <a:rPr lang="en-US" altLang="zh-TW" sz="2400" baseline="-25000" dirty="0"/>
                  <a:t>2</a:t>
                </a:r>
                <a:r>
                  <a:rPr lang="en-US" altLang="zh-TW" sz="2400" dirty="0"/>
                  <a:t>…2x</a:t>
                </a:r>
                <a:r>
                  <a:rPr lang="en-US" altLang="zh-TW" sz="2400" baseline="-25000" dirty="0"/>
                  <a:t>i</a:t>
                </a:r>
                <a:r>
                  <a:rPr lang="en-US" altLang="zh-TW" sz="2400" dirty="0" smtClean="0"/>
                  <a:t>}. </a:t>
                </a:r>
                <a:r>
                  <a:rPr lang="en-US" altLang="zh-TW" sz="2400" dirty="0"/>
                  <a:t>Each element is still in S</a:t>
                </a:r>
                <a:r>
                  <a:rPr lang="en-US" altLang="zh-TW" sz="2400" dirty="0" smtClean="0"/>
                  <a:t>.</a:t>
                </a:r>
              </a:p>
              <a:p>
                <a:pPr marL="400050" lvl="1" indent="0">
                  <a:buNone/>
                </a:pPr>
                <a:r>
                  <a:rPr lang="en-US" altLang="zh-TW" sz="2600" dirty="0" smtClean="0"/>
                  <a:t>10(n+1</a:t>
                </a:r>
                <a:r>
                  <a:rPr lang="en-US" altLang="zh-TW" sz="2600" dirty="0"/>
                  <a:t>) can be written as a sum of distinct </a:t>
                </a:r>
                <a:r>
                  <a:rPr lang="en-US" altLang="zh-TW" sz="2600" dirty="0" smtClean="0"/>
                  <a:t>numbers from S.</a:t>
                </a:r>
              </a:p>
              <a:p>
                <a:r>
                  <a:rPr lang="en-US" altLang="zh-TW" sz="2800" dirty="0" smtClean="0"/>
                  <a:t>By </a:t>
                </a:r>
                <a:r>
                  <a:rPr lang="en-US" altLang="zh-TW" sz="2800" dirty="0"/>
                  <a:t>M.I., we proved the proposition.</a:t>
                </a:r>
              </a:p>
              <a:p>
                <a:pPr lvl="1"/>
                <a:endParaRPr lang="en-US" sz="24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8" r="-218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8462" t="39763" r="16923" b="47456"/>
          <a:stretch/>
        </p:blipFill>
        <p:spPr>
          <a:xfrm>
            <a:off x="228600" y="2819400"/>
            <a:ext cx="8534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34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Proof(1)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85800" y="1371600"/>
            <a:ext cx="7192027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Proposition: </a:t>
            </a:r>
            <a:br>
              <a:rPr lang="en-US" sz="2800" dirty="0" smtClean="0"/>
            </a:br>
            <a:r>
              <a:rPr lang="en-US" altLang="zh-TW" sz="2800" dirty="0" smtClean="0"/>
              <a:t>Given </a:t>
            </a:r>
            <a:r>
              <a:rPr lang="en-US" altLang="zh-TW" sz="2800" dirty="0"/>
              <a:t>a set of n + 1 numbers out of the first 2n (starting from 1) natural numbers 1, 2, 3, . . ., 2n, </a:t>
            </a:r>
            <a:r>
              <a:rPr lang="en-US" altLang="zh-TW" sz="2800" dirty="0" smtClean="0"/>
              <a:t>there must be </a:t>
            </a:r>
            <a:r>
              <a:rPr lang="en-US" altLang="zh-TW" sz="2800" dirty="0"/>
              <a:t>two numbers in the set, one of which divides the other. </a:t>
            </a:r>
            <a:endParaRPr lang="en-US" altLang="zh-TW" sz="2800" dirty="0" smtClean="0"/>
          </a:p>
          <a:p>
            <a:r>
              <a:rPr lang="en-US" altLang="zh-TW" sz="2800" dirty="0" smtClean="0"/>
              <a:t>The proof is by induction on n.</a:t>
            </a:r>
          </a:p>
          <a:p>
            <a:r>
              <a:rPr lang="en-US" sz="2800" dirty="0" smtClean="0"/>
              <a:t>Base case(n=1):Select 2 numbers from the first 2 numbers. We must choose 1 and 2, and 1 divides 2.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407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800" dirty="0"/>
                  <a:t>Inductive </a:t>
                </a:r>
                <a:r>
                  <a:rPr lang="en-US" altLang="zh-TW" sz="2800" dirty="0" smtClean="0"/>
                  <a:t>step : If we select (n+1)+1 numbers(call it as S) from the first 2(n+1) numbers. There are two cases: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sz="2400" dirty="0" smtClean="0"/>
                  <a:t>S does not contain both 2n+1, 2n+2 =&gt; S contains n+1 or n+2 numbers from the first 2n numbers. </a:t>
                </a:r>
                <a:r>
                  <a:rPr lang="en-US" altLang="zh-TW" sz="2400" i="1" dirty="0" smtClean="0">
                    <a:solidFill>
                      <a:srgbClr val="FF0000"/>
                    </a:solidFill>
                  </a:rPr>
                  <a:t>&lt;= inductive hypothesis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sz="2400" dirty="0" smtClean="0"/>
                  <a:t>S contains both 2n+1, 2n+2. Let S = S’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zh-TW" sz="2400" dirty="0" smtClean="0"/>
                  <a:t> {2n+1, 2n+2} =&gt;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S’ contains n numbers </a:t>
                </a:r>
                <a:r>
                  <a:rPr lang="en-US" altLang="zh-TW" sz="2400" dirty="0"/>
                  <a:t>from the first 2n </a:t>
                </a:r>
                <a:r>
                  <a:rPr lang="en-US" altLang="zh-TW" sz="2400" dirty="0" smtClean="0"/>
                  <a:t>numbers.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There are two possibilities for S’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>
                <a:blip r:embed="rId2"/>
                <a:stretch>
                  <a:fillRect l="-889" t="-135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05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1314450" lvl="2" indent="-457200">
                  <a:buFont typeface="+mj-lt"/>
                  <a:buAutoNum type="arabicPeriod"/>
                </a:pPr>
                <a:r>
                  <a:rPr lang="en-US" altLang="zh-TW" sz="2000" dirty="0" smtClean="0"/>
                  <a:t>S’ contains n+1 =&gt; n+1 is a divider of 2n+2</a:t>
                </a:r>
              </a:p>
              <a:p>
                <a:pPr marL="1314450" lvl="2" indent="-457200">
                  <a:buFont typeface="+mj-lt"/>
                  <a:buAutoNum type="arabicPeriod"/>
                </a:pPr>
                <a:r>
                  <a:rPr lang="en-US" altLang="zh-TW" sz="2000" dirty="0" smtClean="0"/>
                  <a:t>S</a:t>
                </a:r>
                <a:r>
                  <a:rPr lang="en-US" altLang="zh-TW" sz="2000" dirty="0"/>
                  <a:t>’ does not contain n+1 =&gt; S’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zh-TW" sz="2000" dirty="0"/>
                  <a:t> {n+1} contains n+1 numbers out of the first 2n </a:t>
                </a:r>
                <a:r>
                  <a:rPr lang="en-US" altLang="zh-TW" sz="2000" dirty="0" smtClean="0"/>
                  <a:t>numbers</a:t>
                </a:r>
                <a:r>
                  <a:rPr lang="en-US" altLang="zh-TW" sz="2000" i="1" dirty="0" smtClean="0">
                    <a:solidFill>
                      <a:srgbClr val="FF0000"/>
                    </a:solidFill>
                  </a:rPr>
                  <a:t>(inductive </a:t>
                </a:r>
                <a:r>
                  <a:rPr lang="en-US" altLang="zh-TW" sz="2000" i="1" dirty="0">
                    <a:solidFill>
                      <a:srgbClr val="FF0000"/>
                    </a:solidFill>
                  </a:rPr>
                  <a:t>hypothesis) </a:t>
                </a:r>
                <a:r>
                  <a:rPr lang="en-US" altLang="zh-TW" sz="2000" dirty="0"/>
                  <a:t>and n+1 is not a divider for any number in the first 2n numbers. =&gt; S’ </a:t>
                </a:r>
                <a:r>
                  <a:rPr lang="en-US" altLang="zh-TW" sz="2000" dirty="0" smtClean="0"/>
                  <a:t>either </a:t>
                </a:r>
                <a:r>
                  <a:rPr lang="en-US" altLang="zh-TW" sz="2000" dirty="0"/>
                  <a:t>contains two numbers, one of which divides the other </a:t>
                </a:r>
                <a:r>
                  <a:rPr lang="en-US" altLang="zh-TW" sz="2000" dirty="0" smtClean="0"/>
                  <a:t>or contains </a:t>
                </a:r>
                <a:r>
                  <a:rPr lang="en-US" altLang="zh-TW" sz="2000" dirty="0"/>
                  <a:t>the divider of </a:t>
                </a:r>
                <a:r>
                  <a:rPr lang="en-US" altLang="zh-TW" sz="2000" dirty="0" smtClean="0"/>
                  <a:t>n+1.The divider of n+1 also divides 2n+2.</a:t>
                </a:r>
              </a:p>
              <a:p>
                <a:pPr marL="457200" lvl="1" indent="0">
                  <a:buNone/>
                </a:pPr>
                <a:r>
                  <a:rPr lang="en-US" altLang="zh-TW" sz="2400" dirty="0" smtClean="0"/>
                  <a:t>S contains </a:t>
                </a:r>
                <a:r>
                  <a:rPr lang="en-US" altLang="zh-TW" sz="2400" dirty="0"/>
                  <a:t>two numbers, one of which divides the </a:t>
                </a:r>
                <a:r>
                  <a:rPr lang="en-US" altLang="zh-TW" sz="2400" dirty="0" smtClean="0"/>
                  <a:t>other</a:t>
                </a:r>
              </a:p>
              <a:p>
                <a:pPr marL="514350" indent="-457200"/>
                <a:r>
                  <a:rPr lang="en-US" sz="2800" dirty="0" smtClean="0"/>
                  <a:t>By M.I., we proved the proposition.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63" t="-872" r="-545" b="-84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115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915" t="33333" r="17638" b="34921"/>
          <a:stretch/>
        </p:blipFill>
        <p:spPr>
          <a:xfrm>
            <a:off x="152400" y="2133600"/>
            <a:ext cx="87157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93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to prove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case (n=1): </a:t>
            </a:r>
            <a:br>
              <a:rPr lang="en-US" dirty="0" smtClean="0"/>
            </a:br>
            <a:r>
              <a:rPr lang="en-US" dirty="0" smtClean="0"/>
              <a:t>F(1) = 1, G(1) = 1+1 =2</a:t>
            </a:r>
            <a:br>
              <a:rPr lang="en-US" dirty="0" smtClean="0"/>
            </a:br>
            <a:r>
              <a:rPr lang="en-US" dirty="0" smtClean="0"/>
              <a:t>=&gt; G(1) ≠ F(1) - 1 </a:t>
            </a:r>
          </a:p>
          <a:p>
            <a:r>
              <a:rPr lang="en-US" dirty="0" smtClean="0"/>
              <a:t>Mathematical Induction fails!!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81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609600" y="1295400"/>
            <a:ext cx="7772400" cy="5029200"/>
            <a:chOff x="1219200" y="914400"/>
            <a:chExt cx="6553201" cy="4579621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/>
            <a:srcRect l="18906" t="45946" r="18143" b="32432"/>
            <a:stretch/>
          </p:blipFill>
          <p:spPr>
            <a:xfrm>
              <a:off x="1219200" y="914400"/>
              <a:ext cx="6553201" cy="1219200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3"/>
            <a:srcRect l="20410" t="20290" r="16788" b="18841"/>
            <a:stretch/>
          </p:blipFill>
          <p:spPr>
            <a:xfrm>
              <a:off x="1219200" y="2133600"/>
              <a:ext cx="6553201" cy="33604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358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algn="dist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8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zh-TW" sz="28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)+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13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667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(b)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d>
                              <m:d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altLang="zh-TW" sz="2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⊥</m:t>
                                </m:r>
                              </m:e>
                            </m:d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)+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altLang="zh-TW" sz="2000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zh-TW" sz="2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)+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altLang="zh-TW" sz="2000" dirty="0"/>
              </a:p>
              <a:p>
                <a:endParaRPr lang="zh-TW" altLang="en-US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550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離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離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547</TotalTime>
  <Words>493</Words>
  <Application>Microsoft Office PowerPoint</Application>
  <PresentationFormat>如螢幕大小 (4:3)</PresentationFormat>
  <Paragraphs>68</Paragraphs>
  <Slides>23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9" baseType="lpstr">
      <vt:lpstr>新細明體</vt:lpstr>
      <vt:lpstr>Arial</vt:lpstr>
      <vt:lpstr>Cambria Math</vt:lpstr>
      <vt:lpstr>Century Gothic</vt:lpstr>
      <vt:lpstr>Wingdings 3</vt:lpstr>
      <vt:lpstr>離子</vt:lpstr>
      <vt:lpstr>Algorithms TA Session #1</vt:lpstr>
      <vt:lpstr>Homework #1</vt:lpstr>
      <vt:lpstr>PowerPoint 簡報</vt:lpstr>
      <vt:lpstr>Make of the Formula</vt:lpstr>
      <vt:lpstr>Proof</vt:lpstr>
      <vt:lpstr>Prove by Induction</vt:lpstr>
      <vt:lpstr>Induction in High School</vt:lpstr>
      <vt:lpstr>Induction Now</vt:lpstr>
      <vt:lpstr>Example</vt:lpstr>
      <vt:lpstr>PowerPoint 簡報</vt:lpstr>
      <vt:lpstr>Proof(1)</vt:lpstr>
      <vt:lpstr>Proof(2)</vt:lpstr>
      <vt:lpstr>Proof(3)</vt:lpstr>
      <vt:lpstr>Proof(4)</vt:lpstr>
      <vt:lpstr>PowerPoint 簡報</vt:lpstr>
      <vt:lpstr>Proof(1)</vt:lpstr>
      <vt:lpstr>Proof(2)</vt:lpstr>
      <vt:lpstr>Proof(3)</vt:lpstr>
      <vt:lpstr>PowerPoint 簡報</vt:lpstr>
      <vt:lpstr>Try to prove</vt:lpstr>
      <vt:lpstr>PowerPoint 簡報</vt:lpstr>
      <vt:lpstr>(a)</vt:lpstr>
      <vt:lpstr>(b)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TA Session #1</dc:title>
  <dc:creator>Po-Chuan, Chien</dc:creator>
  <cp:lastModifiedBy>Windows 使用者</cp:lastModifiedBy>
  <cp:revision>117</cp:revision>
  <dcterms:created xsi:type="dcterms:W3CDTF">2016-03-15T04:50:10Z</dcterms:created>
  <dcterms:modified xsi:type="dcterms:W3CDTF">2017-03-19T13:03:09Z</dcterms:modified>
</cp:coreProperties>
</file>