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67" r:id="rId2"/>
    <p:sldId id="264" r:id="rId3"/>
    <p:sldId id="265" r:id="rId4"/>
    <p:sldId id="266" r:id="rId5"/>
    <p:sldId id="268" r:id="rId6"/>
    <p:sldId id="261" r:id="rId7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9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70B5E0-A623-4394-B164-9F3864B64004}" type="datetimeFigureOut">
              <a:rPr lang="zh-TW" altLang="en-US" smtClean="0"/>
              <a:t>2014/3/17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3365AC-6A1F-43DD-B8E1-4FA0505435C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271240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DF696-E02B-4005-886B-969C1DF15627}" type="datetimeFigureOut">
              <a:rPr lang="zh-TW" altLang="en-US" smtClean="0"/>
              <a:t>2014/3/17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82480-2032-4749-9AE5-C337E9F7024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205420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DF696-E02B-4005-886B-969C1DF15627}" type="datetimeFigureOut">
              <a:rPr lang="zh-TW" altLang="en-US" smtClean="0"/>
              <a:t>2014/3/17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82480-2032-4749-9AE5-C337E9F7024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136334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DF696-E02B-4005-886B-969C1DF15627}" type="datetimeFigureOut">
              <a:rPr lang="zh-TW" altLang="en-US" smtClean="0"/>
              <a:t>2014/3/17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82480-2032-4749-9AE5-C337E9F7024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915865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DF696-E02B-4005-886B-969C1DF15627}" type="datetimeFigureOut">
              <a:rPr lang="zh-TW" altLang="en-US" smtClean="0"/>
              <a:t>2014/3/17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82480-2032-4749-9AE5-C337E9F7024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014354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DF696-E02B-4005-886B-969C1DF15627}" type="datetimeFigureOut">
              <a:rPr lang="zh-TW" altLang="en-US" smtClean="0"/>
              <a:t>2014/3/17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82480-2032-4749-9AE5-C337E9F7024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165822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DF696-E02B-4005-886B-969C1DF15627}" type="datetimeFigureOut">
              <a:rPr lang="zh-TW" altLang="en-US" smtClean="0"/>
              <a:t>2014/3/17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82480-2032-4749-9AE5-C337E9F7024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641499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DF696-E02B-4005-886B-969C1DF15627}" type="datetimeFigureOut">
              <a:rPr lang="zh-TW" altLang="en-US" smtClean="0"/>
              <a:t>2014/3/17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82480-2032-4749-9AE5-C337E9F7024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059775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DF696-E02B-4005-886B-969C1DF15627}" type="datetimeFigureOut">
              <a:rPr lang="zh-TW" altLang="en-US" smtClean="0"/>
              <a:t>2014/3/17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82480-2032-4749-9AE5-C337E9F7024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416866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DF696-E02B-4005-886B-969C1DF15627}" type="datetimeFigureOut">
              <a:rPr lang="zh-TW" altLang="en-US" smtClean="0"/>
              <a:t>2014/3/17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82480-2032-4749-9AE5-C337E9F7024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879167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DF696-E02B-4005-886B-969C1DF15627}" type="datetimeFigureOut">
              <a:rPr lang="zh-TW" altLang="en-US" smtClean="0"/>
              <a:t>2014/3/17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82480-2032-4749-9AE5-C337E9F7024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87488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DF696-E02B-4005-886B-969C1DF15627}" type="datetimeFigureOut">
              <a:rPr lang="zh-TW" altLang="en-US" smtClean="0"/>
              <a:t>2014/3/17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82480-2032-4749-9AE5-C337E9F7024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616505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9DF696-E02B-4005-886B-969C1DF15627}" type="datetimeFigureOut">
              <a:rPr lang="zh-TW" altLang="en-US" smtClean="0"/>
              <a:t>2014/3/17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182480-2032-4749-9AE5-C337E9F7024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516972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zh-TW" sz="4400" b="1" dirty="0">
                <a:latin typeface="Calibri" panose="020F0502020204030204" pitchFamily="34" charset="0"/>
              </a:rPr>
              <a:t>Algorithms</a:t>
            </a:r>
            <a:r>
              <a:rPr lang="zh-TW" altLang="en-US" sz="4400" b="1" dirty="0">
                <a:latin typeface="Calibri" panose="020F0502020204030204" pitchFamily="34" charset="0"/>
              </a:rPr>
              <a:t> </a:t>
            </a:r>
            <a:r>
              <a:rPr lang="en-US" altLang="zh-TW" sz="4400" dirty="0">
                <a:latin typeface="Calibri" panose="020F0502020204030204" pitchFamily="34" charset="0"/>
              </a:rPr>
              <a:t/>
            </a:r>
            <a:br>
              <a:rPr lang="en-US" altLang="zh-TW" sz="4400" dirty="0">
                <a:latin typeface="Calibri" panose="020F0502020204030204" pitchFamily="34" charset="0"/>
              </a:rPr>
            </a:br>
            <a:r>
              <a:rPr lang="en-US" altLang="zh-TW" sz="4400" dirty="0">
                <a:latin typeface="Calibri" panose="020F0502020204030204" pitchFamily="34" charset="0"/>
              </a:rPr>
              <a:t>Homework Assignment </a:t>
            </a:r>
            <a:r>
              <a:rPr lang="en-US" altLang="zh-TW" sz="4400" dirty="0" smtClean="0">
                <a:latin typeface="Calibri" panose="020F0502020204030204" pitchFamily="34" charset="0"/>
              </a:rPr>
              <a:t>#1</a:t>
            </a:r>
            <a:endParaRPr lang="zh-TW" altLang="en-US" sz="4400" dirty="0">
              <a:latin typeface="Calibri" panose="020F0502020204030204" pitchFamily="34" charset="0"/>
            </a:endParaRPr>
          </a:p>
        </p:txBody>
      </p:sp>
      <p:sp>
        <p:nvSpPr>
          <p:cNvPr id="4" name="副標題 3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zh-TW" altLang="en-US" sz="3200" dirty="0"/>
              <a:t>施舜元</a:t>
            </a:r>
            <a:r>
              <a:rPr lang="en-US" altLang="zh-TW" sz="3200" dirty="0"/>
              <a:t>,</a:t>
            </a:r>
            <a:r>
              <a:rPr lang="zh-TW" altLang="en-US" sz="3200" dirty="0"/>
              <a:t>李孟</a:t>
            </a:r>
            <a:endParaRPr lang="zh-TW" altLang="en-US" sz="3200" dirty="0"/>
          </a:p>
        </p:txBody>
      </p:sp>
    </p:spTree>
    <p:extLst>
      <p:ext uri="{BB962C8B-B14F-4D97-AF65-F5344CB8AC3E}">
        <p14:creationId xmlns:p14="http://schemas.microsoft.com/office/powerpoint/2010/main" val="2038512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Problem </a:t>
            </a:r>
            <a:r>
              <a:rPr lang="en-US" altLang="zh-TW" dirty="0" smtClean="0"/>
              <a:t>3</a:t>
            </a:r>
            <a:endParaRPr lang="zh-TW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zh-TW" dirty="0"/>
                  <a:t>3. </a:t>
                </a:r>
                <a:r>
                  <a:rPr lang="en-US" altLang="zh-TW" dirty="0" smtClean="0"/>
                  <a:t>Consider </a:t>
                </a:r>
                <a:r>
                  <a:rPr lang="en-US" altLang="zh-TW" dirty="0"/>
                  <a:t>the following series: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1, 2, 3, 4, 5, 10, 20, 40, …</m:t>
                    </m:r>
                  </m:oMath>
                </a14:m>
                <a:r>
                  <a:rPr lang="en-US" altLang="zh-TW" dirty="0" smtClean="0"/>
                  <a:t>,which </a:t>
                </a:r>
                <a:r>
                  <a:rPr lang="en-US" altLang="zh-TW" dirty="0"/>
                  <a:t>starts as </a:t>
                </a:r>
                <a:r>
                  <a:rPr lang="en-US" altLang="zh-TW" dirty="0" smtClean="0"/>
                  <a:t>an arithmetic </a:t>
                </a:r>
                <a:r>
                  <a:rPr lang="en-US" altLang="zh-TW" dirty="0"/>
                  <a:t>series, but after the </a:t>
                </a:r>
                <a:r>
                  <a:rPr lang="en-US" altLang="zh-TW" dirty="0" smtClean="0"/>
                  <a:t>first </a:t>
                </a:r>
                <a:r>
                  <a:rPr lang="en-US" altLang="zh-TW" dirty="0"/>
                  <a:t>5 terms becomes a geometric series. Prove that </a:t>
                </a:r>
                <a:r>
                  <a:rPr lang="en-US" altLang="zh-TW" dirty="0" smtClean="0"/>
                  <a:t>any positive </a:t>
                </a:r>
                <a:r>
                  <a:rPr lang="en-US" altLang="zh-TW" dirty="0"/>
                  <a:t>integer can be written as a sum of distinct numbers from this series.</a:t>
                </a:r>
                <a:endParaRPr lang="zh-TW" altLang="en-US" dirty="0"/>
              </a:p>
            </p:txBody>
          </p:sp>
        </mc:Choice>
        <mc:Fallback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043" t="-2241" r="-1101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485815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Problem </a:t>
            </a:r>
            <a:r>
              <a:rPr lang="en-US" altLang="zh-TW" dirty="0" smtClean="0"/>
              <a:t>3 (cont</a:t>
            </a:r>
            <a:r>
              <a:rPr lang="en-US" altLang="zh-TW" dirty="0"/>
              <a:t>.)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We </a:t>
            </a:r>
            <a:r>
              <a:rPr lang="en-US" altLang="zh-TW" dirty="0"/>
              <a:t>let any positive number </a:t>
            </a:r>
            <a:r>
              <a:rPr lang="en-US" altLang="zh-TW" i="1" dirty="0" smtClean="0"/>
              <a:t>k=10N+r</a:t>
            </a:r>
            <a:r>
              <a:rPr lang="en-US" altLang="zh-TW" dirty="0" smtClean="0"/>
              <a:t> </a:t>
            </a:r>
            <a:endParaRPr lang="en-US" altLang="zh-TW" dirty="0" smtClean="0"/>
          </a:p>
          <a:p>
            <a:r>
              <a:rPr lang="en-US" altLang="zh-TW" dirty="0" smtClean="0"/>
              <a:t>Base case:</a:t>
            </a:r>
          </a:p>
          <a:p>
            <a:r>
              <a:rPr lang="en-US" altLang="zh-TW" dirty="0" smtClean="0"/>
              <a:t>(</a:t>
            </a:r>
            <a:r>
              <a:rPr lang="en-US" altLang="zh-TW" dirty="0" smtClean="0"/>
              <a:t>Numbers &lt; 10) and (</a:t>
            </a:r>
            <a:r>
              <a:rPr lang="en-US" altLang="zh-TW" dirty="0" err="1" smtClean="0"/>
              <a:t>Nmbers</a:t>
            </a:r>
            <a:r>
              <a:rPr lang="en-US" altLang="zh-TW" dirty="0" smtClean="0"/>
              <a:t> ≥ 10)</a:t>
            </a:r>
          </a:p>
          <a:p>
            <a:r>
              <a:rPr lang="en-US" altLang="zh-TW" dirty="0" smtClean="0"/>
              <a:t>&lt; 10</a:t>
            </a:r>
          </a:p>
          <a:p>
            <a:pPr lvl="1">
              <a:buFont typeface="Wingdings" pitchFamily="2" charset="2"/>
              <a:buChar char="Ø"/>
            </a:pPr>
            <a:r>
              <a:rPr lang="en-US" altLang="zh-TW" dirty="0" smtClean="0"/>
              <a:t> 1, 2, 3, 4, 5 </a:t>
            </a:r>
          </a:p>
          <a:p>
            <a:pPr lvl="1">
              <a:buFont typeface="Wingdings" pitchFamily="2" charset="2"/>
              <a:buChar char="Ø"/>
            </a:pPr>
            <a:r>
              <a:rPr lang="en-US" altLang="zh-TW" dirty="0" smtClean="0"/>
              <a:t> 6, 7, 8, 9: (1, 2, 3, 4) + </a:t>
            </a:r>
            <a:r>
              <a:rPr lang="en-US" altLang="zh-TW" dirty="0" smtClean="0"/>
              <a:t>5</a:t>
            </a:r>
            <a:endParaRPr lang="en-US" altLang="zh-TW" dirty="0" smtClean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4A85F-C61F-49A2-8D62-03F60E3AB3F3}" type="slidenum">
              <a:rPr lang="zh-TW" altLang="en-US" smtClean="0"/>
              <a:pPr/>
              <a:t>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5389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991544" y="188640"/>
            <a:ext cx="8229600" cy="6408712"/>
          </a:xfrm>
        </p:spPr>
        <p:txBody>
          <a:bodyPr>
            <a:normAutofit/>
          </a:bodyPr>
          <a:lstStyle/>
          <a:p>
            <a:r>
              <a:rPr lang="en-US" altLang="zh-TW" dirty="0"/>
              <a:t> ≥ 10</a:t>
            </a:r>
          </a:p>
          <a:p>
            <a:pPr lvl="1">
              <a:buFont typeface="Wingdings" pitchFamily="2" charset="2"/>
              <a:buChar char="Ø"/>
            </a:pPr>
            <a:r>
              <a:rPr lang="en-US" altLang="zh-TW" dirty="0"/>
              <a:t> We have to prove the remain sequence </a:t>
            </a:r>
            <a:r>
              <a:rPr lang="en-US" altLang="zh-TW" dirty="0" err="1"/>
              <a:t>S</a:t>
            </a:r>
            <a:r>
              <a:rPr lang="en-US" altLang="zh-TW" baseline="-25000" dirty="0" err="1"/>
              <a:t>r</a:t>
            </a:r>
            <a:r>
              <a:rPr lang="en-US" altLang="zh-TW" dirty="0"/>
              <a:t>: 10, 20, 40, 80, … can compose to any positive number </a:t>
            </a:r>
            <a:r>
              <a:rPr lang="en-US" altLang="zh-TW" i="1" dirty="0"/>
              <a:t>N</a:t>
            </a:r>
            <a:r>
              <a:rPr lang="en-US" altLang="zh-TW" dirty="0"/>
              <a:t> multiplied by 10 (that is, number 10*N) with strong induction</a:t>
            </a:r>
            <a:r>
              <a:rPr lang="en-US" altLang="zh-TW" dirty="0" smtClean="0"/>
              <a:t>.</a:t>
            </a:r>
            <a:endParaRPr lang="en-US" altLang="zh-TW" sz="2200" dirty="0" smtClean="0"/>
          </a:p>
          <a:p>
            <a:r>
              <a:rPr lang="en-US" altLang="zh-TW" sz="2200" dirty="0" smtClean="0"/>
              <a:t>Base </a:t>
            </a:r>
            <a:r>
              <a:rPr lang="en-US" altLang="zh-TW" sz="2200" dirty="0"/>
              <a:t>Case: </a:t>
            </a:r>
            <a:r>
              <a:rPr lang="en-US" altLang="zh-TW" sz="2200" b="1" i="1" dirty="0"/>
              <a:t>N</a:t>
            </a:r>
            <a:r>
              <a:rPr lang="en-US" altLang="zh-TW" sz="2200" dirty="0"/>
              <a:t> = 1, 10 is trivially proved.</a:t>
            </a:r>
          </a:p>
          <a:p>
            <a:pPr>
              <a:buNone/>
            </a:pPr>
            <a:r>
              <a:rPr lang="en-US" altLang="zh-TW" sz="2200" dirty="0"/>
              <a:t>		            </a:t>
            </a:r>
            <a:r>
              <a:rPr lang="en-US" altLang="zh-TW" sz="2200" b="1" i="1" dirty="0"/>
              <a:t>N</a:t>
            </a:r>
            <a:r>
              <a:rPr lang="en-US" altLang="zh-TW" sz="2200" dirty="0"/>
              <a:t> = 2, 20 is trivially proved.</a:t>
            </a:r>
          </a:p>
          <a:p>
            <a:r>
              <a:rPr lang="en-US" altLang="zh-TW" sz="2200" b="1" dirty="0"/>
              <a:t>Inductive Hypothesis:</a:t>
            </a:r>
            <a:r>
              <a:rPr lang="en-US" altLang="zh-TW" sz="2200" dirty="0"/>
              <a:t> We assume that for all </a:t>
            </a:r>
            <a:r>
              <a:rPr lang="en-US" altLang="zh-TW" sz="2200" b="1" i="1" dirty="0"/>
              <a:t>N</a:t>
            </a:r>
            <a:r>
              <a:rPr lang="en-US" altLang="zh-TW" sz="2200" dirty="0"/>
              <a:t> </a:t>
            </a:r>
            <a:r>
              <a:rPr lang="en-US" altLang="zh-TW" sz="2200" dirty="0" err="1"/>
              <a:t>s.t</a:t>
            </a:r>
            <a:r>
              <a:rPr lang="en-US" altLang="zh-TW" sz="2200" dirty="0"/>
              <a:t>. </a:t>
            </a:r>
            <a:r>
              <a:rPr lang="en-US" altLang="zh-TW" sz="2200" dirty="0"/>
              <a:t>1&lt;</a:t>
            </a:r>
            <a:r>
              <a:rPr lang="en-US" altLang="zh-TW" sz="2200" b="1" i="1" dirty="0"/>
              <a:t>N</a:t>
            </a:r>
            <a:r>
              <a:rPr lang="en-US" altLang="zh-TW" sz="2200" dirty="0"/>
              <a:t>&lt;n can be summed up by some numbers of the sequence S</a:t>
            </a:r>
            <a:r>
              <a:rPr lang="en-US" altLang="zh-TW" sz="2200" baseline="-25000" dirty="0"/>
              <a:t>r</a:t>
            </a:r>
            <a:r>
              <a:rPr lang="en-US" altLang="zh-TW" sz="2200" dirty="0" smtClean="0"/>
              <a:t>.</a:t>
            </a:r>
            <a:endParaRPr lang="en-US" altLang="zh-TW" sz="2200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4A85F-C61F-49A2-8D62-03F60E3AB3F3}" type="slidenum">
              <a:rPr lang="zh-TW" altLang="en-US" smtClean="0"/>
              <a:pPr/>
              <a:t>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12033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991544" y="188640"/>
            <a:ext cx="8229600" cy="6408712"/>
          </a:xfrm>
        </p:spPr>
        <p:txBody>
          <a:bodyPr>
            <a:normAutofit/>
          </a:bodyPr>
          <a:lstStyle/>
          <a:p>
            <a:r>
              <a:rPr lang="en-US" altLang="zh-TW" sz="2200" b="1" dirty="0" smtClean="0"/>
              <a:t>Inductive </a:t>
            </a:r>
            <a:r>
              <a:rPr lang="en-US" altLang="zh-TW" sz="2200" b="1" dirty="0"/>
              <a:t>Step:</a:t>
            </a:r>
            <a:r>
              <a:rPr lang="en-US" altLang="zh-TW" sz="2200" b="1" i="1" dirty="0"/>
              <a:t> N</a:t>
            </a:r>
            <a:r>
              <a:rPr lang="en-US" altLang="zh-TW" sz="2200" dirty="0"/>
              <a:t> = </a:t>
            </a:r>
            <a:r>
              <a:rPr lang="en-US" altLang="zh-TW" sz="2200" b="1" dirty="0"/>
              <a:t>n</a:t>
            </a:r>
            <a:endParaRPr lang="en-US" altLang="zh-TW" sz="2200" dirty="0"/>
          </a:p>
          <a:p>
            <a:pPr lvl="1"/>
            <a:r>
              <a:rPr lang="en-US" altLang="zh-TW" sz="2200" dirty="0"/>
              <a:t>When n is even(2</a:t>
            </a:r>
            <a:r>
              <a:rPr lang="en-US" altLang="zh-TW" sz="2200" b="1" i="1" dirty="0"/>
              <a:t>k</a:t>
            </a:r>
            <a:r>
              <a:rPr lang="en-US" altLang="zh-TW" sz="2200" dirty="0"/>
              <a:t>): Because </a:t>
            </a:r>
            <a:r>
              <a:rPr lang="en-US" altLang="zh-TW" sz="2200" b="1" i="1" dirty="0"/>
              <a:t>k</a:t>
            </a:r>
            <a:r>
              <a:rPr lang="en-US" altLang="zh-TW" sz="2200" dirty="0"/>
              <a:t> &lt; </a:t>
            </a:r>
            <a:r>
              <a:rPr lang="en-US" altLang="zh-TW" sz="2200" b="1" dirty="0"/>
              <a:t>n</a:t>
            </a:r>
            <a:r>
              <a:rPr lang="en-US" altLang="zh-TW" sz="2200" dirty="0"/>
              <a:t> and no matter </a:t>
            </a:r>
            <a:r>
              <a:rPr lang="en-US" altLang="zh-TW" sz="2200" b="1" i="1" dirty="0"/>
              <a:t>k</a:t>
            </a:r>
            <a:r>
              <a:rPr lang="en-US" altLang="zh-TW" sz="2200" dirty="0"/>
              <a:t> is odd or even, we have the sum-up combination of </a:t>
            </a:r>
            <a:r>
              <a:rPr lang="en-US" altLang="zh-TW" sz="2200" b="1" i="1" dirty="0"/>
              <a:t>k</a:t>
            </a:r>
            <a:r>
              <a:rPr lang="en-US" altLang="zh-TW" sz="2200" dirty="0"/>
              <a:t>*10 (due to inductive hypothesis). For example, </a:t>
            </a:r>
            <a:r>
              <a:rPr lang="en-US" altLang="zh-TW" sz="2200" dirty="0" err="1"/>
              <a:t>S</a:t>
            </a:r>
            <a:r>
              <a:rPr lang="en-US" altLang="zh-TW" sz="2200" baseline="-25000" dirty="0" err="1"/>
              <a:t>k</a:t>
            </a:r>
            <a:r>
              <a:rPr lang="en-US" altLang="zh-TW" sz="2200" dirty="0"/>
              <a:t> = {a</a:t>
            </a:r>
            <a:r>
              <a:rPr lang="en-US" altLang="zh-TW" sz="2200" baseline="-25000" dirty="0"/>
              <a:t>1</a:t>
            </a:r>
            <a:r>
              <a:rPr lang="en-US" altLang="zh-TW" sz="2200" dirty="0"/>
              <a:t>, a</a:t>
            </a:r>
            <a:r>
              <a:rPr lang="en-US" altLang="zh-TW" sz="2200" baseline="-25000" dirty="0"/>
              <a:t>2</a:t>
            </a:r>
            <a:r>
              <a:rPr lang="en-US" altLang="zh-TW" sz="2200" dirty="0"/>
              <a:t>, …, a</a:t>
            </a:r>
            <a:r>
              <a:rPr lang="en-US" altLang="zh-TW" sz="2200" baseline="-25000" dirty="0"/>
              <a:t>t</a:t>
            </a:r>
            <a:r>
              <a:rPr lang="en-US" altLang="zh-TW" sz="2200" dirty="0"/>
              <a:t>} are the subset of </a:t>
            </a:r>
            <a:r>
              <a:rPr lang="en-US" altLang="zh-TW" sz="2200" dirty="0" err="1"/>
              <a:t>S</a:t>
            </a:r>
            <a:r>
              <a:rPr lang="en-US" altLang="zh-TW" sz="2200" baseline="-25000" dirty="0" err="1"/>
              <a:t>r</a:t>
            </a:r>
            <a:r>
              <a:rPr lang="en-US" altLang="zh-TW" sz="2200" dirty="0"/>
              <a:t> that can sum up to </a:t>
            </a:r>
            <a:r>
              <a:rPr lang="en-US" altLang="zh-TW" sz="2200" b="1" i="1" dirty="0"/>
              <a:t>k</a:t>
            </a:r>
            <a:r>
              <a:rPr lang="en-US" altLang="zh-TW" sz="2200" dirty="0"/>
              <a:t>*10. </a:t>
            </a:r>
          </a:p>
          <a:p>
            <a:pPr lvl="1">
              <a:buNone/>
            </a:pPr>
            <a:r>
              <a:rPr lang="en-US" altLang="zh-TW" sz="2200" dirty="0"/>
              <a:t>	There must exist a subset of </a:t>
            </a:r>
            <a:r>
              <a:rPr lang="en-US" altLang="zh-TW" sz="2200" dirty="0" err="1"/>
              <a:t>S</a:t>
            </a:r>
            <a:r>
              <a:rPr lang="en-US" altLang="zh-TW" sz="2200" baseline="-25000" dirty="0" err="1"/>
              <a:t>r</a:t>
            </a:r>
            <a:r>
              <a:rPr lang="en-US" altLang="zh-TW" sz="2200" dirty="0"/>
              <a:t> that can sum up to 2</a:t>
            </a:r>
            <a:r>
              <a:rPr lang="en-US" altLang="zh-TW" sz="2200" b="1" i="1" dirty="0"/>
              <a:t>k</a:t>
            </a:r>
            <a:r>
              <a:rPr lang="en-US" altLang="zh-TW" sz="2200" dirty="0"/>
              <a:t>*10, and the content of this subset is 2S</a:t>
            </a:r>
            <a:r>
              <a:rPr lang="en-US" altLang="zh-TW" sz="2200" baseline="-25000" dirty="0"/>
              <a:t>k</a:t>
            </a:r>
            <a:r>
              <a:rPr lang="en-US" altLang="zh-TW" sz="2200" dirty="0"/>
              <a:t> = {2*a</a:t>
            </a:r>
            <a:r>
              <a:rPr lang="en-US" altLang="zh-TW" sz="2200" baseline="-25000" dirty="0"/>
              <a:t>1</a:t>
            </a:r>
            <a:r>
              <a:rPr lang="en-US" altLang="zh-TW" sz="2200" dirty="0"/>
              <a:t>, 2*a</a:t>
            </a:r>
            <a:r>
              <a:rPr lang="en-US" altLang="zh-TW" sz="2200" baseline="-25000" dirty="0"/>
              <a:t>2</a:t>
            </a:r>
            <a:r>
              <a:rPr lang="en-US" altLang="zh-TW" sz="2200" dirty="0"/>
              <a:t>, …, 2*a</a:t>
            </a:r>
            <a:r>
              <a:rPr lang="en-US" altLang="zh-TW" sz="2200" baseline="-25000" dirty="0"/>
              <a:t>t</a:t>
            </a:r>
            <a:r>
              <a:rPr lang="en-US" altLang="zh-TW" sz="2200" dirty="0"/>
              <a:t>}. Because </a:t>
            </a:r>
            <a:r>
              <a:rPr lang="en-US" altLang="zh-TW" sz="2200" dirty="0" err="1"/>
              <a:t>S</a:t>
            </a:r>
            <a:r>
              <a:rPr lang="en-US" altLang="zh-TW" sz="2200" baseline="-25000" dirty="0" err="1"/>
              <a:t>r</a:t>
            </a:r>
            <a:r>
              <a:rPr lang="en-US" altLang="zh-TW" sz="2200" dirty="0"/>
              <a:t> is a geometric sequence with r=2, we know 2S</a:t>
            </a:r>
            <a:r>
              <a:rPr lang="en-US" altLang="zh-TW" sz="2200" baseline="-25000" dirty="0"/>
              <a:t>k</a:t>
            </a:r>
            <a:r>
              <a:rPr lang="en-US" altLang="zh-TW" sz="2200" dirty="0"/>
              <a:t> will exist. </a:t>
            </a:r>
          </a:p>
          <a:p>
            <a:pPr lvl="1"/>
            <a:r>
              <a:rPr lang="en-US" altLang="zh-TW" sz="2200" dirty="0"/>
              <a:t>When n is odd(2</a:t>
            </a:r>
            <a:r>
              <a:rPr lang="en-US" altLang="zh-TW" sz="2200" b="1" i="1" dirty="0"/>
              <a:t>k</a:t>
            </a:r>
            <a:r>
              <a:rPr lang="en-US" altLang="zh-TW" sz="2200" dirty="0"/>
              <a:t>+1): Because 2</a:t>
            </a:r>
            <a:r>
              <a:rPr lang="en-US" altLang="zh-TW" sz="2200" b="1" i="1" dirty="0"/>
              <a:t>k</a:t>
            </a:r>
            <a:r>
              <a:rPr lang="en-US" altLang="zh-TW" sz="2200" dirty="0"/>
              <a:t> &lt; n,  there exist a subset </a:t>
            </a:r>
            <a:r>
              <a:rPr lang="en-US" altLang="zh-TW" sz="2200" dirty="0" err="1"/>
              <a:t>S</a:t>
            </a:r>
            <a:r>
              <a:rPr lang="en-US" altLang="zh-TW" sz="2200" baseline="-25000" dirty="0" err="1"/>
              <a:t>k</a:t>
            </a:r>
            <a:r>
              <a:rPr lang="en-US" altLang="zh-TW" sz="2200" dirty="0"/>
              <a:t> from </a:t>
            </a:r>
            <a:r>
              <a:rPr lang="en-US" altLang="zh-TW" sz="2200" dirty="0" err="1"/>
              <a:t>S</a:t>
            </a:r>
            <a:r>
              <a:rPr lang="en-US" altLang="zh-TW" sz="2200" baseline="-25000" dirty="0" err="1"/>
              <a:t>r</a:t>
            </a:r>
            <a:r>
              <a:rPr lang="en-US" altLang="zh-TW" sz="2200" dirty="0"/>
              <a:t> that sum up to 10*2</a:t>
            </a:r>
            <a:r>
              <a:rPr lang="en-US" altLang="zh-TW" sz="2200" b="1" i="1" dirty="0"/>
              <a:t>k</a:t>
            </a:r>
            <a:r>
              <a:rPr lang="en-US" altLang="zh-TW" sz="2200" dirty="0"/>
              <a:t>. And we can observe that </a:t>
            </a:r>
            <a:r>
              <a:rPr lang="en-US" altLang="zh-TW" sz="2200" dirty="0" err="1"/>
              <a:t>S</a:t>
            </a:r>
            <a:r>
              <a:rPr lang="en-US" altLang="zh-TW" sz="2200" baseline="-25000" dirty="0" err="1"/>
              <a:t>k</a:t>
            </a:r>
            <a:r>
              <a:rPr lang="en-US" altLang="zh-TW" sz="2200" dirty="0"/>
              <a:t> will never contain “10” from S</a:t>
            </a:r>
            <a:r>
              <a:rPr lang="en-US" altLang="zh-TW" sz="2200" baseline="-25000" dirty="0"/>
              <a:t>r.</a:t>
            </a:r>
          </a:p>
          <a:p>
            <a:pPr lvl="1">
              <a:buNone/>
            </a:pPr>
            <a:r>
              <a:rPr lang="en-US" altLang="zh-TW" sz="2200" dirty="0"/>
              <a:t>	</a:t>
            </a:r>
            <a:r>
              <a:rPr lang="en-US" altLang="zh-TW" sz="2200" dirty="0" smtClean="0"/>
              <a:t>So </a:t>
            </a:r>
            <a:r>
              <a:rPr lang="en-US" altLang="zh-TW" sz="2200" dirty="0"/>
              <a:t>we can easily take “10” from </a:t>
            </a:r>
            <a:r>
              <a:rPr lang="en-US" altLang="zh-TW" sz="2200" dirty="0" err="1"/>
              <a:t>S</a:t>
            </a:r>
            <a:r>
              <a:rPr lang="en-US" altLang="zh-TW" sz="2200" baseline="-25000" dirty="0" err="1"/>
              <a:t>r</a:t>
            </a:r>
            <a:r>
              <a:rPr lang="en-US" altLang="zh-TW" sz="2200" dirty="0"/>
              <a:t> and add it into S</a:t>
            </a:r>
            <a:r>
              <a:rPr lang="en-US" altLang="zh-TW" sz="2200" baseline="-25000" dirty="0"/>
              <a:t>k</a:t>
            </a:r>
            <a:r>
              <a:rPr lang="en-US" altLang="zh-TW" sz="2200" dirty="0"/>
              <a:t>. So that the new set will sum up to (2</a:t>
            </a:r>
            <a:r>
              <a:rPr lang="en-US" altLang="zh-TW" sz="2200" b="1" i="1" dirty="0"/>
              <a:t>k</a:t>
            </a:r>
            <a:r>
              <a:rPr lang="en-US" altLang="zh-TW" sz="2200" dirty="0"/>
              <a:t>+1)*10</a:t>
            </a:r>
            <a:endParaRPr lang="zh-TW" altLang="en-US" sz="2200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4A85F-C61F-49A2-8D62-03F60E3AB3F3}" type="slidenum">
              <a:rPr lang="zh-TW" altLang="en-US" smtClean="0"/>
              <a:pPr/>
              <a:t>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27527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zh-TW" dirty="0" smtClean="0"/>
              <a:t>Problem 4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7312" y="1868812"/>
            <a:ext cx="7779409" cy="4264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1241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1606</TotalTime>
  <Words>246</Words>
  <Application>Microsoft Office PowerPoint</Application>
  <PresentationFormat>寬螢幕</PresentationFormat>
  <Paragraphs>25</Paragraphs>
  <Slides>6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6</vt:i4>
      </vt:variant>
    </vt:vector>
  </HeadingPairs>
  <TitlesOfParts>
    <vt:vector size="13" baseType="lpstr">
      <vt:lpstr>新細明體</vt:lpstr>
      <vt:lpstr>Arial</vt:lpstr>
      <vt:lpstr>Calibri</vt:lpstr>
      <vt:lpstr>Calibri Light</vt:lpstr>
      <vt:lpstr>Cambria Math</vt:lpstr>
      <vt:lpstr>Wingdings</vt:lpstr>
      <vt:lpstr>Office 佈景主題</vt:lpstr>
      <vt:lpstr>Algorithms  Homework Assignment #1</vt:lpstr>
      <vt:lpstr>Problem 3</vt:lpstr>
      <vt:lpstr>Problem 3 (cont.)</vt:lpstr>
      <vt:lpstr>PowerPoint 簡報</vt:lpstr>
      <vt:lpstr>PowerPoint 簡報</vt:lpstr>
      <vt:lpstr>Problem 4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b98705001@gmail.com</dc:creator>
  <cp:lastModifiedBy>Eagle</cp:lastModifiedBy>
  <cp:revision>7</cp:revision>
  <dcterms:created xsi:type="dcterms:W3CDTF">2014-03-13T08:26:48Z</dcterms:created>
  <dcterms:modified xsi:type="dcterms:W3CDTF">2014-03-17T13:40:06Z</dcterms:modified>
</cp:coreProperties>
</file>