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4"/>
  </p:notesMasterIdLst>
  <p:handoutMasterIdLst>
    <p:handoutMasterId r:id="rId55"/>
  </p:handoutMasterIdLst>
  <p:sldIdLst>
    <p:sldId id="377" r:id="rId3"/>
    <p:sldId id="453" r:id="rId4"/>
    <p:sldId id="379" r:id="rId5"/>
    <p:sldId id="425" r:id="rId6"/>
    <p:sldId id="381" r:id="rId7"/>
    <p:sldId id="454" r:id="rId8"/>
    <p:sldId id="455" r:id="rId9"/>
    <p:sldId id="456" r:id="rId10"/>
    <p:sldId id="382" r:id="rId11"/>
    <p:sldId id="383" r:id="rId12"/>
    <p:sldId id="457" r:id="rId13"/>
    <p:sldId id="458" r:id="rId14"/>
    <p:sldId id="404" r:id="rId15"/>
    <p:sldId id="405" r:id="rId16"/>
    <p:sldId id="406" r:id="rId17"/>
    <p:sldId id="426" r:id="rId18"/>
    <p:sldId id="431" r:id="rId19"/>
    <p:sldId id="409" r:id="rId20"/>
    <p:sldId id="410" r:id="rId21"/>
    <p:sldId id="411" r:id="rId22"/>
    <p:sldId id="443" r:id="rId23"/>
    <p:sldId id="385" r:id="rId24"/>
    <p:sldId id="386" r:id="rId25"/>
    <p:sldId id="387" r:id="rId26"/>
    <p:sldId id="389" r:id="rId27"/>
    <p:sldId id="433" r:id="rId28"/>
    <p:sldId id="434" r:id="rId29"/>
    <p:sldId id="416" r:id="rId30"/>
    <p:sldId id="417" r:id="rId31"/>
    <p:sldId id="428" r:id="rId32"/>
    <p:sldId id="427" r:id="rId33"/>
    <p:sldId id="435" r:id="rId34"/>
    <p:sldId id="451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36" r:id="rId45"/>
    <p:sldId id="437" r:id="rId46"/>
    <p:sldId id="452" r:id="rId47"/>
    <p:sldId id="460" r:id="rId48"/>
    <p:sldId id="461" r:id="rId49"/>
    <p:sldId id="459" r:id="rId50"/>
    <p:sldId id="446" r:id="rId51"/>
    <p:sldId id="449" r:id="rId52"/>
    <p:sldId id="450" r:id="rId53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33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879F956-1C82-4FCC-AEC2-C81C35245E26}" type="slidenum">
              <a:rPr kumimoji="0" lang="zh-TW" altLang="en-US" sz="1300">
                <a:latin typeface="Times" pitchFamily="18" charset="0"/>
              </a:rPr>
              <a:pPr/>
              <a:t>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1000" dirty="0" smtClean="0"/>
          </a:p>
        </p:txBody>
      </p:sp>
    </p:spTree>
    <p:extLst>
      <p:ext uri="{BB962C8B-B14F-4D97-AF65-F5344CB8AC3E}">
        <p14:creationId xmlns:p14="http://schemas.microsoft.com/office/powerpoint/2010/main" val="160871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5EA0A6-4DE9-4A3C-A6E5-C9B0F8BD1B7D}" type="slidenum">
              <a:rPr kumimoji="0" lang="zh-TW" altLang="en-US" sz="1300">
                <a:latin typeface="Times" pitchFamily="18" charset="0"/>
              </a:rPr>
              <a:pPr/>
              <a:t>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9B01864-C7BB-4EE0-A346-7768C85D4F82}" type="slidenum">
              <a:rPr kumimoji="0" lang="zh-TW" altLang="en-US" sz="1300">
                <a:latin typeface="Times" pitchFamily="18" charset="0"/>
              </a:rPr>
              <a:pPr/>
              <a:t>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C71C6BF-612F-45A4-857E-1C2E3E4857A3}" type="slidenum">
              <a:rPr kumimoji="0" lang="zh-TW" altLang="en-US" sz="1300">
                <a:latin typeface="Times" pitchFamily="18" charset="0"/>
              </a:rPr>
              <a:pPr/>
              <a:t>6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48301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B1D3AE2-F513-4A8F-8EE6-0BE5D128D525}" type="slidenum">
              <a:rPr kumimoji="0" lang="zh-TW" altLang="en-US" sz="1300">
                <a:latin typeface="Times" pitchFamily="18" charset="0"/>
              </a:rPr>
              <a:pPr/>
              <a:t>7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225361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106C8657-81B6-486F-9FBE-187699500E69}" type="slidenum">
              <a:rPr kumimoji="0" lang="zh-TW" altLang="en-US" sz="1300">
                <a:latin typeface="Times" pitchFamily="18" charset="0"/>
              </a:rPr>
              <a:pPr/>
              <a:t>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  <p:extLst>
      <p:ext uri="{BB962C8B-B14F-4D97-AF65-F5344CB8AC3E}">
        <p14:creationId xmlns:p14="http://schemas.microsoft.com/office/powerpoint/2010/main" val="127419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613C1FA-EFA9-40E8-B233-6E4A3C30A28E}" type="slidenum">
              <a:rPr kumimoji="0" lang="zh-TW" altLang="en-US" sz="1300">
                <a:latin typeface="Times" pitchFamily="18" charset="0"/>
              </a:rPr>
              <a:pPr/>
              <a:t>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9EED785-0FF7-4270-B152-2FE25FE4A953}" type="slidenum">
              <a:rPr kumimoji="0" lang="zh-TW" altLang="en-US" sz="1300">
                <a:latin typeface="Times" pitchFamily="18" charset="0"/>
              </a:rPr>
              <a:pPr/>
              <a:t>10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5F4DB8-CC9E-46AD-9B5A-E0EB471342A8}" type="slidenum">
              <a:rPr kumimoji="0" lang="zh-TW" altLang="en-US" sz="1300">
                <a:latin typeface="Times" pitchFamily="18" charset="0"/>
              </a:rPr>
              <a:pPr/>
              <a:t>11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57285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F6DC34E-5DD1-4214-AF8E-67F629EA3161}" type="slidenum">
              <a:rPr kumimoji="0" lang="zh-TW" altLang="en-US" sz="1300">
                <a:latin typeface="Times" pitchFamily="18" charset="0"/>
              </a:rPr>
              <a:pPr/>
              <a:t>12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83909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8D621CF-8D40-4F2B-9372-2E1F63CF2E8E}" type="slidenum">
              <a:rPr kumimoji="0" lang="zh-TW" altLang="en-US" sz="1300">
                <a:latin typeface="Times" pitchFamily="18" charset="0"/>
              </a:rPr>
              <a:pPr/>
              <a:t>13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8ECAB1A-E99A-4428-83A2-2E8D91ED208F}" type="slidenum">
              <a:rPr kumimoji="0" lang="zh-TW" altLang="en-US" sz="1300">
                <a:latin typeface="Times" pitchFamily="18" charset="0"/>
              </a:rPr>
              <a:pPr/>
              <a:t>14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5C41B82-D8B1-414E-9888-AC5F65C908F2}" type="slidenum">
              <a:rPr kumimoji="0" lang="zh-TW" altLang="en-US" sz="1300">
                <a:latin typeface="Times" pitchFamily="18" charset="0"/>
              </a:rPr>
              <a:pPr/>
              <a:t>15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4164383-AD78-4F0B-A816-AEDCFC8AD47A}" type="slidenum">
              <a:rPr kumimoji="0" lang="zh-TW" altLang="en-US" sz="1300">
                <a:latin typeface="Times" pitchFamily="18" charset="0"/>
              </a:rPr>
              <a:pPr/>
              <a:t>18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779A15C-8F4C-4865-B4C5-E38E7BE15877}" type="slidenum">
              <a:rPr kumimoji="0" lang="zh-TW" altLang="en-US" sz="1300">
                <a:latin typeface="Times" pitchFamily="18" charset="0"/>
              </a:rPr>
              <a:pPr/>
              <a:t>19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7EFFE254-69F7-4A0C-AE73-C566B48AEC80}" type="slidenum">
              <a:rPr kumimoji="0" lang="zh-TW" altLang="en-US" sz="1300">
                <a:latin typeface="Times" pitchFamily="18" charset="0"/>
              </a:rPr>
              <a:pPr/>
              <a:t>20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b="1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62D662E-FFCB-439B-BE7C-FCE6021EE761}" type="slidenum">
              <a:rPr kumimoji="0" lang="zh-TW" altLang="en-US" sz="1300">
                <a:latin typeface="Times" pitchFamily="18" charset="0"/>
              </a:rPr>
              <a:pPr/>
              <a:t>22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5D8EDD5-5598-4CAA-9FD5-A9E8C6332BE4}" type="slidenum">
              <a:rPr kumimoji="0" lang="zh-TW" altLang="en-US" sz="1300">
                <a:latin typeface="Times" pitchFamily="18" charset="0"/>
              </a:rPr>
              <a:pPr/>
              <a:t>23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0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24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201A4563-02EB-407A-A248-244350187BCF}" type="slidenum">
              <a:rPr kumimoji="0" lang="zh-TW" altLang="en-US" sz="1300">
                <a:latin typeface="Times" pitchFamily="18" charset="0"/>
              </a:rPr>
              <a:pPr/>
              <a:t>25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3AA86D36-F621-4BD2-B55B-FA817D5D6899}" type="slidenum">
              <a:rPr kumimoji="0" lang="zh-TW" altLang="en-US" sz="1300">
                <a:latin typeface="Times" pitchFamily="18" charset="0"/>
              </a:rPr>
              <a:pPr/>
              <a:t>28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8F53C1B-A46D-4804-9108-028C64D305BB}" type="slidenum">
              <a:rPr kumimoji="0" lang="zh-TW" altLang="en-US" sz="1300">
                <a:latin typeface="Times" pitchFamily="18" charset="0"/>
              </a:rPr>
              <a:pPr/>
              <a:t>29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30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08627D4-B148-400D-AF7F-5E35BB386B1A}" type="slidenum">
              <a:rPr kumimoji="0" lang="zh-TW" altLang="en-US" sz="1300">
                <a:latin typeface="Times" pitchFamily="18" charset="0"/>
              </a:rPr>
              <a:pPr/>
              <a:t>31</a:t>
            </a:fld>
            <a:endParaRPr kumimoji="0" lang="en-US" altLang="zh-TW" sz="1300" dirty="0">
              <a:latin typeface="Times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72C4051-A972-466C-B5E9-C470FF60E60C}" type="slidenum">
              <a:rPr kumimoji="0" lang="zh-TW" altLang="en-US" b="0">
                <a:latin typeface="Times" pitchFamily="18" charset="0"/>
              </a:rPr>
              <a:pPr/>
              <a:t>34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C79C96C-17AB-4D3C-BD8A-87DA053FFFF1}" type="slidenum">
              <a:rPr kumimoji="0" lang="zh-TW" altLang="en-US" b="0">
                <a:latin typeface="Times" pitchFamily="18" charset="0"/>
              </a:rPr>
              <a:pPr/>
              <a:t>38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FB4D3AC1-1869-42C9-B6DF-1BAC72BEA2EE}" type="slidenum">
              <a:rPr kumimoji="0" lang="zh-TW" altLang="en-US" b="0">
                <a:latin typeface="Times" pitchFamily="18" charset="0"/>
              </a:rPr>
              <a:pPr/>
              <a:t>39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37749" indent="-28375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34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88999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42998" indent="-227000" defTabSz="952138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96998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50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04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58997" indent="-227000" defTabSz="95213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9FBBA99-7564-42A5-9D2F-00107658362F}" type="slidenum">
              <a:rPr kumimoji="0" lang="zh-TW" altLang="en-US" b="0">
                <a:latin typeface="Times" pitchFamily="18" charset="0"/>
              </a:rPr>
              <a:pPr/>
              <a:t>41</a:t>
            </a:fld>
            <a:endParaRPr kumimoji="0" lang="en-US" altLang="zh-TW" b="0">
              <a:latin typeface="Times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1700" y="5689600"/>
            <a:ext cx="7810500" cy="5588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Data Abstraction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Data Abstraction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11338AE-E485-4C2E-AE3C-C005160AC2C4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Overview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F</a:t>
            </a:r>
            <a:r>
              <a:rPr lang="en-US" altLang="zh-TW" dirty="0" smtClean="0"/>
              <a:t>undamental principles for dealing with the complexity of a large computer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Principles of (object-oriented)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Design and documentation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role of algorithms and </a:t>
            </a:r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r>
              <a:rPr lang="en-US" altLang="zh-TW" dirty="0" smtClean="0"/>
              <a:t> in problem solving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Apply data abstraction to increase </a:t>
            </a:r>
            <a:r>
              <a:rPr lang="en-US" altLang="zh-TW" b="1" dirty="0">
                <a:solidFill>
                  <a:srgbClr val="0070C0"/>
                </a:solidFill>
              </a:rPr>
              <a:t>modularity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Conceptually, build a “wall” between a program and its data structures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Abstract data types (ADTs) first and then their implementations (data structures)</a:t>
            </a:r>
            <a:endParaRPr lang="en-US" altLang="zh-TW" sz="2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709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E59AE9B-F7E4-498C-B8F3-728D813255D9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277814"/>
            <a:ext cx="8229600" cy="839787"/>
          </a:xfrm>
        </p:spPr>
        <p:txBody>
          <a:bodyPr/>
          <a:lstStyle/>
          <a:p>
            <a:r>
              <a:rPr lang="en-US" altLang="zh-TW" sz="4000" dirty="0" smtClean="0"/>
              <a:t>To Become a Better Programmer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did you begin (after </a:t>
            </a:r>
            <a:r>
              <a:rPr lang="en-US" altLang="zh-TW" b="1" dirty="0" smtClean="0"/>
              <a:t>reading</a:t>
            </a:r>
            <a:r>
              <a:rPr lang="en-US" altLang="zh-TW" dirty="0" smtClean="0"/>
              <a:t>, or </a:t>
            </a:r>
            <a:r>
              <a:rPr lang="en-US" altLang="zh-TW" b="1" dirty="0" smtClean="0"/>
              <a:t>writing</a:t>
            </a:r>
            <a:r>
              <a:rPr lang="en-US" altLang="zh-TW" dirty="0" smtClean="0"/>
              <a:t>, the problem </a:t>
            </a:r>
            <a:r>
              <a:rPr lang="en-US" altLang="zh-TW" dirty="0"/>
              <a:t>specification</a:t>
            </a:r>
            <a:r>
              <a:rPr lang="en-US" altLang="zh-TW" dirty="0" smtClean="0"/>
              <a:t>), when </a:t>
            </a:r>
            <a:r>
              <a:rPr lang="en-US" altLang="zh-TW" dirty="0"/>
              <a:t>you wrote your last </a:t>
            </a:r>
            <a:r>
              <a:rPr lang="en-US" altLang="zh-TW" dirty="0" smtClean="0"/>
              <a:t>program?</a:t>
            </a:r>
          </a:p>
          <a:p>
            <a:pPr eaLnBrk="1" hangingPunct="1"/>
            <a:r>
              <a:rPr lang="en-US" altLang="zh-TW" dirty="0" smtClean="0"/>
              <a:t>Many beginners simply begin to write code.</a:t>
            </a:r>
          </a:p>
          <a:p>
            <a:pPr lvl="1" eaLnBrk="1" hangingPunct="1"/>
            <a:r>
              <a:rPr lang="en-US" altLang="zh-TW" sz="2600" dirty="0" smtClean="0"/>
              <a:t>Then spend a lot of time </a:t>
            </a:r>
            <a:r>
              <a:rPr lang="en-US" altLang="zh-TW" sz="2600" b="1" i="1" dirty="0" smtClean="0"/>
              <a:t>debugging</a:t>
            </a:r>
            <a:r>
              <a:rPr lang="en-US" altLang="zh-TW" sz="2600" dirty="0" smtClean="0"/>
              <a:t> and </a:t>
            </a:r>
            <a:r>
              <a:rPr lang="en-US" altLang="zh-TW" sz="2600" b="1" i="1" dirty="0" smtClean="0"/>
              <a:t>praying</a:t>
            </a:r>
            <a:r>
              <a:rPr lang="en-US" altLang="zh-TW" sz="2600" dirty="0" smtClean="0"/>
              <a:t> for correct results.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</a:t>
            </a:r>
            <a:r>
              <a:rPr lang="en-US" altLang="zh-TW" dirty="0"/>
              <a:t>if </a:t>
            </a:r>
            <a:r>
              <a:rPr lang="en-US" altLang="zh-TW" dirty="0" smtClean="0"/>
              <a:t>you </a:t>
            </a:r>
            <a:r>
              <a:rPr lang="en-US" altLang="zh-TW" dirty="0"/>
              <a:t>are writing a really large program</a:t>
            </a:r>
            <a:r>
              <a:rPr lang="en-US" altLang="zh-TW" dirty="0" smtClean="0"/>
              <a:t>?</a:t>
            </a:r>
          </a:p>
          <a:p>
            <a:pPr eaLnBrk="1" hangingPunct="1"/>
            <a:r>
              <a:rPr lang="en-US" altLang="zh-TW" dirty="0" smtClean="0"/>
              <a:t>Coding without a solution design increases debugging time (probably exponentially).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Programming vs. Problem Solving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a program-development-centric course (such as Data </a:t>
            </a:r>
            <a:r>
              <a:rPr lang="en-US" altLang="zh-TW" dirty="0"/>
              <a:t>S</a:t>
            </a:r>
            <a:r>
              <a:rPr lang="en-US" altLang="zh-TW" dirty="0" smtClean="0"/>
              <a:t>tructures), we consider </a:t>
            </a:r>
            <a:r>
              <a:rPr lang="en-US" altLang="zh-TW" dirty="0" smtClean="0">
                <a:solidFill>
                  <a:srgbClr val="0070C0"/>
                </a:solidFill>
              </a:rPr>
              <a:t>problems</a:t>
            </a:r>
            <a:r>
              <a:rPr lang="en-US" altLang="zh-TW" dirty="0" smtClean="0"/>
              <a:t> that require a </a:t>
            </a:r>
            <a:r>
              <a:rPr lang="en-US" altLang="zh-TW" dirty="0" smtClean="0">
                <a:solidFill>
                  <a:srgbClr val="0070C0"/>
                </a:solidFill>
              </a:rPr>
              <a:t>program</a:t>
            </a:r>
            <a:r>
              <a:rPr lang="en-US" altLang="zh-TW" dirty="0" smtClean="0"/>
              <a:t> as the final solution.</a:t>
            </a:r>
            <a:endParaRPr lang="en-US" altLang="zh-TW" sz="2600" dirty="0" smtClean="0"/>
          </a:p>
          <a:p>
            <a:r>
              <a:rPr lang="en-US" altLang="zh-TW" dirty="0" smtClean="0"/>
              <a:t>Solving a problem means to </a:t>
            </a:r>
          </a:p>
          <a:p>
            <a:pPr lvl="1"/>
            <a:r>
              <a:rPr lang="en-US" altLang="zh-TW" dirty="0" smtClean="0"/>
              <a:t>gain an understanding of the problem,</a:t>
            </a:r>
          </a:p>
          <a:p>
            <a:pPr lvl="1"/>
            <a:r>
              <a:rPr lang="en-US" altLang="zh-TW" dirty="0"/>
              <a:t>d</a:t>
            </a:r>
            <a:r>
              <a:rPr lang="en-US" altLang="zh-TW" dirty="0" smtClean="0"/>
              <a:t>esign a conceptual solution, and </a:t>
            </a:r>
          </a:p>
          <a:p>
            <a:pPr lvl="1"/>
            <a:r>
              <a:rPr lang="en-US" altLang="zh-TW" dirty="0"/>
              <a:t>i</a:t>
            </a:r>
            <a:r>
              <a:rPr lang="en-US" altLang="zh-TW" dirty="0" smtClean="0"/>
              <a:t>mplement the solution as a computer program.</a:t>
            </a:r>
          </a:p>
          <a:p>
            <a:r>
              <a:rPr lang="en-US" altLang="zh-TW" dirty="0" smtClean="0"/>
              <a:t>Note </a:t>
            </a:r>
            <a:r>
              <a:rPr lang="en-US" altLang="zh-TW" dirty="0"/>
              <a:t>that there are problems that cannot be </a:t>
            </a:r>
            <a:r>
              <a:rPr lang="en-US" altLang="zh-TW" dirty="0" smtClean="0"/>
              <a:t>solved (totally), </a:t>
            </a:r>
            <a:r>
              <a:rPr lang="en-US" altLang="zh-TW" dirty="0"/>
              <a:t>even if they have been specified precisely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26EA5C6-5B75-421F-A5DD-7B11714B8466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Solutions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object-oriented (OO) solution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is a program that consists of a system of </a:t>
            </a:r>
            <a:r>
              <a:rPr lang="en-US" altLang="zh-TW" b="1" dirty="0" smtClean="0"/>
              <a:t>interacting</a:t>
            </a:r>
            <a:r>
              <a:rPr lang="en-US" altLang="zh-TW" i="1" dirty="0" smtClean="0"/>
              <a:t> </a:t>
            </a:r>
            <a:r>
              <a:rPr lang="en-US" altLang="zh-TW" dirty="0" smtClean="0"/>
              <a:t>classes of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Each </a:t>
            </a:r>
            <a:r>
              <a:rPr lang="en-US" altLang="zh-TW" b="1" dirty="0" smtClean="0">
                <a:solidFill>
                  <a:srgbClr val="0070C0"/>
                </a:solidFill>
              </a:rPr>
              <a:t>object</a:t>
            </a:r>
            <a:r>
              <a:rPr lang="en-US" altLang="zh-TW" dirty="0" smtClean="0"/>
              <a:t> has characteristics (attributes) and behaviors (functions) related to the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</a:t>
            </a:r>
            <a:r>
              <a:rPr lang="en-US" altLang="zh-TW" b="1" dirty="0" smtClean="0">
                <a:solidFill>
                  <a:srgbClr val="0070C0"/>
                </a:solidFill>
              </a:rPr>
              <a:t>class</a:t>
            </a:r>
            <a:r>
              <a:rPr lang="en-US" altLang="zh-TW" dirty="0" smtClean="0"/>
              <a:t> is a set of objects having the same type.</a:t>
            </a:r>
          </a:p>
          <a:p>
            <a:pPr eaLnBrk="1" hangingPunct="1">
              <a:lnSpc>
                <a:spcPct val="90000"/>
              </a:lnSpc>
            </a:pPr>
            <a:endParaRPr lang="en-US" altLang="zh-TW" sz="3200" b="1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Object-oriented analysis and design</a:t>
            </a:r>
            <a:r>
              <a:rPr lang="en-US" altLang="zh-TW" dirty="0" smtClean="0"/>
              <a:t> helps us </a:t>
            </a:r>
            <a:r>
              <a:rPr lang="en-US" altLang="zh-TW" b="1" dirty="0" smtClean="0"/>
              <a:t>discover</a:t>
            </a:r>
            <a:r>
              <a:rPr lang="en-US" altLang="zh-TW" dirty="0" smtClean="0"/>
              <a:t> and </a:t>
            </a:r>
            <a:r>
              <a:rPr lang="en-US" altLang="zh-TW" b="1" dirty="0" smtClean="0"/>
              <a:t>describe</a:t>
            </a:r>
            <a:r>
              <a:rPr lang="en-US" altLang="zh-TW" dirty="0" smtClean="0"/>
              <a:t> these objects and classes (to construct a solution, i.e., a program).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D99F08-6B54-48AD-A666-DC22E67B6CD0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(1/3)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 (in general)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Understand what the problem is and what the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requirements</a:t>
            </a:r>
            <a:r>
              <a:rPr lang="en-US" altLang="zh-TW" dirty="0" smtClean="0">
                <a:cs typeface="Times New Roman" pitchFamily="18" charset="0"/>
              </a:rPr>
              <a:t> of a solution are.</a:t>
            </a:r>
            <a:endParaRPr lang="en-US" altLang="zh-TW" sz="2400" i="1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What</a:t>
            </a:r>
            <a:r>
              <a:rPr lang="en-US" altLang="zh-TW" dirty="0" smtClean="0">
                <a:cs typeface="Times New Roman" pitchFamily="18" charset="0"/>
              </a:rPr>
              <a:t> a solution (program) must do.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FF0000"/>
                </a:solidFill>
                <a:cs typeface="Times New Roman" pitchFamily="18" charset="0"/>
              </a:rPr>
              <a:t>Not</a:t>
            </a:r>
            <a:r>
              <a:rPr lang="en-US" altLang="zh-TW" b="1" dirty="0" smtClean="0">
                <a:cs typeface="Times New Roman" pitchFamily="18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how</a:t>
            </a:r>
            <a:r>
              <a:rPr lang="en-US" altLang="zh-TW" b="1" dirty="0" smtClean="0">
                <a:cs typeface="Times New Roman" pitchFamily="18" charset="0"/>
              </a:rPr>
              <a:t> to implement the solution.</a:t>
            </a:r>
            <a:endParaRPr lang="en-US" altLang="zh-TW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Generates an accurate understanding of what </a:t>
            </a:r>
            <a:r>
              <a:rPr lang="en-US" altLang="zh-TW" b="1" dirty="0" smtClean="0"/>
              <a:t>end users</a:t>
            </a:r>
            <a:r>
              <a:rPr lang="en-US" altLang="zh-TW" dirty="0" smtClean="0"/>
              <a:t> will expect the solution to be.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Design (in general)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/>
              <a:t>Explores (describes) a solution</a:t>
            </a:r>
            <a:r>
              <a:rPr lang="en-US" altLang="zh-TW" dirty="0" smtClean="0"/>
              <a:t> to a problem.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To </a:t>
            </a:r>
            <a:r>
              <a:rPr lang="en-US" altLang="zh-TW" b="1" dirty="0" smtClean="0">
                <a:solidFill>
                  <a:srgbClr val="0070C0"/>
                </a:solidFill>
              </a:rPr>
              <a:t>fulfill the requirements</a:t>
            </a:r>
            <a:r>
              <a:rPr lang="en-US" altLang="zh-TW" dirty="0" smtClean="0"/>
              <a:t> discovered during analysis.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668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6CD1FE-0A9B-4D72-84FA-0BDA5341D46D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(2/3)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Object-oriented analysis (OOA)</a:t>
            </a:r>
          </a:p>
          <a:p>
            <a:pPr lvl="1" eaLnBrk="1" hangingPunct="1"/>
            <a:r>
              <a:rPr lang="en-US" altLang="zh-TW" dirty="0" smtClean="0">
                <a:cs typeface="Times New Roman" pitchFamily="18" charset="0"/>
              </a:rPr>
              <a:t>Expresses an understanding of the problem and the requirements of a solution </a:t>
            </a:r>
            <a:r>
              <a:rPr lang="en-US" altLang="zh-TW" b="1" dirty="0" smtClean="0">
                <a:cs typeface="Times New Roman" pitchFamily="18" charset="0"/>
              </a:rPr>
              <a:t>in terms of relevant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objects</a:t>
            </a:r>
            <a:r>
              <a:rPr lang="en-US" altLang="zh-TW" dirty="0" smtClean="0">
                <a:cs typeface="Times New Roman" pitchFamily="18" charset="0"/>
              </a:rPr>
              <a:t> within the problem domain.</a:t>
            </a:r>
          </a:p>
          <a:p>
            <a:pPr lvl="1" eaLnBrk="1" hangingPunct="1"/>
            <a:r>
              <a:rPr lang="en-US" altLang="zh-TW" dirty="0" smtClean="0"/>
              <a:t>Objects can represent</a:t>
            </a:r>
          </a:p>
          <a:p>
            <a:pPr lvl="2" eaLnBrk="1" hangingPunct="1"/>
            <a:r>
              <a:rPr lang="en-US" altLang="zh-TW" sz="2200" dirty="0" smtClean="0"/>
              <a:t>Real-world objects, e.g., cars</a:t>
            </a:r>
          </a:p>
          <a:p>
            <a:pPr lvl="2" eaLnBrk="1" hangingPunct="1"/>
            <a:r>
              <a:rPr lang="en-US" altLang="zh-TW" sz="2200" dirty="0" smtClean="0"/>
              <a:t>Software systems, e.g., stacks</a:t>
            </a:r>
          </a:p>
          <a:p>
            <a:pPr lvl="2" eaLnBrk="1" hangingPunct="1"/>
            <a:r>
              <a:rPr lang="en-US" altLang="zh-TW" sz="2200" dirty="0" smtClean="0"/>
              <a:t>Ideas</a:t>
            </a:r>
            <a:endParaRPr lang="en-US" altLang="zh-TW" sz="2000" dirty="0" smtClean="0"/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Using OOA, you describe the objects and their </a:t>
            </a:r>
            <a:r>
              <a:rPr lang="en-US" altLang="zh-TW" b="1" dirty="0" smtClean="0"/>
              <a:t>interactions</a:t>
            </a:r>
            <a:r>
              <a:rPr lang="en-US" altLang="zh-TW" dirty="0" smtClean="0"/>
              <a:t> among one another.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424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056F05-AFFD-4A03-9654-0AE218F215F1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3600" dirty="0" smtClean="0"/>
              <a:t>Object-Oriented Analysis and Design (3/3)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Object-oriented design (OOD)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Describes a solution </a:t>
            </a:r>
            <a:r>
              <a:rPr lang="en-US" altLang="zh-TW" b="1" dirty="0" smtClean="0">
                <a:cs typeface="Times New Roman" pitchFamily="18" charset="0"/>
              </a:rPr>
              <a:t>in terms of software objects</a:t>
            </a:r>
            <a:r>
              <a:rPr lang="en-US" altLang="zh-TW" dirty="0" smtClean="0">
                <a:cs typeface="Times New Roman" pitchFamily="18" charset="0"/>
              </a:rPr>
              <a:t> and how the objects will </a:t>
            </a:r>
            <a:r>
              <a:rPr lang="en-US" altLang="zh-TW" b="1" dirty="0" smtClean="0">
                <a:cs typeface="Times New Roman" pitchFamily="18" charset="0"/>
              </a:rPr>
              <a:t>collaborate</a:t>
            </a:r>
            <a:r>
              <a:rPr lang="en-US" altLang="zh-TW" dirty="0" smtClean="0">
                <a:cs typeface="Times New Roman" pitchFamily="18" charset="0"/>
              </a:rPr>
              <a:t> with one another to fulfill the requirements of the problem.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Objects collaborate by calling on one another to perform operations.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Collaborations should be meaningful and </a:t>
            </a:r>
            <a:r>
              <a:rPr lang="en-US" altLang="zh-TW" b="1" dirty="0" smtClean="0">
                <a:cs typeface="Times New Roman" pitchFamily="18" charset="0"/>
              </a:rPr>
              <a:t>minimal</a:t>
            </a:r>
            <a:r>
              <a:rPr lang="en-US" altLang="zh-TW" dirty="0" smtClean="0">
                <a:cs typeface="Times New Roman" pitchFamily="18" charset="0"/>
              </a:rPr>
              <a:t>.</a:t>
            </a:r>
            <a:endParaRPr lang="en-US" altLang="zh-TW" sz="16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During OOD, you may create one or more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models</a:t>
            </a:r>
            <a:r>
              <a:rPr lang="en-US" altLang="zh-TW" dirty="0" smtClean="0">
                <a:cs typeface="Times New Roman" pitchFamily="18" charset="0"/>
              </a:rPr>
              <a:t> of a solution.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Some emphasize</a:t>
            </a:r>
            <a:r>
              <a:rPr lang="en-US" altLang="zh-TW" b="1" dirty="0" smtClean="0">
                <a:cs typeface="Times New Roman" pitchFamily="18" charset="0"/>
              </a:rPr>
              <a:t> interactions</a:t>
            </a:r>
            <a:r>
              <a:rPr lang="en-US" altLang="zh-TW" dirty="0" smtClean="0">
                <a:cs typeface="Times New Roman" pitchFamily="18" charset="0"/>
              </a:rPr>
              <a:t> among objects.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Others emphasize </a:t>
            </a:r>
            <a:r>
              <a:rPr lang="en-US" altLang="zh-TW" b="1" dirty="0" smtClean="0">
                <a:cs typeface="Times New Roman" pitchFamily="18" charset="0"/>
              </a:rPr>
              <a:t>relationships </a:t>
            </a:r>
            <a:r>
              <a:rPr lang="en-US" altLang="zh-TW" dirty="0" smtClean="0">
                <a:cs typeface="Times New Roman" pitchFamily="18" charset="0"/>
              </a:rPr>
              <a:t>among objects.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12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02E0C19-3143-4C04-8A70-5C989F630FA1}" type="slidenum">
              <a:rPr kumimoji="0" lang="zh-TW" altLang="en-US" sz="1200"/>
              <a:pPr eaLnBrk="1" hangingPunct="1"/>
              <a:t>9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(1/2)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From the OO perspective, a solution is an object-oriented program consisting of </a:t>
            </a:r>
            <a:r>
              <a:rPr lang="en-US" altLang="zh-TW" b="1" dirty="0" smtClean="0">
                <a:solidFill>
                  <a:srgbClr val="0070C0"/>
                </a:solidFill>
              </a:rPr>
              <a:t>modules</a:t>
            </a:r>
            <a:r>
              <a:rPr lang="en-US" altLang="zh-TW" dirty="0" smtClean="0"/>
              <a:t>. </a:t>
            </a:r>
          </a:p>
          <a:p>
            <a:pPr eaLnBrk="1" hangingPunct="1"/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A module is a self-contained unit of code; it can be</a:t>
            </a:r>
          </a:p>
          <a:p>
            <a:pPr lvl="1" eaLnBrk="1" hangingPunct="1"/>
            <a:r>
              <a:rPr lang="en-US" altLang="zh-TW" dirty="0" smtClean="0"/>
              <a:t>A single, stand-alone function.</a:t>
            </a:r>
          </a:p>
          <a:p>
            <a:pPr lvl="1" eaLnBrk="1" hangingPunct="1"/>
            <a:r>
              <a:rPr lang="en-US" altLang="zh-TW" dirty="0" smtClean="0"/>
              <a:t>A method of a class.</a:t>
            </a:r>
          </a:p>
          <a:p>
            <a:pPr lvl="1" eaLnBrk="1" hangingPunct="1"/>
            <a:r>
              <a:rPr lang="en-US" altLang="zh-TW" dirty="0" smtClean="0"/>
              <a:t>A class.</a:t>
            </a:r>
          </a:p>
          <a:p>
            <a:pPr lvl="1" eaLnBrk="1" hangingPunct="1"/>
            <a:r>
              <a:rPr lang="en-US" altLang="zh-TW" dirty="0" smtClean="0"/>
              <a:t>A group of several functions or classes working closely together.</a:t>
            </a:r>
          </a:p>
          <a:p>
            <a:pPr lvl="1" eaLnBrk="1" hangingPunct="1"/>
            <a:r>
              <a:rPr lang="en-US" altLang="zh-TW" dirty="0" smtClean="0"/>
              <a:t>Some block of code.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188771E-C7B0-4771-A2ED-4A49B5841CFB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More about OO Solutions (2/2)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Functions and methods (or modules) implement </a:t>
            </a:r>
            <a:r>
              <a:rPr lang="en-US" altLang="zh-TW" b="1" dirty="0" smtClean="0">
                <a:solidFill>
                  <a:srgbClr val="0070C0"/>
                </a:solidFill>
              </a:rPr>
              <a:t>algorithms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An algorithm is a step-by-step recipe/procedure for performing a task within a finite period of time.</a:t>
            </a:r>
          </a:p>
          <a:p>
            <a:pPr lvl="1" eaLnBrk="1" hangingPunct="1"/>
            <a:r>
              <a:rPr lang="en-US" altLang="zh-TW" dirty="0" smtClean="0"/>
              <a:t>Algorithms often </a:t>
            </a:r>
            <a:r>
              <a:rPr lang="en-US" altLang="zh-TW" b="1" dirty="0" smtClean="0"/>
              <a:t>operate on a collection of data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When designing a solution, your challenge is to </a:t>
            </a:r>
            <a:r>
              <a:rPr lang="en-US" altLang="zh-TW" b="1" dirty="0"/>
              <a:t>create a good set of modules</a:t>
            </a:r>
            <a:r>
              <a:rPr lang="en-US" altLang="zh-TW" dirty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Modules must store, move, and alter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Modules use algorithms to communicate with one another</a:t>
            </a:r>
            <a:r>
              <a:rPr lang="en-US" altLang="zh-TW" dirty="0" smtClean="0"/>
              <a:t>.</a:t>
            </a: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Problem solving is to organize data collection and provide efficient operations on the data.</a:t>
            </a:r>
            <a:endParaRPr lang="zh-TW" altLang="en-US" dirty="0"/>
          </a:p>
          <a:p>
            <a:pPr eaLnBrk="1" hangingPunct="1"/>
            <a:endParaRPr lang="zh-TW" altLang="en-US" sz="26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9287F3-F7DC-4F56-9387-0B47D805B3D2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(1/2)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object-oriented language enables us to build classes of objects.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class combines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Attributes</a:t>
            </a:r>
            <a:r>
              <a:rPr lang="en-US" altLang="zh-TW" dirty="0" smtClean="0"/>
              <a:t> (characteristics) of objects of a single type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Typically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data members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Behaviors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(operations)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Often operating on the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Called </a:t>
            </a:r>
            <a:r>
              <a:rPr lang="en-US" altLang="zh-TW" b="1" dirty="0" smtClean="0"/>
              <a:t>methods</a:t>
            </a:r>
            <a:r>
              <a:rPr lang="en-US" altLang="zh-TW" dirty="0" smtClean="0"/>
              <a:t> or </a:t>
            </a:r>
            <a:r>
              <a:rPr lang="en-US" altLang="zh-TW" b="1" dirty="0" smtClean="0"/>
              <a:t>member functions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950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B9EBB2C-668E-4C8C-9FA8-40A9D7B17C46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Object-Oriented Programming (2/2)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Principles of object-oriented programming: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Encapsulation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Objects combine data and operations (behaviors).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Hides inner details.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Inheritance</a:t>
            </a:r>
            <a:endParaRPr lang="en-US" altLang="zh-TW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Classes can inherit properties from other classes.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Existing classes can be reused.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Polymorphism</a:t>
            </a:r>
            <a:endParaRPr lang="en-US" altLang="zh-TW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Objects can determine appropriate operations at execution time.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5814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E190FCA-362A-4256-B45B-0ABA908BA79E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Achieving a Better Solution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Analysis and design improve solutions.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If you have generated many </a:t>
            </a:r>
            <a:r>
              <a:rPr lang="en-US" altLang="zh-TW" u="sng" dirty="0" smtClean="0">
                <a:cs typeface="Times New Roman" pitchFamily="18" charset="0"/>
              </a:rPr>
              <a:t>correct but different</a:t>
            </a:r>
            <a:r>
              <a:rPr lang="en-US" altLang="zh-TW" dirty="0" smtClean="0">
                <a:cs typeface="Times New Roman" pitchFamily="18" charset="0"/>
              </a:rPr>
              <a:t> solutions, </a:t>
            </a:r>
            <a:r>
              <a:rPr lang="en-US" altLang="zh-TW" b="1" dirty="0" smtClean="0">
                <a:cs typeface="Times New Roman" pitchFamily="18" charset="0"/>
              </a:rPr>
              <a:t>what aspects of one solution make it better than the others?</a:t>
            </a:r>
          </a:p>
          <a:p>
            <a:pPr eaLnBrk="1" hangingPunct="1">
              <a:lnSpc>
                <a:spcPct val="90000"/>
              </a:lnSpc>
            </a:pPr>
            <a:endParaRPr lang="en-US" altLang="zh-TW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What aspects lead to a better solution?</a:t>
            </a:r>
            <a:endParaRPr lang="zh-TW" altLang="en-US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7503E4A-D017-4B8F-AC82-D093E168A95C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(1/2)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Cohesion</a:t>
            </a:r>
            <a:r>
              <a:rPr lang="en-US" altLang="zh-TW" sz="2800" dirty="0" smtClean="0">
                <a:cs typeface="Times New Roman" pitchFamily="18" charset="0"/>
              </a:rPr>
              <a:t>: A highly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cohesive</a:t>
            </a:r>
            <a:r>
              <a:rPr lang="en-US" altLang="zh-TW" sz="2800" dirty="0" smtClean="0">
                <a:cs typeface="Times New Roman" pitchFamily="18" charset="0"/>
              </a:rPr>
              <a:t> module </a:t>
            </a:r>
            <a:r>
              <a:rPr lang="en-US" altLang="zh-TW" sz="2800" b="1" dirty="0" smtClean="0">
                <a:cs typeface="Times New Roman" pitchFamily="18" charset="0"/>
              </a:rPr>
              <a:t>performs </a:t>
            </a:r>
            <a:r>
              <a:rPr lang="en-US" altLang="zh-TW" sz="2800" b="1" u="sng" dirty="0" smtClean="0">
                <a:cs typeface="Times New Roman" pitchFamily="18" charset="0"/>
              </a:rPr>
              <a:t>one</a:t>
            </a:r>
            <a:r>
              <a:rPr lang="en-US" altLang="zh-TW" sz="2800" b="1" dirty="0" smtClean="0">
                <a:cs typeface="Times New Roman" pitchFamily="18" charset="0"/>
              </a:rPr>
              <a:t> well-defined task</a:t>
            </a:r>
            <a:r>
              <a:rPr lang="en-US" altLang="zh-TW" sz="2800" dirty="0" smtClean="0"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cs typeface="Times New Roman" pitchFamily="18" charset="0"/>
              </a:rPr>
              <a:t>Advantages brought by a highly cohesive module: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if well named, promotes self-documenting, </a:t>
            </a:r>
            <a:r>
              <a:rPr lang="en-US" altLang="zh-TW" sz="2400" u="sng" dirty="0" smtClean="0">
                <a:cs typeface="Times New Roman" pitchFamily="18" charset="0"/>
              </a:rPr>
              <a:t>easy-to-understand</a:t>
            </a:r>
            <a:r>
              <a:rPr lang="en-US" altLang="zh-TW" sz="2400" dirty="0" smtClean="0">
                <a:cs typeface="Times New Roman" pitchFamily="18" charset="0"/>
              </a:rPr>
              <a:t> code.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cs typeface="Times New Roman" pitchFamily="18" charset="0"/>
              </a:rPr>
              <a:t>E.g., a function called </a:t>
            </a:r>
            <a:r>
              <a:rPr lang="en-US" altLang="zh-TW" i="1" dirty="0" smtClean="0">
                <a:latin typeface="Courier New" pitchFamily="49" charset="0"/>
                <a:cs typeface="Times New Roman" pitchFamily="18" charset="0"/>
              </a:rPr>
              <a:t>sort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altLang="zh-TW" dirty="0" smtClean="0">
                <a:cs typeface="Times New Roman" pitchFamily="18" charset="0"/>
              </a:rPr>
              <a:t>should do nothing but sort.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Easy to </a:t>
            </a:r>
            <a:r>
              <a:rPr lang="en-US" altLang="zh-TW" sz="2400" b="1" dirty="0" smtClean="0">
                <a:cs typeface="Times New Roman" pitchFamily="18" charset="0"/>
              </a:rPr>
              <a:t>reuse</a:t>
            </a:r>
            <a:r>
              <a:rPr lang="en-US" altLang="zh-TW" sz="2400" dirty="0" smtClean="0">
                <a:cs typeface="Times New Roman" pitchFamily="18" charset="0"/>
              </a:rPr>
              <a:t> in other software projects.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Much easier to </a:t>
            </a:r>
            <a:r>
              <a:rPr lang="en-US" altLang="zh-TW" sz="2400" b="1" dirty="0" smtClean="0">
                <a:cs typeface="Times New Roman" pitchFamily="18" charset="0"/>
              </a:rPr>
              <a:t>maintain</a:t>
            </a:r>
            <a:r>
              <a:rPr lang="en-US" altLang="zh-TW" sz="2400" dirty="0" smtClean="0">
                <a:cs typeface="Times New Roman" pitchFamily="18" charset="0"/>
              </a:rPr>
              <a:t> (revise or correct).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cs typeface="Times New Roman" pitchFamily="18" charset="0"/>
              </a:rPr>
              <a:t>More robust: less likely to be affected by change; performs well under unusual conditions.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b="1" dirty="0" smtClean="0">
                <a:cs typeface="Times New Roman" pitchFamily="18" charset="0"/>
              </a:rPr>
              <a:t>Guideline: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if a module (class or function) has too many responsibilities, it should be split into multiple modules.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EC3C57C-AAE6-4897-AD72-CA619506D0D0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Cohesion and Coupling (2/2)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Coupling</a:t>
            </a:r>
            <a:r>
              <a:rPr lang="en-US" altLang="zh-TW" sz="2800" dirty="0">
                <a:cs typeface="Times New Roman" pitchFamily="18" charset="0"/>
              </a:rPr>
              <a:t> </a:t>
            </a:r>
            <a:r>
              <a:rPr lang="en-US" altLang="zh-TW" sz="2800" dirty="0" smtClean="0">
                <a:cs typeface="Times New Roman" pitchFamily="18" charset="0"/>
              </a:rPr>
              <a:t>is a measure of the dependence among modules, which could involve sharing data structures or calling each other’s methods.</a:t>
            </a:r>
            <a:endParaRPr lang="en-US" altLang="zh-TW" dirty="0" smtClean="0">
              <a:cs typeface="Times New Roman" pitchFamily="18" charset="0"/>
              <a:sym typeface="Wingdings" pitchFamily="2" charset="2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system of modules with low coupling is 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more adaptable to change,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easier to understand,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easier to reuse, and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has increased cohesion.</a:t>
            </a: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Coupling </a:t>
            </a:r>
            <a:r>
              <a:rPr lang="en-US" altLang="zh-TW" sz="2800" u="sng" dirty="0" smtClean="0">
                <a:solidFill>
                  <a:srgbClr val="FF0000"/>
                </a:solidFill>
                <a:cs typeface="Times New Roman" pitchFamily="18" charset="0"/>
              </a:rPr>
              <a:t>cannot</a:t>
            </a:r>
            <a:r>
              <a:rPr lang="en-US" altLang="zh-TW" sz="2800" dirty="0" smtClean="0">
                <a:cs typeface="Times New Roman" pitchFamily="18" charset="0"/>
              </a:rPr>
              <a:t> be and </a:t>
            </a:r>
            <a:r>
              <a:rPr lang="en-US" altLang="zh-TW" sz="2800" u="sng" dirty="0" smtClean="0">
                <a:solidFill>
                  <a:srgbClr val="FF0000"/>
                </a:solidFill>
                <a:cs typeface="Times New Roman" pitchFamily="18" charset="0"/>
              </a:rPr>
              <a:t>should not</a:t>
            </a:r>
            <a:r>
              <a:rPr lang="en-US" altLang="zh-TW" sz="2800" dirty="0" smtClean="0">
                <a:cs typeface="Times New Roman" pitchFamily="18" charset="0"/>
              </a:rPr>
              <a:t> be eliminated entirely.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Objects must collaborate to get work done.</a:t>
            </a:r>
          </a:p>
          <a:p>
            <a:pPr lvl="2" eaLnBrk="1" hangingPunct="1"/>
            <a:r>
              <a:rPr lang="en-US" altLang="zh-TW" dirty="0" smtClean="0">
                <a:cs typeface="Times New Roman" pitchFamily="18" charset="0"/>
              </a:rPr>
              <a:t>But the coupling should be </a:t>
            </a:r>
            <a:r>
              <a:rPr lang="en-US" altLang="zh-TW" b="1" dirty="0" smtClean="0">
                <a:cs typeface="Times New Roman" pitchFamily="18" charset="0"/>
              </a:rPr>
              <a:t>kept to minimum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Specification of a Module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it does</a:t>
            </a:r>
          </a:p>
          <a:p>
            <a:r>
              <a:rPr lang="en-US" altLang="zh-TW" dirty="0" smtClean="0"/>
              <a:t>But not how it does it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Separation of Concerns</a:t>
            </a:r>
          </a:p>
        </p:txBody>
      </p:sp>
      <p:sp>
        <p:nvSpPr>
          <p:cNvPr id="21508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01700" y="4985544"/>
            <a:ext cx="7810500" cy="747712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The task </a:t>
            </a:r>
            <a:r>
              <a:rPr lang="en-US" altLang="zh-TW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sort</a:t>
            </a:r>
            <a:r>
              <a:rPr lang="en-US" altLang="zh-TW" dirty="0" smtClean="0">
                <a:ea typeface="新細明體" charset="-120"/>
              </a:rPr>
              <a:t> is a module separate from </a:t>
            </a:r>
          </a:p>
          <a:p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MyProgram</a:t>
            </a:r>
            <a:r>
              <a:rPr lang="en-US" altLang="zh-TW" dirty="0" smtClean="0">
                <a:ea typeface="新細明體" charset="-120"/>
              </a:rPr>
              <a:t> module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938" y="1763713"/>
            <a:ext cx="80676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571180E-7D0A-4A59-9573-03114A695D05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Operation Contracts (1/3)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An </a:t>
            </a:r>
            <a:r>
              <a:rPr lang="en-US" altLang="zh-TW" sz="2800" b="1" dirty="0" smtClean="0">
                <a:solidFill>
                  <a:srgbClr val="0070C0"/>
                </a:solidFill>
                <a:cs typeface="Times New Roman" pitchFamily="18" charset="0"/>
              </a:rPr>
              <a:t>operation contract</a:t>
            </a:r>
            <a:r>
              <a:rPr lang="en-US" altLang="zh-TW" sz="2800" dirty="0" smtClean="0">
                <a:cs typeface="Times New Roman" pitchFamily="18" charset="0"/>
              </a:rPr>
              <a:t> documents how a module can be used and what limitations it has.</a:t>
            </a:r>
          </a:p>
          <a:p>
            <a:pPr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Begin the contract during </a:t>
            </a:r>
            <a:r>
              <a:rPr lang="en-US" altLang="zh-TW" sz="2800" b="1" dirty="0" smtClean="0">
                <a:cs typeface="Times New Roman" pitchFamily="18" charset="0"/>
              </a:rPr>
              <a:t>analysis</a:t>
            </a:r>
            <a:r>
              <a:rPr lang="en-US" altLang="zh-TW" sz="2800" dirty="0" smtClean="0">
                <a:cs typeface="Times New Roman" pitchFamily="18" charset="0"/>
              </a:rPr>
              <a:t> and finish during </a:t>
            </a:r>
            <a:r>
              <a:rPr lang="en-US" altLang="zh-TW" sz="2800" b="1" dirty="0" smtClean="0">
                <a:cs typeface="Times New Roman" pitchFamily="18" charset="0"/>
              </a:rPr>
              <a:t>design</a:t>
            </a:r>
            <a:r>
              <a:rPr lang="en-US" altLang="zh-TW" sz="2800" dirty="0" smtClean="0">
                <a:cs typeface="Times New Roman" pitchFamily="18" charset="0"/>
              </a:rPr>
              <a:t>.</a:t>
            </a:r>
          </a:p>
          <a:p>
            <a:pPr lvl="1" eaLnBrk="1" hangingPunct="1"/>
            <a:r>
              <a:rPr lang="en-US" altLang="zh-TW" sz="2400" dirty="0">
                <a:cs typeface="Times New Roman" pitchFamily="18" charset="0"/>
              </a:rPr>
              <a:t>Used to document code, particularly in header files.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Does </a:t>
            </a:r>
            <a:r>
              <a:rPr lang="en-US" altLang="zh-TW" sz="2400" b="1" i="1" dirty="0" smtClean="0">
                <a:cs typeface="Times New Roman" pitchFamily="18" charset="0"/>
              </a:rPr>
              <a:t>not</a:t>
            </a:r>
            <a:r>
              <a:rPr lang="en-US" altLang="zh-TW" sz="2400" dirty="0" smtClean="0">
                <a:cs typeface="Times New Roman" pitchFamily="18" charset="0"/>
              </a:rPr>
              <a:t> describe </a:t>
            </a:r>
            <a:r>
              <a:rPr lang="en-US" altLang="zh-TW" sz="2400" b="1" dirty="0" smtClean="0">
                <a:cs typeface="Times New Roman" pitchFamily="18" charset="0"/>
              </a:rPr>
              <a:t>how</a:t>
            </a:r>
            <a:r>
              <a:rPr lang="en-US" altLang="zh-TW" sz="2400" dirty="0" smtClean="0">
                <a:cs typeface="Times New Roman" pitchFamily="18" charset="0"/>
              </a:rPr>
              <a:t> the module will perform its task.</a:t>
            </a:r>
          </a:p>
          <a:p>
            <a:pPr lvl="1" eaLnBrk="1" hangingPunct="1"/>
            <a:endParaRPr lang="en-US" altLang="zh-TW" sz="1800" dirty="0" smtClean="0">
              <a:cs typeface="Times New Roman" pitchFamily="18" charset="0"/>
            </a:endParaRPr>
          </a:p>
          <a:p>
            <a:pPr eaLnBrk="1" hangingPunct="1"/>
            <a:r>
              <a:rPr lang="en-US" altLang="zh-TW" sz="2800" dirty="0" smtClean="0">
                <a:cs typeface="Times New Roman" pitchFamily="18" charset="0"/>
              </a:rPr>
              <a:t>A module</a:t>
            </a:r>
            <a:r>
              <a:rPr lang="en-US" altLang="zh-TW" sz="2800" dirty="0" smtClean="0">
                <a:latin typeface="Times" pitchFamily="18" charset="0"/>
                <a:cs typeface="Times New Roman" pitchFamily="18" charset="0"/>
              </a:rPr>
              <a:t>’</a:t>
            </a:r>
            <a:r>
              <a:rPr lang="en-US" altLang="zh-TW" sz="2800" dirty="0" smtClean="0">
                <a:cs typeface="Times New Roman" pitchFamily="18" charset="0"/>
              </a:rPr>
              <a:t>s operation contract specifies its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purpose,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assumptions, and</a:t>
            </a:r>
          </a:p>
          <a:p>
            <a:pPr lvl="1" eaLnBrk="1" hangingPunct="1"/>
            <a:r>
              <a:rPr lang="en-US" altLang="zh-TW" sz="2400" dirty="0" smtClean="0">
                <a:cs typeface="Times New Roman" pitchFamily="18" charset="0"/>
              </a:rPr>
              <a:t>input and output.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4EDA8-10A1-4366-999D-CD1CE3FBC32F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(2/3)</a:t>
            </a:r>
            <a:endParaRPr lang="zh-TW" altLang="en-US" sz="4000" dirty="0" smtClean="0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Precondition</a:t>
            </a:r>
            <a:r>
              <a:rPr lang="en-US" altLang="zh-TW" dirty="0" smtClean="0"/>
              <a:t>: </a:t>
            </a:r>
          </a:p>
          <a:p>
            <a:pPr lvl="1" eaLnBrk="1" hangingPunct="1"/>
            <a:r>
              <a:rPr lang="en-US" altLang="zh-TW" dirty="0" smtClean="0"/>
              <a:t>Statement of conditions that must exist </a:t>
            </a:r>
            <a:r>
              <a:rPr lang="en-US" altLang="zh-TW" b="1" dirty="0" smtClean="0"/>
              <a:t>before</a:t>
            </a:r>
            <a:r>
              <a:rPr lang="en-US" altLang="zh-TW" dirty="0" smtClean="0"/>
              <a:t> a module (function) executes.</a:t>
            </a:r>
          </a:p>
          <a:p>
            <a:pPr eaLnBrk="1" hangingPunct="1"/>
            <a:r>
              <a:rPr lang="en-US" altLang="zh-TW" b="1" dirty="0" err="1" smtClean="0">
                <a:solidFill>
                  <a:srgbClr val="0070C0"/>
                </a:solidFill>
              </a:rPr>
              <a:t>Postcondition</a:t>
            </a:r>
            <a:r>
              <a:rPr lang="en-US" altLang="zh-TW" dirty="0" smtClean="0"/>
              <a:t>: </a:t>
            </a:r>
          </a:p>
          <a:p>
            <a:pPr lvl="1" eaLnBrk="1" hangingPunct="1"/>
            <a:r>
              <a:rPr lang="en-US" altLang="zh-TW" dirty="0" smtClean="0"/>
              <a:t>Statement of conditions that exist </a:t>
            </a:r>
            <a:r>
              <a:rPr lang="en-US" altLang="zh-TW" b="1" dirty="0" smtClean="0"/>
              <a:t>after </a:t>
            </a:r>
            <a:r>
              <a:rPr lang="en-US" altLang="zh-TW" dirty="0" smtClean="0"/>
              <a:t>a module (function) executes.</a:t>
            </a:r>
            <a:endParaRPr lang="zh-TW" altLang="en-US" dirty="0" smtClean="0"/>
          </a:p>
        </p:txBody>
      </p:sp>
      <p:sp>
        <p:nvSpPr>
          <p:cNvPr id="387076" name="Text Box 4"/>
          <p:cNvSpPr txBox="1">
            <a:spLocks noChangeArrowheads="1"/>
          </p:cNvSpPr>
          <p:nvPr/>
        </p:nvSpPr>
        <p:spPr bwMode="auto">
          <a:xfrm>
            <a:off x="228600" y="4114800"/>
            <a:ext cx="8731878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 b="1" u="sng" dirty="0"/>
              <a:t>Example of module contract:</a:t>
            </a:r>
          </a:p>
          <a:p>
            <a:pPr>
              <a:defRPr/>
            </a:pPr>
            <a:endParaRPr lang="en-US" altLang="zh-TW" sz="1800" b="1" u="sng" dirty="0"/>
          </a:p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Sorts an array.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Precondition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is an array of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integers;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 &gt; 0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 err="1">
                <a:solidFill>
                  <a:srgbClr val="00B0F0"/>
                </a:solidFill>
                <a:latin typeface="Courier New" pitchFamily="49" charset="0"/>
              </a:rPr>
              <a:t>Postcondition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 The integers in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are sorted</a:t>
            </a:r>
            <a:r>
              <a:rPr lang="en-US" altLang="zh-TW" sz="1800" i="1" dirty="0" smtClean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sort(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anArray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num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en-US" altLang="zh-TW" sz="1800" dirty="0">
              <a:latin typeface="Courier New" pitchFamily="49" charset="0"/>
            </a:endParaRPr>
          </a:p>
          <a:p>
            <a:pPr>
              <a:defRPr/>
            </a:pPr>
            <a:endParaRPr lang="zh-TW" altLang="en-US" sz="1800" dirty="0">
              <a:latin typeface="Courier New" pitchFamily="49" charset="0"/>
            </a:endParaRP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4495800" y="5874469"/>
            <a:ext cx="4500563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pretty vague,</a:t>
            </a:r>
          </a:p>
          <a:p>
            <a:pPr eaLnBrk="1" hangingPunct="1"/>
            <a:r>
              <a:rPr lang="en-US" altLang="zh-TW" sz="1800"/>
              <a:t>sort? descending or ascending order?</a:t>
            </a:r>
          </a:p>
        </p:txBody>
      </p:sp>
      <p:sp>
        <p:nvSpPr>
          <p:cNvPr id="387078" name="Text Box 6"/>
          <p:cNvSpPr txBox="1">
            <a:spLocks noChangeArrowheads="1"/>
          </p:cNvSpPr>
          <p:nvPr/>
        </p:nvSpPr>
        <p:spPr bwMode="auto">
          <a:xfrm>
            <a:off x="3657600" y="4437112"/>
            <a:ext cx="11144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purpose</a:t>
            </a:r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 flipH="1">
            <a:off x="2819400" y="4653136"/>
            <a:ext cx="838200" cy="2369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87080" name="Text Box 8"/>
          <p:cNvSpPr txBox="1">
            <a:spLocks noChangeArrowheads="1"/>
          </p:cNvSpPr>
          <p:nvPr/>
        </p:nvSpPr>
        <p:spPr bwMode="auto">
          <a:xfrm>
            <a:off x="755576" y="6021288"/>
            <a:ext cx="347345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Precondition &amp; </a:t>
            </a:r>
            <a:r>
              <a:rPr lang="en-US" altLang="zh-TW" sz="1800" dirty="0" err="1"/>
              <a:t>postcondition</a:t>
            </a:r>
            <a:endParaRPr lang="en-US" altLang="zh-TW" sz="1800" dirty="0"/>
          </a:p>
        </p:txBody>
      </p:sp>
      <p:sp>
        <p:nvSpPr>
          <p:cNvPr id="387081" name="Line 9"/>
          <p:cNvSpPr>
            <a:spLocks noChangeShapeType="1"/>
          </p:cNvSpPr>
          <p:nvPr/>
        </p:nvSpPr>
        <p:spPr bwMode="auto">
          <a:xfrm flipV="1">
            <a:off x="1970468" y="5445223"/>
            <a:ext cx="81252" cy="5820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6" grpId="0" animBg="1"/>
      <p:bldP spid="387077" grpId="0" animBg="1"/>
      <p:bldP spid="387078" grpId="0" animBg="1"/>
      <p:bldP spid="387079" grpId="0" animBg="1"/>
      <p:bldP spid="387080" grpId="0" animBg="1"/>
      <p:bldP spid="3870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85E9448-1D8C-4D9F-82C8-39DECF8EFBE9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Operation Contracts (3/3)</a:t>
            </a:r>
            <a:endParaRPr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Revised specifications:</a:t>
            </a:r>
            <a:endParaRPr lang="zh-TW" altLang="en-US" smtClean="0"/>
          </a:p>
        </p:txBody>
      </p:sp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533400" y="2362200"/>
            <a:ext cx="8077200" cy="2585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Sorts an array into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ascending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order.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>
                <a:solidFill>
                  <a:srgbClr val="00B0F0"/>
                </a:solidFill>
                <a:latin typeface="Courier New" pitchFamily="49" charset="0"/>
              </a:rPr>
              <a:t>Precondition: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is an array of 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num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integers; 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1 &lt;= num &lt;= MAX_ARRAY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, where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MAX_ARRAY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is a global constant that specifies 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 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the maximum size of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</a:t>
            </a:r>
            <a:r>
              <a:rPr lang="en-US" altLang="zh-TW" sz="1800" b="1" i="1" dirty="0" err="1">
                <a:solidFill>
                  <a:srgbClr val="00B0F0"/>
                </a:solidFill>
                <a:latin typeface="Courier New" pitchFamily="49" charset="0"/>
              </a:rPr>
              <a:t>Postcondition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: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[0] &lt;=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[1] &lt;= ...</a:t>
            </a:r>
          </a:p>
          <a:p>
            <a:pPr>
              <a:defRPr/>
            </a:pP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// &lt;= </a:t>
            </a:r>
            <a:r>
              <a:rPr lang="en-US" altLang="zh-TW" sz="1800" dirty="0" err="1">
                <a:solidFill>
                  <a:srgbClr val="00B0F0"/>
                </a:solidFill>
                <a:latin typeface="Courier New" pitchFamily="49" charset="0"/>
              </a:rPr>
              <a:t>anArray</a:t>
            </a:r>
            <a:r>
              <a:rPr lang="en-US" altLang="zh-TW" sz="1800" dirty="0">
                <a:solidFill>
                  <a:srgbClr val="00B0F0"/>
                </a:solidFill>
                <a:latin typeface="Courier New" pitchFamily="49" charset="0"/>
              </a:rPr>
              <a:t>[num-1], num </a:t>
            </a:r>
            <a:r>
              <a:rPr lang="en-US" altLang="zh-TW" sz="1800" i="1" dirty="0">
                <a:solidFill>
                  <a:srgbClr val="00B0F0"/>
                </a:solidFill>
                <a:latin typeface="Courier New" pitchFamily="49" charset="0"/>
              </a:rPr>
              <a:t>is unchanged</a:t>
            </a:r>
            <a:r>
              <a:rPr lang="en-US" altLang="zh-TW" sz="1800" dirty="0" smtClean="0">
                <a:solidFill>
                  <a:srgbClr val="00B0F0"/>
                </a:solidFill>
                <a:latin typeface="Courier New" pitchFamily="49" charset="0"/>
              </a:rPr>
              <a:t>.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sort(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anArray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Courier New" pitchFamily="49" charset="0"/>
              </a:rPr>
              <a:t>num</a:t>
            </a:r>
            <a:r>
              <a:rPr lang="en-US" altLang="zh-TW" b="1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zh-TW" altLang="en-US" sz="1800" dirty="0">
              <a:latin typeface="Courier New" pitchFamily="49" charset="0"/>
            </a:endParaRPr>
          </a:p>
        </p:txBody>
      </p:sp>
      <p:sp>
        <p:nvSpPr>
          <p:cNvPr id="389125" name="Text Box 5"/>
          <p:cNvSpPr txBox="1">
            <a:spLocks noChangeArrowheads="1"/>
          </p:cNvSpPr>
          <p:nvPr/>
        </p:nvSpPr>
        <p:spPr bwMode="auto">
          <a:xfrm>
            <a:off x="550863" y="5257800"/>
            <a:ext cx="79835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>
                <a:solidFill>
                  <a:schemeClr val="accent2"/>
                </a:solidFill>
              </a:rPr>
              <a:t>Documentation is very important!! </a:t>
            </a:r>
          </a:p>
          <a:p>
            <a:pPr eaLnBrk="1" hangingPunct="1"/>
            <a:r>
              <a:rPr lang="en-US" altLang="zh-TW" sz="1800"/>
              <a:t>You, the programmer, may forget everything about your programs.</a:t>
            </a:r>
            <a:endParaRPr lang="zh-TW" altLang="en-US" sz="180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Options for Unusual Conditions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Assume they will never occur</a:t>
            </a:r>
          </a:p>
          <a:p>
            <a:pPr lvl="1">
              <a:defRPr/>
            </a:pPr>
            <a:r>
              <a:rPr lang="en-US" altLang="zh-TW" dirty="0" smtClean="0"/>
              <a:t>State the assumption as a precondition</a:t>
            </a:r>
          </a:p>
          <a:p>
            <a:pPr>
              <a:defRPr/>
            </a:pPr>
            <a:r>
              <a:rPr lang="en-US" altLang="zh-TW" dirty="0" smtClean="0"/>
              <a:t>Ignore the invalid situations</a:t>
            </a:r>
          </a:p>
          <a:p>
            <a:pPr lvl="1">
              <a:defRPr/>
            </a:pPr>
            <a:r>
              <a:rPr lang="en-US" altLang="zh-TW" dirty="0" smtClean="0"/>
              <a:t>Do nothing if given invalid data</a:t>
            </a:r>
          </a:p>
          <a:p>
            <a:pPr>
              <a:defRPr/>
            </a:pPr>
            <a:r>
              <a:rPr lang="en-US" altLang="zh-TW" dirty="0" smtClean="0"/>
              <a:t>Guess at the client’s intention</a:t>
            </a:r>
          </a:p>
          <a:p>
            <a:pPr>
              <a:defRPr/>
            </a:pPr>
            <a:r>
              <a:rPr lang="en-US" altLang="zh-TW" dirty="0" smtClean="0"/>
              <a:t>Return a value that signals a problem</a:t>
            </a:r>
          </a:p>
          <a:p>
            <a:pPr>
              <a:defRPr/>
            </a:pPr>
            <a:r>
              <a:rPr lang="en-US" altLang="zh-TW" dirty="0" smtClean="0"/>
              <a:t>Throw an exception</a:t>
            </a:r>
          </a:p>
          <a:p>
            <a:pPr lvl="1">
              <a:defRPr/>
            </a:pPr>
            <a:r>
              <a:rPr lang="en-US" altLang="zh-TW" dirty="0" smtClean="0"/>
              <a:t>Often a desirable way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0E5BFEA-F416-4F42-8A06-9BBA6633A45C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(1/3)</a:t>
            </a:r>
            <a:endParaRPr lang="zh-TW" altLang="en-US" sz="4000" dirty="0" smtClean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Abstraction</a:t>
            </a:r>
            <a:r>
              <a:rPr lang="en-US" altLang="zh-TW" dirty="0"/>
              <a:t> s</a:t>
            </a:r>
            <a:r>
              <a:rPr lang="en-US" altLang="zh-TW" dirty="0" smtClean="0"/>
              <a:t>eparates the </a:t>
            </a:r>
            <a:r>
              <a:rPr lang="en-US" altLang="zh-TW" b="1" dirty="0" smtClean="0"/>
              <a:t>purpose</a:t>
            </a:r>
            <a:r>
              <a:rPr lang="en-US" altLang="zh-TW" dirty="0" smtClean="0"/>
              <a:t> of a module from its </a:t>
            </a:r>
            <a:r>
              <a:rPr lang="en-US" altLang="zh-TW" b="1" dirty="0" smtClean="0"/>
              <a:t>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b="1" dirty="0" smtClean="0"/>
              <a:t>Specifications</a:t>
            </a:r>
            <a:r>
              <a:rPr lang="en-US" altLang="zh-TW" dirty="0" smtClean="0"/>
              <a:t> for each module are written </a:t>
            </a:r>
            <a:r>
              <a:rPr lang="en-US" altLang="zh-TW" u="sng" dirty="0" smtClean="0"/>
              <a:t>before implementation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Modularity and abstraction complement each other.</a:t>
            </a:r>
          </a:p>
          <a:p>
            <a:pPr lvl="1" eaLnBrk="1" hangingPunct="1"/>
            <a:r>
              <a:rPr lang="en-US" altLang="zh-TW" dirty="0" smtClean="0"/>
              <a:t>Modularity breaks a solution into modules.</a:t>
            </a:r>
          </a:p>
          <a:p>
            <a:pPr lvl="1" eaLnBrk="1" hangingPunct="1"/>
            <a:r>
              <a:rPr lang="en-US" altLang="zh-TW" dirty="0" smtClean="0"/>
              <a:t>Abstraction specifies each module clearly.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55680B9-DE43-4606-A8C0-9F16A15BFA7D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Abstraction (2/3)</a:t>
            </a:r>
            <a:endParaRPr lang="zh-TW" altLang="en-US" sz="4000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Functional abstraction</a:t>
            </a:r>
            <a:r>
              <a:rPr lang="en-US" altLang="zh-TW" sz="2400" dirty="0"/>
              <a:t> </a:t>
            </a:r>
            <a:r>
              <a:rPr lang="en-US" altLang="zh-TW" dirty="0" smtClean="0"/>
              <a:t>separates the purpose of a function from its implementation.</a:t>
            </a:r>
          </a:p>
          <a:p>
            <a:pPr lvl="1" eaLnBrk="1" hangingPunct="1"/>
            <a:r>
              <a:rPr lang="en-US" altLang="zh-TW" dirty="0" smtClean="0"/>
              <a:t>For example, C++ standard library function, </a:t>
            </a:r>
            <a:r>
              <a:rPr lang="en-US" altLang="zh-TW" i="1" dirty="0" err="1" smtClean="0"/>
              <a:t>cout</a:t>
            </a:r>
            <a:r>
              <a:rPr lang="en-US" altLang="zh-TW" dirty="0" smtClean="0"/>
              <a:t>.</a:t>
            </a:r>
            <a:endParaRPr lang="zh-TW" altLang="en-US" dirty="0" smtClean="0"/>
          </a:p>
          <a:p>
            <a:pPr lvl="1" eaLnBrk="1" hangingPunct="1"/>
            <a:endParaRPr lang="en-US" altLang="zh-TW" sz="2400" dirty="0" smtClean="0"/>
          </a:p>
          <a:p>
            <a:pPr eaLnBrk="1" hangingPunct="1"/>
            <a:r>
              <a:rPr lang="en-US" altLang="zh-TW" dirty="0" smtClean="0"/>
              <a:t>Functional abstraction is essential to a team project.</a:t>
            </a:r>
          </a:p>
          <a:p>
            <a:pPr lvl="1" eaLnBrk="1" hangingPunct="1"/>
            <a:r>
              <a:rPr lang="en-US" altLang="zh-TW" dirty="0" smtClean="0"/>
              <a:t>You will have to use modules (functions) written by others, frequently without knowledge of their implementations.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Abstraction (3/3)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Consider now a collection of data and a set of operations on the data.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8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Data abstraction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focuses on what the operations do to data, </a:t>
            </a:r>
            <a:r>
              <a:rPr lang="en-US" altLang="zh-TW" b="1" dirty="0" smtClean="0"/>
              <a:t>not on their implementation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Data structure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b="1" dirty="0" smtClean="0"/>
              <a:t>Implementation</a:t>
            </a:r>
            <a:r>
              <a:rPr lang="en-US" altLang="zh-TW" dirty="0" smtClean="0"/>
              <a:t> of an ADT.</a:t>
            </a:r>
          </a:p>
          <a:p>
            <a:pPr lvl="1" eaLnBrk="1" hangingPunct="1"/>
            <a:r>
              <a:rPr lang="en-US" altLang="zh-TW" dirty="0" smtClean="0"/>
              <a:t>A construct that you can define within a programming language to store a collection of data.</a:t>
            </a:r>
          </a:p>
          <a:p>
            <a:pPr lvl="1" eaLnBrk="1" hangingPunct="1"/>
            <a:r>
              <a:rPr lang="en-US" altLang="zh-TW" dirty="0" smtClean="0"/>
              <a:t>E.g., array-based or link-based implementation of ADT bag.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D4A95E-4793-4CD0-A0BE-0D15445673FC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Information Hiding (1/2)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TW" dirty="0" smtClean="0"/>
              <a:t>The principle of </a:t>
            </a:r>
            <a:r>
              <a:rPr lang="en-US" altLang="zh-TW" b="1" dirty="0" smtClean="0">
                <a:solidFill>
                  <a:srgbClr val="0070C0"/>
                </a:solidFill>
              </a:rPr>
              <a:t>information hiding </a:t>
            </a:r>
            <a:r>
              <a:rPr lang="en-US" altLang="zh-TW" dirty="0" smtClean="0"/>
              <a:t>tells you to</a:t>
            </a:r>
          </a:p>
          <a:p>
            <a:pPr lvl="1" eaLnBrk="1" hangingPunct="1"/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rgbClr val="0070C0"/>
                </a:solidFill>
              </a:rPr>
              <a:t>hide private details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within a module and</a:t>
            </a:r>
          </a:p>
          <a:p>
            <a:pPr lvl="1" eaLnBrk="1" hangingPunct="1"/>
            <a:r>
              <a:rPr lang="en-US" altLang="zh-TW" dirty="0" smtClean="0"/>
              <a:t>make the private details </a:t>
            </a:r>
            <a:r>
              <a:rPr lang="en-US" altLang="zh-TW" b="1" dirty="0" smtClean="0">
                <a:solidFill>
                  <a:srgbClr val="0070C0"/>
                </a:solidFill>
              </a:rPr>
              <a:t>inaccessible</a:t>
            </a:r>
            <a:r>
              <a:rPr lang="en-US" altLang="zh-TW" dirty="0" smtClean="0"/>
              <a:t> from outside a module,</a:t>
            </a:r>
          </a:p>
          <a:p>
            <a:pPr lvl="1" eaLnBrk="1" hangingPunct="1"/>
            <a:r>
              <a:rPr lang="en-US" altLang="zh-TW" dirty="0" smtClean="0"/>
              <a:t>so as to ensure that no other module can tamper with these hidden details.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Information Hiding (2/2)</a:t>
            </a:r>
          </a:p>
        </p:txBody>
      </p:sp>
      <p:sp>
        <p:nvSpPr>
          <p:cNvPr id="2560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1700" y="5390480"/>
            <a:ext cx="800735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Tasks communicate through a slit in wall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1368425"/>
            <a:ext cx="767715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12763" y="301625"/>
            <a:ext cx="8396287" cy="1143000"/>
          </a:xfrm>
        </p:spPr>
        <p:txBody>
          <a:bodyPr/>
          <a:lstStyle/>
          <a:p>
            <a:r>
              <a:rPr lang="en-US" altLang="zh-TW" sz="4000" dirty="0" smtClean="0">
                <a:ea typeface="新細明體" charset="-120"/>
              </a:rPr>
              <a:t>Minimal and Complete Interfaces (1/2)</a:t>
            </a:r>
          </a:p>
        </p:txBody>
      </p:sp>
      <p:sp>
        <p:nvSpPr>
          <p:cNvPr id="2662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revised implementation communicates through </a:t>
            </a:r>
          </a:p>
          <a:p>
            <a:r>
              <a:rPr lang="en-US" altLang="zh-TW" dirty="0" smtClean="0">
                <a:ea typeface="新細明體" charset="-120"/>
              </a:rPr>
              <a:t>the same slit in the wall</a:t>
            </a: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513" y="1633538"/>
            <a:ext cx="70389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D31F6D-00FE-44F3-9A13-42062974C5E0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Minimal and Complete Interfaces (2/2)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The</a:t>
            </a:r>
            <a:r>
              <a:rPr lang="en-US" altLang="zh-TW" dirty="0">
                <a:cs typeface="Times New Roman" pitchFamily="18" charset="0"/>
              </a:rPr>
              <a:t> </a:t>
            </a:r>
            <a:r>
              <a:rPr lang="en-US" altLang="zh-TW" b="1" dirty="0">
                <a:solidFill>
                  <a:srgbClr val="0070C0"/>
                </a:solidFill>
                <a:cs typeface="Times New Roman" pitchFamily="18" charset="0"/>
              </a:rPr>
              <a:t>i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nterface</a:t>
            </a:r>
            <a:r>
              <a:rPr lang="en-US" altLang="zh-TW" dirty="0" smtClean="0">
                <a:cs typeface="Times New Roman" pitchFamily="18" charset="0"/>
              </a:rPr>
              <a:t> of a class </a:t>
            </a:r>
            <a:r>
              <a:rPr lang="en-US" altLang="zh-TW" sz="3200" dirty="0" smtClean="0">
                <a:cs typeface="Times New Roman" pitchFamily="18" charset="0"/>
              </a:rPr>
              <a:t>identifies the publicly </a:t>
            </a:r>
            <a:r>
              <a:rPr lang="en-US" altLang="zh-TW" sz="3200" b="1" dirty="0" smtClean="0">
                <a:cs typeface="Times New Roman" pitchFamily="18" charset="0"/>
              </a:rPr>
              <a:t>accessible methods</a:t>
            </a:r>
            <a:r>
              <a:rPr lang="en-US" altLang="zh-TW" sz="3200" dirty="0" smtClean="0">
                <a:cs typeface="Times New Roman" pitchFamily="18" charset="0"/>
              </a:rPr>
              <a:t> (and data).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A 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complete interface</a:t>
            </a:r>
            <a:r>
              <a:rPr lang="en-US" altLang="zh-TW" dirty="0">
                <a:cs typeface="Times New Roman" pitchFamily="18" charset="0"/>
              </a:rPr>
              <a:t> </a:t>
            </a:r>
            <a:r>
              <a:rPr lang="en-US" altLang="zh-TW" sz="3200" dirty="0" smtClean="0">
                <a:cs typeface="Times New Roman" pitchFamily="18" charset="0"/>
              </a:rPr>
              <a:t>provides methods for accomplishing any reasonable task consistent with the responsibilities of the class.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b="1" i="1" u="sng" dirty="0" smtClean="0">
                <a:solidFill>
                  <a:schemeClr val="accent2"/>
                </a:solidFill>
                <a:cs typeface="Times New Roman" pitchFamily="18" charset="0"/>
              </a:rPr>
              <a:t>Very important</a:t>
            </a:r>
            <a:endParaRPr lang="en-US" altLang="zh-TW" sz="2400" dirty="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zh-TW" sz="2100" b="1" dirty="0" smtClean="0">
              <a:cs typeface="Times New Roman" pitchFamily="18" charset="0"/>
            </a:endParaRPr>
          </a:p>
          <a:p>
            <a:pPr marL="342900" lvl="2" indent="-342900" eaLnBrk="1" hangingPunct="1">
              <a:lnSpc>
                <a:spcPct val="90000"/>
              </a:lnSpc>
            </a:pPr>
            <a:r>
              <a:rPr lang="en-US" altLang="zh-TW" sz="3000" dirty="0" smtClean="0">
                <a:cs typeface="Times New Roman" pitchFamily="18" charset="0"/>
              </a:rPr>
              <a:t>A </a:t>
            </a:r>
            <a:r>
              <a:rPr lang="en-US" altLang="zh-TW" sz="3000" b="1" dirty="0">
                <a:solidFill>
                  <a:srgbClr val="0070C0"/>
                </a:solidFill>
                <a:cs typeface="Times New Roman" pitchFamily="18" charset="0"/>
              </a:rPr>
              <a:t>m</a:t>
            </a:r>
            <a:r>
              <a:rPr lang="en-US" altLang="zh-TW" sz="3000" b="1" dirty="0" smtClean="0">
                <a:solidFill>
                  <a:srgbClr val="0070C0"/>
                </a:solidFill>
                <a:cs typeface="Times New Roman" pitchFamily="18" charset="0"/>
              </a:rPr>
              <a:t>inimal interface</a:t>
            </a:r>
            <a:r>
              <a:rPr lang="en-US" altLang="zh-TW" sz="3000" dirty="0">
                <a:cs typeface="Times New Roman" pitchFamily="18" charset="0"/>
              </a:rPr>
              <a:t> </a:t>
            </a:r>
            <a:r>
              <a:rPr lang="en-US" altLang="zh-TW" sz="3000" dirty="0" smtClean="0">
                <a:cs typeface="Times New Roman" pitchFamily="18" charset="0"/>
              </a:rPr>
              <a:t>provides </a:t>
            </a:r>
            <a:r>
              <a:rPr lang="en-US" altLang="zh-TW" sz="3000" dirty="0">
                <a:cs typeface="Times New Roman" pitchFamily="18" charset="0"/>
              </a:rPr>
              <a:t>only essential methods</a:t>
            </a:r>
            <a:r>
              <a:rPr lang="en-US" altLang="zh-TW" sz="3000" dirty="0" smtClean="0">
                <a:cs typeface="Times New Roman" pitchFamily="18" charset="0"/>
              </a:rPr>
              <a:t>.</a:t>
            </a:r>
            <a:endParaRPr lang="en-US" altLang="zh-TW" dirty="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Easier for understanding and maintenance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i="1" u="sng" dirty="0" smtClean="0">
                <a:solidFill>
                  <a:schemeClr val="accent2"/>
                </a:solidFill>
                <a:cs typeface="Times New Roman" pitchFamily="18" charset="0"/>
              </a:rPr>
              <a:t>Less important</a:t>
            </a:r>
            <a:r>
              <a:rPr lang="en-US" altLang="zh-TW" dirty="0" smtClean="0">
                <a:cs typeface="Times New Roman" pitchFamily="18" charset="0"/>
              </a:rPr>
              <a:t> than completeness</a:t>
            </a: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</a:pPr>
            <a:endParaRPr lang="en-US" altLang="zh-TW" sz="1600" dirty="0" smtClean="0">
              <a:cs typeface="Times New Roman" pitchFamily="18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E415EF-AAFD-4D73-9288-1579D127857C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Signature of an Interface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en-US" altLang="zh-TW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The interface to a method or function is called its</a:t>
            </a:r>
            <a:r>
              <a:rPr lang="en-US" altLang="zh-TW" b="1" dirty="0" smtClean="0">
                <a:solidFill>
                  <a:srgbClr val="0070C0"/>
                </a:solidFill>
                <a:cs typeface="Times New Roman" pitchFamily="18" charset="0"/>
              </a:rPr>
              <a:t> signature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It includes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Name</a:t>
            </a:r>
            <a:r>
              <a:rPr lang="en-US" altLang="zh-TW" dirty="0" smtClean="0">
                <a:cs typeface="Times New Roman" pitchFamily="18" charset="0"/>
              </a:rPr>
              <a:t> of the method/function.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Arguments</a:t>
            </a:r>
            <a:r>
              <a:rPr lang="en-US" altLang="zh-TW" dirty="0" smtClean="0">
                <a:cs typeface="Times New Roman" pitchFamily="18" charset="0"/>
              </a:rPr>
              <a:t> (number, order, type).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  <a:cs typeface="Times New Roman" pitchFamily="18" charset="0"/>
              </a:rPr>
              <a:t>Qualifiers</a:t>
            </a:r>
            <a:r>
              <a:rPr lang="en-US" altLang="zh-TW" dirty="0" smtClean="0">
                <a:cs typeface="Times New Roman" pitchFamily="18" charset="0"/>
              </a:rPr>
              <a:t> such as </a:t>
            </a:r>
            <a:r>
              <a:rPr lang="en-US" altLang="zh-TW" dirty="0" smtClean="0">
                <a:latin typeface="Courier New" pitchFamily="49" charset="0"/>
                <a:cs typeface="Times New Roman" pitchFamily="18" charset="0"/>
              </a:rPr>
              <a:t>const</a:t>
            </a:r>
            <a:r>
              <a:rPr lang="en-US" altLang="zh-TW" dirty="0" smtClean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cs typeface="Times New Roman" pitchFamily="18" charset="0"/>
              </a:rPr>
              <a:t>Return type (this is </a:t>
            </a:r>
            <a:r>
              <a:rPr lang="en-US" altLang="zh-TW" dirty="0" smtClean="0">
                <a:solidFill>
                  <a:srgbClr val="FF0000"/>
                </a:solidFill>
                <a:cs typeface="Times New Roman" pitchFamily="18" charset="0"/>
              </a:rPr>
              <a:t>excluded in the textbook</a:t>
            </a:r>
            <a:r>
              <a:rPr lang="en-US" altLang="zh-TW" dirty="0" smtClean="0">
                <a:cs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cs typeface="Times New Roman" pitchFamily="18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(1/4)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Common operations on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Remove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Query (ask a question)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To be able to think abstractly, it is essential to define </a:t>
            </a:r>
            <a:r>
              <a:rPr lang="en-US" altLang="zh-TW" b="1" dirty="0" smtClean="0"/>
              <a:t>Abstract Data Types</a:t>
            </a:r>
            <a:r>
              <a:rPr lang="en-US" altLang="zh-TW" dirty="0" smtClean="0"/>
              <a:t> (</a:t>
            </a:r>
            <a:r>
              <a:rPr lang="en-US" altLang="zh-TW" b="1" dirty="0" smtClean="0"/>
              <a:t>ADTs</a:t>
            </a:r>
            <a:r>
              <a:rPr lang="en-US" altLang="zh-TW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CB94E6-FBD7-4AC3-AD5A-A0BABD60A117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zh-TW" sz="4000" dirty="0" smtClean="0"/>
              <a:t>Abstract Data Types (2/4)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</a:t>
            </a:r>
            <a:r>
              <a:rPr lang="en-US" altLang="zh-TW" b="1" dirty="0" smtClean="0">
                <a:solidFill>
                  <a:srgbClr val="0070C0"/>
                </a:solidFill>
              </a:rPr>
              <a:t>Abstract Data Type (ADT)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is a collection of data and a set of operations on the data.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is organized in a way that the following two groups of things are separated: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specification of the data and the specification of the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representation (how the data is stored) of the data and the implementation of the operations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Types (3/4)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174456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dispenser of chilled water, crushed ice, and </a:t>
            </a:r>
          </a:p>
          <a:p>
            <a:r>
              <a:rPr lang="en-US" altLang="zh-TW" dirty="0" smtClean="0">
                <a:ea typeface="新細明體" charset="-120"/>
              </a:rPr>
              <a:t>ice cubes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724025"/>
            <a:ext cx="80581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Abstract Data Type (4/4)</a:t>
            </a:r>
          </a:p>
        </p:txBody>
      </p:sp>
      <p:sp>
        <p:nvSpPr>
          <p:cNvPr id="2970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1700" y="5301208"/>
            <a:ext cx="7810500" cy="558800"/>
          </a:xfrm>
        </p:spPr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wall of ADT operations isolates a data structure from </a:t>
            </a:r>
          </a:p>
          <a:p>
            <a:r>
              <a:rPr lang="en-US" altLang="zh-TW" dirty="0" smtClean="0">
                <a:ea typeface="新細明體" charset="-120"/>
              </a:rPr>
              <a:t>the program that uses it</a:t>
            </a:r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788" y="1268760"/>
            <a:ext cx="741521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文字方塊 5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D2648CB-1719-4BA3-9302-327E725D11C0}" type="slidenum">
              <a:rPr kumimoji="0" lang="zh-TW" altLang="en-US" b="0"/>
              <a:pPr eaLnBrk="1" hangingPunct="1"/>
              <a:t>34</a:t>
            </a:fld>
            <a:endParaRPr kumimoji="0" lang="en-US" altLang="zh-TW" b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Designing an ADT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/>
              <a:t>Questions to ask when designing an ADT for a solution to a problem: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/>
              <a:t>What </a:t>
            </a:r>
            <a:r>
              <a:rPr lang="en-US" altLang="zh-TW" b="1" dirty="0" smtClean="0"/>
              <a:t>data</a:t>
            </a:r>
            <a:r>
              <a:rPr lang="en-US" altLang="zh-TW" dirty="0" smtClean="0"/>
              <a:t> are involved?</a:t>
            </a:r>
          </a:p>
          <a:p>
            <a:pPr marL="966788" lvl="1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zh-TW" dirty="0" smtClean="0"/>
              <a:t>How the data is to be operated and hence what </a:t>
            </a:r>
            <a:r>
              <a:rPr lang="en-US" altLang="zh-TW" b="1" dirty="0" smtClean="0"/>
              <a:t>operations</a:t>
            </a:r>
            <a:r>
              <a:rPr lang="en-US" altLang="zh-TW" dirty="0" smtClean="0"/>
              <a:t> are needed?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marL="571500" indent="-571500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marL="571500" indent="-571500" eaLnBrk="1" hangingPunct="1">
              <a:lnSpc>
                <a:spcPct val="90000"/>
              </a:lnSpc>
            </a:pPr>
            <a:r>
              <a:rPr lang="en-US" altLang="zh-TW" dirty="0" smtClean="0"/>
              <a:t>The design of an ADT should </a:t>
            </a:r>
            <a:r>
              <a:rPr lang="en-US" altLang="zh-TW" b="1" dirty="0" smtClean="0"/>
              <a:t>evolve</a:t>
            </a:r>
            <a:r>
              <a:rPr lang="en-US" altLang="zh-TW" dirty="0" smtClean="0"/>
              <a:t> naturally during the problem-solving process.</a:t>
            </a:r>
          </a:p>
          <a:p>
            <a:pPr marL="966788" lvl="1" indent="-495300" eaLnBrk="1" hangingPunct="1">
              <a:lnSpc>
                <a:spcPct val="90000"/>
              </a:lnSpc>
            </a:pPr>
            <a:endParaRPr lang="zh-TW" altLang="en-US" sz="2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C96742B-9C20-447B-BF3B-834F30A475BD}" type="slidenum">
              <a:rPr kumimoji="0" lang="zh-TW" altLang="en-US" b="0"/>
              <a:pPr eaLnBrk="1" hangingPunct="1"/>
              <a:t>35</a:t>
            </a:fld>
            <a:endParaRPr kumimoji="0" lang="en-US" altLang="zh-TW" b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(1/6)</a:t>
            </a:r>
            <a:endParaRPr lang="zh-TW" altLang="en-US" sz="4000" dirty="0" smtClean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Imagine that you want to create a computerized  appointment book.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is an appointment?  </a:t>
            </a:r>
          </a:p>
          <a:p>
            <a:pPr lvl="1" eaLnBrk="1" hangingPunct="1">
              <a:buNone/>
            </a:pPr>
            <a:r>
              <a:rPr lang="en-US" altLang="zh-TW" dirty="0" smtClean="0"/>
              <a:t>Suppose you are concerned only with its</a:t>
            </a:r>
          </a:p>
          <a:p>
            <a:pPr lvl="1" eaLnBrk="1" hangingPunct="1"/>
            <a:r>
              <a:rPr lang="en-US" altLang="zh-TW" dirty="0" smtClean="0"/>
              <a:t>Date and time</a:t>
            </a:r>
          </a:p>
          <a:p>
            <a:pPr lvl="1" eaLnBrk="1" hangingPunct="1"/>
            <a:r>
              <a:rPr lang="en-US" altLang="zh-TW" dirty="0" smtClean="0"/>
              <a:t>Purpose (the nature of the appointment)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So, an adequate ADT contains a collection of data items that are appointments, each with a  date, time, and purpose.</a:t>
            </a:r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6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2F5A530-AE00-43FE-9DE2-7EC8CFF1A280}" type="slidenum">
              <a:rPr kumimoji="0" lang="zh-TW" altLang="en-US" b="0"/>
              <a:pPr eaLnBrk="1" hangingPunct="1"/>
              <a:t>36</a:t>
            </a:fld>
            <a:endParaRPr kumimoji="0" lang="en-US" altLang="zh-TW" b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(2/6)</a:t>
            </a:r>
            <a:endParaRPr lang="zh-TW" altLang="en-US" sz="40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What can one do with an appointment book?</a:t>
            </a:r>
          </a:p>
          <a:p>
            <a:pPr lvl="1" eaLnBrk="1" hangingPunct="1"/>
            <a:r>
              <a:rPr lang="en-US" altLang="zh-TW" dirty="0" smtClean="0"/>
              <a:t>Make an appointment</a:t>
            </a:r>
          </a:p>
          <a:p>
            <a:pPr lvl="1" eaLnBrk="1" hangingPunct="1"/>
            <a:r>
              <a:rPr lang="en-US" altLang="zh-TW" dirty="0" smtClean="0"/>
              <a:t>Cancel an appointment</a:t>
            </a:r>
          </a:p>
          <a:p>
            <a:pPr lvl="1" eaLnBrk="1" hangingPunct="1"/>
            <a:r>
              <a:rPr lang="en-US" altLang="zh-TW" dirty="0" smtClean="0"/>
              <a:t>Check whether there is an appointment at a given time</a:t>
            </a:r>
          </a:p>
          <a:p>
            <a:pPr lvl="1" eaLnBrk="1" hangingPunct="1"/>
            <a:r>
              <a:rPr lang="en-US" altLang="zh-TW" dirty="0" smtClean="0"/>
              <a:t>Get the purpose of an appointment</a:t>
            </a:r>
          </a:p>
          <a:p>
            <a:pPr lvl="1" eaLnBrk="1" hangingPunct="1"/>
            <a:r>
              <a:rPr lang="en-US" altLang="zh-TW" dirty="0" smtClean="0"/>
              <a:t>Etc.</a:t>
            </a:r>
          </a:p>
          <a:p>
            <a:pPr lvl="1" eaLnBrk="1" hangingPunct="1"/>
            <a:endParaRPr lang="en-US" altLang="zh-TW" dirty="0" smtClean="0"/>
          </a:p>
          <a:p>
            <a:pPr eaLnBrk="1" hangingPunct="1">
              <a:buNone/>
            </a:pPr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B41EF20-E5BC-4DD7-8EA2-F0102B80C46A}" type="slidenum">
              <a:rPr kumimoji="0" lang="zh-TW" altLang="en-US" b="0"/>
              <a:pPr eaLnBrk="1" hangingPunct="1"/>
              <a:t>37</a:t>
            </a:fld>
            <a:endParaRPr kumimoji="0" lang="en-US" altLang="zh-TW" b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(3/6)</a:t>
            </a:r>
            <a:endParaRPr lang="zh-TW" altLang="en-US" sz="40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2" indent="-342900" eaLnBrk="1" hangingPunct="1">
              <a:buNone/>
            </a:pPr>
            <a:r>
              <a:rPr lang="zh-TW" altLang="en-US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Returns true if an appointment exists for the date and  time specified, </a:t>
            </a:r>
          </a:p>
          <a:p>
            <a:pPr marL="342900" lvl="2" indent="-342900" eaLnBrk="1" hangingPunct="1">
              <a:buNone/>
            </a:pPr>
            <a:r>
              <a:rPr lang="en-US" altLang="zh-TW" sz="2000" i="1" dirty="0">
                <a:solidFill>
                  <a:srgbClr val="00B0F0"/>
                </a:solidFill>
                <a:cs typeface="Courier New" pitchFamily="49" charset="0"/>
              </a:rPr>
              <a:t>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     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cs typeface="Courier New" pitchFamily="49" charset="0"/>
              </a:rPr>
              <a:t>false otherwise</a:t>
            </a:r>
            <a:r>
              <a:rPr lang="en-US" altLang="zh-TW" sz="2000" dirty="0" smtClean="0">
                <a:solidFill>
                  <a:srgbClr val="00B0F0"/>
                </a:solidFill>
                <a:cs typeface="Courier New" pitchFamily="49" charset="0"/>
              </a:rPr>
              <a:t>.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isAppointment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Time):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eaLnBrk="1" hangingPunct="1">
              <a:buNone/>
            </a:pPr>
            <a:r>
              <a:rPr lang="en-US" altLang="zh-TW" sz="2200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Inserts the appointment for the date, time, and purpose specified </a:t>
            </a:r>
          </a:p>
          <a:p>
            <a:pPr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as long as it does not conflict with an existing appointment.</a:t>
            </a:r>
          </a:p>
          <a:p>
            <a:pPr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Returns true if successful, false otherwise.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makeAppointment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apptTime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Time,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apptPurpose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35F35-A088-4B59-9AAF-0B54F5BE1A01}" type="slidenum">
              <a:rPr kumimoji="0" lang="zh-TW" altLang="en-US" b="0"/>
              <a:pPr eaLnBrk="1" hangingPunct="1"/>
              <a:t>38</a:t>
            </a:fld>
            <a:endParaRPr kumimoji="0" lang="en-US" altLang="zh-TW" b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(4/6)</a:t>
            </a:r>
            <a:endParaRPr lang="zh-TW" altLang="en-US" sz="4000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Deletes the appointment for the date and time specified. </a:t>
            </a:r>
          </a:p>
          <a:p>
            <a:pPr lvl="1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Returns true if successful, false otherwise.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cancelAppointment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apptTime:Time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):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dirty="0" smtClean="0"/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>
              <a:latin typeface="Courier New" pitchFamily="49" charset="0"/>
            </a:endParaRPr>
          </a:p>
          <a:p>
            <a:pPr marL="342900" lvl="2" indent="-342900" eaLnBrk="1" hangingPunct="1">
              <a:buNone/>
            </a:pPr>
            <a:r>
              <a:rPr lang="en-US" altLang="zh-TW" dirty="0" smtClean="0">
                <a:solidFill>
                  <a:srgbClr val="00B0F0"/>
                </a:solidFill>
              </a:rPr>
              <a:t>	</a:t>
            </a:r>
            <a:r>
              <a:rPr lang="en-US" altLang="zh-TW" sz="2000" dirty="0" smtClean="0">
                <a:solidFill>
                  <a:srgbClr val="00B0F0"/>
                </a:solidFill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Gets the purpose of the appointment at the given date and time, </a:t>
            </a:r>
          </a:p>
          <a:p>
            <a:pPr marL="342900" lvl="2" indent="-342900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if one exists. </a:t>
            </a:r>
          </a:p>
          <a:p>
            <a:pPr marL="342900" lvl="2" indent="-342900" eaLnBrk="1" hangingPunct="1">
              <a:buNone/>
            </a:pPr>
            <a:r>
              <a:rPr lang="en-US" altLang="zh-TW" sz="2000" dirty="0" smtClean="0">
                <a:solidFill>
                  <a:srgbClr val="00B0F0"/>
                </a:solidFill>
              </a:rPr>
              <a:t>	// </a:t>
            </a:r>
            <a:r>
              <a:rPr lang="en-US" altLang="zh-TW" sz="2000" i="1" dirty="0" smtClean="0">
                <a:solidFill>
                  <a:srgbClr val="00B0F0"/>
                </a:solidFill>
              </a:rPr>
              <a:t>Otherwise, returns an empty string.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getAppointmentPurpose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apptDate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: Date,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apptTime:Time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): string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200" dirty="0" smtClean="0"/>
          </a:p>
          <a:p>
            <a:pPr eaLnBrk="1" hangingPunct="1">
              <a:buFont typeface="Wingdings" pitchFamily="2" charset="2"/>
              <a:buNone/>
            </a:pPr>
            <a:endParaRPr lang="zh-TW" altLang="en-US" sz="22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E6A3460-3870-48F2-AFED-5343CFCE4F96}" type="slidenum">
              <a:rPr kumimoji="0" lang="zh-TW" altLang="en-US" b="0"/>
              <a:pPr eaLnBrk="1" hangingPunct="1"/>
              <a:t>39</a:t>
            </a:fld>
            <a:endParaRPr kumimoji="0" lang="en-US" altLang="zh-TW" b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(5/6)</a:t>
            </a:r>
            <a:endParaRPr lang="zh-TW" altLang="en-US" sz="4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One may use the operations from the ADT appointment book to design other applications or modules.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latin typeface="Courier New" pitchFamily="49" charset="0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381000" y="2852936"/>
            <a:ext cx="8534400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Change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date or time of an appointment</a:t>
            </a:r>
          </a:p>
          <a:p>
            <a:pPr>
              <a:defRPr/>
            </a:pP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 from user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b="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b="0" dirty="0"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purpose of appointment</a:t>
            </a:r>
          </a:p>
          <a:p>
            <a:pPr>
              <a:defRPr/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apptBook.getAppointmentPurpose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endParaRPr lang="en-US" altLang="zh-TW" dirty="0">
              <a:solidFill>
                <a:schemeClr val="accent2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 empty string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See whether a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new date/time is available</a:t>
            </a:r>
          </a:p>
          <a:p>
            <a:pPr>
              <a:defRPr/>
            </a:pPr>
            <a:r>
              <a:rPr lang="en-US" altLang="zh-TW" b="0" dirty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apptBook.isAppointment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// 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New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date/time is booked</a:t>
            </a:r>
          </a:p>
          <a:p>
            <a:pPr>
              <a:defRPr/>
            </a:pPr>
            <a:r>
              <a:rPr lang="en-US" altLang="zh-TW" b="0" dirty="0">
                <a:latin typeface="Lucida Sans Typewriter" panose="020B0509030504030204" pitchFamily="49" charset="0"/>
              </a:rPr>
              <a:t>      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write(“You already have an appointment at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“ 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FB9006E-293D-418F-8274-D8CCE8361DE1}" type="slidenum">
              <a:rPr kumimoji="0" lang="zh-TW" altLang="en-US" b="0"/>
              <a:pPr eaLnBrk="1" hangingPunct="1"/>
              <a:t>40</a:t>
            </a:fld>
            <a:endParaRPr kumimoji="0" lang="en-US" altLang="zh-TW" b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Example </a:t>
            </a:r>
            <a:r>
              <a:rPr lang="en-US" altLang="zh-TW" sz="4000" dirty="0" smtClean="0">
                <a:latin typeface="Arial" charset="0"/>
              </a:rPr>
              <a:t>–</a:t>
            </a:r>
            <a:r>
              <a:rPr lang="en-US" altLang="zh-TW" sz="4000" dirty="0" smtClean="0"/>
              <a:t> An Appointment Book (6/6)</a:t>
            </a:r>
            <a:endParaRPr lang="zh-TW" altLang="en-US" sz="4000" dirty="0" smtClean="0"/>
          </a:p>
        </p:txBody>
      </p:sp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35496" y="1752600"/>
            <a:ext cx="924964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b="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r>
              <a:rPr lang="en-US" altLang="zh-TW" b="0" dirty="0" smtClean="0">
                <a:latin typeface="Lucida Sans Typewriter" panose="020B0509030504030204" pitchFamily="49" charset="0"/>
              </a:rPr>
              <a:t> </a:t>
            </a:r>
          </a:p>
          <a:p>
            <a:pPr>
              <a:defRPr/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</a:t>
            </a:r>
            <a:r>
              <a:rPr lang="en-US" altLang="zh-TW" b="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N</a:t>
            </a:r>
            <a:r>
              <a:rPr lang="en-US" altLang="zh-TW" b="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ew </a:t>
            </a:r>
            <a:r>
              <a:rPr lang="en-US" altLang="zh-TW" b="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date/time is available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apptBook.cancleAppointment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);</a:t>
            </a:r>
          </a:p>
          <a:p>
            <a:pPr>
              <a:defRPr/>
            </a:pP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apptBook.makeAppointment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oldPurpose</a:t>
            </a: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write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(“Your appointment has been rescheduled to ”, 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“ on ”,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newDate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b="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write(“You do not have an appointment at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oldTime</a:t>
            </a: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, </a:t>
            </a:r>
          </a:p>
          <a:p>
            <a:pPr>
              <a:defRPr/>
            </a:pPr>
            <a:r>
              <a:rPr lang="en-US" altLang="zh-TW" b="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	“ on “, </a:t>
            </a:r>
            <a:r>
              <a:rPr lang="en-US" altLang="zh-TW" b="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oldDate</a:t>
            </a:r>
            <a:r>
              <a:rPr lang="en-US" altLang="zh-TW" b="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  <a:endParaRPr lang="zh-TW" altLang="en-US" dirty="0">
              <a:latin typeface="Courier New" pitchFamily="49" charset="0"/>
            </a:endParaRPr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1619672" y="5446965"/>
            <a:ext cx="6068969" cy="64633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0" dirty="0"/>
              <a:t>You </a:t>
            </a:r>
            <a:r>
              <a:rPr lang="en-US" altLang="zh-TW" b="0" dirty="0" smtClean="0"/>
              <a:t>can </a:t>
            </a:r>
            <a:r>
              <a:rPr lang="en-US" altLang="zh-TW" b="0" dirty="0"/>
              <a:t>design applications of </a:t>
            </a:r>
            <a:r>
              <a:rPr lang="en-US" altLang="zh-TW" b="0" dirty="0" smtClean="0"/>
              <a:t>the ADT </a:t>
            </a:r>
            <a:r>
              <a:rPr lang="en-US" altLang="zh-TW" b="0" dirty="0"/>
              <a:t>operations </a:t>
            </a:r>
          </a:p>
          <a:p>
            <a:pPr eaLnBrk="1" hangingPunct="1"/>
            <a:r>
              <a:rPr lang="en-US" altLang="zh-TW" b="0" dirty="0"/>
              <a:t>without knowing how the ADT is implemented.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3A627-072C-416A-9904-7AEE6099386E}" type="slidenum">
              <a:rPr kumimoji="0" lang="zh-TW" altLang="en-US" b="0"/>
              <a:pPr eaLnBrk="1" hangingPunct="1"/>
              <a:t>41</a:t>
            </a:fld>
            <a:endParaRPr kumimoji="0" lang="en-US" altLang="zh-TW" b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(1/2)</a:t>
            </a:r>
            <a:endParaRPr lang="zh-TW" altLang="en-US" sz="4000" dirty="0" smtClean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design of </a:t>
            </a:r>
            <a:r>
              <a:rPr lang="en-US" altLang="zh-TW" u="sng" dirty="0" smtClean="0"/>
              <a:t>an ADT may suggest other ADTs</a:t>
            </a:r>
            <a:r>
              <a:rPr lang="en-US" altLang="zh-TW" dirty="0" smtClean="0"/>
              <a:t> for its implementation.</a:t>
            </a:r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Suppose you want to design a database of recipes.</a:t>
            </a:r>
          </a:p>
          <a:p>
            <a:pPr lvl="1" eaLnBrk="1" hangingPunct="1"/>
            <a:endParaRPr lang="en-US" altLang="zh-TW" sz="1800" dirty="0" smtClean="0"/>
          </a:p>
          <a:p>
            <a:pPr eaLnBrk="1" hangingPunct="1"/>
            <a:r>
              <a:rPr lang="en-US" altLang="zh-TW" dirty="0" smtClean="0"/>
              <a:t>This database is an ADT.</a:t>
            </a:r>
          </a:p>
          <a:p>
            <a:pPr lvl="1" eaLnBrk="1" hangingPunct="1"/>
            <a:r>
              <a:rPr lang="en-US" altLang="zh-TW" dirty="0" smtClean="0"/>
              <a:t>Data: recipes.</a:t>
            </a:r>
          </a:p>
          <a:p>
            <a:pPr lvl="1" eaLnBrk="1" hangingPunct="1"/>
            <a:r>
              <a:rPr lang="en-US" altLang="zh-TW" dirty="0" smtClean="0"/>
              <a:t>Operations: </a:t>
            </a: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insertRecipe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deleteRecipe</a:t>
            </a:r>
            <a:endParaRPr lang="en-US" altLang="zh-TW" dirty="0" smtClean="0">
              <a:latin typeface="Courier New" pitchFamily="49" charset="0"/>
            </a:endParaRPr>
          </a:p>
          <a:p>
            <a:pPr lvl="2" eaLnBrk="1" hangingPunct="1"/>
            <a:r>
              <a:rPr lang="en-US" altLang="zh-TW" dirty="0" err="1" smtClean="0">
                <a:latin typeface="Courier New" pitchFamily="49" charset="0"/>
              </a:rPr>
              <a:t>retrieveRecipe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8A486D-0247-4AB7-AA14-446B6F453FAA}" type="slidenum">
              <a:rPr kumimoji="0" lang="zh-TW" altLang="en-US" b="0"/>
              <a:pPr eaLnBrk="1" hangingPunct="1"/>
              <a:t>42</a:t>
            </a:fld>
            <a:endParaRPr kumimoji="0" lang="en-US" altLang="zh-TW" b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ADTs That Suggest Other ADTs (2/2)</a:t>
            </a:r>
            <a:endParaRPr lang="zh-TW" altLang="en-US" sz="4000" dirty="0" smtClean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Suppose you want to design an operation that scales a recipe retrieved from the database.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If the recipe is for </a:t>
            </a:r>
            <a:r>
              <a:rPr lang="en-US" altLang="zh-TW" sz="2200" i="1" dirty="0" smtClean="0"/>
              <a:t>n</a:t>
            </a:r>
            <a:r>
              <a:rPr lang="en-US" altLang="zh-TW" sz="2200" dirty="0" smtClean="0"/>
              <a:t> people, you want to revise it so that it will serve </a:t>
            </a:r>
            <a:r>
              <a:rPr lang="en-US" altLang="zh-TW" sz="2200" i="1" dirty="0" smtClean="0"/>
              <a:t>m</a:t>
            </a:r>
            <a:r>
              <a:rPr lang="en-US" altLang="zh-TW" sz="2200" dirty="0" smtClean="0"/>
              <a:t> people.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Each recipe contains measurements such as 2</a:t>
            </a:r>
            <a:r>
              <a:rPr lang="en-US" altLang="zh-TW" sz="2200" baseline="-25000" dirty="0" smtClean="0"/>
              <a:t>1/2</a:t>
            </a:r>
            <a:r>
              <a:rPr lang="en-US" altLang="zh-TW" sz="2200" dirty="0" smtClean="0"/>
              <a:t> cups, 1 tablespoon, and </a:t>
            </a:r>
            <a:r>
              <a:rPr lang="en-US" altLang="zh-TW" sz="2200" dirty="0" smtClean="0">
                <a:latin typeface="Arial" charset="0"/>
              </a:rPr>
              <a:t>¼</a:t>
            </a:r>
            <a:r>
              <a:rPr lang="en-US" altLang="zh-TW" sz="2200" dirty="0" smtClean="0"/>
              <a:t> teaspoon.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This problem </a:t>
            </a:r>
            <a:r>
              <a:rPr lang="en-US" altLang="zh-TW" sz="2600" b="1" u="sng" dirty="0" smtClean="0"/>
              <a:t>suggests</a:t>
            </a:r>
            <a:r>
              <a:rPr lang="en-US" altLang="zh-TW" sz="2600" dirty="0" smtClean="0"/>
              <a:t> another ADT —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endParaRPr lang="en-US" altLang="zh-TW" sz="2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Data: measures (quantity, unit).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Operations: </a:t>
            </a:r>
            <a:r>
              <a:rPr lang="en-US" altLang="zh-TW" sz="2200" dirty="0" err="1" smtClean="0">
                <a:latin typeface="Courier New" pitchFamily="49" charset="0"/>
              </a:rPr>
              <a:t>getMeasure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setMeasure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scaleMeasure</a:t>
            </a:r>
            <a:r>
              <a:rPr lang="en-US" altLang="zh-TW" sz="2200" dirty="0" smtClean="0">
                <a:latin typeface="Courier New" pitchFamily="49" charset="0"/>
              </a:rPr>
              <a:t>, </a:t>
            </a:r>
            <a:r>
              <a:rPr lang="en-US" altLang="zh-TW" sz="2200" dirty="0" err="1" smtClean="0">
                <a:latin typeface="Courier New" pitchFamily="49" charset="0"/>
              </a:rPr>
              <a:t>convertMeasure</a:t>
            </a:r>
            <a:r>
              <a:rPr lang="en-US" altLang="zh-TW" sz="2200" dirty="0" smtClean="0"/>
              <a:t>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The representation of quantity may suggest yet another ADT.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 smtClean="0"/>
              <a:t>When you eventually implement the scale operation, you can use the ADT </a:t>
            </a:r>
            <a:r>
              <a:rPr lang="en-US" altLang="zh-TW" sz="2600" dirty="0" smtClean="0">
                <a:latin typeface="Courier New" pitchFamily="49" charset="0"/>
              </a:rPr>
              <a:t>measurement</a:t>
            </a:r>
            <a:r>
              <a:rPr lang="en-US" altLang="zh-TW" sz="2600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6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6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The ADT Bag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bag is a container, containing a finite number of objects.</a:t>
            </a:r>
          </a:p>
          <a:p>
            <a:r>
              <a:rPr lang="en-US" altLang="zh-TW" dirty="0" smtClean="0">
                <a:ea typeface="新細明體" charset="-120"/>
              </a:rPr>
              <a:t>Objects in a bag have no particular order.</a:t>
            </a:r>
          </a:p>
          <a:p>
            <a:r>
              <a:rPr lang="en-US" altLang="zh-TW" dirty="0" smtClean="0">
                <a:ea typeface="新細明體" charset="-120"/>
              </a:rPr>
              <a:t>Objects in a bag may be duplicated.</a:t>
            </a:r>
          </a:p>
          <a:p>
            <a:r>
              <a:rPr lang="en-US" altLang="zh-TW" dirty="0" smtClean="0">
                <a:ea typeface="新細明體" charset="-120"/>
              </a:rPr>
              <a:t>We will assume that all objects in a bag are of the same type.</a:t>
            </a:r>
          </a:p>
          <a:p>
            <a:endParaRPr lang="en-US" altLang="zh-TW" dirty="0" smtClean="0">
              <a:ea typeface="新細明體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DS 2016: Data Abstraction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(1/3)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Counting: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Get the number of items currently in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See whether the bag is empty.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Add/Remove: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Add a given object to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an occurrence of a specific object from the bag.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Remove all objects from the bag.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Identifying Behaviors of a Bag (2/3)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More counting: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Count the number of times certain object occurs in bag.</a:t>
            </a:r>
          </a:p>
          <a:p>
            <a:pPr lvl="1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Query: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Test whether the bag contains a particular object.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Look at all objects in the bag.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Identifying Behaviors of a Bag (3/3)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827584" y="5534496"/>
            <a:ext cx="78105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mtClean="0">
                <a:ea typeface="新細明體" charset="-120"/>
              </a:rPr>
              <a:t>A class-responsibility-collaboration (CRC) card for a class </a:t>
            </a:r>
            <a:r>
              <a:rPr lang="en-US" altLang="zh-TW" b="1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  <a:endParaRPr lang="en-US" altLang="zh-TW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738" y="1577975"/>
            <a:ext cx="5440362" cy="386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5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Specifying Data and Operations (1/2)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6" name="Text Placeholder 5"/>
          <p:cNvSpPr txBox="1">
            <a:spLocks/>
          </p:cNvSpPr>
          <p:nvPr/>
        </p:nvSpPr>
        <p:spPr bwMode="auto">
          <a:xfrm>
            <a:off x="901700" y="5246464"/>
            <a:ext cx="78105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mtClean="0">
                <a:ea typeface="新細明體" charset="-120"/>
              </a:rPr>
              <a:t>UML notation for the class </a:t>
            </a:r>
            <a:r>
              <a:rPr lang="en-US" altLang="zh-TW" b="1" smtClean="0">
                <a:latin typeface="Courier New" pitchFamily="49" charset="0"/>
                <a:ea typeface="新細明體" charset="-120"/>
                <a:cs typeface="Courier New" pitchFamily="49" charset="0"/>
              </a:rPr>
              <a:t>Bag</a:t>
            </a:r>
            <a:endParaRPr lang="en-US" altLang="zh-TW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1325" y="1673225"/>
            <a:ext cx="5729288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576565" y="6165304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1-7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7371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Specifying Data and Operations </a:t>
            </a:r>
            <a:r>
              <a:rPr lang="en-US" altLang="zh-TW" dirty="0" smtClean="0">
                <a:ea typeface="新細明體" charset="-120"/>
              </a:rPr>
              <a:t>(2/2</a:t>
            </a:r>
            <a:r>
              <a:rPr lang="en-US" altLang="zh-TW" dirty="0">
                <a:ea typeface="新細明體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200" b="1" dirty="0" err="1">
                <a:latin typeface="Courier New" pitchFamily="49" charset="0"/>
                <a:cs typeface="Courier New" pitchFamily="49" charset="0"/>
              </a:rPr>
              <a:t>getCurrentSize</a:t>
            </a:r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Task: Reports the current number of objects in this bag.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Input: None.</a:t>
            </a:r>
          </a:p>
          <a:p>
            <a:pPr lvl="1"/>
            <a:r>
              <a:rPr lang="en-US" altLang="zh-TW" sz="2800" dirty="0" smtClean="0">
                <a:cs typeface="Calibri" panose="020F0502020204030204" pitchFamily="34" charset="0"/>
              </a:rPr>
              <a:t>Output: The number of objects currently in this bag.</a:t>
            </a:r>
            <a:endParaRPr lang="en-US" altLang="zh-TW" sz="2800" dirty="0">
              <a:cs typeface="Calibri" panose="020F0502020204030204" pitchFamily="34" charset="0"/>
            </a:endParaRPr>
          </a:p>
          <a:p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US" altLang="zh-TW" sz="3200" b="1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32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Task: Adds a given object to this bag.</a:t>
            </a: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Input: </a:t>
            </a:r>
            <a:r>
              <a:rPr lang="en-US" altLang="zh-TW" sz="2800" b="1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800" dirty="0" smtClean="0">
                <a:cs typeface="Calibri" panose="020F0502020204030204" pitchFamily="34" charset="0"/>
              </a:rPr>
              <a:t> is an object.</a:t>
            </a:r>
            <a:endParaRPr lang="en-US" altLang="zh-TW" dirty="0" smtClean="0">
              <a:cs typeface="Calibri" panose="020F0502020204030204" pitchFamily="34" charset="0"/>
            </a:endParaRPr>
          </a:p>
          <a:p>
            <a:pPr lvl="1"/>
            <a:r>
              <a:rPr lang="en-US" altLang="zh-TW" dirty="0" smtClean="0">
                <a:cs typeface="Calibri" panose="020F0502020204030204" pitchFamily="34" charset="0"/>
              </a:rPr>
              <a:t>Output: True if the addition succeeds, or false otherwise.</a:t>
            </a:r>
            <a:endParaRPr lang="zh-TW" altLang="en-US" dirty="0"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559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C++ Interface of the ADT 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75284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vector&gt; </a:t>
            </a:r>
          </a:p>
          <a:p>
            <a:pPr>
              <a:buNone/>
            </a:pPr>
            <a:r>
              <a:rPr lang="en-US" altLang="zh-TW" sz="1800" b="1" dirty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1800" dirty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namespace </a:t>
            </a:r>
            <a:r>
              <a:rPr lang="en-US" altLang="zh-TW" sz="1800" dirty="0" err="1">
                <a:latin typeface="Lucida Sans Typewriter" panose="020B0509030504030204" pitchFamily="49" charset="0"/>
                <a:cs typeface="Courier New" pitchFamily="49" charset="0"/>
              </a:rPr>
              <a:t>std</a:t>
            </a: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BagInterface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{ 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getCurrentSize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add(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remove(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= 0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void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clear()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getFrequencyOf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bool</a:t>
            </a:r>
            <a:r>
              <a:rPr lang="en-US" altLang="zh-TW" sz="1800" b="1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contains(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anEntry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vector&lt;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toVector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1-1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47)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Bag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130378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&lt;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iostream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&lt;string&gt;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#include "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Bag.h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”</a:t>
            </a:r>
          </a:p>
          <a:p>
            <a:pPr>
              <a:buNone/>
            </a:pP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using</a:t>
            </a:r>
            <a:r>
              <a:rPr lang="en-US" altLang="zh-TW" sz="1800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namespace std; </a:t>
            </a:r>
          </a:p>
          <a:p>
            <a:pPr>
              <a:buNone/>
            </a:pP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main()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{ 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string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clubs[] = {"Joker", "Ace", "Two", "Three", "Four", "Five", "Six", "Seven", "Eight", "Nine", "Ten", "Jack", "Queen", "King"}; 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Create our bag to hold cards.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Bag&lt;string&gt;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; 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Place six cards in the bag.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[2]);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[4]);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[8]);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[10]);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grabBag.add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 [12]);</a:t>
            </a:r>
          </a:p>
          <a:p>
            <a:pPr>
              <a:buNone/>
            </a:pPr>
            <a:r>
              <a:rPr lang="en-US" altLang="zh-TW" sz="18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	// Get friend’s guess and check it.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int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guess = 0; 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Using the ADT Bag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4842346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while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(!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grabBag.isEmpty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()) {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"What is your guess?"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  &lt;&lt; "(1 for Ace to 13 for King):";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cin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&gt;&gt; guess;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if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(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grabBag.contains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(clubs[guess])) { 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"You get the card!\n";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grabBag.remove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(clubs[guess]);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}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else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{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   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"Sorry, card was not in the bag.\n";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	}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}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dirty="0" err="1" smtClean="0">
                <a:latin typeface="Lucida Sans Typewriter" panose="020B0509030504030204" pitchFamily="49" charset="0"/>
                <a:cs typeface="Courier New" pitchFamily="49" charset="0"/>
              </a:rPr>
              <a:t>cout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&lt;&lt; "No more cards in the bag. Game over!\n";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	</a:t>
            </a:r>
            <a:r>
              <a:rPr lang="en-US" altLang="zh-TW" sz="18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return</a:t>
            </a: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 0; </a:t>
            </a:r>
          </a:p>
          <a:p>
            <a:pPr>
              <a:buNone/>
            </a:pPr>
            <a:r>
              <a:rPr lang="en-US" altLang="zh-TW" sz="1800" dirty="0" smtClean="0">
                <a:latin typeface="Lucida Sans Typewriter" panose="020B0509030504030204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en-US" altLang="zh-TW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Data Abstraction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467544" y="6228020"/>
            <a:ext cx="810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  <a:ea typeface="新細明體" charset="-120"/>
              </a:rPr>
              <a:t>Note: see </a:t>
            </a:r>
            <a:r>
              <a:rPr lang="en-US" altLang="zh-TW" dirty="0" smtClean="0">
                <a:latin typeface="Times New Roman" pitchFamily="18" charset="0"/>
                <a:ea typeface="新細明體" charset="-120"/>
                <a:cs typeface="Times New Roman" pitchFamily="18" charset="0"/>
              </a:rPr>
              <a:t>LISTING 1-2 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in [</a:t>
            </a:r>
            <a:r>
              <a:rPr lang="en-US" altLang="zh-TW" dirty="0" err="1" smtClean="0">
                <a:latin typeface="Calibri" pitchFamily="34" charset="0"/>
                <a:ea typeface="新細明體" charset="-120"/>
              </a:rPr>
              <a:t>Carrano</a:t>
            </a:r>
            <a:r>
              <a:rPr lang="en-US" altLang="zh-TW" dirty="0" smtClean="0">
                <a:latin typeface="Calibri" pitchFamily="34" charset="0"/>
                <a:ea typeface="新細明體" charset="-120"/>
              </a:rPr>
              <a:t> and Henry 2013] (on Page 49) for further details.</a:t>
            </a:r>
            <a:endParaRPr lang="zh-TW" alt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13272</TotalTime>
  <Words>3287</Words>
  <Application>Microsoft Office PowerPoint</Application>
  <PresentationFormat>如螢幕大小 (4:3)</PresentationFormat>
  <Paragraphs>602</Paragraphs>
  <Slides>51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51</vt:i4>
      </vt:variant>
    </vt:vector>
  </HeadingPairs>
  <TitlesOfParts>
    <vt:vector size="62" baseType="lpstr">
      <vt:lpstr>新細明體</vt:lpstr>
      <vt:lpstr>Arial</vt:lpstr>
      <vt:lpstr>Calibri</vt:lpstr>
      <vt:lpstr>Courier New</vt:lpstr>
      <vt:lpstr>Lucida Sans Typewriter</vt:lpstr>
      <vt:lpstr>Times</vt:lpstr>
      <vt:lpstr>Times New Roman</vt:lpstr>
      <vt:lpstr>Verdana</vt:lpstr>
      <vt:lpstr>Wingdings</vt:lpstr>
      <vt:lpstr>1_Edge</vt:lpstr>
      <vt:lpstr>Office 佈景主題</vt:lpstr>
      <vt:lpstr> Data Abstraction </vt:lpstr>
      <vt:lpstr>Overview</vt:lpstr>
      <vt:lpstr>To Become a Better Programmer</vt:lpstr>
      <vt:lpstr>Programming vs. Problem Solving</vt:lpstr>
      <vt:lpstr>Object-Oriented Solutions</vt:lpstr>
      <vt:lpstr>Object-Oriented Analysis and Design (1/3)</vt:lpstr>
      <vt:lpstr>Object-Oriented Analysis and Design (2/3)</vt:lpstr>
      <vt:lpstr>Object-Oriented Analysis and Design (3/3)</vt:lpstr>
      <vt:lpstr>More about OO Solutions (1/2)</vt:lpstr>
      <vt:lpstr>More about OO Solutions (2/2)</vt:lpstr>
      <vt:lpstr>Object-Oriented Programming (1/2)</vt:lpstr>
      <vt:lpstr>Object-Oriented Programming (2/2)</vt:lpstr>
      <vt:lpstr>Achieving a Better Solution</vt:lpstr>
      <vt:lpstr>Cohesion and Coupling (1/2)</vt:lpstr>
      <vt:lpstr>Cohesion and Coupling (2/2)</vt:lpstr>
      <vt:lpstr>Specification of a Module</vt:lpstr>
      <vt:lpstr>Separation of Concerns</vt:lpstr>
      <vt:lpstr>Operation Contracts (1/3)</vt:lpstr>
      <vt:lpstr>Operation Contracts (2/3)</vt:lpstr>
      <vt:lpstr>Operation Contracts (3/3)</vt:lpstr>
      <vt:lpstr>Options for Unusual Conditions</vt:lpstr>
      <vt:lpstr>Abstraction (1/3)</vt:lpstr>
      <vt:lpstr>Abstraction (2/3)</vt:lpstr>
      <vt:lpstr>Abstraction (3/3)</vt:lpstr>
      <vt:lpstr>Information Hiding (1/2)</vt:lpstr>
      <vt:lpstr>Information Hiding (2/2)</vt:lpstr>
      <vt:lpstr>Minimal and Complete Interfaces (1/2)</vt:lpstr>
      <vt:lpstr>Minimal and Complete Interfaces (2/2)</vt:lpstr>
      <vt:lpstr>Signature of an Interface</vt:lpstr>
      <vt:lpstr>Abstract Data Types (1/4)</vt:lpstr>
      <vt:lpstr>Abstract Data Types (2/4)</vt:lpstr>
      <vt:lpstr>Abstract Data Types (3/4)</vt:lpstr>
      <vt:lpstr>Abstract Data Type (4/4)</vt:lpstr>
      <vt:lpstr>Designing an ADT</vt:lpstr>
      <vt:lpstr>Example – An Appointment Book (1/6)</vt:lpstr>
      <vt:lpstr>Example – An Appointment Book (2/6)</vt:lpstr>
      <vt:lpstr>Example – An Appointment Book (3/6)</vt:lpstr>
      <vt:lpstr>Example – An Appointment Book (4/6)</vt:lpstr>
      <vt:lpstr>Example – An Appointment Book (5/6)</vt:lpstr>
      <vt:lpstr>Example – An Appointment Book (6/6)</vt:lpstr>
      <vt:lpstr>ADTs That Suggest Other ADTs (1/2)</vt:lpstr>
      <vt:lpstr>ADTs That Suggest Other ADTs (2/2)</vt:lpstr>
      <vt:lpstr>The ADT Bag</vt:lpstr>
      <vt:lpstr>Identifying Behaviors of a Bag (1/3)</vt:lpstr>
      <vt:lpstr>Identifying Behaviors of a Bag (2/3)</vt:lpstr>
      <vt:lpstr>Identifying Behaviors of a Bag (3/3)</vt:lpstr>
      <vt:lpstr>Specifying Data and Operations (1/2)</vt:lpstr>
      <vt:lpstr>Specifying Data and Operations (2/2)</vt:lpstr>
      <vt:lpstr>A C++ Interface of the ADT Bag</vt:lpstr>
      <vt:lpstr>Using the ADT Bag (1/2)</vt:lpstr>
      <vt:lpstr>Using the ADT Bag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chapter1_data_abstraction</dc:title>
  <dc:creator>tsay</dc:creator>
  <cp:lastModifiedBy>tsay</cp:lastModifiedBy>
  <cp:revision>654</cp:revision>
  <dcterms:created xsi:type="dcterms:W3CDTF">2009-06-21T02:54:00Z</dcterms:created>
  <dcterms:modified xsi:type="dcterms:W3CDTF">2016-10-15T02:12:38Z</dcterms:modified>
</cp:coreProperties>
</file>