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0"/>
  </p:notesMasterIdLst>
  <p:handoutMasterIdLst>
    <p:handoutMasterId r:id="rId21"/>
  </p:handoutMasterIdLst>
  <p:sldIdLst>
    <p:sldId id="377" r:id="rId3"/>
    <p:sldId id="540" r:id="rId4"/>
    <p:sldId id="426" r:id="rId5"/>
    <p:sldId id="427" r:id="rId6"/>
    <p:sldId id="527" r:id="rId7"/>
    <p:sldId id="428" r:id="rId8"/>
    <p:sldId id="432" r:id="rId9"/>
    <p:sldId id="433" r:id="rId10"/>
    <p:sldId id="542" r:id="rId11"/>
    <p:sldId id="543" r:id="rId12"/>
    <p:sldId id="544" r:id="rId13"/>
    <p:sldId id="435" r:id="rId14"/>
    <p:sldId id="530" r:id="rId15"/>
    <p:sldId id="531" r:id="rId16"/>
    <p:sldId id="532" r:id="rId17"/>
    <p:sldId id="533" r:id="rId18"/>
    <p:sldId id="534" r:id="rId1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3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8C7D957-AA74-498E-98F9-7AD2A8E56AB8}" type="slidenum">
              <a:rPr kumimoji="0" lang="zh-TW" altLang="en-US" b="0">
                <a:latin typeface="Times" pitchFamily="18" charset="0"/>
              </a:rPr>
              <a:pPr/>
              <a:t>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DD7A553-B89F-4774-BF0D-8241C1845E5F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92A38FE-9AF7-4B1C-AE8C-446998F458AE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12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Lists: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Notion of a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Examples:</a:t>
            </a:r>
          </a:p>
          <a:p>
            <a:pPr lvl="1"/>
            <a:r>
              <a:rPr lang="en-US" altLang="zh-TW" dirty="0" smtClean="0"/>
              <a:t>A list of important dates</a:t>
            </a:r>
          </a:p>
          <a:p>
            <a:pPr lvl="1"/>
            <a:r>
              <a:rPr lang="en-US" altLang="zh-TW" dirty="0" smtClean="0"/>
              <a:t>A list of addresses</a:t>
            </a:r>
          </a:p>
          <a:p>
            <a:pPr lvl="1"/>
            <a:r>
              <a:rPr lang="en-US" altLang="zh-TW" dirty="0" smtClean="0"/>
              <a:t>A grocery list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contains </a:t>
            </a:r>
            <a:r>
              <a:rPr lang="en-US" altLang="zh-TW" u="sng" dirty="0" smtClean="0"/>
              <a:t>items of the same type</a:t>
            </a:r>
            <a:r>
              <a:rPr lang="en-US" altLang="zh-TW" dirty="0" smtClean="0"/>
              <a:t>.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has one </a:t>
            </a:r>
            <a:r>
              <a:rPr lang="en-US" altLang="zh-TW" u="sng" dirty="0" smtClean="0"/>
              <a:t>first</a:t>
            </a:r>
            <a:r>
              <a:rPr lang="en-US" altLang="zh-TW" dirty="0" smtClean="0"/>
              <a:t> item and one </a:t>
            </a:r>
            <a:r>
              <a:rPr lang="en-US" altLang="zh-TW" u="sng" dirty="0" smtClean="0"/>
              <a:t>last</a:t>
            </a:r>
            <a:r>
              <a:rPr lang="en-US" altLang="zh-TW" dirty="0" smtClean="0"/>
              <a:t> item.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527450"/>
            <a:ext cx="2520280" cy="27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067944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9C0D4E-80B0-4A8E-B1FB-B32F932D91FC}" type="slidenum">
              <a:rPr kumimoji="0" lang="zh-TW" altLang="en-US" b="0"/>
              <a:pPr eaLnBrk="1" hangingPunct="1"/>
              <a:t>3</a:t>
            </a:fld>
            <a:endParaRPr kumimoji="0" lang="en-US" altLang="zh-TW" b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Notion of a List (2/2)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Except for the first and last items, each item has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predecessor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 and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successor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head (or front) does not have a predecessor.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tail (or end) does not have a successor.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What can we do to a list?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Count the items on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Add an item to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Remove an item from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Or, look at an item, etc.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Many issues and possibilities …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Items may be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referenced by their position within the list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None/>
            </a:pPr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4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(1/6)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us make it more precise.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list stores a number of items of the same type.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Operations on a list: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Test whether a list is empty.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Get the number of entries on a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Insert an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the entry at a given position from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Look at (get) the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Replace (set) the entry at a given position on the list.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5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(2/6)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363" y="2024063"/>
            <a:ext cx="7153275" cy="280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555776" y="5085184"/>
            <a:ext cx="400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class diagram for the ADT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51ED6D8-A72D-4E9B-A567-E2A72273B93C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(3/6)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We must specify the behavior of the list’s operations, without thinking about how we could implement them.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We will first take a closer look at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insert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remove</a:t>
            </a:r>
            <a:r>
              <a:rPr lang="en-US" altLang="zh-TW" sz="2800" dirty="0" smtClean="0">
                <a:solidFill>
                  <a:schemeClr val="tx2"/>
                </a:solidFill>
              </a:rPr>
              <a:t>, whose behavior is less obvious.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Detailed specifications will be given later when we examine a C++ interface for the ADT list.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6BF8A55-500E-4E45-BF84-D1CE80A87F52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(4/6)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err="1" smtClean="0">
                <a:solidFill>
                  <a:schemeClr val="tx2"/>
                </a:solidFill>
              </a:rPr>
              <a:t>Pseudocode</a:t>
            </a:r>
            <a:r>
              <a:rPr lang="en-US" altLang="zh-TW" sz="2400" dirty="0" smtClean="0">
                <a:solidFill>
                  <a:schemeClr val="tx2"/>
                </a:solidFill>
              </a:rPr>
              <a:t> to create the list: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        milk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eggs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butter, apples, bread, chicken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= </a:t>
            </a:r>
            <a:r>
              <a:rPr lang="en-US" altLang="zh-TW" sz="2000" i="1" dirty="0" smtClean="0">
                <a:solidFill>
                  <a:schemeClr val="tx2"/>
                </a:solidFill>
                <a:latin typeface="Lucida Console" pitchFamily="49" charset="0"/>
              </a:rPr>
              <a:t>a new empty 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(1, milk)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(2, eggs)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(3, butter)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(4, apples)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(5, bread)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(6, chicken)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dirty="0" smtClean="0">
              <a:solidFill>
                <a:schemeClr val="tx2"/>
              </a:solidFill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257821" y="5373217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259409" y="5366544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919809" y="5366544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645296" y="5366544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563888" y="5363924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502827" y="5373216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436096" y="5363924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/>
      <p:bldP spid="72710" grpId="0"/>
      <p:bldP spid="72711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8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(5/6)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2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200" dirty="0" smtClean="0">
                <a:solidFill>
                  <a:schemeClr val="tx2"/>
                </a:solidFill>
                <a:latin typeface="Lucida Console" pitchFamily="49" charset="0"/>
              </a:rPr>
              <a:t>(4, nuts) 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 4 or greater now have their positions increased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87624" y="1547500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89212" y="154082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849612" y="154082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575099" y="154082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93691" y="153820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432630" y="154749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65899" y="153820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2987660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298098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298098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298098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297836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298765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297836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299695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(6/6)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400" dirty="0" err="1" smtClean="0">
                <a:solidFill>
                  <a:schemeClr val="tx2"/>
                </a:solidFill>
                <a:latin typeface="Lucida Console" pitchFamily="49" charset="0"/>
              </a:rPr>
              <a:t>aList.remove</a:t>
            </a:r>
            <a:r>
              <a:rPr lang="en-US" altLang="zh-TW" sz="2400" dirty="0" smtClean="0">
                <a:solidFill>
                  <a:schemeClr val="tx2"/>
                </a:solidFill>
                <a:latin typeface="Lucida Console" pitchFamily="49" charset="0"/>
              </a:rPr>
              <a:t>(5)</a:t>
            </a:r>
            <a:endParaRPr lang="zh-TW" altLang="en-US" sz="2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positions greater than 5 now have their positions decreased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1538208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1531535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1531535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1531535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1528915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1538207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1528915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1547500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87624" y="3050376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189212" y="3043703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1849612" y="3043703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575099" y="3043703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294915" y="3050375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6228184" y="3041083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23951" y="3059668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1187624" y="3986480"/>
            <a:ext cx="5184576" cy="3786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189212" y="397980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1849612" y="397980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2575099" y="397980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4283968" y="398647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5173087" y="397718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523951" y="399577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true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= 0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- 1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+ 1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item)).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false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false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</a:t>
            </a:r>
            <a:r>
              <a:rPr lang="en-US" altLang="zh-TW" sz="2800" dirty="0" err="1" smtClean="0">
                <a:ea typeface="新細明體" charset="-120"/>
              </a:rPr>
              <a:t>aList</a:t>
            </a:r>
            <a:endParaRPr lang="en-US" altLang="zh-TW" sz="2800" dirty="0" smtClean="0">
              <a:ea typeface="新細明體" charset="-120"/>
            </a:endParaRP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 = 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endParaRPr lang="en-US" altLang="zh-TW" sz="26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 smtClean="0"/>
          </a:p>
          <a:p>
            <a:endParaRPr lang="en-US" altLang="zh-TW" sz="2800" dirty="0" smtClean="0">
              <a:ea typeface="新細明體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12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Displaying the items on a list: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73738"/>
            <a:ext cx="7029400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Displays the items on the list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displayList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(position = 1 </a:t>
            </a:r>
            <a:r>
              <a:rPr lang="en-US" altLang="zh-TW" b="0" i="1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through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aList.getLength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()) {  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dataItem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aList.getEntry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(position)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i="1" dirty="0">
                <a:solidFill>
                  <a:schemeClr val="tx2"/>
                </a:solidFill>
                <a:latin typeface="Lucida Sans Typewriter" panose="020B0509030504030204" pitchFamily="49" charset="0"/>
              </a:rPr>
              <a:t>Display</a:t>
            </a: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dataItem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}</a:t>
            </a:r>
            <a:endParaRPr lang="zh-TW" altLang="en-US" b="0" dirty="0"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13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List Operations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Replace an item:</a:t>
            </a:r>
            <a:endParaRPr lang="en-US" altLang="zh-TW" sz="2800" kern="12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Note that </a:t>
            </a:r>
            <a:r>
              <a:rPr lang="en-US" altLang="zh-TW" sz="2600" dirty="0" err="1" smtClean="0">
                <a:solidFill>
                  <a:schemeClr val="tx2"/>
                </a:solidFill>
                <a:latin typeface="Lucida Console" pitchFamily="49" charset="0"/>
              </a:rPr>
              <a:t>displayList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kern="1200" dirty="0" smtClean="0">
                <a:solidFill>
                  <a:schemeClr val="tx2"/>
                </a:solidFill>
                <a:latin typeface="Lucida Console" pitchFamily="49" charset="0"/>
              </a:rPr>
              <a:t>replace</a:t>
            </a:r>
            <a:r>
              <a:rPr lang="en-US" altLang="zh-TW" sz="2800" kern="1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800" dirty="0" smtClean="0">
                <a:solidFill>
                  <a:schemeClr val="tx2"/>
                </a:solidFill>
              </a:rPr>
              <a:t>do not depend on </a:t>
            </a:r>
            <a:r>
              <a:rPr lang="en-US" altLang="zh-TW" sz="2800" i="1" u="sng" dirty="0" smtClean="0">
                <a:solidFill>
                  <a:schemeClr val="tx2"/>
                </a:solidFill>
              </a:rPr>
              <a:t>how</a:t>
            </a:r>
            <a:r>
              <a:rPr lang="en-US" altLang="zh-TW" sz="2800" dirty="0" smtClean="0">
                <a:solidFill>
                  <a:schemeClr val="tx2"/>
                </a:solidFill>
              </a:rPr>
              <a:t> we would implement the list.</a:t>
            </a:r>
          </a:p>
          <a:p>
            <a:pPr eaLnBrk="1" hangingPunct="1">
              <a:lnSpc>
                <a:spcPct val="80000"/>
              </a:lnSpc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16833"/>
            <a:ext cx="7029400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Replace the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i-</a:t>
            </a:r>
            <a:r>
              <a:rPr lang="en-US" altLang="zh-TW" b="0" i="1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entry in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with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endParaRPr lang="en-US" altLang="zh-TW" b="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Returns true if the replacement is successful;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otherwise returns false.</a:t>
            </a:r>
            <a:endParaRPr lang="en-US" altLang="zh-TW" b="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replace(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aList.remove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(success)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 success =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aList.insert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latin typeface="Lucida Sans Typewriter" panose="020B0509030504030204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success</a:t>
            </a:r>
            <a:endParaRPr lang="zh-TW" altLang="en-US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14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list is not ordered.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It is the user’s responsibility to maintain a desired order.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To insert Amy, Ellen, Bob, Drew, Aaron, and Carol one by one into a list, while maintaining the list in alphabetic order: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43614" y="3845947"/>
            <a:ext cx="7960834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= a new empty list</a:t>
            </a:r>
          </a:p>
          <a:p>
            <a:pPr>
              <a:defRPr/>
            </a:pPr>
            <a:r>
              <a:rPr lang="en-US" altLang="zh-TW" sz="1600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(1, “Amy”)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</a:t>
            </a:r>
            <a:endParaRPr lang="en-US" altLang="zh-TW" sz="1600" b="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(2, “Ellen”)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Ellen 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(2, “Bob”)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Bob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(3, “Drew”)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(1,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“Aaron”)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Aaron 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(4, “Carol”)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Aaron Amy Bob Carol Drew Ellen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15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95536" y="1628800"/>
            <a:ext cx="8454559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Interface for the ADT list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ListInterface.h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_LIST_INTERFACE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#define _LIST_INTERFACE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Sees whether this list is empty.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the list is empty; otherwise returns false.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Gets the current number of entries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The integer number of entries currently in the list.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b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</a:b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16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80806" y="1268760"/>
            <a:ext cx="8855690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Inserts an entry into this list at a given position.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 + 1 and the insertion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successful,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is at the given position in the list,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other entries are renumbered accordingly, and the returned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value is true.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newPosition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list position at which to insert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entry to insert into the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insertion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newPosition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the entry at a given position from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 and the removal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successful, the entry at the given position in the list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removed, other items are renumbered accordingly, and the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returned value is true.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entry to remove.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removal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17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88213" y="1394767"/>
            <a:ext cx="8948283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all entries from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List contains no entries and the count of items is 0.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 clear()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Gets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The desired entry has been returned.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desired entry.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The entry at the given position.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getEntry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Replaces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The entry at the given position is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entry to replace.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replacement entry.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}; // end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14407</TotalTime>
  <Words>1501</Words>
  <Application>Microsoft Office PowerPoint</Application>
  <PresentationFormat>如螢幕大小 (4:3)</PresentationFormat>
  <Paragraphs>336</Paragraphs>
  <Slides>17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28" baseType="lpstr">
      <vt:lpstr>新細明體</vt:lpstr>
      <vt:lpstr>Arial</vt:lpstr>
      <vt:lpstr>Calibri</vt:lpstr>
      <vt:lpstr>Courier New</vt:lpstr>
      <vt:lpstr>Lucida Console</vt:lpstr>
      <vt:lpstr>Lucida Sans Typewriter</vt:lpstr>
      <vt:lpstr>Times</vt:lpstr>
      <vt:lpstr>Verdana</vt:lpstr>
      <vt:lpstr>Wingdings</vt:lpstr>
      <vt:lpstr>1_Edge</vt:lpstr>
      <vt:lpstr>Office 佈景主題</vt:lpstr>
      <vt:lpstr>Lists: The ADT and Its Uses </vt:lpstr>
      <vt:lpstr>The Notion of a List (1/2)</vt:lpstr>
      <vt:lpstr>The Notion of a List (2/2)</vt:lpstr>
      <vt:lpstr>The ADT List (1/6)</vt:lpstr>
      <vt:lpstr>The ADT List (2/6)</vt:lpstr>
      <vt:lpstr>The ADT List (3/6)</vt:lpstr>
      <vt:lpstr>The ADT List (4/6)</vt:lpstr>
      <vt:lpstr>The ADT List (5/6)</vt:lpstr>
      <vt:lpstr>The ADT List (6/6)</vt:lpstr>
      <vt:lpstr>Axioms for the ADT List (1/2)</vt:lpstr>
      <vt:lpstr>Axioms for the ADT List (2/2)</vt:lpstr>
      <vt:lpstr>Using the List Operations (1/3)</vt:lpstr>
      <vt:lpstr>Using List Operations (2/3)</vt:lpstr>
      <vt:lpstr>Using the List Operations (3/3)</vt:lpstr>
      <vt:lpstr>A C++ Interface for Lists (1/3)</vt:lpstr>
      <vt:lpstr>A C++ Interface for Lists (2/3)</vt:lpstr>
      <vt:lpstr>A C++ Interface for Lists (3/3)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633</cp:revision>
  <dcterms:created xsi:type="dcterms:W3CDTF">2009-06-21T02:54:00Z</dcterms:created>
  <dcterms:modified xsi:type="dcterms:W3CDTF">2017-10-15T08:07:11Z</dcterms:modified>
</cp:coreProperties>
</file>