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5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2-11-05T03:39:04.33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5292 8784,'0'0,"0"0,0 0,-18 0,18 0,-18 18,18-18,-17 17,17 1,0-18,-18 18,18-1,0-17,-18 0,1 18,17-18,0 18,-18-18,18 0,0 0,0 17,-17 1,17 0,0-18,0 17,-18-17,18 18,0-18,0 17,-18-17,18 18,0-18,0 18,0-1,0-17,0 18,0-18,0 18,0-18,0 17,0 1,0 0,0-18,0 17,0 1,-17-18,17 17,0 1,0-18,0 0,0 18,0-1,0-17,0 18,0 0,0-18,0 17,0 1,0-18,0 18,0-1,0 1,0-18,0 18,0-1,0 1,0-18,17 35,-17-35,0 18,0 17,0-17,18-1,-18 1,0 0,0-1,0 1,18-1,-18-17,0 0,0 18,0 0,0-1,0 1,0 0,0-1,0 1,0 0,0-1,0-17,0 18,0-18,0 17,0 1,0-18,0 18,0-1,0 1,0-18,0 35,0-17,0 0,0 17,0-35,0 18,0-1,17 18,-17-17,0 17,0-17,0 0,0-1,18 19,-18-19,17 18,-17 1,36-19,-36 19,17-19,-17 1,18-18,17 53,-17-18,0-17,17-18,-35 17,0-17,17 0,-17 18,0-18,0 18,0-18,18 17,-18-17,0 0,0 0</inkml:trace>
  <inkml:trace contextRef="#ctx0" brushRef="#br0" timeOffset="1614.0923">5151 10513,'0'0,"0"0,0 0,35 17,-18-17,36 36,-17-36,-19 0,1 17,0-17,-1 18,1-18,-18 0,17 18,1-1,0-17,-18 0,0 0,0 18,17-18,-17 0,0 0,0 0,0-18,0 18,0-17,0-1,0 0,0 1,0 17,0 0,0-18,0 18,0-18,0 18,18-17,-18 17,0 0,18 0,-18 0,0-18,0 18,0 0,0-18,0 18,0-17,0 17,0 0,0-18,0 18</inkml:trace>
  <inkml:trace contextRef="#ctx0" brushRef="#br0" timeOffset="3495.1999">5397 10001,'0'0,"-17"0,-1 0,1 0,-19 18,19-18,-1 0,0 18,1-18,-1 17,0-17,-17 0,18 0,-1 18,-17-18,17 17,-17 1,-1 0,19-18,-1 0,1 17,-1-17,18 0,-18 0,1 18,17-18,-18 0,18 18,-18-18,1 0,-1 17,0 1,1-18,17 0,-18 18,0-1,1-17,-1 0,18 18,0-1,0-17,-17 0,17 18,-18 0,18-1,-18 1,1 0,17-18,-18 17,18-17,0 18,0-18,0 18,0-18,-35 17,35-17,0 18,0-18,0 17,0-17,-18 18,18-18,0 0,0 18,-18-18,18 0,0 0,0 0,0 0,0 17,0-17</inkml:trace>
  <inkml:trace contextRef="#ctx0" brushRef="#br0" timeOffset="4564.2611">4516 10460,'0'0,"0"0,0 0,17 35,-17-17,18-1,-18 19,17-19,1 19,-18-19,0-17,18 18,-18-18,0 0,0 0,17 0,-17 0,0 0,18 0,0 0,17-18,0 18,0-17,36-1,-36 0,1 18,-36 0,0 0</inkml:trace>
  <inkml:trace contextRef="#ctx0" brushRef="#br0" timeOffset="6583.3766">6773 10019,'0'0,"0"0,0 0,18 0,-18 35,18-17,-18 17,17-17,1 17,0 18,17-18,0 18,-17-35,-1-1,1 1,0 0,-18-1,35-17,-17 18,-18-18,17 0,1 0,-18 18,0-18,17 0,-17 0,18 0,0 0,-1 17,1-17,17 0,18 0,0 0,0 0,-18 0,18 0,-35-17,0 17,17 0,-35-18,17 0,1 18,0 0,-1-17,1-1,17 18,-35 0,0-18,36 1,-36 17,17 0,1 0,-18-18,17 18,-17-18,18 18,0 0,-18 0,0-17,17-1,-17 18,0-17,0 17,0 0,0-18,18 18,-18-18,0 1,18 17,-18-18,17 18,1-18,0 1,-18 17,17 0,-17-18</inkml:trace>
  <inkml:trace contextRef="#ctx0" brushRef="#br0" timeOffset="7761.4439">7779 10037,'0'17,"0"-17,0 0,17 0,19 0,-1 0,-17 0,17 0,-18 0,-17 0,0 0,0 0,18 18,-18-18,0 0,0 0,0 17,18 1,-18 17,0 1,0-19,17 1,-17-18,0 18,0-18</inkml:trace>
  <inkml:trace contextRef="#ctx0" brushRef="#br0" timeOffset="10259.5868">7232 10477,'0'0,"0"0,0 0,18 0,-1 0,18 0,1 18,17 0,0-1,17 1,-17-18,-18 0,1 0,17 0,-36 0,1 0,-18 0,17 0,-17 0,0 0,18 0,0 0,-1 0,1 0,-18 0,18 0,17 0,0 0,-17 0,17 0,0 0,1 0,-1 0,-17 0,-1 0,1 0,-18 0,18 0,-1 0,1 0,-1 0,1 0,17 0,18 0,-35 0,0 0,17 0,0 0,0 0,-17 0,17 0,-17 0,0-18,-1 18,18-17,-17-1,17 18,-17-18,0 18,-1 0,1 0,17 0,-17-17,0-1,-1 1,1-1,17 18,18-18,-35 1,-1 17,1 0,0-18,-18 18,17-18,1 18,-1-17,1 17,0-36,17 36,18 0,-53 0,0 0,18-17,-1-1,1 18,17-17,-17 17,-1-18,-17 18,18-18,-18 18,0-17,0 17,18-18,-18 18,17-18,-17 18,18-17,-18-1,0 18,18 0,-18 0,0 0,17-18,-17 18,18 0,-18 0,18 0,-18 0,0-17,0 17</inkml:trace>
  <inkml:trace contextRef="#ctx0" brushRef="#br0" timeOffset="11490.6572">9190 10001,'0'0,"0"0,17 0,1 0,0 0,-1 0,1 0,0 0,-18 0,17 0,-17 0,0 0,18 0,-18 0,18 0,-18 0,17 0,-17 0,18 0,-18 0,18 0,-18 0,17 0,-17 0,18 0,-18 0,0 0,0 0,0 0,0 0,0 0,0 18,0 0,0-1,0 1,0 17,0-17,0 17,17 18,-17-35,0 17,0-18,0 1,0 0,0-1,0-17,18 0,-18 0,0 18,0-18,0 0</inkml:trace>
  <inkml:trace contextRef="#ctx0" brushRef="#br0" timeOffset="35837.0498">6879 12435,'0'0,"0"0,0 0,-17 0,-1 0,-17 18,-1-18,-34 0,-1 0,-52 0,35 0,-1 0,1 0,18 18,-1-18,18 17,-17-17,17 0,-18 0,1 0,34 0,1 0,-36 18,19-18,34 0,-53 18,18-18,18 0,-18 0,-17 17,17 1,0 0,18-1,-1 1,19-1,-54-17,53 0,-52 0,52 18,-17-18,0 18,17-1,-35 19,18-1,-18-35,18 18,-1-1,1-17,-53 18,53 17,-36-35,18 18,0-1,0 1,18 0,0 17,-18-35,35 18,1-18,-1 35,-35-18,18 1,17 0,0-1,1 1,-18 0,17 17,-35-17,35-1,18 1,-17 0,-1-1,-17 1,0-1,17 19,0-1,-35-17,36 17,17-35,-36 18,1 34,17-34,1 17,-18-17,-1 17,19 1,-19-1,19-18,-1 1,0 0,18-1,0 1,-35 0,35-1,0 1,0 0,-17-1,17 1,0 17,-18 0,0 1,18-1,0 18,0-35,0 34,0 1,0-17,0-19,0 19,0 16,0-16,0-1,18-17,-18 17,0 0,18 1,-1-1,1-18,-18 36,35-17,-35-19,18 19,-18-19,0 18,17 1,1-19,-18 1,0 0,18 17,-18-17,17-1,-17 18,18-17,0 0,-1 17,18 0,-35-17,18 17,17-17,1 17,-36-35,17 18,1-18,-18 0,18 17,-18-17,0 18,17 0,1-1,0 1,-1 0,-17-1,18-17,-1 18,1 0,0-18,-18 0,17 17,-17-17,18 0,-18 0,0 0,0 18,18-18,-1 0,-17 0,0 0,18 17,0-17,-18 18,17-18,-17 0,18 0,-18 0,0 0</inkml:trace>
  <inkml:trace contextRef="#ctx0" brushRef="#br0" timeOffset="37871.1661">3563 15416,'0'0,"0"0,0 0,18 0,-1 0,1 0,17 0,-17 0,0 0,-1 18,1-18,-1 0,-17 0,18 0,-18 0,18 0,-18 0,17 0,1 0,-18 18,18-18,-18 0,0 0,17 0,-17 0,18 0,-18 0,0 0,18 0,-18 0,0 0,17 0,1 0,-1-18,-17 18,0 0,18 0,-18 0,0 0,0 0,0-18,0 18,0-17,0 17,-18-18,18 18,0-18,-17 1,17 17,-35-53,35 53,0-18,0 1,0 17,0 0,0-18,0 18,0 0,0 0,0 0,0-18,0 18,0-17,0 17,0 0,0 0,0 0,0-18,-18 18,18 0,0 0,0 0,0 0</inkml:trace>
  <inkml:trace contextRef="#ctx0" brushRef="#br0" timeOffset="40742.3303">5574 14870,'0'0,"-18"17,18-17,0 18,0-1,-17 1,-19 0,1 17,0-17,17-1,0 19,-17-19,18 19,-36-1,53-18,-36 1,36 0,-17-1,-19 1,36 0,-17-1,-1 1,1 0,-1-18,0 17,18-17,-17 18,-1-1,18-17,0 0,0 18,-18-18,1 0,17 0,-18 0,18 18,0-18,0 0,0 0,0 17,0-17,0 0,0 0,0 18,0-18,0 0,0 0,0 0,0 18,0-18,0 0,-18 0,18 17,0-17,0 0,-17 0,-1 18,18-18,0 18,-17-18,17 17,-18-17,18 0</inkml:trace>
  <inkml:trace contextRef="#ctx0" brushRef="#br0" timeOffset="42067.4061">4939 15311,'0'0,"0"17,0-17,0 0,0 35,0-17,0 0,0 17,0 18,0-35,0-1,0 1,0-1,0 1,0 0,0-1,0-17,0 0,0 18,0-18,0 0,18 0,-18 0,0 0,0 0,17 0,1 0,17 0,0 0,1 0,-19 18,36-18,-35 0,35 0,-18 0,0 0,-17 0,0 0,-1 0,-17 0,0 0,18 0,-18 0</inkml:trace>
  <inkml:trace contextRef="#ctx0" brushRef="#br0" timeOffset="44470.5436">8731 13600,'0'0,"0"0,0 0,0 0,0 17,18 1,17 35,0 0,1-36,-19 19,36-1,-17-17,-1-1,0-17,0 18,1-1,-19-17,1 0,0 0,-18 0,17 0,18 0,-17 0,17 0,1 0,-19 0,19 0,-1 0,18 0,-36 0,19 0,-1 0,-17 0,35 0,-18 0,-18 0,19 0,-36 0,0 0,17 0,1 0,-18 0,18-17,-1 17,-17-18,36 1,-19 17,1-18,35 18,-36 0,1-35,-18 17,18 0,-1 18,-17-17,0 17,18 0,-18-18,18 18,-1-18,-17 1,0 17,18-18,-18 18,18-18</inkml:trace>
  <inkml:trace contextRef="#ctx0" brushRef="#br0" timeOffset="45222.5866">9860 13652,'0'0,"0"0,0 0,18 0,-1 0,1 0,17 0,-17 0,17 0,1 0,16 0,-16 0,-19 0,1 0,0 0,-18 18,0 0,17-1,-17 1,18 17,-18-17,35 0,-35-1,0 1,0-18,18 0,-18 0,0 0</inkml:trace>
  <inkml:trace contextRef="#ctx0" brushRef="#br0" timeOffset="47393.7108">8043 13582,'0'0,"0"0,0 0,18 53,0-36,-1 1,36 35,-53 0,18-35,-1 17,19 0,-19 0,1-17,0 17,17 1,-17-19,-1 1,18 17,1-35,-19 18,1 17,17-17,-17-1,0 1,-1 0,18-1,-17-17,0 18,-1 0,36 17,-17-35,17 35,-18 0,18-35,-18 18,-17 0,52 17,-52-17,35-1,-36 1,19 0,17-1,-53-17,52 0,-16 18,-1-18,0 0,1 0,-1 0,0 0,18 0,-18 0,18 0,-17 0,-1 0,0 0,18 0,-35 0,35 0,-36 0,18 0,18 0,0 0,0 0,-35-18,17 18,18-35,18 35,-1 0,18-18,-35 18,-17-17,34-1,1 0,-36 1,-17-1,17 0,-17 18,-1-35,18 0,-17 35,0 0,-1-18,19-17,-19 35,36-18,0 1,0-19,-18 19,-17-1,35 0,-36-17,19 35,-19-17,1-19,0 19,-1-1,19 0,-36 18,17 0,1-35,0 17,-18-17,17 18,-17-1,0 0,0 18,0 0,0-17,0 17,0-18,0 0,0 1,0-1,0 0,0 1,0 17,0 0,0-18,0 18,0 0,0 0,0 0,0 0,0 0,0 0</inkml:trace>
  <inkml:trace contextRef="#ctx0" brushRef="#br0" timeOffset="48531.7759">11112 13688,'0'0,"0"0,18 0,0 0,17 0,-17 0,-1 0,1 0,0 0,-18 0,35 0,-35 0,18 0,-18 0,35 0,-35 0,0 0,17 0,1 0,0 0,-1 0,-17 0,18 0,-18 0,0 0,18 0,-1 0,-17 0,18 0,-18 0,0 0,0 0,0 17,0 36,0-35,0 0,0 35,0-18,0-35,18 53,17-18,-35-17,17 17,-17 0,18-17,-18-18,18 17,-1 1,-17-18</inkml:trace>
  <inkml:trace contextRef="#ctx0" brushRef="#br0" timeOffset="62559.5782">7691 11906,'0'0,"0"-17,0-1,0-17,0 17,0-17,0 17,0 18,0-18,0 18,0-17,0 17,17-18,-17 18,18 0,-1-35,-17 17,18 18,0-17,-1-1,-17 18,0 0,18-18,0 18,-1-17,1 17,0-18,34 18,-16-18,-1 18,-17 0,-1 0,19-17,-19 17,19 0,-1-35,35 35,-17-18,-35 18,35-18,-18 18,0 0,1 0,-1 0,-17-17,17 17,-18-18,19 18,-1 0,-17 0,-1 0,1 0,0 0,-1 0,1 0,17 0,0 0,-17 0,17 0,-17 0,17 0,1 0,16 0,-16 0,-1 0,18 0,-18 0,18 18,-18-18,1 0,-1 0,0 0,-17 0,17 0,18 0,-18 0,1 0,-1 0,35 0,1 17,-18-17,-18 18,71 0,-88-18,17 17,-17 1,17-18,0 0,-35 0,18 0,17 0,-35 17,35 1,-35-18,36 18,-36-18,35 17,-17 19,17-36,-18 17,-17 1,36 0,-36-18,17 17,1 1,0-1,-18 1,17-18,1 0,-18 0,18 18,-1-1,-17-17,18 0,-18 18,0-18,17 0,1 18,-18-18,0 17,0-17,18 0,-18 0</inkml:trace>
  <inkml:trace contextRef="#ctx0" brushRef="#br0" timeOffset="63542.6344">10319 11800,'0'0,"0"0,17 0,-17 0,18 0,17 0,-17 18,0-18,17 0,0 0,-17 18,-1-18,1 0,-18 17,18-17,-18 0,0 0,0 0,0 0,0-17,0 17,0-18,17 0,-17 1,0 17,0-18,18 0,-18 18,0-17,0 17,0 0,0-18,0 18</inkml:trace>
  <inkml:trace contextRef="#ctx0" brushRef="#br0" timeOffset="65645.7547">8943 12418,'0'0,"0"0,0 0,-18 0,18 17,-17-17,17 0,0 0,0 0,-18 0,18 0,-18 0,1 0,-19 0,19 0,-1 18,1-18,-1 0,0 0,1 0,-1 0,0 0,18 0,-17 18,17-18,0 0,-18 0,0 0,-17 0,17 0,-17 0,0 0,0 0,17 0,18 0,-35 0,17 17,0-17,-17 0,18 0,-19 0,19 0,-1 36,-17-36,-1 17,19 1,-18-18,35 0,-18 0,-35 0,18 0,17 18,0-1,1 1,-1-18,0 17,1-17,17 18,-18-18,1 0,-1 18,18-18,-18 17,-17 1,17-18,18 18,-17-18,-1 17,18-17,-18 18,1-18,17 18,-35-18,35 0,-18 17,18-17,-18 0,1 18,-1-1,0 1,1 0,17-18,-18 0,0 0,1 0,17 0,-18 17,1-17,17 18,0-18,-18 0,18 18,-18-18,18 0</inkml:trace>
  <inkml:trace contextRef="#ctx0" brushRef="#br0" timeOffset="67007.8326">7373 12771,'0'0,"0"0,0 0,18 17,-18 1,17-1,-17 1,0 0,0-18,0 17,0 1,0-18,0 18,0-18,0 17,18-17,0 0,-18 18,0-18,17 0,-17 0,0 0,0 18,0-18,0 0,0 0,0 0,18 0,17 0,0 0,1 0,-1 0,18 0,0 17,0-17,-36 0,19 0,-19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16225-E2BD-4D13-83A6-76427A15B38D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D62B6-13F5-4495-8966-198E1B9863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5200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D62B6-13F5-4495-8966-198E1B9863FE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7290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579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645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830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775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470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761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341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995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065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932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578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565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PL HW#4 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助教 賴瑞舜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5422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/>
              <a:t>1. Identify the binding and bound occurrences of variable/function names in the </a:t>
            </a:r>
            <a:r>
              <a:rPr lang="en-US" altLang="zh-TW" dirty="0" smtClean="0"/>
              <a:t>following expressions</a:t>
            </a:r>
            <a:r>
              <a:rPr lang="en-US" altLang="zh-TW" dirty="0"/>
              <a:t>.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(</a:t>
            </a:r>
            <a:r>
              <a:rPr lang="en-US" altLang="zh-TW" dirty="0"/>
              <a:t>a) let </a:t>
            </a:r>
            <a:r>
              <a:rPr lang="en-US" altLang="zh-TW" dirty="0">
                <a:solidFill>
                  <a:srgbClr val="FF0000"/>
                </a:solidFill>
              </a:rPr>
              <a:t>x</a:t>
            </a:r>
            <a:r>
              <a:rPr lang="en-US" altLang="zh-TW" dirty="0"/>
              <a:t> = 3 in</a:t>
            </a:r>
          </a:p>
          <a:p>
            <a:pPr marL="0" indent="0">
              <a:buNone/>
            </a:pPr>
            <a:r>
              <a:rPr lang="en-US" altLang="zh-TW" dirty="0" smtClean="0"/>
              <a:t>          let </a:t>
            </a:r>
            <a:r>
              <a:rPr lang="en-US" altLang="zh-TW" dirty="0" err="1">
                <a:solidFill>
                  <a:srgbClr val="002060"/>
                </a:solidFill>
              </a:rPr>
              <a:t>sq</a:t>
            </a:r>
            <a:r>
              <a:rPr lang="en-US" altLang="zh-TW" dirty="0"/>
              <a:t> </a:t>
            </a:r>
            <a:r>
              <a:rPr lang="en-US" altLang="zh-TW" dirty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altLang="zh-TW" dirty="0"/>
              <a:t> = </a:t>
            </a:r>
            <a:r>
              <a:rPr lang="en-US" altLang="zh-TW" dirty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altLang="zh-TW" dirty="0"/>
              <a:t> </a:t>
            </a:r>
            <a:r>
              <a:rPr lang="en-US" altLang="zh-TW" dirty="0" smtClean="0"/>
              <a:t>* </a:t>
            </a:r>
            <a:r>
              <a:rPr lang="en-US" altLang="zh-TW" dirty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altLang="zh-TW" dirty="0"/>
              <a:t> </a:t>
            </a:r>
            <a:r>
              <a:rPr lang="en-US" altLang="zh-TW" dirty="0" smtClean="0"/>
              <a:t>in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en-US" altLang="zh-TW" dirty="0" err="1" smtClean="0">
                <a:solidFill>
                  <a:srgbClr val="002060"/>
                </a:solidFill>
              </a:rPr>
              <a:t>sq</a:t>
            </a:r>
            <a:r>
              <a:rPr lang="en-US" altLang="zh-TW" dirty="0" smtClean="0">
                <a:solidFill>
                  <a:schemeClr val="tx2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x</a:t>
            </a:r>
          </a:p>
          <a:p>
            <a:pPr marL="0" indent="0">
              <a:buNone/>
            </a:pPr>
            <a:r>
              <a:rPr lang="en-US" altLang="zh-TW" dirty="0" smtClean="0"/>
              <a:t>    (</a:t>
            </a:r>
            <a:r>
              <a:rPr lang="en-US" altLang="zh-TW" dirty="0"/>
              <a:t>b) let rec </a:t>
            </a:r>
            <a:r>
              <a:rPr lang="en-US" altLang="zh-TW" dirty="0">
                <a:solidFill>
                  <a:srgbClr val="002060"/>
                </a:solidFill>
              </a:rPr>
              <a:t>f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altLang="zh-TW" dirty="0"/>
              <a:t> = </a:t>
            </a:r>
            <a:r>
              <a:rPr lang="en-US" altLang="zh-TW" dirty="0">
                <a:solidFill>
                  <a:schemeClr val="accent4">
                    <a:lumMod val="75000"/>
                  </a:schemeClr>
                </a:solidFill>
              </a:rPr>
              <a:t>g</a:t>
            </a:r>
            <a:r>
              <a:rPr lang="en-US" altLang="zh-TW" dirty="0"/>
              <a:t> 1 </a:t>
            </a:r>
            <a:r>
              <a:rPr lang="en-US" altLang="zh-TW" dirty="0" smtClean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altLang="zh-TW" dirty="0" smtClean="0"/>
              <a:t> 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               and </a:t>
            </a:r>
            <a:r>
              <a:rPr lang="en-US" altLang="zh-TW" dirty="0">
                <a:solidFill>
                  <a:schemeClr val="accent4">
                    <a:lumMod val="75000"/>
                  </a:schemeClr>
                </a:solidFill>
              </a:rPr>
              <a:t>g</a:t>
            </a:r>
            <a:r>
              <a:rPr lang="en-US" altLang="zh-TW" dirty="0"/>
              <a:t> </a:t>
            </a:r>
            <a:r>
              <a:rPr lang="en-US" altLang="zh-TW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</a:t>
            </a:r>
            <a:r>
              <a:rPr lang="en-US" altLang="zh-TW" dirty="0"/>
              <a:t>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x</a:t>
            </a:r>
            <a:r>
              <a:rPr lang="en-US" altLang="zh-TW" dirty="0"/>
              <a:t> =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x</a:t>
            </a:r>
            <a:r>
              <a:rPr lang="en-US" altLang="zh-TW" dirty="0"/>
              <a:t> + </a:t>
            </a:r>
            <a:r>
              <a:rPr lang="en-US" altLang="zh-TW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</a:t>
            </a:r>
            <a:r>
              <a:rPr lang="en-US" altLang="zh-TW" dirty="0"/>
              <a:t> in</a:t>
            </a:r>
          </a:p>
          <a:p>
            <a:pPr marL="0" indent="0">
              <a:buNone/>
            </a:pPr>
            <a:r>
              <a:rPr lang="en-US" altLang="zh-TW" dirty="0" smtClean="0"/>
              <a:t>          let </a:t>
            </a:r>
            <a:r>
              <a:rPr lang="en-US" altLang="zh-TW" dirty="0">
                <a:solidFill>
                  <a:srgbClr val="FF0000"/>
                </a:solidFill>
              </a:rPr>
              <a:t>x</a:t>
            </a:r>
            <a:r>
              <a:rPr lang="en-US" altLang="zh-TW" dirty="0"/>
              <a:t> = 3 </a:t>
            </a:r>
            <a:r>
              <a:rPr lang="en-US" altLang="zh-TW" dirty="0" smtClean="0"/>
              <a:t>in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en-US" altLang="zh-TW" dirty="0" smtClean="0">
                <a:solidFill>
                  <a:srgbClr val="002060"/>
                </a:solidFill>
              </a:rPr>
              <a:t>f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x</a:t>
            </a:r>
            <a:endParaRPr lang="zh-TW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9" name="筆跡 18"/>
              <p14:cNvContentPartPr/>
              <p14:nvPr/>
            </p14:nvContentPartPr>
            <p14:xfrm>
              <a:off x="1155600" y="3162240"/>
              <a:ext cx="3022920" cy="2470680"/>
            </p14:xfrm>
          </p:contentPart>
        </mc:Choice>
        <mc:Fallback>
          <p:pic>
            <p:nvPicPr>
              <p:cNvPr id="19" name="筆跡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6240" y="3152880"/>
                <a:ext cx="3041640" cy="248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951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2. Define a function f that satisfies the following requirement. (Define and use additional functions </a:t>
                </a:r>
                <a:r>
                  <a:rPr lang="en-US" altLang="zh-TW" dirty="0"/>
                  <a:t>if needed.)</a:t>
                </a:r>
              </a:p>
              <a:p>
                <a:r>
                  <a:rPr lang="en-US" altLang="zh-TW" dirty="0"/>
                  <a:t>For x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0, f x is the largest integer 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/>
                  <a:t> 0 such that </a:t>
                </a:r>
                <a:r>
                  <a:rPr lang="en-US" altLang="zh-TW" dirty="0" smtClean="0"/>
                  <a:t>n</a:t>
                </a:r>
                <a:r>
                  <a:rPr lang="en-US" altLang="zh-TW" baseline="30000" dirty="0" smtClean="0"/>
                  <a:t>2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altLang="zh-TW" dirty="0" smtClean="0"/>
                  <a:t> x.</a:t>
                </a:r>
              </a:p>
              <a:p>
                <a:r>
                  <a:rPr lang="en-US" altLang="zh-TW" dirty="0" smtClean="0"/>
                  <a:t>let f x = if x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/>
                  <a:t> 0 </a:t>
                </a:r>
                <a:r>
                  <a:rPr lang="en-US" altLang="zh-TW" dirty="0" smtClean="0"/>
                  <a:t> then </a:t>
                </a:r>
                <a:r>
                  <a:rPr lang="en-US" altLang="zh-TW" dirty="0" err="1" smtClean="0"/>
                  <a:t>findSqrt</a:t>
                </a:r>
                <a:r>
                  <a:rPr lang="en-US" altLang="zh-TW" dirty="0" smtClean="0"/>
                  <a:t> 0 x</a:t>
                </a:r>
                <a:br>
                  <a:rPr lang="en-US" altLang="zh-TW" dirty="0" smtClean="0"/>
                </a:br>
                <a:r>
                  <a:rPr lang="zh-TW" altLang="en-US" dirty="0" smtClean="0"/>
                  <a:t>                             </a:t>
                </a:r>
                <a:r>
                  <a:rPr lang="en-US" altLang="zh-TW" dirty="0" smtClean="0"/>
                  <a:t>else “Exception”</a:t>
                </a:r>
              </a:p>
              <a:p>
                <a:r>
                  <a:rPr lang="en-US" altLang="zh-TW" dirty="0"/>
                  <a:t>l</a:t>
                </a:r>
                <a:r>
                  <a:rPr lang="en-US" altLang="zh-TW" dirty="0" smtClean="0"/>
                  <a:t>et rec </a:t>
                </a:r>
                <a:r>
                  <a:rPr lang="en-US" altLang="zh-TW" dirty="0" err="1" smtClean="0"/>
                  <a:t>findSqrt</a:t>
                </a:r>
                <a:r>
                  <a:rPr lang="en-US" altLang="zh-TW" dirty="0" smtClean="0"/>
                  <a:t> n x = if n*n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x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                               then </a:t>
                </a:r>
                <a:r>
                  <a:rPr lang="en-US" altLang="zh-TW" dirty="0" err="1" smtClean="0"/>
                  <a:t>findSqrt</a:t>
                </a:r>
                <a:r>
                  <a:rPr lang="en-US" altLang="zh-TW" dirty="0" smtClean="0"/>
                  <a:t> n+1 x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                               else n-1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2695" r="-1852" b="-323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52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/>
                  <a:t>3. An alternative to the Fibonacci function fib (in the previous homework assignment) is </a:t>
                </a:r>
                <a:r>
                  <a:rPr lang="en-US" altLang="zh-TW" dirty="0" smtClean="0"/>
                  <a:t>fast as </a:t>
                </a:r>
                <a:r>
                  <a:rPr lang="en-US" altLang="zh-TW" dirty="0"/>
                  <a:t>defined below.</a:t>
                </a:r>
              </a:p>
              <a:p>
                <a:r>
                  <a:rPr lang="en-US" altLang="zh-TW" dirty="0"/>
                  <a:t>let rec g </a:t>
                </a:r>
                <a:r>
                  <a:rPr lang="en-US" altLang="zh-TW" dirty="0" err="1"/>
                  <a:t>i</a:t>
                </a:r>
                <a:r>
                  <a:rPr lang="en-US" altLang="zh-TW" dirty="0"/>
                  <a:t> j k n </a:t>
                </a:r>
                <a:r>
                  <a:rPr lang="en-US" altLang="zh-TW" dirty="0" smtClean="0"/>
                  <a:t>=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if </a:t>
                </a:r>
                <a:r>
                  <a:rPr lang="en-US" altLang="zh-TW" dirty="0"/>
                  <a:t>k = n then </a:t>
                </a:r>
                <a:r>
                  <a:rPr lang="en-US" altLang="zh-TW" dirty="0" smtClean="0"/>
                  <a:t>j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else </a:t>
                </a:r>
                <a:r>
                  <a:rPr lang="en-US" altLang="zh-TW" dirty="0"/>
                  <a:t>g j (</a:t>
                </a:r>
                <a:r>
                  <a:rPr lang="en-US" altLang="zh-TW" dirty="0" err="1"/>
                  <a:t>i</a:t>
                </a:r>
                <a:r>
                  <a:rPr lang="en-US" altLang="zh-TW" dirty="0"/>
                  <a:t> + j ) (k + 1) </a:t>
                </a:r>
                <a:r>
                  <a:rPr lang="en-US" altLang="zh-TW" dirty="0" smtClean="0"/>
                  <a:t>n 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let </a:t>
                </a:r>
                <a:r>
                  <a:rPr lang="en-US" altLang="zh-TW" dirty="0"/>
                  <a:t>fast n = g 0 1 0 n</a:t>
                </a:r>
              </a:p>
              <a:p>
                <a:r>
                  <a:rPr lang="en-US" altLang="zh-TW" dirty="0"/>
                  <a:t>Prove that fast n = fib n for all 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/>
                  <a:t> 0.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16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399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Prove that g 0 1 0 n = g (fib (k-1)) (fib k) k n for 0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altLang="zh-TW" dirty="0" smtClean="0"/>
                  <a:t> k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n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(note: 1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≤ </m:t>
                    </m:r>
                  </m:oMath>
                </a14:m>
                <a:r>
                  <a:rPr lang="en-US" altLang="zh-TW" dirty="0" smtClean="0"/>
                  <a:t>n).</a:t>
                </a:r>
              </a:p>
              <a:p>
                <a:r>
                  <a:rPr lang="en-US" altLang="zh-TW" dirty="0" smtClean="0"/>
                  <a:t>Base case k = 1: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g 0 1 0 n = g 1 1 1 n = g (fib 0) (fib 1) 1 n</a:t>
                </a:r>
              </a:p>
              <a:p>
                <a:r>
                  <a:rPr lang="en-US" altLang="zh-TW" dirty="0" smtClean="0"/>
                  <a:t>Inductive step for 1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altLang="zh-TW" dirty="0"/>
                  <a:t> k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n: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g (fib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(k-1)) (fib k) k n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= </a:t>
                </a:r>
                <a:r>
                  <a:rPr lang="en-US" altLang="zh-TW" dirty="0"/>
                  <a:t>if k = n then (fib k) </a:t>
                </a:r>
                <a:br>
                  <a:rPr lang="en-US" altLang="zh-TW" dirty="0"/>
                </a:br>
                <a:r>
                  <a:rPr lang="en-US" altLang="zh-TW" dirty="0"/>
                  <a:t>   </a:t>
                </a:r>
                <a:r>
                  <a:rPr lang="en-US" altLang="zh-TW" dirty="0" smtClean="0"/>
                  <a:t>else </a:t>
                </a:r>
                <a:r>
                  <a:rPr lang="en-US" altLang="zh-TW" dirty="0"/>
                  <a:t>g (fib k) ((fib (k-1))+(fib k)) k+1 n </a:t>
                </a:r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=</a:t>
                </a:r>
                <a:r>
                  <a:rPr lang="zh-TW" altLang="en-US" dirty="0"/>
                  <a:t> </a:t>
                </a:r>
                <a:r>
                  <a:rPr lang="en-US" altLang="zh-TW" dirty="0" smtClean="0"/>
                  <a:t>g (fib k) ((fib (k-1))+(fib k)) k+1 n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=</a:t>
                </a:r>
                <a:r>
                  <a:rPr lang="zh-TW" altLang="en-US" dirty="0"/>
                  <a:t> </a:t>
                </a:r>
                <a:r>
                  <a:rPr lang="en-US" altLang="zh-TW" dirty="0" smtClean="0"/>
                  <a:t>g (fib k) (fib (k+1)) k+1 n</a:t>
                </a:r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2695" b="-121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394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Base case n = 0:</a:t>
            </a:r>
            <a:br>
              <a:rPr lang="en-US" altLang="zh-TW" dirty="0" smtClean="0"/>
            </a:br>
            <a:r>
              <a:rPr lang="en-US" altLang="zh-TW" dirty="0" smtClean="0"/>
              <a:t>fast 0 = g 0 1 0 0 = 1 = fib 0</a:t>
            </a:r>
          </a:p>
          <a:p>
            <a:r>
              <a:rPr lang="en-US" altLang="zh-TW" dirty="0" smtClean="0"/>
              <a:t>Inductive step for n &gt; 0: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fast n+1 = g 0 1 0 n+1 </a:t>
            </a:r>
            <a:br>
              <a:rPr lang="en-US" altLang="zh-TW" dirty="0" smtClean="0"/>
            </a:br>
            <a:r>
              <a:rPr lang="en-US" altLang="zh-TW" dirty="0" smtClean="0"/>
              <a:t>               = g (fib n) (fib (n+1)) n+1 </a:t>
            </a:r>
            <a:r>
              <a:rPr lang="en-US" altLang="zh-TW" dirty="0" err="1" smtClean="0"/>
              <a:t>n+1</a:t>
            </a:r>
            <a:r>
              <a:rPr lang="en-US" altLang="zh-TW" dirty="0" smtClean="0"/>
              <a:t> </a:t>
            </a:r>
            <a:br>
              <a:rPr lang="en-US" altLang="zh-TW" dirty="0" smtClean="0"/>
            </a:br>
            <a:r>
              <a:rPr lang="zh-TW" altLang="en-US" dirty="0" smtClean="0"/>
              <a:t>               </a:t>
            </a:r>
            <a:r>
              <a:rPr lang="en-US" altLang="zh-TW" dirty="0" smtClean="0"/>
              <a:t>= </a:t>
            </a:r>
            <a:r>
              <a:rPr lang="en-US" altLang="zh-TW" dirty="0"/>
              <a:t> if n+1</a:t>
            </a:r>
            <a:r>
              <a:rPr lang="en-US" altLang="zh-TW" dirty="0" smtClean="0"/>
              <a:t> </a:t>
            </a:r>
            <a:r>
              <a:rPr lang="en-US" altLang="zh-TW" dirty="0"/>
              <a:t>= n+1</a:t>
            </a:r>
            <a:r>
              <a:rPr lang="en-US" altLang="zh-TW" dirty="0" smtClean="0"/>
              <a:t> </a:t>
            </a:r>
            <a:r>
              <a:rPr lang="en-US" altLang="zh-TW" dirty="0"/>
              <a:t>then (fib n+1) </a:t>
            </a:r>
            <a:br>
              <a:rPr lang="en-US" altLang="zh-TW" dirty="0"/>
            </a:br>
            <a:r>
              <a:rPr lang="en-US" altLang="zh-TW" dirty="0"/>
              <a:t>      </a:t>
            </a:r>
            <a:r>
              <a:rPr lang="zh-TW" altLang="en-US" dirty="0" smtClean="0"/>
              <a:t>             </a:t>
            </a:r>
            <a:r>
              <a:rPr lang="en-US" altLang="zh-TW" dirty="0" smtClean="0"/>
              <a:t>else ….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               = fib (n+1)</a:t>
            </a:r>
          </a:p>
        </p:txBody>
      </p:sp>
    </p:spTree>
    <p:extLst>
      <p:ext uri="{BB962C8B-B14F-4D97-AF65-F5344CB8AC3E}">
        <p14:creationId xmlns:p14="http://schemas.microsoft.com/office/powerpoint/2010/main" val="4193775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4. Explain why fast (in the preceding problem) is much more efficient than fib (in the </a:t>
            </a:r>
            <a:r>
              <a:rPr lang="en-US" altLang="zh-TW" dirty="0" smtClean="0"/>
              <a:t>previous homework </a:t>
            </a:r>
            <a:r>
              <a:rPr lang="en-US" altLang="zh-TW" dirty="0"/>
              <a:t>assignment</a:t>
            </a:r>
            <a:r>
              <a:rPr lang="en-US" altLang="zh-TW" dirty="0" smtClean="0"/>
              <a:t>).</a:t>
            </a:r>
          </a:p>
          <a:p>
            <a:r>
              <a:rPr lang="en-US" altLang="zh-TW" dirty="0" smtClean="0"/>
              <a:t>fast calculate every number just once, but fib calculate many times for the same input, for example:</a:t>
            </a:r>
          </a:p>
          <a:p>
            <a:r>
              <a:rPr lang="en-US" altLang="zh-TW" dirty="0" smtClean="0"/>
              <a:t>fib n = fib (n-1) + fib (n-2), fib (n-1) and fib (n-2)  calculate separately, and the fib (n-2) in  fib (n-1) = fib (n-2) + fib (n-3) will calculate again, not using the previous result.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843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Problem 5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Extend the language of Little Quilt (discussed in class) so that functions behaving </a:t>
            </a:r>
            <a:r>
              <a:rPr lang="en-US" altLang="zh-TW" dirty="0" smtClean="0"/>
              <a:t>as suggested </a:t>
            </a:r>
            <a:r>
              <a:rPr lang="en-US" altLang="zh-TW" dirty="0"/>
              <a:t>below can be defined.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/>
              <a:t>let rec copy n x =</a:t>
            </a:r>
            <a:br>
              <a:rPr lang="en-US" altLang="zh-TW" dirty="0"/>
            </a:br>
            <a:r>
              <a:rPr lang="en-US" altLang="zh-TW" dirty="0"/>
              <a:t>  if n = 1 then x</a:t>
            </a:r>
            <a:br>
              <a:rPr lang="en-US" altLang="zh-TW" dirty="0"/>
            </a:br>
            <a:r>
              <a:rPr lang="en-US" altLang="zh-TW" dirty="0"/>
              <a:t>  else sew x (copy (n-1) x</a:t>
            </a:r>
            <a:r>
              <a:rPr lang="en-US" altLang="zh-TW" dirty="0" smtClean="0"/>
              <a:t>)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3179813"/>
            <a:ext cx="3960439" cy="114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229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Extend “</a:t>
            </a:r>
            <a:r>
              <a:rPr lang="en-US" altLang="zh-TW" dirty="0" err="1" smtClean="0"/>
              <a:t>expression_slides</a:t>
            </a:r>
            <a:r>
              <a:rPr lang="en-US" altLang="zh-TW" dirty="0" smtClean="0"/>
              <a:t>” p.15</a:t>
            </a:r>
          </a:p>
          <a:p>
            <a:r>
              <a:rPr lang="en-US" altLang="zh-TW" dirty="0" smtClean="0"/>
              <a:t>⟨</a:t>
            </a:r>
            <a:r>
              <a:rPr lang="en-US" altLang="zh-TW" dirty="0"/>
              <a:t>expression</a:t>
            </a:r>
            <a:r>
              <a:rPr lang="en-US" altLang="zh-TW" dirty="0" smtClean="0"/>
              <a:t>⟩ ::= ⟨number⟩</a:t>
            </a:r>
            <a:endParaRPr lang="en-US" altLang="zh-TW" dirty="0"/>
          </a:p>
          <a:p>
            <a:r>
              <a:rPr lang="en-US" altLang="zh-TW" dirty="0"/>
              <a:t>⟨expression⟩ ::= ⟨expression</a:t>
            </a:r>
            <a:r>
              <a:rPr lang="en-US" altLang="zh-TW" dirty="0" smtClean="0"/>
              <a:t>⟩ - </a:t>
            </a:r>
            <a:r>
              <a:rPr lang="en-US" altLang="zh-TW" dirty="0"/>
              <a:t>⟨expression</a:t>
            </a:r>
            <a:r>
              <a:rPr lang="en-US" altLang="zh-TW" dirty="0" smtClean="0"/>
              <a:t>⟩</a:t>
            </a:r>
            <a:br>
              <a:rPr lang="en-US" altLang="zh-TW" dirty="0" smtClean="0"/>
            </a:br>
            <a:r>
              <a:rPr lang="en-US" altLang="zh-TW" dirty="0" smtClean="0"/>
              <a:t>                          | </a:t>
            </a:r>
            <a:r>
              <a:rPr lang="en-US" altLang="zh-TW" dirty="0"/>
              <a:t>⟨expression</a:t>
            </a:r>
            <a:r>
              <a:rPr lang="en-US" altLang="zh-TW" dirty="0" smtClean="0"/>
              <a:t>⟩ = </a:t>
            </a:r>
            <a:r>
              <a:rPr lang="en-US" altLang="zh-TW" dirty="0"/>
              <a:t>⟨expression</a:t>
            </a:r>
            <a:r>
              <a:rPr lang="en-US" altLang="zh-TW" dirty="0" smtClean="0"/>
              <a:t>⟩</a:t>
            </a:r>
          </a:p>
          <a:p>
            <a:r>
              <a:rPr lang="en-US" altLang="zh-TW" dirty="0"/>
              <a:t>⟨expression</a:t>
            </a:r>
            <a:r>
              <a:rPr lang="en-US" altLang="zh-TW" dirty="0" smtClean="0"/>
              <a:t>⟩ ::= let </a:t>
            </a:r>
            <a:r>
              <a:rPr lang="en-US" altLang="zh-TW" dirty="0"/>
              <a:t>rec ⟨declaration</a:t>
            </a:r>
            <a:r>
              <a:rPr lang="en-US" altLang="zh-TW" dirty="0" smtClean="0"/>
              <a:t>⟩</a:t>
            </a:r>
          </a:p>
          <a:p>
            <a:r>
              <a:rPr lang="en-US" altLang="zh-TW" dirty="0" smtClean="0"/>
              <a:t>⟨expression⟩ ::= if </a:t>
            </a:r>
            <a:r>
              <a:rPr lang="en-US" altLang="zh-TW" dirty="0"/>
              <a:t>⟨expression</a:t>
            </a:r>
            <a:r>
              <a:rPr lang="en-US" altLang="zh-TW" dirty="0" smtClean="0"/>
              <a:t>⟩</a:t>
            </a:r>
            <a:r>
              <a:rPr lang="zh-TW" altLang="en-US" dirty="0" smtClean="0"/>
              <a:t> 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                             then </a:t>
            </a:r>
            <a:r>
              <a:rPr lang="en-US" altLang="zh-TW" dirty="0"/>
              <a:t>⟨expression</a:t>
            </a:r>
            <a:r>
              <a:rPr lang="en-US" altLang="zh-TW" dirty="0" smtClean="0"/>
              <a:t>⟩</a:t>
            </a:r>
            <a:br>
              <a:rPr lang="en-US" altLang="zh-TW" dirty="0" smtClean="0"/>
            </a:br>
            <a:r>
              <a:rPr lang="en-US" altLang="zh-TW" dirty="0" smtClean="0"/>
              <a:t>                             else </a:t>
            </a:r>
            <a:r>
              <a:rPr lang="en-US" altLang="zh-TW" dirty="0"/>
              <a:t>⟨expression⟩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330751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358</Words>
  <Application>Microsoft Office PowerPoint</Application>
  <PresentationFormat>如螢幕大小 (4:3)</PresentationFormat>
  <Paragraphs>43</Paragraphs>
  <Slides>9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Office 佈景主題</vt:lpstr>
      <vt:lpstr>PL HW#4 Solution</vt:lpstr>
      <vt:lpstr>Problem 1</vt:lpstr>
      <vt:lpstr>Problem 2</vt:lpstr>
      <vt:lpstr>Problem 3</vt:lpstr>
      <vt:lpstr>Problem 3 (cont.)</vt:lpstr>
      <vt:lpstr>Problem 3 (cont.)</vt:lpstr>
      <vt:lpstr>Problem 4</vt:lpstr>
      <vt:lpstr>Problem 5</vt:lpstr>
      <vt:lpstr>Problem 5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Narration</dc:creator>
  <cp:lastModifiedBy>Narration</cp:lastModifiedBy>
  <cp:revision>92</cp:revision>
  <dcterms:created xsi:type="dcterms:W3CDTF">2012-10-30T11:49:59Z</dcterms:created>
  <dcterms:modified xsi:type="dcterms:W3CDTF">2012-11-05T03:41:35Z</dcterms:modified>
</cp:coreProperties>
</file>