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60" r:id="rId5"/>
    <p:sldId id="262" r:id="rId6"/>
    <p:sldId id="261" r:id="rId7"/>
    <p:sldId id="264" r:id="rId8"/>
    <p:sldId id="268" r:id="rId9"/>
    <p:sldId id="257" r:id="rId10"/>
    <p:sldId id="267" r:id="rId11"/>
    <p:sldId id="259" r:id="rId12"/>
    <p:sldId id="266" r:id="rId13"/>
    <p:sldId id="258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449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07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591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0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316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48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03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875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323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896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DB2E5-73A4-417D-BC2B-BD8A902891BC}" type="datetimeFigureOut">
              <a:rPr lang="zh-TW" altLang="en-US" smtClean="0"/>
              <a:t>2018/4/18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87B8B-18D0-4DC4-B4C3-0D9A34F2B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318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r05725007@ntu.edu.t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ofwiki.org/wiki/Symmetric_Transitive_and_Serial_Relation_is_Reflexive" TargetMode="External"/><Relationship Id="rId2" Type="http://schemas.openxmlformats.org/officeDocument/2006/relationships/hyperlink" Target="http://www.proofwiki.org/wiki/Symmetric_and_Transitive_therefore_Reflex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0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Theory of Computing</a:t>
            </a:r>
            <a:br>
              <a:rPr lang="en-US" altLang="zh-TW" dirty="0" smtClean="0"/>
            </a:br>
            <a:r>
              <a:rPr lang="en-US" altLang="zh-TW" dirty="0" smtClean="0"/>
              <a:t>TA times #1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Ching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Chieh</a:t>
            </a:r>
            <a:r>
              <a:rPr lang="en-US" altLang="zh-TW" dirty="0" smtClean="0"/>
              <a:t> Lin</a:t>
            </a:r>
          </a:p>
          <a:p>
            <a:r>
              <a:rPr lang="en-US" altLang="zh-TW" dirty="0" smtClean="0"/>
              <a:t>2018/3/28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9100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 session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Concept / Idea of homework</a:t>
            </a:r>
          </a:p>
          <a:p>
            <a:r>
              <a:rPr lang="en-US" altLang="zh-TW" dirty="0" smtClean="0">
                <a:hlinkClick r:id="rId2"/>
              </a:rPr>
              <a:t>r05725007@ntu.edu.tw</a:t>
            </a:r>
            <a:endParaRPr lang="en-US" altLang="zh-TW" dirty="0" smtClean="0"/>
          </a:p>
          <a:p>
            <a:r>
              <a:rPr lang="en-US" altLang="zh-TW" dirty="0" smtClean="0"/>
              <a:t>Scoring / Handing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942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Hw1.Hw2.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Relation / Graph / Equivalence relation</a:t>
            </a:r>
          </a:p>
          <a:p>
            <a:r>
              <a:rPr lang="en-US" altLang="zh-TW" dirty="0" smtClean="0"/>
              <a:t>Proof ?</a:t>
            </a:r>
          </a:p>
          <a:p>
            <a:r>
              <a:rPr lang="en-US" altLang="zh-TW" dirty="0" smtClean="0"/>
              <a:t>Finite State Automata </a:t>
            </a:r>
          </a:p>
          <a:p>
            <a:r>
              <a:rPr lang="en-US" altLang="zh-TW" dirty="0" smtClean="0"/>
              <a:t>DFA NFA =&gt;  Find the State !  </a:t>
            </a:r>
          </a:p>
          <a:p>
            <a:r>
              <a:rPr lang="en-US" altLang="zh-TW" dirty="0" err="1" smtClean="0"/>
              <a:t>Closedness</a:t>
            </a:r>
            <a:r>
              <a:rPr lang="en-US" altLang="zh-TW" dirty="0" smtClean="0"/>
              <a:t> property proof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4694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Hw1-Q1. Relation Exampling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is transitive </a:t>
                </a:r>
                <a:r>
                  <a:rPr lang="en-US" altLang="zh-TW" dirty="0" err="1" smtClean="0"/>
                  <a:t>iff</a:t>
                </a:r>
                <a:r>
                  <a:rPr lang="en-US" altLang="zh-TW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 smtClean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symmetric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is </a:t>
                </a:r>
                <a:r>
                  <a:rPr lang="en-US" altLang="zh-TW" dirty="0" smtClean="0"/>
                  <a:t>reflexive </a:t>
                </a:r>
                <a:r>
                  <a:rPr lang="en-US" altLang="zh-TW" dirty="0" err="1"/>
                  <a:t>iff</a:t>
                </a:r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Relation to Graph  ?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774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Hw1-Q1. Relation Exampling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935253" y="1676864"/>
                <a:ext cx="10515600" cy="4351338"/>
              </a:xfrm>
            </p:spPr>
            <p:txBody>
              <a:bodyPr/>
              <a:lstStyle/>
              <a:p>
                <a:r>
                  <a:rPr lang="en-US" altLang="zh-TW" dirty="0" smtClean="0"/>
                  <a:t>Reflexive and symmetric but not transitive:</a:t>
                </a:r>
                <a:endParaRPr lang="en-US" altLang="zh-TW" i="1" dirty="0" smtClean="0"/>
              </a:p>
              <a:p>
                <a:r>
                  <a:rPr lang="en-US" altLang="zh-TW" b="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2,1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3,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1)}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Reflexive and transitive but not symmetric:</a:t>
                </a:r>
              </a:p>
              <a:p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3,3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,(1,3)</m:t>
                    </m:r>
                    <m:r>
                      <a:rPr lang="en-US" altLang="zh-TW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en-US" altLang="zh-TW" dirty="0" smtClean="0"/>
                  <a:t>Symmetric and transitive but not reflexive:</a:t>
                </a:r>
              </a:p>
              <a:p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,(2,2)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TW" dirty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5253" y="1676864"/>
                <a:ext cx="10515600" cy="4351338"/>
              </a:xfrm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群組 4"/>
          <p:cNvGrpSpPr/>
          <p:nvPr/>
        </p:nvGrpSpPr>
        <p:grpSpPr>
          <a:xfrm>
            <a:off x="9704654" y="2387452"/>
            <a:ext cx="1942177" cy="1401382"/>
            <a:chOff x="9381889" y="1947826"/>
            <a:chExt cx="1942177" cy="1401382"/>
          </a:xfrm>
        </p:grpSpPr>
        <p:sp>
          <p:nvSpPr>
            <p:cNvPr id="6" name="橢圓 5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7" name="橢圓 6"/>
            <p:cNvSpPr/>
            <p:nvPr/>
          </p:nvSpPr>
          <p:spPr>
            <a:xfrm>
              <a:off x="10785543" y="2987963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8" name="橢圓 7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9" name="直線單箭頭接點 8"/>
            <p:cNvCxnSpPr>
              <a:stCxn id="6" idx="2"/>
              <a:endCxn id="8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>
              <a:stCxn id="8" idx="6"/>
              <a:endCxn id="6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弧形 10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2" name="弧形 11"/>
            <p:cNvSpPr/>
            <p:nvPr/>
          </p:nvSpPr>
          <p:spPr>
            <a:xfrm rot="1438349">
              <a:off x="11018101" y="2816172"/>
              <a:ext cx="305965" cy="325023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弧形 12"/>
            <p:cNvSpPr/>
            <p:nvPr/>
          </p:nvSpPr>
          <p:spPr>
            <a:xfrm rot="17155789">
              <a:off x="9381889" y="2716388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9338542" y="3788262"/>
            <a:ext cx="1460500" cy="1383895"/>
            <a:chOff x="9652000" y="1947826"/>
            <a:chExt cx="1460500" cy="1383895"/>
          </a:xfrm>
        </p:grpSpPr>
        <p:sp>
          <p:nvSpPr>
            <p:cNvPr id="15" name="橢圓 14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16" name="橢圓 15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17" name="橢圓 16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18" name="直線單箭頭接點 17"/>
            <p:cNvCxnSpPr>
              <a:stCxn id="15" idx="4"/>
              <a:endCxn id="16" idx="1"/>
            </p:cNvCxnSpPr>
            <p:nvPr/>
          </p:nvCxnSpPr>
          <p:spPr>
            <a:xfrm>
              <a:off x="10408356" y="2585156"/>
              <a:ext cx="181314" cy="4382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/>
            <p:nvPr/>
          </p:nvCxnSpPr>
          <p:spPr>
            <a:xfrm flipH="1">
              <a:off x="10053217" y="2585156"/>
              <a:ext cx="315167" cy="3853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弧形 19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弧形 20"/>
            <p:cNvSpPr/>
            <p:nvPr/>
          </p:nvSpPr>
          <p:spPr>
            <a:xfrm>
              <a:off x="10752754" y="2687386"/>
              <a:ext cx="359746" cy="335993"/>
            </a:xfrm>
            <a:prstGeom prst="arc">
              <a:avLst>
                <a:gd name="adj1" fmla="val 9228608"/>
                <a:gd name="adj2" fmla="val 3816613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弧形 21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8023526" y="5212516"/>
            <a:ext cx="1246012" cy="1383895"/>
            <a:chOff x="9652000" y="1947826"/>
            <a:chExt cx="1246012" cy="1383895"/>
          </a:xfrm>
        </p:grpSpPr>
        <p:sp>
          <p:nvSpPr>
            <p:cNvPr id="32" name="橢圓 31"/>
            <p:cNvSpPr/>
            <p:nvPr/>
          </p:nvSpPr>
          <p:spPr>
            <a:xfrm>
              <a:off x="10227733" y="2223911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1</a:t>
              </a:r>
              <a:endParaRPr lang="zh-TW" altLang="en-US" dirty="0"/>
            </a:p>
          </p:txBody>
        </p:sp>
        <p:sp>
          <p:nvSpPr>
            <p:cNvPr id="33" name="橢圓 32"/>
            <p:cNvSpPr/>
            <p:nvPr/>
          </p:nvSpPr>
          <p:spPr>
            <a:xfrm>
              <a:off x="10536767" y="2970476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3</a:t>
              </a:r>
              <a:endParaRPr lang="zh-TW" altLang="en-US" dirty="0"/>
            </a:p>
          </p:txBody>
        </p:sp>
        <p:sp>
          <p:nvSpPr>
            <p:cNvPr id="34" name="橢圓 33"/>
            <p:cNvSpPr/>
            <p:nvPr/>
          </p:nvSpPr>
          <p:spPr>
            <a:xfrm>
              <a:off x="9652000" y="2802819"/>
              <a:ext cx="361245" cy="3612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  <p:cxnSp>
          <p:nvCxnSpPr>
            <p:cNvPr id="35" name="直線單箭頭接點 34"/>
            <p:cNvCxnSpPr>
              <a:stCxn id="32" idx="2"/>
              <a:endCxn id="34" idx="0"/>
            </p:cNvCxnSpPr>
            <p:nvPr/>
          </p:nvCxnSpPr>
          <p:spPr>
            <a:xfrm flipH="1">
              <a:off x="9832623" y="2404534"/>
              <a:ext cx="395110" cy="398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線單箭頭接點 35"/>
            <p:cNvCxnSpPr>
              <a:stCxn id="34" idx="6"/>
              <a:endCxn id="32" idx="4"/>
            </p:cNvCxnSpPr>
            <p:nvPr/>
          </p:nvCxnSpPr>
          <p:spPr>
            <a:xfrm flipV="1">
              <a:off x="10013245" y="2585156"/>
              <a:ext cx="395111" cy="398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弧形 36"/>
            <p:cNvSpPr/>
            <p:nvPr/>
          </p:nvSpPr>
          <p:spPr>
            <a:xfrm>
              <a:off x="10300482" y="1947826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9" name="弧形 38"/>
            <p:cNvSpPr/>
            <p:nvPr/>
          </p:nvSpPr>
          <p:spPr>
            <a:xfrm>
              <a:off x="9693471" y="2535970"/>
              <a:ext cx="359746" cy="359746"/>
            </a:xfrm>
            <a:prstGeom prst="arc">
              <a:avLst>
                <a:gd name="adj1" fmla="val 9228608"/>
                <a:gd name="adj2" fmla="val 2751708"/>
              </a:avLst>
            </a:prstGeom>
            <a:ln>
              <a:head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cxnSp>
        <p:nvCxnSpPr>
          <p:cNvPr id="30" name="直線單箭頭接點 29"/>
          <p:cNvCxnSpPr/>
          <p:nvPr/>
        </p:nvCxnSpPr>
        <p:spPr>
          <a:xfrm>
            <a:off x="10923106" y="2959646"/>
            <a:ext cx="302371" cy="508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線單箭頭接點 47"/>
          <p:cNvCxnSpPr>
            <a:stCxn id="7" idx="2"/>
            <a:endCxn id="6" idx="4"/>
          </p:cNvCxnSpPr>
          <p:nvPr/>
        </p:nvCxnSpPr>
        <p:spPr>
          <a:xfrm flipH="1" flipV="1">
            <a:off x="10731121" y="3024782"/>
            <a:ext cx="377187" cy="583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51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Symmetric + Transitive = Reflexive ?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 By Symmetric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 By Transitive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+</a:t>
                </a:r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TW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 smtClean="0"/>
                  <a:t> Serial Relation 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:∃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:(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TW" dirty="0" smtClean="0"/>
              </a:p>
              <a:p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Q1-(c) : non-serial relation</a:t>
                </a:r>
                <a:endParaRPr lang="en-US" altLang="zh-TW" dirty="0"/>
              </a:p>
              <a:p>
                <a:r>
                  <a:rPr lang="en-US" altLang="zh-TW" dirty="0" smtClean="0"/>
                  <a:t>Ref:</a:t>
                </a:r>
              </a:p>
              <a:p>
                <a:r>
                  <a:rPr lang="en-US" altLang="zh-TW" dirty="0" smtClean="0">
                    <a:hlinkClick r:id="rId2"/>
                  </a:rPr>
                  <a:t>http://www.proofwiki.org/wiki/Symmetric_and_Transitive_therefore_Reflexive</a:t>
                </a:r>
                <a:endParaRPr lang="en-US" altLang="zh-TW" dirty="0"/>
              </a:p>
              <a:p>
                <a:r>
                  <a:rPr lang="en-US" altLang="zh-TW" dirty="0" smtClean="0">
                    <a:hlinkClick r:id="rId3"/>
                  </a:rPr>
                  <a:t>http://www.proofwiki.org/wiki/Symmetric_Transitive_and_Serial_Relation_is_Reflexive</a:t>
                </a:r>
                <a:endParaRPr lang="en-US" altLang="zh-TW" dirty="0" smtClean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43" t="-2241" r="-58" b="-30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122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Hw1-Q3. Graph Degree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 smtClean="0"/>
                  <a:t>Show that every graph having two or more nodes contains two nodes with the same degree </a:t>
                </a:r>
              </a:p>
              <a:p>
                <a:r>
                  <a:rPr lang="en-US" altLang="zh-TW" dirty="0" smtClean="0"/>
                  <a:t>Prove by contradiction. (No self-loop edge)</a:t>
                </a:r>
              </a:p>
              <a:p>
                <a:r>
                  <a:rPr lang="en-US" altLang="zh-TW" dirty="0" smtClean="0"/>
                  <a:t>Assume there are M nodes with different degree</a:t>
                </a:r>
              </a:p>
              <a:p>
                <a:r>
                  <a:rPr lang="en-US" altLang="zh-TW" dirty="0" smtClean="0"/>
                  <a:t>The maximum degree is M-1, minimum is 0</a:t>
                </a:r>
              </a:p>
              <a:p>
                <a:r>
                  <a:rPr lang="en-US" altLang="zh-TW" dirty="0"/>
                  <a:t>E</a:t>
                </a:r>
                <a:r>
                  <a:rPr lang="en-US" altLang="zh-TW" dirty="0" smtClean="0"/>
                  <a:t>xist exactly one node which degree is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 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−1, 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altLang="zh-TW" dirty="0" smtClean="0"/>
                  <a:t> </a:t>
                </a:r>
                <a:endParaRPr lang="en-US" altLang="zh-TW" dirty="0"/>
              </a:p>
              <a:p>
                <a:r>
                  <a:rPr lang="en-US" altLang="zh-TW" dirty="0" smtClean="0"/>
                  <a:t>If there is a node </a:t>
                </a:r>
                <a:r>
                  <a:rPr lang="en-US" altLang="zh-TW" dirty="0"/>
                  <a:t>with degree M-1</a:t>
                </a:r>
                <a:endParaRPr lang="en-US" altLang="zh-TW" dirty="0" smtClean="0"/>
              </a:p>
              <a:p>
                <a:r>
                  <a:rPr lang="en-US" altLang="zh-TW" dirty="0" smtClean="0"/>
                  <a:t>If there is a node with degree 0</a:t>
                </a:r>
                <a:endParaRPr lang="en-US" altLang="zh-TW" dirty="0"/>
              </a:p>
              <a:p>
                <a:r>
                  <a:rPr lang="en-US" altLang="zh-TW" dirty="0" smtClean="0"/>
                  <a:t>Prove by contradiction …</a:t>
                </a: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98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23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Hw1.Q4. Error of Proof.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Inductive Step </a:t>
            </a:r>
            <a:r>
              <a:rPr lang="en-US" altLang="zh-TW" dirty="0"/>
              <a:t>?</a:t>
            </a:r>
            <a:endParaRPr lang="en-US" altLang="zh-TW" dirty="0" smtClean="0"/>
          </a:p>
          <a:p>
            <a:r>
              <a:rPr lang="en-US" altLang="zh-TW" dirty="0" smtClean="0"/>
              <a:t>Error part: H1, H2 and intersection ?</a:t>
            </a:r>
          </a:p>
          <a:p>
            <a:r>
              <a:rPr lang="en-US" altLang="zh-TW" dirty="0" smtClean="0"/>
              <a:t>Another view :</a:t>
            </a:r>
          </a:p>
          <a:p>
            <a:r>
              <a:rPr lang="en-US" altLang="zh-TW" dirty="0" smtClean="0"/>
              <a:t>Must need 2 base case</a:t>
            </a:r>
            <a:r>
              <a:rPr lang="en-US" altLang="zh-TW" dirty="0"/>
              <a:t>, but </a:t>
            </a:r>
            <a:endParaRPr lang="en-US" altLang="zh-TW" dirty="0" smtClean="0"/>
          </a:p>
          <a:p>
            <a:r>
              <a:rPr lang="en-US" altLang="zh-TW" dirty="0" smtClean="0"/>
              <a:t>Basis </a:t>
            </a:r>
            <a:r>
              <a:rPr lang="en-US" altLang="zh-TW" dirty="0"/>
              <a:t>(h = 1): In any set containing just one horse, all horses clearly are the same </a:t>
            </a:r>
            <a:r>
              <a:rPr lang="en-US" altLang="zh-TW" dirty="0" smtClean="0"/>
              <a:t>color</a:t>
            </a:r>
          </a:p>
          <a:p>
            <a:r>
              <a:rPr lang="en-US" altLang="zh-TW" dirty="0"/>
              <a:t>Basis (h = </a:t>
            </a:r>
            <a:r>
              <a:rPr lang="en-US" altLang="zh-TW" dirty="0" smtClean="0"/>
              <a:t>2): Cannot be proved. Give a counter example</a:t>
            </a:r>
          </a:p>
        </p:txBody>
      </p:sp>
    </p:spTree>
    <p:extLst>
      <p:ext uri="{BB962C8B-B14F-4D97-AF65-F5344CB8AC3E}">
        <p14:creationId xmlns:p14="http://schemas.microsoft.com/office/powerpoint/2010/main" val="2551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Hw2-Q4. </a:t>
            </a:r>
            <a:r>
              <a:rPr lang="en-US" altLang="zh-TW" dirty="0" err="1" smtClean="0"/>
              <a:t>Closedness</a:t>
            </a:r>
            <a:r>
              <a:rPr lang="en-US" altLang="zh-TW" dirty="0" smtClean="0"/>
              <a:t> of Reversed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Proved by NFA</a:t>
            </a:r>
          </a:p>
          <a:p>
            <a:r>
              <a:rPr lang="en-US" altLang="zh-TW" dirty="0" smtClean="0"/>
              <a:t>Why NFA ? </a:t>
            </a:r>
          </a:p>
          <a:p>
            <a:pPr lvl="1"/>
            <a:r>
              <a:rPr lang="en-US" altLang="zh-TW" dirty="0" smtClean="0"/>
              <a:t>Multiple initial State </a:t>
            </a:r>
          </a:p>
          <a:p>
            <a:pPr lvl="1"/>
            <a:r>
              <a:rPr lang="en-US" altLang="zh-TW" dirty="0"/>
              <a:t>M</a:t>
            </a:r>
            <a:r>
              <a:rPr lang="en-US" altLang="zh-TW" dirty="0" smtClean="0"/>
              <a:t>ultiple </a:t>
            </a:r>
            <a:r>
              <a:rPr lang="en-US" altLang="zh-TW" dirty="0"/>
              <a:t>incoming edges </a:t>
            </a:r>
            <a:endParaRPr lang="en-US" altLang="zh-TW" dirty="0" smtClean="0"/>
          </a:p>
          <a:p>
            <a:r>
              <a:rPr lang="en-US" altLang="zh-TW" dirty="0" smtClean="0"/>
              <a:t>Proved by DFA (Concept.)</a:t>
            </a:r>
          </a:p>
          <a:p>
            <a:pPr lvl="1"/>
            <a:r>
              <a:rPr lang="en-US" altLang="zh-TW" dirty="0" smtClean="0"/>
              <a:t>Divide all path </a:t>
            </a:r>
          </a:p>
          <a:p>
            <a:pPr lvl="1"/>
            <a:r>
              <a:rPr lang="en-US" altLang="zh-TW" dirty="0" smtClean="0"/>
              <a:t>Construct a reverse DFA </a:t>
            </a:r>
            <a:r>
              <a:rPr lang="en-US" altLang="zh-TW" dirty="0"/>
              <a:t>with </a:t>
            </a:r>
            <a:r>
              <a:rPr lang="en-US" altLang="zh-TW" dirty="0" smtClean="0"/>
              <a:t>a single initial state / </a:t>
            </a:r>
            <a:r>
              <a:rPr lang="en-US" altLang="zh-TW" dirty="0"/>
              <a:t>incoming </a:t>
            </a:r>
            <a:r>
              <a:rPr lang="en-US" altLang="zh-TW" dirty="0" smtClean="0"/>
              <a:t>edges</a:t>
            </a:r>
            <a:endParaRPr lang="en-US" altLang="zh-TW" dirty="0"/>
          </a:p>
          <a:p>
            <a:pPr lvl="1"/>
            <a:r>
              <a:rPr lang="en-US" altLang="zh-TW" dirty="0" smtClean="0"/>
              <a:t>Union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514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Hw2-Q4</a:t>
            </a:r>
            <a:r>
              <a:rPr lang="en-US" altLang="zh-TW" dirty="0"/>
              <a:t>. </a:t>
            </a:r>
            <a:r>
              <a:rPr lang="en-US" altLang="zh-TW" dirty="0" err="1"/>
              <a:t>C</a:t>
            </a:r>
            <a:r>
              <a:rPr lang="en-US" altLang="zh-TW" dirty="0" err="1" smtClean="0"/>
              <a:t>losedness</a:t>
            </a:r>
            <a:r>
              <a:rPr lang="en-US" altLang="zh-TW" dirty="0" smtClean="0"/>
              <a:t> </a:t>
            </a:r>
            <a:r>
              <a:rPr lang="en-US" altLang="zh-TW" dirty="0"/>
              <a:t>of Reversed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Let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altLang="zh-TW" dirty="0"/>
                  <a:t> be the DFA for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dirty="0"/>
                  <a:t> </a:t>
                </a:r>
              </a:p>
              <a:p>
                <a:r>
                  <a:rPr lang="en-US" altLang="zh-TW" dirty="0"/>
                  <a:t>we define the following NFA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dirty="0"/>
                  <a:t> to recognize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TW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zh-TW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altLang="zh-TW" dirty="0"/>
                  <a:t> where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TW" dirty="0"/>
                  <a:t> and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TW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dirty="0" smtClean="0"/>
                  <a:t> , </a:t>
                </a:r>
                <a:r>
                  <a:rPr lang="en-US" altLang="zh-TW" dirty="0"/>
                  <a:t>the start state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altLang="zh-TW" dirty="0" smtClean="0"/>
              </a:p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22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Hw2-Q5. Binary Code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Why Reverse? </a:t>
                </a:r>
              </a:p>
              <a:p>
                <a:r>
                  <a:rPr lang="en-US" altLang="zh-TW" dirty="0" smtClean="0"/>
                  <a:t>_X or X_ 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.   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+0   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 2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endParaRPr lang="en-US" altLang="zh-TW" dirty="0" smtClean="0"/>
              </a:p>
              <a:p>
                <a:r>
                  <a:rPr lang="en-US" altLang="zh-TW" dirty="0" smtClean="0"/>
                  <a:t>State Number ? How can additional symbol Do ?  Upper - Bottom</a:t>
                </a:r>
                <a:endParaRPr lang="en-US" altLang="zh-TW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   1.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TW" dirty="0" smtClean="0"/>
                  <a:t>    2.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altLang="zh-TW" dirty="0" smtClean="0"/>
                  <a:t>    3.</a:t>
                </a:r>
                <a:r>
                  <a:rPr lang="en-US" altLang="zh-TW" b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zh-TW" dirty="0" smtClean="0"/>
                  <a:t>(Carry to next)</a:t>
                </a:r>
              </a:p>
              <a:p>
                <a:r>
                  <a:rPr lang="en-US" altLang="zh-TW" dirty="0" smtClean="0"/>
                  <a:t>3 State : Accepting / Carry Bit  / Failed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68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Hw2-Q5. Binary Code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內容版面配置區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24670625"/>
                  </p:ext>
                </p:extLst>
              </p:nvPr>
            </p:nvGraphicFramePr>
            <p:xfrm>
              <a:off x="838200" y="1837591"/>
              <a:ext cx="10515600" cy="147139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03120">
                      <a:extLst>
                        <a:ext uri="{9D8B030D-6E8A-4147-A177-3AD203B41FA5}">
                          <a16:colId xmlns:a16="http://schemas.microsoft.com/office/drawing/2014/main" val="3131457090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4292004891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3595192996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1798467556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1218216255"/>
                        </a:ext>
                      </a:extLst>
                    </a:gridCol>
                  </a:tblGrid>
                  <a:tr h="367848">
                    <a:tc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0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TW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2510486"/>
                      </a:ext>
                    </a:extLst>
                  </a:tr>
                  <a:tr h="367848"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Accepted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Accepted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Carry</a:t>
                          </a:r>
                          <a:r>
                            <a:rPr lang="en-US" altLang="zh-TW" baseline="0" dirty="0" smtClean="0"/>
                            <a:t> 1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82947948"/>
                      </a:ext>
                    </a:extLst>
                  </a:tr>
                  <a:tr h="367848"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Carry</a:t>
                          </a:r>
                          <a:r>
                            <a:rPr lang="en-US" altLang="zh-TW" baseline="0" dirty="0" smtClean="0"/>
                            <a:t> 1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TW" dirty="0" smtClean="0"/>
                            <a:t>+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zh-TW" altLang="en-US" dirty="0" smtClean="0"/>
                            <a:t> </a:t>
                          </a:r>
                          <a:r>
                            <a:rPr lang="en-US" altLang="zh-TW" dirty="0" smtClean="0"/>
                            <a:t>=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TW" dirty="0" smtClean="0"/>
                            <a:t>Carry</a:t>
                          </a:r>
                          <a:r>
                            <a:rPr lang="en-US" altLang="zh-TW" baseline="0" dirty="0" smtClean="0"/>
                            <a:t> 1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Accepted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5230080"/>
                      </a:ext>
                    </a:extLst>
                  </a:tr>
                  <a:tr h="367848"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</a:t>
                          </a:r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68458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內容版面配置區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24670625"/>
                  </p:ext>
                </p:extLst>
              </p:nvPr>
            </p:nvGraphicFramePr>
            <p:xfrm>
              <a:off x="838200" y="1837591"/>
              <a:ext cx="10515600" cy="147139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03120">
                      <a:extLst>
                        <a:ext uri="{9D8B030D-6E8A-4147-A177-3AD203B41FA5}">
                          <a16:colId xmlns:a16="http://schemas.microsoft.com/office/drawing/2014/main" val="3131457090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4292004891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3595192996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1798467556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1218216255"/>
                        </a:ext>
                      </a:extLst>
                    </a:gridCol>
                  </a:tblGrid>
                  <a:tr h="367848">
                    <a:tc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0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2"/>
                          <a:stretch>
                            <a:fillRect l="-199711" t="-8197" r="-2000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2"/>
                          <a:stretch>
                            <a:fillRect l="-300580" t="-8197" r="-10058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2"/>
                          <a:stretch>
                            <a:fillRect l="-400580" t="-8197" r="-580" b="-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2510486"/>
                      </a:ext>
                    </a:extLst>
                  </a:tr>
                  <a:tr h="367848"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Accepted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Accepted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Carry</a:t>
                          </a:r>
                          <a:r>
                            <a:rPr lang="en-US" altLang="zh-TW" baseline="0" dirty="0" smtClean="0"/>
                            <a:t> 1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82947948"/>
                      </a:ext>
                    </a:extLst>
                  </a:tr>
                  <a:tr h="367848"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Carry</a:t>
                          </a:r>
                          <a:r>
                            <a:rPr lang="en-US" altLang="zh-TW" baseline="0" dirty="0" smtClean="0"/>
                            <a:t> 1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>
                          <a:blip r:embed="rId2"/>
                          <a:stretch>
                            <a:fillRect l="-199711" t="-206557" r="-200000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Accepted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5230080"/>
                      </a:ext>
                    </a:extLst>
                  </a:tr>
                  <a:tr h="367848"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/>
                            <a:t>Failed </a:t>
                          </a:r>
                          <a:endParaRPr lang="zh-TW" alt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TW" dirty="0" smtClean="0"/>
                            <a:t>Failed</a:t>
                          </a:r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684589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橢圓 7"/>
          <p:cNvSpPr/>
          <p:nvPr/>
        </p:nvSpPr>
        <p:spPr>
          <a:xfrm>
            <a:off x="3481753" y="3688187"/>
            <a:ext cx="756138" cy="74734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橢圓 8"/>
              <p:cNvSpPr/>
              <p:nvPr/>
            </p:nvSpPr>
            <p:spPr>
              <a:xfrm>
                <a:off x="3538697" y="3763108"/>
                <a:ext cx="642250" cy="59750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zh-TW" altLang="en-US" dirty="0" smtClean="0">
                    <a:solidFill>
                      <a:schemeClr val="tx1"/>
                    </a:solidFill>
                  </a:rPr>
                  <a:t> </a:t>
                </a:r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橢圓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697" y="3763108"/>
                <a:ext cx="642250" cy="597502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橢圓 10"/>
              <p:cNvSpPr/>
              <p:nvPr/>
            </p:nvSpPr>
            <p:spPr>
              <a:xfrm>
                <a:off x="7004961" y="3679395"/>
                <a:ext cx="810564" cy="8001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TW" altLang="en-US" dirty="0" smtClean="0">
                    <a:solidFill>
                      <a:schemeClr val="tx1"/>
                    </a:solidFill>
                  </a:rPr>
                  <a:t> </a:t>
                </a:r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橢圓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961" y="3679395"/>
                <a:ext cx="810564" cy="80010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橢圓 13"/>
              <p:cNvSpPr/>
              <p:nvPr/>
            </p:nvSpPr>
            <p:spPr>
              <a:xfrm>
                <a:off x="5212166" y="5542085"/>
                <a:ext cx="784188" cy="7906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TW" altLang="en-US" dirty="0" smtClean="0">
                    <a:solidFill>
                      <a:schemeClr val="tx1"/>
                    </a:solidFill>
                  </a:rPr>
                  <a:t> </a:t>
                </a:r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橢圓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166" y="5542085"/>
                <a:ext cx="784188" cy="790662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單箭頭接點 15"/>
          <p:cNvCxnSpPr/>
          <p:nvPr/>
        </p:nvCxnSpPr>
        <p:spPr>
          <a:xfrm>
            <a:off x="4237891" y="3938954"/>
            <a:ext cx="2767070" cy="16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endCxn id="8" idx="5"/>
          </p:cNvCxnSpPr>
          <p:nvPr/>
        </p:nvCxnSpPr>
        <p:spPr>
          <a:xfrm flipH="1">
            <a:off x="4127157" y="4326086"/>
            <a:ext cx="29588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>
            <a:off x="3941884" y="4398071"/>
            <a:ext cx="1270282" cy="1442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>
            <a:endCxn id="14" idx="6"/>
          </p:cNvCxnSpPr>
          <p:nvPr/>
        </p:nvCxnSpPr>
        <p:spPr>
          <a:xfrm flipH="1">
            <a:off x="5996354" y="4537921"/>
            <a:ext cx="1195754" cy="13994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弧形 26"/>
          <p:cNvSpPr/>
          <p:nvPr/>
        </p:nvSpPr>
        <p:spPr>
          <a:xfrm rot="15710349">
            <a:off x="3098295" y="3881986"/>
            <a:ext cx="359746" cy="359746"/>
          </a:xfrm>
          <a:prstGeom prst="arc">
            <a:avLst>
              <a:gd name="adj1" fmla="val 9228608"/>
              <a:gd name="adj2" fmla="val 2751708"/>
            </a:avLst>
          </a:prstGeom>
          <a:ln>
            <a:head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8" name="弧形 27"/>
          <p:cNvSpPr/>
          <p:nvPr/>
        </p:nvSpPr>
        <p:spPr>
          <a:xfrm rot="4117874">
            <a:off x="7833695" y="3911449"/>
            <a:ext cx="359746" cy="359746"/>
          </a:xfrm>
          <a:prstGeom prst="arc">
            <a:avLst>
              <a:gd name="adj1" fmla="val 9228608"/>
              <a:gd name="adj2" fmla="val 2751708"/>
            </a:avLst>
          </a:prstGeom>
          <a:ln>
            <a:head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9" name="弧形 28"/>
          <p:cNvSpPr/>
          <p:nvPr/>
        </p:nvSpPr>
        <p:spPr>
          <a:xfrm rot="10141731">
            <a:off x="5441553" y="6284623"/>
            <a:ext cx="359746" cy="359746"/>
          </a:xfrm>
          <a:prstGeom prst="arc">
            <a:avLst>
              <a:gd name="adj1" fmla="val 9228608"/>
              <a:gd name="adj2" fmla="val 2751708"/>
            </a:avLst>
          </a:prstGeom>
          <a:ln>
            <a:head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1380590" y="3713015"/>
                <a:ext cx="1511376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590" y="3713015"/>
                <a:ext cx="1511376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6789667" y="4954341"/>
                <a:ext cx="1511376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667" y="4954341"/>
                <a:ext cx="1511376" cy="8249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/>
              <p:cNvSpPr/>
              <p:nvPr/>
            </p:nvSpPr>
            <p:spPr>
              <a:xfrm>
                <a:off x="1481688" y="5997686"/>
                <a:ext cx="1511376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3" name="矩形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688" y="5997686"/>
                <a:ext cx="1511376" cy="82490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2956131" y="4804156"/>
                <a:ext cx="1511376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131" y="4804156"/>
                <a:ext cx="1511376" cy="82490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8246616" y="3610626"/>
                <a:ext cx="1511376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6616" y="3610626"/>
                <a:ext cx="1511376" cy="8249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/>
              <p:cNvSpPr/>
              <p:nvPr/>
            </p:nvSpPr>
            <p:spPr>
              <a:xfrm>
                <a:off x="2993064" y="5997686"/>
                <a:ext cx="1511376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TW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TW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TW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矩形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064" y="5997686"/>
                <a:ext cx="1511376" cy="8249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矩形 37"/>
              <p:cNvSpPr/>
              <p:nvPr/>
            </p:nvSpPr>
            <p:spPr>
              <a:xfrm>
                <a:off x="2532321" y="4819007"/>
                <a:ext cx="601255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8" name="矩形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321" y="4819007"/>
                <a:ext cx="601255" cy="82490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/>
              <p:cNvSpPr/>
              <p:nvPr/>
            </p:nvSpPr>
            <p:spPr>
              <a:xfrm>
                <a:off x="5342629" y="4317909"/>
                <a:ext cx="601255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9" name="矩形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629" y="4317909"/>
                <a:ext cx="601255" cy="82490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矩形 39"/>
              <p:cNvSpPr/>
              <p:nvPr/>
            </p:nvSpPr>
            <p:spPr>
              <a:xfrm>
                <a:off x="4382998" y="5992781"/>
                <a:ext cx="601255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0" name="矩形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998" y="5992781"/>
                <a:ext cx="601255" cy="82490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/>
              <p:cNvSpPr/>
              <p:nvPr/>
            </p:nvSpPr>
            <p:spPr>
              <a:xfrm>
                <a:off x="6269144" y="3367409"/>
                <a:ext cx="428047" cy="824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0 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1" name="矩形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144" y="3367409"/>
                <a:ext cx="428047" cy="82490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矩形 41"/>
              <p:cNvSpPr/>
              <p:nvPr/>
            </p:nvSpPr>
            <p:spPr>
              <a:xfrm>
                <a:off x="8215456" y="4954341"/>
                <a:ext cx="428047" cy="824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0 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456" y="4954341"/>
                <a:ext cx="428047" cy="82490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矩形 42"/>
              <p:cNvSpPr/>
              <p:nvPr/>
            </p:nvSpPr>
            <p:spPr>
              <a:xfrm>
                <a:off x="4824255" y="5992781"/>
                <a:ext cx="428047" cy="824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0 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3" name="矩形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255" y="5992781"/>
                <a:ext cx="428047" cy="82490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953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Hw2-Q6. </a:t>
            </a:r>
            <a:r>
              <a:rPr lang="en-US" altLang="zh-TW" dirty="0" err="1" smtClean="0"/>
              <a:t>Closedness</a:t>
            </a:r>
            <a:r>
              <a:rPr lang="en-US" altLang="zh-TW" dirty="0" smtClean="0"/>
              <a:t> of Union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with different symbol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2036641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altLang="zh-TW" dirty="0" smtClean="0"/>
              <a:t>Suppose</a:t>
            </a:r>
            <a:r>
              <a:rPr lang="zh-TW" altLang="en-US" dirty="0" smtClean="0"/>
              <a:t> </a:t>
            </a:r>
            <a:r>
              <a:rPr lang="en-US" altLang="zh-TW" dirty="0" smtClean="0"/>
              <a:t> </a:t>
            </a:r>
            <a:endParaRPr lang="en-US" altLang="zh-TW" i="1" dirty="0" smtClean="0">
              <a:latin typeface="Cambria Math" panose="02040503050406030204" pitchFamily="18" charset="0"/>
            </a:endParaRPr>
          </a:p>
          <a:p>
            <a:r>
              <a:rPr lang="en-US" altLang="zh-TW" dirty="0" smtClean="0"/>
              <a:t>M1 = (Q1, Σ1, δ1, q1, F1) recognizes A1 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en-US" altLang="zh-TW" dirty="0" smtClean="0"/>
              <a:t>M2 = (Q2, Σ2, δ2, q2, F2) recognizes A2. </a:t>
            </a:r>
          </a:p>
          <a:p>
            <a:pPr marL="0" indent="0">
              <a:buNone/>
            </a:pPr>
            <a:r>
              <a:rPr lang="en-US" altLang="zh-TW" dirty="0" smtClean="0"/>
              <a:t> Construct M = (Q, Σ, δ, q0, F) to recognize A1 ∪ A2: </a:t>
            </a:r>
          </a:p>
          <a:p>
            <a:pPr marL="0" indent="0">
              <a:buNone/>
            </a:pPr>
            <a:r>
              <a:rPr lang="en-US" altLang="zh-TW" dirty="0" smtClean="0"/>
              <a:t>	1. Q = {(r1,r2) | r1 ∈ Q1 U {D} and r2 ∈ Q2{D}}.</a:t>
            </a:r>
          </a:p>
          <a:p>
            <a:pPr marL="0" indent="0">
              <a:buNone/>
            </a:pPr>
            <a:r>
              <a:rPr lang="en-US" altLang="zh-TW" dirty="0" smtClean="0"/>
              <a:t>	2. Σ = Σ1 U Σ2</a:t>
            </a:r>
          </a:p>
          <a:p>
            <a:pPr marL="0" indent="0">
              <a:buNone/>
            </a:pPr>
            <a:r>
              <a:rPr lang="en-US" altLang="zh-TW" dirty="0" smtClean="0"/>
              <a:t>            3.  For each (r1,r2) ∈ Q and each a ∈ Σ1, b ∈ </a:t>
            </a:r>
            <a:r>
              <a:rPr lang="en-US" altLang="zh-TW" dirty="0" smtClean="0"/>
              <a:t>Σ2</a:t>
            </a:r>
          </a:p>
          <a:p>
            <a:pPr marL="0" indent="0">
              <a:buNone/>
            </a:pPr>
            <a:r>
              <a:rPr lang="zh-TW" altLang="en-US" dirty="0" smtClean="0"/>
              <a:t>                   </a:t>
            </a:r>
            <a:r>
              <a:rPr lang="en-US" altLang="zh-TW" dirty="0"/>
              <a:t> Notice: if r1,r2 = D then D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     let δ((r1,r2), </a:t>
            </a:r>
            <a:r>
              <a:rPr lang="en-US" altLang="zh-TW" dirty="0"/>
              <a:t>a</a:t>
            </a:r>
            <a:r>
              <a:rPr lang="en-US" altLang="zh-TW" dirty="0" smtClean="0"/>
              <a:t>) = (</a:t>
            </a:r>
            <a:r>
              <a:rPr lang="en-US" altLang="zh-TW" dirty="0"/>
              <a:t>if a </a:t>
            </a:r>
            <a:r>
              <a:rPr lang="en-US" altLang="zh-TW" dirty="0" smtClean="0"/>
              <a:t>in Σ1 then δ1(r1</a:t>
            </a:r>
            <a:r>
              <a:rPr lang="en-US" altLang="zh-TW" dirty="0"/>
              <a:t>, a</a:t>
            </a:r>
            <a:r>
              <a:rPr lang="en-US" altLang="zh-TW" dirty="0" smtClean="0"/>
              <a:t>) else D, </a:t>
            </a:r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		</a:t>
            </a:r>
            <a:r>
              <a:rPr lang="en-US" altLang="zh-TW" dirty="0"/>
              <a:t> </a:t>
            </a:r>
            <a:r>
              <a:rPr lang="en-US" altLang="zh-TW" dirty="0" smtClean="0"/>
              <a:t>         if a </a:t>
            </a:r>
            <a:r>
              <a:rPr lang="en-US" altLang="zh-TW" dirty="0"/>
              <a:t>in </a:t>
            </a:r>
            <a:r>
              <a:rPr lang="en-US" altLang="zh-TW" dirty="0" smtClean="0"/>
              <a:t>Σ2 </a:t>
            </a:r>
            <a:r>
              <a:rPr lang="en-US" altLang="zh-TW" dirty="0"/>
              <a:t>then </a:t>
            </a:r>
            <a:r>
              <a:rPr lang="en-US" altLang="zh-TW" dirty="0" smtClean="0"/>
              <a:t>δ2(r2, </a:t>
            </a:r>
            <a:r>
              <a:rPr lang="en-US" altLang="zh-TW" dirty="0"/>
              <a:t>a) else </a:t>
            </a:r>
            <a:r>
              <a:rPr lang="en-US" altLang="zh-TW" dirty="0" smtClean="0"/>
              <a:t>D</a:t>
            </a:r>
            <a:r>
              <a:rPr lang="en-US" altLang="zh-TW" dirty="0"/>
              <a:t>)</a:t>
            </a:r>
            <a:r>
              <a:rPr lang="en-US" altLang="zh-TW" dirty="0" smtClean="0"/>
              <a:t>	</a:t>
            </a:r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           </a:t>
            </a:r>
            <a:r>
              <a:rPr lang="en-US" altLang="zh-TW" dirty="0" smtClean="0"/>
              <a:t>4. q0 = (q1, q2). 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5. F = {(r1,r2) | r1 ∈ F1 or r2 ∈ F2}.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391" y="1404878"/>
            <a:ext cx="5421179" cy="91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3407</TotalTime>
  <Words>380</Words>
  <Application>Microsoft Office PowerPoint</Application>
  <PresentationFormat>寬螢幕</PresentationFormat>
  <Paragraphs>130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新細明體</vt:lpstr>
      <vt:lpstr>Arial</vt:lpstr>
      <vt:lpstr>Calibri</vt:lpstr>
      <vt:lpstr>Calibri Light</vt:lpstr>
      <vt:lpstr>Cambria Math</vt:lpstr>
      <vt:lpstr>Office 佈景主題</vt:lpstr>
      <vt:lpstr>Theory of Computing TA times #1</vt:lpstr>
      <vt:lpstr>TA session</vt:lpstr>
      <vt:lpstr>Hw1.Hw2.</vt:lpstr>
      <vt:lpstr>Hw1-Q1. Relation Exampling</vt:lpstr>
      <vt:lpstr>Hw1-Q1. Relation Exampling</vt:lpstr>
      <vt:lpstr>Symmetric + Transitive = Reflexive ?</vt:lpstr>
      <vt:lpstr>Hw1-Q3. Graph Degree</vt:lpstr>
      <vt:lpstr>Hw1.Q4. Error of Proof.</vt:lpstr>
      <vt:lpstr>Hw2-Q4. Closedness of Reversed</vt:lpstr>
      <vt:lpstr>Hw2-Q4. Closedness of Reversed</vt:lpstr>
      <vt:lpstr>Hw2-Q5. Binary Code</vt:lpstr>
      <vt:lpstr>Hw2-Q5. Binary Code</vt:lpstr>
      <vt:lpstr>Hw2-Q6. Closedness of Union with different symbol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Jack</dc:creator>
  <cp:lastModifiedBy>jack</cp:lastModifiedBy>
  <cp:revision>24</cp:revision>
  <dcterms:created xsi:type="dcterms:W3CDTF">2018-03-25T05:31:42Z</dcterms:created>
  <dcterms:modified xsi:type="dcterms:W3CDTF">2018-04-17T16:05:54Z</dcterms:modified>
</cp:coreProperties>
</file>