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handoutMasterIdLst>
    <p:handoutMasterId r:id="rId47"/>
  </p:handoutMasterIdLst>
  <p:sldIdLst>
    <p:sldId id="316" r:id="rId2"/>
    <p:sldId id="399" r:id="rId3"/>
    <p:sldId id="400" r:id="rId4"/>
    <p:sldId id="371" r:id="rId5"/>
    <p:sldId id="447" r:id="rId6"/>
    <p:sldId id="449" r:id="rId7"/>
    <p:sldId id="448" r:id="rId8"/>
    <p:sldId id="451" r:id="rId9"/>
    <p:sldId id="450" r:id="rId10"/>
    <p:sldId id="452" r:id="rId11"/>
    <p:sldId id="453" r:id="rId12"/>
    <p:sldId id="454" r:id="rId13"/>
    <p:sldId id="455" r:id="rId14"/>
    <p:sldId id="456" r:id="rId15"/>
    <p:sldId id="457" r:id="rId16"/>
    <p:sldId id="459" r:id="rId17"/>
    <p:sldId id="460" r:id="rId18"/>
    <p:sldId id="461" r:id="rId19"/>
    <p:sldId id="463" r:id="rId20"/>
    <p:sldId id="464" r:id="rId21"/>
    <p:sldId id="482" r:id="rId22"/>
    <p:sldId id="481" r:id="rId23"/>
    <p:sldId id="485" r:id="rId24"/>
    <p:sldId id="484" r:id="rId25"/>
    <p:sldId id="486" r:id="rId26"/>
    <p:sldId id="487" r:id="rId27"/>
    <p:sldId id="488" r:id="rId28"/>
    <p:sldId id="489" r:id="rId29"/>
    <p:sldId id="466" r:id="rId30"/>
    <p:sldId id="467" r:id="rId31"/>
    <p:sldId id="468" r:id="rId32"/>
    <p:sldId id="469" r:id="rId33"/>
    <p:sldId id="470" r:id="rId34"/>
    <p:sldId id="471" r:id="rId35"/>
    <p:sldId id="472" r:id="rId36"/>
    <p:sldId id="473" r:id="rId37"/>
    <p:sldId id="474" r:id="rId38"/>
    <p:sldId id="475" r:id="rId39"/>
    <p:sldId id="476" r:id="rId40"/>
    <p:sldId id="477" r:id="rId41"/>
    <p:sldId id="478" r:id="rId42"/>
    <p:sldId id="479" r:id="rId43"/>
    <p:sldId id="480" r:id="rId44"/>
    <p:sldId id="434" r:id="rId45"/>
  </p:sldIdLst>
  <p:sldSz cx="9144000" cy="6858000" type="screen4x3"/>
  <p:notesSz cx="7099300" cy="10234613"/>
  <p:custDataLst>
    <p:tags r:id="rId48"/>
  </p:custData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CCFF"/>
    <a:srgbClr val="4F81BD"/>
    <a:srgbClr val="FF99CC"/>
    <a:srgbClr val="FFCCFF"/>
    <a:srgbClr val="CC0000"/>
    <a:srgbClr val="996633"/>
    <a:srgbClr val="CC9900"/>
    <a:srgbClr val="006600"/>
    <a:srgbClr val="A6947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6062" autoAdjust="0"/>
  </p:normalViewPr>
  <p:slideViewPr>
    <p:cSldViewPr>
      <p:cViewPr>
        <p:scale>
          <a:sx n="70" d="100"/>
          <a:sy n="70" d="100"/>
        </p:scale>
        <p:origin x="-115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10" y="-96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BAE223A-D706-4476-941A-73810D32C81A}" type="datetimeFigureOut">
              <a:rPr lang="zh-TW" altLang="en-US"/>
              <a:pPr>
                <a:defRPr/>
              </a:pPr>
              <a:t>2017/10/11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64B81B9-5894-479B-8BBB-20F11A4AC6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0F92601F-6CCD-4707-89FA-ED057180D8C0}" type="datetimeFigureOut">
              <a:rPr lang="zh-TW" altLang="en-US"/>
              <a:pPr>
                <a:defRPr/>
              </a:pPr>
              <a:t>2017/10/11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9C4D374-6590-422E-B405-9D1DFDDAFD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DF0534-D167-46AF-8BB2-ECE745E99817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7846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grpSp>
        <p:nvGrpSpPr>
          <p:cNvPr id="6" name="群組 13"/>
          <p:cNvGrpSpPr>
            <a:grpSpLocks/>
          </p:cNvGrpSpPr>
          <p:nvPr userDrawn="1"/>
        </p:nvGrpSpPr>
        <p:grpSpPr bwMode="auto">
          <a:xfrm>
            <a:off x="6394450" y="785813"/>
            <a:ext cx="2286000" cy="366712"/>
            <a:chOff x="6394450" y="847710"/>
            <a:chExt cx="2286000" cy="366712"/>
          </a:xfrm>
        </p:grpSpPr>
        <p:sp>
          <p:nvSpPr>
            <p:cNvPr id="7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+mn-lt"/>
                  <a:ea typeface="+mn-ea"/>
                </a:rPr>
                <a:t>SVVRL </a:t>
              </a:r>
              <a:r>
                <a:rPr kumimoji="0" lang="en-US" altLang="zh-TW" dirty="0" smtClean="0">
                  <a:latin typeface="+mn-lt"/>
                  <a:ea typeface="+mn-ea"/>
                </a:rPr>
                <a:t> @   IM.NTU</a:t>
              </a:r>
              <a:endParaRPr kumimoji="0" lang="en-US" altLang="zh-TW" dirty="0">
                <a:latin typeface="+mn-lt"/>
                <a:ea typeface="+mn-ea"/>
              </a:endParaRPr>
            </a:p>
          </p:txBody>
        </p:sp>
        <p:pic>
          <p:nvPicPr>
            <p:cNvPr id="8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39034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286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1BC6-AD34-4ACD-9BB0-27C4799C9508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49686-53E2-4DAD-B954-2F86AEA1F138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 dirty="0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44882-88B6-4B0F-9B2B-73D7A624944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none" baseline="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21875-C4B4-4E8E-AA21-E96A01149AD3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C7BB3-62AB-40DE-B66D-D50311674A7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52D80-192B-417B-97F4-9808D949289E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F6694-D9AE-440D-AAFF-5787B031830E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F1CBD-36DD-4286-A4DD-072A0DAC935A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F786-5ABA-4284-9788-DEB621CADDB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EA1D6-5ED1-4527-BCC4-22A09B6BE552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A0BC-3676-41D8-AD2A-C3BB36EC6CD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A3F1D-8E5D-4DC3-A470-CC43AE34F31F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5DF65-539D-4B6B-8482-DEA753DAB74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A60E2-0F7A-469C-9393-83C6CE8F5FA3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CAE3-88D2-4166-AF12-10D479A2508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0D49B-932F-49D1-9D2A-1B6E2D141D12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1B748-D7DC-4341-9528-EA90A32A85D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3F063-6DA7-44EA-B64C-06036408E5F9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CECB9-C38A-4EA8-B9C6-7BEF6C69331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87591-3D8F-47AF-B6B3-049BA655C21F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BC5F-0911-4101-B856-5B4272C252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745DB-AC7A-49F8-A30D-CCA935A5E90D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56C75-6312-47E4-970A-A8B9672EEB4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9A483-66CF-440D-8EF0-2F77DE8C510F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4894-5635-40BE-957C-DD4F65A35D0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AC84E-FF8D-4AF9-9451-BE6DB96D9E9C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50AF6-5468-4922-A3DC-C0C8E777865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按一下以編輯母片</a:t>
            </a:r>
          </a:p>
          <a:p>
            <a:pPr lvl="1"/>
            <a:r>
              <a:rPr lang="en-US" altLang="zh-TW" smtClean="0"/>
              <a:t>第二層</a:t>
            </a:r>
          </a:p>
          <a:p>
            <a:pPr lvl="2"/>
            <a:r>
              <a:rPr lang="en-US" altLang="zh-TW" smtClean="0"/>
              <a:t>第三層</a:t>
            </a:r>
          </a:p>
          <a:p>
            <a:pPr lvl="3"/>
            <a:r>
              <a:rPr lang="en-US" altLang="zh-TW" smtClean="0"/>
              <a:t>第四層</a:t>
            </a:r>
          </a:p>
          <a:p>
            <a:pPr lvl="4"/>
            <a:r>
              <a:rPr lang="en-US" altLang="zh-TW" smtClean="0"/>
              <a:t>第五層</a:t>
            </a: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19812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91255B31-60A9-4184-B808-AA12CA6CFCE9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14546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33" name="群組 11"/>
          <p:cNvGrpSpPr>
            <a:grpSpLocks/>
          </p:cNvGrpSpPr>
          <p:nvPr/>
        </p:nvGrpSpPr>
        <p:grpSpPr bwMode="auto"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微軟正黑體" pitchFamily="34" charset="-120"/>
                  <a:ea typeface="微軟正黑體" pitchFamily="34" charset="-120"/>
                </a:rPr>
                <a:t>SVVRL  @  IM.NTU</a:t>
              </a:r>
            </a:p>
          </p:txBody>
        </p:sp>
        <p:pic>
          <p:nvPicPr>
            <p:cNvPr id="1035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67662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4" r:id="rId2"/>
    <p:sldLayoutId id="2147483985" r:id="rId3"/>
    <p:sldLayoutId id="2147483986" r:id="rId4"/>
    <p:sldLayoutId id="2147483987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 sz="4400" dirty="0" smtClean="0"/>
              <a:t>網 站 程 式 教 學</a:t>
            </a:r>
            <a:endParaRPr lang="en-US" altLang="zh-TW" sz="4400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/>
              <a:t>講者</a:t>
            </a:r>
            <a:r>
              <a:rPr lang="en-US" altLang="zh-TW" dirty="0" smtClean="0"/>
              <a:t>: </a:t>
            </a:r>
            <a:r>
              <a:rPr lang="zh-TW" altLang="en-US" dirty="0" smtClean="0"/>
              <a:t>戴智斌</a:t>
            </a:r>
            <a:endParaRPr lang="en-US" altLang="zh-TW" dirty="0" smtClean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F509C6-47F1-47F5-953C-4035102975A0}" type="datetime1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2017/10/11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網站架構：客戶端與伺服端架構</a:t>
            </a:r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 smtClean="0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8A0339-96B1-42AF-B72C-B26BB4E8390F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21" name="投影片編號版面配置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/>
              <a:t>網站架構：客戶端與伺服端架構</a:t>
            </a:r>
            <a:endParaRPr lang="zh-TW" altLang="en-US" sz="41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1484784"/>
            <a:ext cx="8431480" cy="2232247"/>
            <a:chOff x="367796" y="2500306"/>
            <a:chExt cx="5873113" cy="155491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3804430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grpSp>
        <p:nvGrpSpPr>
          <p:cNvPr id="8" name="群組 15"/>
          <p:cNvGrpSpPr/>
          <p:nvPr/>
        </p:nvGrpSpPr>
        <p:grpSpPr>
          <a:xfrm>
            <a:off x="6084168" y="3429000"/>
            <a:ext cx="2952328" cy="3024336"/>
            <a:chOff x="6084168" y="3717032"/>
            <a:chExt cx="2952328" cy="3024336"/>
          </a:xfrm>
        </p:grpSpPr>
        <p:sp>
          <p:nvSpPr>
            <p:cNvPr id="14" name="矩形 13"/>
            <p:cNvSpPr/>
            <p:nvPr/>
          </p:nvSpPr>
          <p:spPr>
            <a:xfrm>
              <a:off x="6084168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&lt;?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rgbClr val="0000FF"/>
                  </a:solidFill>
                  <a:latin typeface="微軟正黑體" pitchFamily="34" charset="-120"/>
                  <a:ea typeface="微軟正黑體" pitchFamily="34" charset="-120"/>
                </a:rPr>
                <a:t>echo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“Hello World!”</a:t>
              </a:r>
              <a:r>
                <a:rPr lang="en-US" altLang="zh-TW" sz="1600" b="1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?&gt;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380312" y="3717032"/>
              <a:ext cx="1656184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 smtClean="0">
                  <a:latin typeface="微軟正黑體" pitchFamily="34" charset="-120"/>
                  <a:ea typeface="微軟正黑體" pitchFamily="34" charset="-120"/>
                </a:rPr>
                <a:t>運算</a:t>
              </a:r>
              <a:r>
                <a:rPr lang="en-US" altLang="zh-TW" sz="2000" b="1" dirty="0" smtClean="0">
                  <a:latin typeface="微軟正黑體" pitchFamily="34" charset="-120"/>
                  <a:ea typeface="微軟正黑體" pitchFamily="34" charset="-120"/>
                </a:rPr>
                <a:t>a.php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2915816" y="1268760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/>
              <a:t>使用者請求 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HTTPRequest</a:t>
            </a:r>
            <a:r>
              <a:rPr lang="en-US" altLang="zh-TW" sz="2000" dirty="0" smtClean="0"/>
              <a:t>)</a:t>
            </a:r>
          </a:p>
          <a:p>
            <a:pPr algn="ctr"/>
            <a:r>
              <a:rPr lang="en-US" altLang="zh-TW" sz="2000" dirty="0" smtClean="0"/>
              <a:t>http://example.com/a.php</a:t>
            </a:r>
            <a:endParaRPr lang="zh-TW" altLang="en-US" sz="2000" dirty="0"/>
          </a:p>
        </p:txBody>
      </p:sp>
      <p:grpSp>
        <p:nvGrpSpPr>
          <p:cNvPr id="9" name="群組 22"/>
          <p:cNvGrpSpPr/>
          <p:nvPr/>
        </p:nvGrpSpPr>
        <p:grpSpPr>
          <a:xfrm>
            <a:off x="3059832" y="2204864"/>
            <a:ext cx="2952328" cy="3024336"/>
            <a:chOff x="3059832" y="2492896"/>
            <a:chExt cx="2952328" cy="3024336"/>
          </a:xfrm>
        </p:grpSpPr>
        <p:sp>
          <p:nvSpPr>
            <p:cNvPr id="18" name="矩形 17"/>
            <p:cNvSpPr/>
            <p:nvPr/>
          </p:nvSpPr>
          <p:spPr>
            <a:xfrm>
              <a:off x="3059832" y="2492896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427984" y="2492896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 smtClean="0">
                  <a:latin typeface="微軟正黑體" pitchFamily="34" charset="-120"/>
                  <a:ea typeface="微軟正黑體" pitchFamily="34" charset="-120"/>
                </a:rPr>
                <a:t>傳送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0" name="群組 23"/>
          <p:cNvGrpSpPr/>
          <p:nvPr/>
        </p:nvGrpSpPr>
        <p:grpSpPr>
          <a:xfrm>
            <a:off x="35496" y="3429000"/>
            <a:ext cx="2952328" cy="3024336"/>
            <a:chOff x="35496" y="3717032"/>
            <a:chExt cx="2952328" cy="3024336"/>
          </a:xfrm>
        </p:grpSpPr>
        <p:sp>
          <p:nvSpPr>
            <p:cNvPr id="19" name="矩形 18"/>
            <p:cNvSpPr/>
            <p:nvPr/>
          </p:nvSpPr>
          <p:spPr>
            <a:xfrm>
              <a:off x="35496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3717032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 smtClean="0">
                  <a:latin typeface="微軟正黑體" pitchFamily="34" charset="-120"/>
                  <a:ea typeface="微軟正黑體" pitchFamily="34" charset="-120"/>
                </a:rPr>
                <a:t>解讀運算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403648" y="3933056"/>
            <a:ext cx="157579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執行結果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57B8F-81A0-41A7-9C6A-910A03E1EEA4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24" name="投影片編號版面配置區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Responsive Web Design: Bootstrap</a:t>
            </a:r>
          </a:p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（進階）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jquery</a:t>
            </a:r>
            <a:r>
              <a:rPr lang="en-US" altLang="zh-TW" dirty="0" smtClean="0"/>
              <a:t> UI</a:t>
            </a:r>
          </a:p>
          <a:p>
            <a:pPr lvl="1"/>
            <a:r>
              <a:rPr lang="en-US" altLang="zh-TW" dirty="0" err="1" smtClean="0"/>
              <a:t>jquery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plugin</a:t>
            </a:r>
            <a:endParaRPr lang="en-US" altLang="zh-TW" dirty="0" smtClean="0"/>
          </a:p>
          <a:p>
            <a:r>
              <a:rPr lang="zh-TW" altLang="en-US" dirty="0" smtClean="0"/>
              <a:t>資料庫（進階）</a:t>
            </a:r>
          </a:p>
          <a:p>
            <a:pPr lvl="1"/>
            <a:r>
              <a:rPr lang="en-US" altLang="zh-TW" dirty="0" smtClean="0"/>
              <a:t>Transaction</a:t>
            </a:r>
          </a:p>
          <a:p>
            <a:pPr lvl="1"/>
            <a:r>
              <a:rPr lang="en-US" altLang="zh-TW" dirty="0" smtClean="0"/>
              <a:t>row-level lock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Bootstrap – Template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&lt;title&gt;Bootstrap&lt;/title&gt;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meta</a:t>
            </a:r>
            <a:r>
              <a:rPr lang="zh-TW" altLang="en-US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資料</a:t>
            </a:r>
            <a:r>
              <a:rPr lang="en-US" altLang="zh-TW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&lt;meta http-equiv="Content-Type" content="text/html;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charset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=utf-8" /&gt;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&lt;meta name="viewport" content="width=device-width, initial-scale=1"&gt;</a:t>
            </a:r>
          </a:p>
          <a:p>
            <a:pPr>
              <a:buNone/>
            </a:pPr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bootstrap --&gt;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&lt;link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="bootstrap.css"&gt; 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="bootstrap.js"&gt;&lt;/script&gt;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&lt;/head&gt;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47ADD6-9AE3-4532-AB38-992F0A741631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6A3F1D-8E5D-4DC3-A470-CC43AE34F31F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container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col-md-1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"&gt;.col-md-1&lt;/div&gt;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7" name="矩形 6"/>
          <p:cNvSpPr/>
          <p:nvPr/>
        </p:nvSpPr>
        <p:spPr>
          <a:xfrm>
            <a:off x="5868144" y="113155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.container</a:t>
            </a:r>
          </a:p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.container-fluid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68144" y="221851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必須放在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container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中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68144" y="329179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column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放在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中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888664" y="4371912"/>
            <a:ext cx="271578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content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放在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column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中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88664" y="5452032"/>
            <a:ext cx="271578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column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中可再放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row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987824" y="112474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12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columns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6A3F1D-8E5D-4DC3-A470-CC43AE34F31F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611560" y="1516752"/>
          <a:ext cx="7776865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55373"/>
                <a:gridCol w="1555373"/>
                <a:gridCol w="1555373"/>
                <a:gridCol w="1555373"/>
                <a:gridCol w="1555373"/>
              </a:tblGrid>
              <a:tr h="558062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/>
                        <a:t>xs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en-US" altLang="zh-TW" dirty="0" smtClean="0"/>
                        <a:t>(&gt;=0px)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/>
                        <a:t>sm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en-US" altLang="zh-TW" dirty="0" smtClean="0"/>
                        <a:t>(&gt;=768px)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/>
                        <a:t>md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en-US" altLang="zh-TW" dirty="0" smtClean="0"/>
                        <a:t>(&gt;=992px)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/>
                        <a:t>lg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en-US" altLang="zh-TW" dirty="0" smtClean="0"/>
                        <a:t>(&gt;=1200px)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container</a:t>
                      </a:r>
                      <a:r>
                        <a:rPr lang="zh-TW" altLang="en-US" baseline="0" dirty="0" smtClean="0"/>
                        <a:t> </a:t>
                      </a:r>
                      <a:r>
                        <a:rPr lang="en-US" altLang="zh-TW" baseline="0" dirty="0" smtClean="0"/>
                        <a:t>width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auto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750px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970px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1170px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class</a:t>
                      </a:r>
                    </a:p>
                    <a:p>
                      <a:pPr algn="ctr"/>
                      <a:r>
                        <a:rPr lang="en-US" altLang="zh-TW" dirty="0" smtClean="0"/>
                        <a:t>prefix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.</a:t>
                      </a:r>
                      <a:r>
                        <a:rPr lang="en-US" altLang="zh-TW" dirty="0" err="1" smtClean="0"/>
                        <a:t>col-xs</a:t>
                      </a:r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.</a:t>
                      </a:r>
                      <a:r>
                        <a:rPr lang="en-US" altLang="zh-TW" dirty="0" err="1" smtClean="0"/>
                        <a:t>col-sm</a:t>
                      </a:r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.</a:t>
                      </a:r>
                      <a:r>
                        <a:rPr lang="en-US" altLang="zh-TW" dirty="0" err="1" smtClean="0"/>
                        <a:t>col-md</a:t>
                      </a:r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.</a:t>
                      </a:r>
                      <a:r>
                        <a:rPr lang="en-US" altLang="zh-TW" dirty="0" err="1" smtClean="0"/>
                        <a:t>col-lg</a:t>
                      </a:r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gutter</a:t>
                      </a:r>
                    </a:p>
                    <a:p>
                      <a:pPr algn="ctr"/>
                      <a:r>
                        <a:rPr lang="en-US" altLang="zh-TW" dirty="0" smtClean="0"/>
                        <a:t>width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</a:t>
            </a:r>
            <a:r>
              <a:rPr kumimoji="1" lang="en-US" altLang="zh-TW" sz="42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– Grid System</a:t>
            </a:r>
            <a:endParaRPr kumimoji="1" lang="zh-TW" altLang="en-US" sz="4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4221088"/>
            <a:ext cx="8496944" cy="2160240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9592" y="4725144"/>
            <a:ext cx="7128792" cy="12961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9592" y="4725144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99592" y="5373216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9592" y="4725144"/>
            <a:ext cx="1296144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>
              <a:buNone/>
            </a:pPr>
            <a:r>
              <a:rPr lang="en-US" altLang="zh-TW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2" name="矩形 11"/>
          <p:cNvSpPr/>
          <p:nvPr/>
        </p:nvSpPr>
        <p:spPr>
          <a:xfrm>
            <a:off x="323528" y="4221088"/>
            <a:ext cx="1440160" cy="360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Browser</a:t>
            </a:r>
          </a:p>
        </p:txBody>
      </p:sp>
      <p:sp>
        <p:nvSpPr>
          <p:cNvPr id="14" name="矩形 13"/>
          <p:cNvSpPr/>
          <p:nvPr/>
        </p:nvSpPr>
        <p:spPr>
          <a:xfrm>
            <a:off x="2195736" y="4725144"/>
            <a:ext cx="1224136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8" name="矩形 17"/>
          <p:cNvSpPr/>
          <p:nvPr/>
        </p:nvSpPr>
        <p:spPr>
          <a:xfrm>
            <a:off x="3419872" y="4725144"/>
            <a:ext cx="2160240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  <p:sp>
        <p:nvSpPr>
          <p:cNvPr id="19" name="矩形 18"/>
          <p:cNvSpPr/>
          <p:nvPr/>
        </p:nvSpPr>
        <p:spPr>
          <a:xfrm>
            <a:off x="5580112" y="4725144"/>
            <a:ext cx="2448272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6A3F1D-8E5D-4DC3-A470-CC43AE34F31F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</a:t>
            </a:r>
            <a:r>
              <a:rPr kumimoji="1" lang="en-US" altLang="zh-TW" sz="42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– Grid System</a:t>
            </a:r>
            <a:endParaRPr kumimoji="1" lang="zh-TW" altLang="en-US" sz="4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1268760"/>
            <a:ext cx="8496944" cy="2160240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9592" y="1772816"/>
            <a:ext cx="7128792" cy="12961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9592" y="1772816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99592" y="2420888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9592" y="1772816"/>
            <a:ext cx="1296144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>
              <a:buNone/>
            </a:pPr>
            <a:r>
              <a:rPr lang="en-US" altLang="zh-TW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2" name="矩形 11"/>
          <p:cNvSpPr/>
          <p:nvPr/>
        </p:nvSpPr>
        <p:spPr>
          <a:xfrm>
            <a:off x="323528" y="1268760"/>
            <a:ext cx="1440160" cy="360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Browser</a:t>
            </a:r>
          </a:p>
        </p:txBody>
      </p:sp>
      <p:sp>
        <p:nvSpPr>
          <p:cNvPr id="14" name="矩形 13"/>
          <p:cNvSpPr/>
          <p:nvPr/>
        </p:nvSpPr>
        <p:spPr>
          <a:xfrm>
            <a:off x="2195736" y="1772816"/>
            <a:ext cx="1224136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8" name="矩形 17"/>
          <p:cNvSpPr/>
          <p:nvPr/>
        </p:nvSpPr>
        <p:spPr>
          <a:xfrm>
            <a:off x="3419872" y="1772816"/>
            <a:ext cx="2160240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  <p:sp>
        <p:nvSpPr>
          <p:cNvPr id="19" name="矩形 18"/>
          <p:cNvSpPr/>
          <p:nvPr/>
        </p:nvSpPr>
        <p:spPr>
          <a:xfrm>
            <a:off x="5580112" y="1772816"/>
            <a:ext cx="2448272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467544" y="3707864"/>
          <a:ext cx="3312368" cy="1737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0120"/>
                <a:gridCol w="2232248"/>
              </a:tblGrid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container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padding-left:15px;</a:t>
                      </a:r>
                    </a:p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padding-right:15px;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row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margin-left</a:t>
                      </a:r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:-15px</a:t>
                      </a:r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margin-right</a:t>
                      </a:r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:-15px</a:t>
                      </a:r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;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column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padding-left:15px;</a:t>
                      </a:r>
                    </a:p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padding-right:15px;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" name="矩形 16"/>
          <p:cNvSpPr/>
          <p:nvPr/>
        </p:nvSpPr>
        <p:spPr>
          <a:xfrm>
            <a:off x="2987824" y="558924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row, column</a:t>
            </a:r>
          </a:p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巢狀結構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39952" y="3645024"/>
            <a:ext cx="4824536" cy="1800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container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non-grid content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col-md-1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"&gt;.col-md-1&lt;/div&gt;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&lt;/div&gt;</a:t>
            </a:r>
          </a:p>
        </p:txBody>
      </p:sp>
      <p:sp>
        <p:nvSpPr>
          <p:cNvPr id="16" name="矩形 15"/>
          <p:cNvSpPr/>
          <p:nvPr/>
        </p:nvSpPr>
        <p:spPr>
          <a:xfrm>
            <a:off x="6228184" y="4941168"/>
            <a:ext cx="2736304" cy="7852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non-grid content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對齊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6A3F1D-8E5D-4DC3-A470-CC43AE34F31F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&lt;div&gt;A&lt;/div&gt;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col-lg-3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"&gt;C&lt;/div&gt;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col-lg-6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"&gt;D&lt;/div&gt;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27560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預設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col-xs-12</a:t>
            </a:r>
          </a:p>
        </p:txBody>
      </p:sp>
      <p:sp>
        <p:nvSpPr>
          <p:cNvPr id="14" name="矩形 13"/>
          <p:cNvSpPr/>
          <p:nvPr/>
        </p:nvSpPr>
        <p:spPr>
          <a:xfrm>
            <a:off x="5652120" y="249289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若未有對應的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class</a:t>
            </a:r>
          </a:p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往下一層級參照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652120" y="371703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各層級獨立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不互相影響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52120" y="502001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寫程式順序？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6A3F1D-8E5D-4DC3-A470-CC43AE34F31F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col-sm-6 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"&gt;A&lt;/div&gt;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col-lg-3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"&gt;C&lt;/div&gt;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col-lg-6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"&gt;D&lt;/div&gt;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27560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預設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col-xs-12</a:t>
            </a:r>
          </a:p>
        </p:txBody>
      </p:sp>
      <p:sp>
        <p:nvSpPr>
          <p:cNvPr id="14" name="矩形 13"/>
          <p:cNvSpPr/>
          <p:nvPr/>
        </p:nvSpPr>
        <p:spPr>
          <a:xfrm>
            <a:off x="5652120" y="249289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若未有對應的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class</a:t>
            </a:r>
          </a:p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往下一層級參照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652120" y="371703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各層級獨立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不互相影響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52120" y="502001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寫程式順序？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6A3F1D-8E5D-4DC3-A470-CC43AE34F31F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col-xs-9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"&gt;A&lt;/div&gt;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col-xs-4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col-xs-8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"&gt;C&lt;/div&gt;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84482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Column Wrapping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6A3F1D-8E5D-4DC3-A470-CC43AE34F31F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col-md-4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"&gt;A&lt;/div&gt;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col-md-4 col-md-offset-4 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84482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Offsetting Columns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6A3F1D-8E5D-4DC3-A470-CC43AE34F31F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col-xs-12 col-md-8 col-md-push-4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"&gt;title&lt;/div&gt;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col-xs-12 col-md-4 col-md-pull-8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"&gt;image&lt;/div&gt;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84482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Column </a:t>
            </a:r>
          </a:p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Ordering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6A3F1D-8E5D-4DC3-A470-CC43AE34F31F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col-xs-12 col-md-8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"&gt;title&lt;/div&gt;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col-xs-12 col-md-4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class="row"&gt;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41277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Nesting</a:t>
            </a:r>
          </a:p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Columns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6A3F1D-8E5D-4DC3-A470-CC43AE34F31F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Utility</a:t>
            </a:r>
            <a:r>
              <a:rPr kumimoji="1" lang="en-US" altLang="zh-TW" sz="42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Classes</a:t>
            </a:r>
            <a:r>
              <a:rPr kumimoji="1" lang="en-US" altLang="zh-TW" sz="4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67545" y="1268760"/>
          <a:ext cx="8136905" cy="3337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7381"/>
                <a:gridCol w="1627381"/>
                <a:gridCol w="1627381"/>
                <a:gridCol w="1627381"/>
                <a:gridCol w="1627381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/>
                        <a:t>xs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/>
                        <a:t>sm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/>
                        <a:t>md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/>
                        <a:t>lg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.visible-</a:t>
                      </a:r>
                      <a:r>
                        <a:rPr lang="en-US" altLang="zh-TW" dirty="0" err="1" smtClean="0"/>
                        <a:t>xs</a:t>
                      </a:r>
                      <a:r>
                        <a:rPr lang="en-US" altLang="zh-TW" dirty="0" smtClean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accent6"/>
                          </a:solidFill>
                        </a:rPr>
                        <a:t>visible</a:t>
                      </a:r>
                      <a:endParaRPr lang="zh-TW" altLang="en-US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 smtClean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 smtClean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 smtClean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.visible-</a:t>
                      </a:r>
                      <a:r>
                        <a:rPr lang="en-US" altLang="zh-TW" dirty="0" err="1" smtClean="0"/>
                        <a:t>sm</a:t>
                      </a:r>
                      <a:r>
                        <a:rPr lang="en-US" altLang="zh-TW" dirty="0" smtClean="0"/>
                        <a:t>-*</a:t>
                      </a:r>
                      <a:endParaRPr lang="zh-TW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800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 smtClean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 smtClean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 smtClean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.visible-</a:t>
                      </a:r>
                      <a:r>
                        <a:rPr lang="en-US" altLang="zh-TW" dirty="0" err="1" smtClean="0"/>
                        <a:t>md</a:t>
                      </a:r>
                      <a:r>
                        <a:rPr lang="en-US" altLang="zh-TW" dirty="0" smtClean="0"/>
                        <a:t>-*</a:t>
                      </a:r>
                      <a:endParaRPr lang="zh-TW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 smtClean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 smtClean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accent6"/>
                          </a:solidFill>
                        </a:rPr>
                        <a:t>visible</a:t>
                      </a:r>
                      <a:endParaRPr lang="zh-TW" altLang="en-US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 smtClean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.visible-</a:t>
                      </a:r>
                      <a:r>
                        <a:rPr lang="en-US" altLang="zh-TW" dirty="0" err="1" smtClean="0"/>
                        <a:t>lg</a:t>
                      </a:r>
                      <a:r>
                        <a:rPr lang="en-US" altLang="zh-TW" dirty="0" smtClean="0"/>
                        <a:t>-*</a:t>
                      </a:r>
                      <a:endParaRPr lang="zh-TW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 smtClean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 smtClean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 smtClean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accent6"/>
                          </a:solidFill>
                        </a:rPr>
                        <a:t>visible</a:t>
                      </a:r>
                      <a:endParaRPr lang="zh-TW" altLang="en-US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.hidden-</a:t>
                      </a:r>
                      <a:r>
                        <a:rPr lang="en-US" altLang="zh-TW" dirty="0" err="1" smtClean="0"/>
                        <a:t>xs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 smtClean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 smtClean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 smtClean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 smtClean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.hidden-</a:t>
                      </a:r>
                      <a:r>
                        <a:rPr lang="en-US" altLang="zh-TW" dirty="0" err="1" smtClean="0"/>
                        <a:t>sm</a:t>
                      </a:r>
                      <a:endParaRPr lang="zh-TW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 smtClean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 smtClean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 smtClean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 smtClean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.hidden-</a:t>
                      </a:r>
                      <a:r>
                        <a:rPr lang="en-US" altLang="zh-TW" dirty="0" err="1" smtClean="0"/>
                        <a:t>md</a:t>
                      </a:r>
                      <a:endParaRPr lang="zh-TW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 smtClean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 smtClean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 smtClean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 smtClean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.hidden-</a:t>
                      </a:r>
                      <a:r>
                        <a:rPr lang="en-US" altLang="zh-TW" dirty="0" err="1" smtClean="0"/>
                        <a:t>lg</a:t>
                      </a:r>
                      <a:endParaRPr lang="zh-TW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 smtClean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 smtClean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 smtClean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 smtClean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475656" y="4869160"/>
          <a:ext cx="5616624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76264"/>
                <a:gridCol w="32403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class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/>
                        <a:t>css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.visible-*-block</a:t>
                      </a:r>
                      <a:endParaRPr lang="zh-TW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err="1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display:block</a:t>
                      </a:r>
                      <a:endParaRPr lang="zh-TW" altLang="en-US" sz="1800" kern="1200" dirty="0" smtClean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.visible-*-inline</a:t>
                      </a:r>
                      <a:endParaRPr lang="zh-TW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err="1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display:inline</a:t>
                      </a:r>
                      <a:endParaRPr lang="zh-TW" altLang="en-US" sz="1800" kern="1200" dirty="0" smtClean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.visible-*-inline-block</a:t>
                      </a:r>
                      <a:endParaRPr lang="zh-TW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err="1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display:inline</a:t>
                      </a:r>
                      <a:r>
                        <a:rPr lang="en-US" altLang="zh-TW" sz="1800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-block</a:t>
                      </a:r>
                      <a:endParaRPr lang="zh-TW" altLang="en-US" sz="1800" kern="1200" dirty="0" smtClean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6A3F1D-8E5D-4DC3-A470-CC43AE34F31F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 err="1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xs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sm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md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lg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xs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sm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xs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sm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md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lg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6A3F1D-8E5D-4DC3-A470-CC43AE34F31F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kumimoji="1" lang="zh-TW" altLang="en-US" sz="4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表格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395537" y="1412776"/>
          <a:ext cx="4464495" cy="247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165"/>
                <a:gridCol w="1488165"/>
                <a:gridCol w="148816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微軟正黑體" pitchFamily="34" charset="-120"/>
                          <a:ea typeface="微軟正黑體" pitchFamily="34" charset="-120"/>
                        </a:rPr>
                        <a:t>標題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微軟正黑體" pitchFamily="34" charset="-120"/>
                          <a:ea typeface="微軟正黑體" pitchFamily="34" charset="-120"/>
                        </a:rPr>
                        <a:t>內容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2017-10-10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旅宿開幕特價</a:t>
                      </a:r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折起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為慶祝旅宿開幕，即日起特價</a:t>
                      </a:r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2017-10-11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溫泉季開跑，住宿即送溫泉券</a:t>
                      </a:r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即日起住宿，贈送溫泉券</a:t>
                      </a:r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張，至</a:t>
                      </a:r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12/31</a:t>
                      </a:r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止。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5219056" y="1412776"/>
          <a:ext cx="3492896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876"/>
                <a:gridCol w="240502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 smtClean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2017-10-10</a:t>
                      </a:r>
                      <a:endParaRPr lang="zh-TW" altLang="en-US" dirty="0" smtClean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 smtClean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標題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旅宿開幕特價</a:t>
                      </a:r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折起</a:t>
                      </a:r>
                      <a:endParaRPr lang="zh-TW" altLang="en-US" dirty="0" smtClean="0"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/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 smtClean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內容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為慶祝旅宿開幕，即日起特價</a:t>
                      </a:r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5255568" y="3284984"/>
          <a:ext cx="3492896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876"/>
                <a:gridCol w="240502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 smtClean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2017-10-11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 smtClean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標題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溫泉季開跑，住宿即送溫泉券</a:t>
                      </a:r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</a:t>
                      </a:r>
                      <a:endParaRPr lang="zh-TW" altLang="en-US" dirty="0" smtClean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 smtClean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內容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即日起住宿，贈送溫泉券</a:t>
                      </a:r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張，至</a:t>
                      </a:r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12/31</a:t>
                      </a:r>
                      <a:r>
                        <a:rPr lang="zh-TW" altLang="en-US" sz="1800" b="0" i="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止。</a:t>
                      </a:r>
                      <a:endParaRPr lang="zh-TW" altLang="en-US" dirty="0" smtClean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6A3F1D-8E5D-4DC3-A470-CC43AE34F31F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noProof="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457200" y="1250950"/>
            <a:ext cx="8229600" cy="52260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altLang="zh-TW" sz="3000" kern="0" dirty="0" smtClean="0">
                <a:latin typeface="微軟正黑體" pitchFamily="34" charset="-120"/>
                <a:ea typeface="微軟正黑體" pitchFamily="34" charset="-120"/>
              </a:rPr>
              <a:t>media query</a:t>
            </a:r>
            <a:endParaRPr kumimoji="1" lang="en-US" altLang="zh-TW" sz="26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altLang="zh-TW" sz="3000" kern="0" dirty="0" smtClean="0">
                <a:latin typeface="微軟正黑體" pitchFamily="34" charset="-120"/>
                <a:ea typeface="微軟正黑體" pitchFamily="34" charset="-120"/>
              </a:rPr>
              <a:t>percentage 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 smtClean="0">
                <a:latin typeface="微軟正黑體" pitchFamily="34" charset="-120"/>
                <a:ea typeface="微軟正黑體" pitchFamily="34" charset="-120"/>
              </a:rPr>
              <a:t>w</a:t>
            </a:r>
            <a:r>
              <a:rPr kumimoji="1" lang="en-US" altLang="zh-TW" sz="2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idth</a:t>
            </a:r>
            <a:endParaRPr kumimoji="1" lang="en-US" altLang="zh-TW" sz="26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 smtClean="0">
                <a:latin typeface="微軟正黑體" pitchFamily="34" charset="-120"/>
                <a:ea typeface="微軟正黑體" pitchFamily="34" charset="-120"/>
              </a:rPr>
              <a:t>m</a:t>
            </a:r>
            <a:r>
              <a:rPr kumimoji="1" lang="en-US" altLang="zh-TW" sz="2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argin</a:t>
            </a:r>
            <a:endParaRPr kumimoji="1" lang="en-US" altLang="zh-TW" sz="26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 err="1" smtClean="0">
                <a:latin typeface="微軟正黑體" pitchFamily="34" charset="-120"/>
                <a:ea typeface="微軟正黑體" pitchFamily="34" charset="-120"/>
              </a:rPr>
              <a:t>left,right</a:t>
            </a:r>
            <a:endParaRPr kumimoji="1" lang="en-US" altLang="zh-TW" sz="26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1" lang="en-US" altLang="zh-TW" sz="3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display</a:t>
            </a:r>
            <a:endParaRPr kumimoji="1" lang="zh-TW" altLang="en-US" sz="3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1" lang="en-US" altLang="zh-TW" sz="2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none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 smtClean="0">
                <a:latin typeface="微軟正黑體" pitchFamily="34" charset="-120"/>
                <a:ea typeface="微軟正黑體" pitchFamily="34" charset="-120"/>
              </a:rPr>
              <a:t>b</a:t>
            </a:r>
            <a:r>
              <a:rPr kumimoji="1" lang="en-US" altLang="zh-TW" sz="2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lock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 smtClean="0">
                <a:latin typeface="微軟正黑體" pitchFamily="34" charset="-120"/>
                <a:ea typeface="微軟正黑體" pitchFamily="34" charset="-120"/>
              </a:rPr>
              <a:t>inline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 smtClean="0">
                <a:latin typeface="微軟正黑體" pitchFamily="34" charset="-120"/>
                <a:ea typeface="微軟正黑體" pitchFamily="34" charset="-120"/>
              </a:rPr>
              <a:t>inline-block</a:t>
            </a:r>
            <a:endParaRPr kumimoji="1" lang="zh-TW" altLang="en-US" sz="26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endParaRPr kumimoji="1" lang="en-US" altLang="zh-TW" sz="2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8024" y="2060848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bootstrap.css</a:t>
            </a:r>
          </a:p>
        </p:txBody>
      </p:sp>
      <p:sp>
        <p:nvSpPr>
          <p:cNvPr id="9" name="矩形 8"/>
          <p:cNvSpPr/>
          <p:nvPr/>
        </p:nvSpPr>
        <p:spPr>
          <a:xfrm>
            <a:off x="4788024" y="372387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RWD 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行事曆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Responsive Web Design: Bootstrap</a:t>
            </a:r>
          </a:p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（進階）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jquery</a:t>
            </a:r>
            <a:r>
              <a:rPr lang="en-US" altLang="zh-TW" dirty="0" smtClean="0"/>
              <a:t> UI</a:t>
            </a:r>
          </a:p>
          <a:p>
            <a:pPr lvl="1"/>
            <a:r>
              <a:rPr lang="en-US" altLang="zh-TW" dirty="0" err="1" smtClean="0"/>
              <a:t>jquery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plugin</a:t>
            </a:r>
            <a:endParaRPr lang="en-US" altLang="zh-TW" dirty="0" smtClean="0"/>
          </a:p>
          <a:p>
            <a:r>
              <a:rPr lang="zh-TW" altLang="en-US" dirty="0" smtClean="0"/>
              <a:t>資料庫（進階）</a:t>
            </a:r>
          </a:p>
          <a:p>
            <a:pPr lvl="1"/>
            <a:r>
              <a:rPr lang="en-US" altLang="zh-TW" dirty="0" smtClean="0"/>
              <a:t>Transaction</a:t>
            </a:r>
          </a:p>
          <a:p>
            <a:pPr lvl="1"/>
            <a:r>
              <a:rPr lang="en-US" altLang="zh-TW" dirty="0" smtClean="0"/>
              <a:t>row-level lock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zh-TW" altLang="en-US" dirty="0" smtClean="0"/>
              <a:t>語法結構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1844824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$("#user").</a:t>
            </a:r>
            <a:r>
              <a:rPr lang="en-US" altLang="zh-TW" sz="2800" dirty="0" err="1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2204864"/>
            <a:ext cx="1656184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411760" y="2204864"/>
            <a:ext cx="5904656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39552" y="4581128"/>
            <a:ext cx="180020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latin typeface="微軟正黑體" pitchFamily="34" charset="-120"/>
                <a:ea typeface="微軟正黑體" pitchFamily="34" charset="-120"/>
              </a:rPr>
              <a:t>選擇器</a:t>
            </a:r>
            <a:endParaRPr lang="zh-TW" altLang="en-US" sz="32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9" name="直線單箭頭接點 8"/>
          <p:cNvCxnSpPr>
            <a:stCxn id="8" idx="0"/>
            <a:endCxn id="6" idx="2"/>
          </p:cNvCxnSpPr>
          <p:nvPr/>
        </p:nvCxnSpPr>
        <p:spPr>
          <a:xfrm flipV="1">
            <a:off x="1439652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2411760" y="4581128"/>
            <a:ext cx="5904656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對這些物件</a:t>
            </a:r>
            <a:r>
              <a:rPr lang="zh-TW" altLang="en-US" sz="3200" b="1" dirty="0" smtClean="0">
                <a:latin typeface="微軟正黑體" pitchFamily="34" charset="-120"/>
                <a:ea typeface="微軟正黑體" pitchFamily="34" charset="-120"/>
              </a:rPr>
              <a:t>做事情</a:t>
            </a:r>
            <a:endParaRPr lang="zh-TW" altLang="en-US" sz="32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14" name="直線單箭頭接點 13"/>
          <p:cNvCxnSpPr>
            <a:stCxn id="13" idx="0"/>
            <a:endCxn id="7" idx="2"/>
          </p:cNvCxnSpPr>
          <p:nvPr/>
        </p:nvCxnSpPr>
        <p:spPr>
          <a:xfrm flipV="1">
            <a:off x="5364088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zh-TW" altLang="en-US" dirty="0" smtClean="0"/>
              <a:t>選擇器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$("#user")</a:t>
            </a:r>
          </a:p>
          <a:p>
            <a:r>
              <a:rPr lang="en-US" altLang="zh-TW" dirty="0" smtClean="0"/>
              <a:t>$(".title")</a:t>
            </a:r>
          </a:p>
          <a:p>
            <a:r>
              <a:rPr lang="en-US" altLang="zh-TW" dirty="0" smtClean="0"/>
              <a:t>$("div")</a:t>
            </a:r>
          </a:p>
          <a:p>
            <a:r>
              <a:rPr lang="en-US" altLang="zh-TW" dirty="0" smtClean="0"/>
              <a:t>$("A &gt; B")</a:t>
            </a:r>
          </a:p>
          <a:p>
            <a:r>
              <a:rPr lang="en-US" altLang="zh-TW" dirty="0" smtClean="0"/>
              <a:t>$("A B")</a:t>
            </a:r>
          </a:p>
          <a:p>
            <a:r>
              <a:rPr lang="en-US" altLang="zh-TW" dirty="0" smtClean="0"/>
              <a:t>$("A[</a:t>
            </a:r>
            <a:r>
              <a:rPr lang="en-US" altLang="zh-TW" dirty="0" err="1" smtClean="0"/>
              <a:t>attr</a:t>
            </a:r>
            <a:r>
              <a:rPr lang="en-US" altLang="zh-TW" dirty="0" smtClean="0"/>
              <a:t>='</a:t>
            </a:r>
            <a:r>
              <a:rPr lang="en-US" altLang="zh-TW" dirty="0" err="1" smtClean="0"/>
              <a:t>attr_value</a:t>
            </a:r>
            <a:r>
              <a:rPr lang="en-US" altLang="zh-TW" dirty="0" smtClean="0"/>
              <a:t>']")</a:t>
            </a:r>
          </a:p>
          <a:p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6A3F1D-8E5D-4DC3-A470-CC43AE34F31F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$(document).ready(function(){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$("#block21").click(function(){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    $(this).</a:t>
            </a:r>
            <a:r>
              <a:rPr lang="en-US" altLang="zh-TW" sz="16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});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});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&lt;/head&gt;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&lt;div id="block21"&gt;Hello World!&lt;/div&gt;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lang="en-US" altLang="zh-TW" sz="4200" kern="0" dirty="0" err="1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jquery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en-US" altLang="zh-TW" dirty="0" smtClean="0"/>
              <a:t> UI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47ADD6-9AE3-4532-AB38-992F0A741631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8" name="矩形 7"/>
          <p:cNvSpPr/>
          <p:nvPr/>
        </p:nvSpPr>
        <p:spPr>
          <a:xfrm>
            <a:off x="3059832" y="270892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DEMO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en-US" altLang="zh-TW" dirty="0" smtClean="0"/>
              <a:t> UI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="jquery-ui.css"&gt;</a:t>
            </a:r>
          </a:p>
          <a:p>
            <a:pPr marL="0" lvl="1"/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="jquery-ui.js"&gt;&lt;/script&gt;</a:t>
            </a:r>
          </a:p>
          <a:p>
            <a:pPr marL="0" lvl="1"/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function load(){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</a:t>
            </a: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$("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#date</a:t>
            </a: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").</a:t>
            </a:r>
            <a:r>
              <a:rPr lang="en-US" altLang="zh-TW" sz="16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();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body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=“load();”&gt;</a:t>
            </a:r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</a:t>
            </a: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&lt;input id="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</a:t>
            </a:r>
            <a:r>
              <a: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type="text" /&gt;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47ADD6-9AE3-4532-AB38-992F0A741631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8" name="矩形 7"/>
          <p:cNvSpPr/>
          <p:nvPr/>
        </p:nvSpPr>
        <p:spPr>
          <a:xfrm>
            <a:off x="5652120" y="127560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 UI</a:t>
            </a:r>
          </a:p>
        </p:txBody>
      </p:sp>
      <p:sp>
        <p:nvSpPr>
          <p:cNvPr id="9" name="矩形 8"/>
          <p:cNvSpPr/>
          <p:nvPr/>
        </p:nvSpPr>
        <p:spPr>
          <a:xfrm>
            <a:off x="5652120" y="372387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HTML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52120" y="508518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函式呼叫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en-US" altLang="zh-TW" dirty="0" smtClean="0"/>
              <a:t> UI - option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="jquery-ui.css"&gt;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="jquery-ui.js"&gt;&lt;/script&gt;</a:t>
            </a:r>
          </a:p>
          <a:p>
            <a:pPr marL="0" lvl="1"/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function load(){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$("</a:t>
            </a:r>
            <a:r>
              <a:rPr lang="en-US" altLang="zh-TW" sz="16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#date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").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minDate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+0,</a:t>
            </a:r>
          </a:p>
          <a:p>
            <a:pPr marL="0" lvl="1"/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maxDate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"+1m",</a:t>
            </a:r>
          </a:p>
          <a:p>
            <a:pPr marL="0" lvl="1"/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showWeek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true,</a:t>
            </a:r>
          </a:p>
          <a:p>
            <a:pPr marL="0" lvl="1"/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dateFormate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"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yy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-mm-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dd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&lt;input id="date" type="text" /&gt;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47ADD6-9AE3-4532-AB38-992F0A741631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8" name="矩形 7"/>
          <p:cNvSpPr/>
          <p:nvPr/>
        </p:nvSpPr>
        <p:spPr>
          <a:xfrm>
            <a:off x="5652120" y="836712"/>
            <a:ext cx="2736304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選項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允許初始化不同設定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52120" y="2780928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本質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函數呼叫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52120" y="3789040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選項本質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函數參數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27984" y="4653136"/>
            <a:ext cx="3960440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參數格式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:</a:t>
            </a:r>
          </a:p>
          <a:p>
            <a:pPr algn="ctr"/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 object (map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寫法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)</a:t>
            </a:r>
          </a:p>
        </p:txBody>
      </p:sp>
      <p:sp>
        <p:nvSpPr>
          <p:cNvPr id="14" name="矩形 13"/>
          <p:cNvSpPr/>
          <p:nvPr/>
        </p:nvSpPr>
        <p:spPr>
          <a:xfrm>
            <a:off x="5652120" y="5733256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key/value pairs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en-US" altLang="zh-TW" dirty="0" smtClean="0"/>
              <a:t> UI - event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="jquery-ui.css"&gt;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="jquery-ui.js"&gt;&lt;/script&gt;</a:t>
            </a:r>
          </a:p>
          <a:p>
            <a:pPr marL="0" lvl="1"/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function load(){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$("</a:t>
            </a:r>
            <a:r>
              <a:rPr lang="en-US" altLang="zh-TW" sz="16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#date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").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onSelect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function (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dateText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, inst){</a:t>
            </a:r>
          </a:p>
          <a:p>
            <a:pPr marL="0" lvl="1"/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    alert(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dateText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 marL="0" lvl="1"/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    $(this).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(" background-color", “#a00a06");</a:t>
            </a:r>
          </a:p>
          <a:p>
            <a:pPr marL="0" lvl="1"/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}  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</a:t>
            </a:r>
          </a:p>
          <a:p>
            <a:pPr marL="0" lvl="1"/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&lt;input id="date" type="text" /&gt;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47ADD6-9AE3-4532-AB38-992F0A741631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8" name="矩形 7"/>
          <p:cNvSpPr/>
          <p:nvPr/>
        </p:nvSpPr>
        <p:spPr>
          <a:xfrm>
            <a:off x="5652120" y="692696"/>
            <a:ext cx="2736304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事件概念相同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52120" y="2420888"/>
            <a:ext cx="2736304" cy="72008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不同的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UI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,</a:t>
            </a:r>
          </a:p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有不同的事件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52120" y="3284984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Callback function:</a:t>
            </a:r>
          </a:p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匿名或具名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27984" y="4437112"/>
            <a:ext cx="3960440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Callback function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參數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52120" y="5445224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this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en-US" altLang="zh-TW" dirty="0" smtClean="0"/>
              <a:t> UI - method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38164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$(document).ready(function (){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$("#date").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({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minDate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+0,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maxDate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"+1m",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showWeek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true,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dateFormate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"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yy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-mm-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dd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});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});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function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click_button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(){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$("#date").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("option", "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dateFormate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", " 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yy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/mm/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dd</a:t>
            </a:r>
            <a:r>
              <a:rPr lang="en-US" altLang="zh-TW" sz="1600" b="1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");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&lt;/script&gt;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47ADD6-9AE3-4532-AB38-992F0A741631}" type="datetime1">
              <a:rPr lang="zh-TW" altLang="en-US" smtClean="0"/>
              <a:pPr>
                <a:defRPr/>
              </a:pPr>
              <a:t>2017/10/11</a:t>
            </a:fld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8" name="矩形 7"/>
          <p:cNvSpPr/>
          <p:nvPr/>
        </p:nvSpPr>
        <p:spPr>
          <a:xfrm>
            <a:off x="5364088" y="2132856"/>
            <a:ext cx="2736304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方法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動態改變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UI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物件設定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52120" y="5445224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this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3528" y="4941168"/>
            <a:ext cx="8496944" cy="129614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&lt;input id="date" type="text“ /&gt;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&lt;div id="button"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onclick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click_button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()"&gt;&lt;/div&gt;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plugin</a:t>
            </a:r>
            <a:r>
              <a:rPr lang="en-US" altLang="zh-TW" dirty="0" smtClean="0"/>
              <a:t> – list editor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47260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;(function($) {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methods = {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init : function(settings){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},</a:t>
            </a:r>
          </a:p>
          <a:p>
            <a:pPr>
              <a:buNone/>
            </a:pPr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//public functions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//private variables</a:t>
            </a:r>
          </a:p>
          <a:p>
            <a:pPr>
              <a:buNone/>
            </a:pPr>
            <a:r>
              <a:rPr lang="en-US" altLang="zh-TW" sz="16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//private functions</a:t>
            </a:r>
          </a:p>
          <a:p>
            <a:pPr>
              <a:buNone/>
            </a:pPr>
            <a:endParaRPr lang="en-US" altLang="zh-TW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$.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fn.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= function(method) {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/* Method calling logic */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if (methods[method]) {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return methods[method].apply(this,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Array.prototype.slice.call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(arguments, 1));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 else if (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typeof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method === 'object' || ! method ) {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return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methods.init.apply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(this, arguments);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 else {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$.error( 'Method ' +  method + ' does not exist on 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jQuery.</a:t>
            </a:r>
            <a:r>
              <a:rPr lang="en-US" altLang="zh-TW" sz="1600" b="1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 );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 		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})(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47ADD6-9AE3-4532-AB38-992F0A741631}" type="datetime1">
              <a:rPr lang="zh-TW" altLang="en-US" smtClean="0"/>
              <a:pPr>
                <a:defRPr/>
              </a:pPr>
              <a:t>2017/10/11</a:t>
            </a:fld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Responsive Web Design: Bootstrap</a:t>
            </a:r>
          </a:p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（進階）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jquery</a:t>
            </a:r>
            <a:r>
              <a:rPr lang="en-US" altLang="zh-TW" dirty="0" smtClean="0"/>
              <a:t> UI</a:t>
            </a:r>
          </a:p>
          <a:p>
            <a:pPr lvl="1"/>
            <a:r>
              <a:rPr lang="en-US" altLang="zh-TW" dirty="0" err="1" smtClean="0"/>
              <a:t>jquery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plugin</a:t>
            </a:r>
            <a:endParaRPr lang="en-US" altLang="zh-TW" dirty="0" smtClean="0"/>
          </a:p>
          <a:p>
            <a:r>
              <a:rPr lang="zh-TW" altLang="en-US" dirty="0" smtClean="0"/>
              <a:t>資料庫（進階）</a:t>
            </a:r>
          </a:p>
          <a:p>
            <a:pPr lvl="1"/>
            <a:r>
              <a:rPr lang="en-US" altLang="zh-TW" dirty="0" smtClean="0"/>
              <a:t>Transaction</a:t>
            </a:r>
          </a:p>
          <a:p>
            <a:pPr lvl="1"/>
            <a:r>
              <a:rPr lang="en-US" altLang="zh-TW" dirty="0" smtClean="0"/>
              <a:t>row-level lock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</a:t>
            </a:r>
            <a:r>
              <a:rPr lang="zh-TW" altLang="en-US" dirty="0" smtClean="0"/>
              <a:t>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動機 </a:t>
            </a:r>
            <a:r>
              <a:rPr lang="en-US" altLang="zh-TW" dirty="0" smtClean="0"/>
              <a:t>(1/4)</a:t>
            </a:r>
            <a:endParaRPr lang="zh-TW" altLang="en-US" dirty="0"/>
          </a:p>
        </p:txBody>
      </p:sp>
      <p:grpSp>
        <p:nvGrpSpPr>
          <p:cNvPr id="2" name="群組 18"/>
          <p:cNvGrpSpPr/>
          <p:nvPr/>
        </p:nvGrpSpPr>
        <p:grpSpPr>
          <a:xfrm>
            <a:off x="2843808" y="1579455"/>
            <a:ext cx="3312368" cy="760133"/>
            <a:chOff x="2843808" y="1732763"/>
            <a:chExt cx="3312368" cy="760133"/>
          </a:xfrm>
        </p:grpSpPr>
        <p:cxnSp>
          <p:nvCxnSpPr>
            <p:cNvPr id="15" name="直線單箭頭接點 14"/>
            <p:cNvCxnSpPr>
              <a:endCxn id="12" idx="1"/>
            </p:cNvCxnSpPr>
            <p:nvPr/>
          </p:nvCxnSpPr>
          <p:spPr bwMode="auto">
            <a:xfrm flipV="1">
              <a:off x="2843808" y="1732763"/>
              <a:ext cx="3312368" cy="30761"/>
            </a:xfrm>
            <a:prstGeom prst="straightConnector1">
              <a:avLst/>
            </a:prstGeom>
            <a:ln>
              <a:headEnd type="none" w="sm" len="sm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3419872" y="2031297"/>
              <a:ext cx="2016224" cy="4615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匯款</a:t>
              </a:r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200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元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4" name="群組 21"/>
          <p:cNvGrpSpPr/>
          <p:nvPr/>
        </p:nvGrpSpPr>
        <p:grpSpPr>
          <a:xfrm>
            <a:off x="1691680" y="1259468"/>
            <a:ext cx="1440160" cy="1377444"/>
            <a:chOff x="1691680" y="1412776"/>
            <a:chExt cx="1440160" cy="1377444"/>
          </a:xfrm>
        </p:grpSpPr>
        <p:grpSp>
          <p:nvGrpSpPr>
            <p:cNvPr id="5" name="群組 6"/>
            <p:cNvGrpSpPr/>
            <p:nvPr/>
          </p:nvGrpSpPr>
          <p:grpSpPr>
            <a:xfrm flipH="1">
              <a:off x="1691680" y="1412776"/>
              <a:ext cx="1440160" cy="981643"/>
              <a:chOff x="5508104" y="476672"/>
              <a:chExt cx="1373351" cy="936104"/>
            </a:xfrm>
          </p:grpSpPr>
          <p:pic>
            <p:nvPicPr>
              <p:cNvPr id="8" name="Picture 4" descr="C:\Users\0104\AppData\Local\Microsoft\Windows\Temporary Internet Files\Content.IE5\CIGOQOAO\MC900441894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508104" y="476672"/>
                <a:ext cx="1373351" cy="936104"/>
              </a:xfrm>
              <a:prstGeom prst="rect">
                <a:avLst/>
              </a:prstGeom>
              <a:noFill/>
            </p:spPr>
          </p:pic>
          <p:sp>
            <p:nvSpPr>
              <p:cNvPr id="9" name="矩形 8"/>
              <p:cNvSpPr/>
              <p:nvPr/>
            </p:nvSpPr>
            <p:spPr>
              <a:xfrm>
                <a:off x="5508104" y="1005236"/>
                <a:ext cx="576064" cy="2880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0" name="文字方塊 19"/>
            <p:cNvSpPr txBox="1"/>
            <p:nvPr/>
          </p:nvSpPr>
          <p:spPr>
            <a:xfrm>
              <a:off x="1709197" y="2420888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Steve</a:t>
              </a:r>
              <a:endParaRPr lang="zh-TW" altLang="en-US" dirty="0"/>
            </a:p>
          </p:txBody>
        </p:sp>
      </p:grpSp>
      <p:grpSp>
        <p:nvGrpSpPr>
          <p:cNvPr id="6" name="群組 22"/>
          <p:cNvGrpSpPr/>
          <p:nvPr/>
        </p:nvGrpSpPr>
        <p:grpSpPr>
          <a:xfrm>
            <a:off x="6156176" y="1259468"/>
            <a:ext cx="936104" cy="1377444"/>
            <a:chOff x="6156176" y="1412776"/>
            <a:chExt cx="936104" cy="1377444"/>
          </a:xfrm>
        </p:grpSpPr>
        <p:pic>
          <p:nvPicPr>
            <p:cNvPr id="12" name="Picture 12" descr="C:\Users\0104\AppData\Local\Microsoft\Windows\Temporary Internet Files\Content.IE5\G33R9U6J\MC900441880[1].wmf"/>
            <p:cNvPicPr>
              <a:picLocks noChangeAspect="1" noChangeArrowheads="1"/>
            </p:cNvPicPr>
            <p:nvPr/>
          </p:nvPicPr>
          <p:blipFill>
            <a:blip r:embed="rId3" cstate="print"/>
            <a:srcRect t="27489"/>
            <a:stretch>
              <a:fillRect/>
            </a:stretch>
          </p:blipFill>
          <p:spPr bwMode="auto">
            <a:xfrm>
              <a:off x="6156176" y="1412776"/>
              <a:ext cx="936104" cy="946590"/>
            </a:xfrm>
            <a:prstGeom prst="rect">
              <a:avLst/>
            </a:prstGeom>
            <a:noFill/>
          </p:spPr>
        </p:pic>
        <p:sp>
          <p:nvSpPr>
            <p:cNvPr id="21" name="文字方塊 20"/>
            <p:cNvSpPr txBox="1"/>
            <p:nvPr/>
          </p:nvSpPr>
          <p:spPr>
            <a:xfrm>
              <a:off x="6228184" y="2420888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Karen</a:t>
              </a:r>
              <a:endParaRPr lang="zh-TW" altLang="en-US" dirty="0"/>
            </a:p>
          </p:txBody>
        </p:sp>
      </p:grpSp>
      <p:graphicFrame>
        <p:nvGraphicFramePr>
          <p:cNvPr id="24" name="表格 23"/>
          <p:cNvGraphicFramePr>
            <a:graphicFrameLocks noGrp="1"/>
          </p:cNvGraphicFramePr>
          <p:nvPr/>
        </p:nvGraphicFramePr>
        <p:xfrm>
          <a:off x="1979712" y="3068960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/>
                <a:gridCol w="262829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 smtClean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</a:tbl>
          </a:graphicData>
        </a:graphic>
      </p:graphicFrame>
      <p:sp>
        <p:nvSpPr>
          <p:cNvPr id="26" name="矩形 25"/>
          <p:cNvSpPr/>
          <p:nvPr/>
        </p:nvSpPr>
        <p:spPr>
          <a:xfrm>
            <a:off x="1979712" y="2708920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7" name="群組 37"/>
          <p:cNvGrpSpPr/>
          <p:nvPr/>
        </p:nvGrpSpPr>
        <p:grpSpPr>
          <a:xfrm>
            <a:off x="827584" y="4689519"/>
            <a:ext cx="7704856" cy="504056"/>
            <a:chOff x="827584" y="4833535"/>
            <a:chExt cx="7704856" cy="504056"/>
          </a:xfrm>
        </p:grpSpPr>
        <p:sp>
          <p:nvSpPr>
            <p:cNvPr id="28" name="矩形 2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2" name="橢圓 31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36"/>
          <p:cNvGrpSpPr/>
          <p:nvPr/>
        </p:nvGrpSpPr>
        <p:grpSpPr>
          <a:xfrm>
            <a:off x="827584" y="4149080"/>
            <a:ext cx="7704856" cy="504056"/>
            <a:chOff x="827584" y="4293096"/>
            <a:chExt cx="7704856" cy="504056"/>
          </a:xfrm>
        </p:grpSpPr>
        <p:sp>
          <p:nvSpPr>
            <p:cNvPr id="31" name="橢圓 3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1" name="群組 38"/>
          <p:cNvGrpSpPr/>
          <p:nvPr/>
        </p:nvGrpSpPr>
        <p:grpSpPr>
          <a:xfrm>
            <a:off x="827584" y="5265583"/>
            <a:ext cx="7704856" cy="504056"/>
            <a:chOff x="827584" y="5409599"/>
            <a:chExt cx="7704856" cy="504056"/>
          </a:xfrm>
        </p:grpSpPr>
        <p:sp>
          <p:nvSpPr>
            <p:cNvPr id="34" name="矩形 3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5" name="橢圓 3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3" name="群組 39"/>
          <p:cNvGrpSpPr/>
          <p:nvPr/>
        </p:nvGrpSpPr>
        <p:grpSpPr>
          <a:xfrm>
            <a:off x="827584" y="5805264"/>
            <a:ext cx="7704856" cy="504056"/>
            <a:chOff x="827584" y="5949280"/>
            <a:chExt cx="7704856" cy="504056"/>
          </a:xfrm>
        </p:grpSpPr>
        <p:sp>
          <p:nvSpPr>
            <p:cNvPr id="30" name="矩形 29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6" name="橢圓 35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42" name="日期版面配置區 4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43" name="投影片編號版面配置區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44" name="頁尾版面配置區 4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不知名原因終止執行（例如斷線）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</a:t>
            </a:r>
            <a:r>
              <a:rPr lang="zh-TW" altLang="en-US" dirty="0" smtClean="0"/>
              <a:t>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動機 </a:t>
            </a:r>
            <a:r>
              <a:rPr lang="en-US" altLang="zh-TW" dirty="0" smtClean="0"/>
              <a:t>(2/4)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755576" y="2601287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755576" y="2060848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21"/>
          <p:cNvGrpSpPr/>
          <p:nvPr/>
        </p:nvGrpSpPr>
        <p:grpSpPr>
          <a:xfrm>
            <a:off x="755576" y="2961327"/>
            <a:ext cx="7704856" cy="1569660"/>
            <a:chOff x="755576" y="3140968"/>
            <a:chExt cx="7704856" cy="1569660"/>
          </a:xfrm>
        </p:grpSpPr>
        <p:grpSp>
          <p:nvGrpSpPr>
            <p:cNvPr id="7" name="群組 12"/>
            <p:cNvGrpSpPr/>
            <p:nvPr/>
          </p:nvGrpSpPr>
          <p:grpSpPr>
            <a:xfrm>
              <a:off x="755576" y="3356992"/>
              <a:ext cx="7704856" cy="504056"/>
              <a:chOff x="827584" y="5409599"/>
              <a:chExt cx="7704856" cy="50405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403648" y="5445224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 smtClean="0">
                    <a:latin typeface="微軟正黑體" pitchFamily="34" charset="-120"/>
                    <a:ea typeface="微軟正黑體" pitchFamily="34" charset="-120"/>
                  </a:rPr>
                  <a:t>select money from user set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5" name="橢圓 14"/>
              <p:cNvSpPr/>
              <p:nvPr/>
            </p:nvSpPr>
            <p:spPr bwMode="auto">
              <a:xfrm>
                <a:off x="827584" y="5409599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 smtClean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3</a:t>
                </a:r>
                <a:endParaRPr kumimoji="1" lang="zh-TW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grpSp>
          <p:nvGrpSpPr>
            <p:cNvPr id="10" name="群組 15"/>
            <p:cNvGrpSpPr/>
            <p:nvPr/>
          </p:nvGrpSpPr>
          <p:grpSpPr>
            <a:xfrm>
              <a:off x="755576" y="3896673"/>
              <a:ext cx="7704856" cy="504056"/>
              <a:chOff x="827584" y="5949280"/>
              <a:chExt cx="7704856" cy="50405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403648" y="6021288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 smtClean="0">
                    <a:latin typeface="微軟正黑體" pitchFamily="34" charset="-120"/>
                    <a:ea typeface="微軟正黑體" pitchFamily="34" charset="-120"/>
                  </a:rPr>
                  <a:t>update user set money="2200"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8" name="橢圓 17"/>
              <p:cNvSpPr/>
              <p:nvPr/>
            </p:nvSpPr>
            <p:spPr bwMode="auto">
              <a:xfrm>
                <a:off x="827584" y="5949280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 smtClean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4</a:t>
                </a:r>
                <a:endParaRPr kumimoji="1" lang="zh-TW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3851920" y="3140968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9600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Ｘ</a:t>
              </a:r>
              <a:endParaRPr lang="zh-TW" altLang="en-US" sz="9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1907704" y="5002768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/>
                <a:gridCol w="262829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 smtClean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1000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</a:tbl>
          </a:graphicData>
        </a:graphic>
      </p:graphicFrame>
      <p:sp>
        <p:nvSpPr>
          <p:cNvPr id="24" name="矩形 23"/>
          <p:cNvSpPr/>
          <p:nvPr/>
        </p:nvSpPr>
        <p:spPr>
          <a:xfrm>
            <a:off x="1907704" y="4642728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921181" y="551723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Ｘ</a:t>
            </a:r>
            <a:endParaRPr lang="zh-TW" altLang="en-US" sz="32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另一個程序讀取不一致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</a:t>
            </a:r>
            <a:r>
              <a:rPr lang="zh-TW" altLang="en-US" dirty="0" smtClean="0"/>
              <a:t>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動機 </a:t>
            </a:r>
            <a:r>
              <a:rPr lang="en-US" altLang="zh-TW" dirty="0" smtClean="0"/>
              <a:t>(3/4)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2564904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88840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3717032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429309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3140968"/>
            <a:ext cx="7704856" cy="504056"/>
            <a:chOff x="827584" y="4833535"/>
            <a:chExt cx="7704856" cy="504056"/>
          </a:xfrm>
        </p:grpSpPr>
        <p:sp>
          <p:nvSpPr>
            <p:cNvPr id="20" name="矩形 19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4F81BD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</a:t>
              </a:r>
              <a:r>
                <a:rPr lang="en-US" altLang="zh-TW" sz="2000" dirty="0" err="1" smtClean="0">
                  <a:latin typeface="微軟正黑體" pitchFamily="34" charset="-120"/>
                  <a:ea typeface="微軟正黑體" pitchFamily="34" charset="-120"/>
                </a:rPr>
                <a:t>name,money</a:t>
              </a:r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 from user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橢圓 20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C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1907704" y="5373216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/>
                <a:gridCol w="262829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 smtClean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1000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1907704" y="5013176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5921181" y="587727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Ｘ</a:t>
            </a:r>
            <a:endParaRPr lang="zh-TW" altLang="en-US" sz="32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7" name="日期版面配置區 2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28" name="投影片編號版面配置區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sp>
        <p:nvSpPr>
          <p:cNvPr id="29" name="頁尾版面配置區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另一個程序同時更新同一筆相同欄位資料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</a:t>
            </a:r>
            <a:r>
              <a:rPr lang="zh-TW" altLang="en-US" dirty="0" smtClean="0"/>
              <a:t>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動機 </a:t>
            </a:r>
            <a:r>
              <a:rPr lang="en-US" altLang="zh-TW" dirty="0" smtClean="0"/>
              <a:t>(4/4)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3068960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16832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4221088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537321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2492896"/>
            <a:ext cx="7704856" cy="504056"/>
            <a:chOff x="827584" y="4293096"/>
            <a:chExt cx="7704856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827584" y="3645024"/>
            <a:ext cx="770485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827584" y="4797152"/>
            <a:ext cx="770485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827584" y="5949280"/>
            <a:ext cx="770485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3" name="日期版面配置區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34" name="投影片編號版面配置區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35" name="頁尾版面配置區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transaction</a:t>
            </a:r>
          </a:p>
          <a:p>
            <a:pPr lvl="1"/>
            <a:r>
              <a:rPr lang="zh-TW" altLang="en-US" dirty="0" smtClean="0"/>
              <a:t>由一連串</a:t>
            </a:r>
            <a:r>
              <a:rPr lang="en-US" altLang="zh-TW" dirty="0" smtClean="0"/>
              <a:t>database query</a:t>
            </a:r>
            <a:r>
              <a:rPr lang="zh-TW" altLang="en-US" dirty="0" smtClean="0"/>
              <a:t>組成之不可再分割的工作</a:t>
            </a:r>
            <a:endParaRPr lang="en-US" altLang="zh-TW" dirty="0" smtClean="0"/>
          </a:p>
          <a:p>
            <a:r>
              <a:rPr lang="en-US" altLang="zh-TW" dirty="0" smtClean="0"/>
              <a:t>begin</a:t>
            </a:r>
          </a:p>
          <a:p>
            <a:pPr lvl="1"/>
            <a:r>
              <a:rPr lang="en-US" altLang="zh-TW" dirty="0" smtClean="0"/>
              <a:t>transaction </a:t>
            </a:r>
            <a:r>
              <a:rPr lang="zh-TW" altLang="en-US" dirty="0" smtClean="0"/>
              <a:t>開始之指令</a:t>
            </a:r>
            <a:endParaRPr lang="en-US" altLang="zh-TW" dirty="0" smtClean="0"/>
          </a:p>
          <a:p>
            <a:r>
              <a:rPr lang="en-US" altLang="zh-TW" dirty="0" smtClean="0"/>
              <a:t>commit</a:t>
            </a:r>
          </a:p>
          <a:p>
            <a:pPr lvl="1"/>
            <a:r>
              <a:rPr lang="en-US" altLang="zh-TW" dirty="0" smtClean="0"/>
              <a:t>transaction</a:t>
            </a:r>
            <a:r>
              <a:rPr lang="zh-TW" altLang="en-US" dirty="0" smtClean="0"/>
              <a:t>完成之指令，接收到</a:t>
            </a:r>
            <a:r>
              <a:rPr lang="en-US" altLang="zh-TW" dirty="0" smtClean="0"/>
              <a:t>commit</a:t>
            </a:r>
            <a:r>
              <a:rPr lang="zh-TW" altLang="en-US" dirty="0" smtClean="0"/>
              <a:t>之後，資料庫狀態才會改變</a:t>
            </a:r>
            <a:endParaRPr lang="en-US" altLang="zh-TW" dirty="0" smtClean="0"/>
          </a:p>
          <a:p>
            <a:r>
              <a:rPr lang="en-US" altLang="zh-TW" dirty="0" smtClean="0"/>
              <a:t>rollback</a:t>
            </a:r>
          </a:p>
          <a:p>
            <a:pPr lvl="1"/>
            <a:r>
              <a:rPr lang="en-US" altLang="zh-TW" dirty="0" smtClean="0"/>
              <a:t>transaction</a:t>
            </a:r>
            <a:r>
              <a:rPr lang="zh-TW" altLang="en-US" dirty="0" smtClean="0"/>
              <a:t>結束之指令，代表</a:t>
            </a:r>
            <a:r>
              <a:rPr lang="en-US" altLang="zh-TW" dirty="0" smtClean="0"/>
              <a:t>transaction</a:t>
            </a:r>
            <a:r>
              <a:rPr lang="zh-TW" altLang="en-US" dirty="0" smtClean="0"/>
              <a:t>已結束，資料庫狀態不會有任何改變</a:t>
            </a:r>
            <a:endParaRPr lang="en-US" altLang="zh-TW" dirty="0" smtClean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 – </a:t>
            </a:r>
            <a:r>
              <a:rPr lang="zh-TW" altLang="en-US" dirty="0" smtClean="0"/>
              <a:t>結構 </a:t>
            </a:r>
            <a:r>
              <a:rPr lang="en-US" altLang="zh-TW" dirty="0" smtClean="0"/>
              <a:t>(1/3) 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 – </a:t>
            </a:r>
            <a:r>
              <a:rPr lang="zh-TW" altLang="en-US" dirty="0" smtClean="0"/>
              <a:t>結構 </a:t>
            </a:r>
            <a:r>
              <a:rPr lang="en-US" altLang="zh-TW" dirty="0" smtClean="0"/>
              <a:t>(2/3) 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5536" y="1340768"/>
            <a:ext cx="4104456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</a:t>
            </a:r>
          </a:p>
          <a:p>
            <a:endParaRPr lang="en-US" altLang="zh-TW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",</a:t>
            </a: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password","db_name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</a:t>
            </a: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mysqli_autocommit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link,false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………</a:t>
            </a:r>
          </a:p>
          <a:p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mysqli_commit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" name="群組 17"/>
          <p:cNvGrpSpPr/>
          <p:nvPr/>
        </p:nvGrpSpPr>
        <p:grpSpPr>
          <a:xfrm>
            <a:off x="539552" y="2996952"/>
            <a:ext cx="6912768" cy="1080120"/>
            <a:chOff x="539552" y="2996952"/>
            <a:chExt cx="6912768" cy="1080120"/>
          </a:xfrm>
        </p:grpSpPr>
        <p:sp>
          <p:nvSpPr>
            <p:cNvPr id="9" name="矩形 8"/>
            <p:cNvSpPr/>
            <p:nvPr/>
          </p:nvSpPr>
          <p:spPr>
            <a:xfrm>
              <a:off x="4932040" y="2996952"/>
              <a:ext cx="252028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 begin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539552" y="3717032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14" name="直線接點 13"/>
            <p:cNvCxnSpPr>
              <a:stCxn id="10" idx="3"/>
              <a:endCxn id="9" idx="1"/>
            </p:cNvCxnSpPr>
            <p:nvPr/>
          </p:nvCxnSpPr>
          <p:spPr bwMode="auto">
            <a:xfrm flipV="1">
              <a:off x="4067944" y="3212976"/>
              <a:ext cx="864096" cy="684076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群組 18"/>
          <p:cNvGrpSpPr/>
          <p:nvPr/>
        </p:nvGrpSpPr>
        <p:grpSpPr>
          <a:xfrm>
            <a:off x="539552" y="4917418"/>
            <a:ext cx="7416824" cy="455798"/>
            <a:chOff x="539552" y="4917418"/>
            <a:chExt cx="7416824" cy="455798"/>
          </a:xfrm>
        </p:grpSpPr>
        <p:sp>
          <p:nvSpPr>
            <p:cNvPr id="11" name="矩形 10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 commit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15" name="直線接點 14"/>
            <p:cNvCxnSpPr>
              <a:stCxn id="11" idx="3"/>
              <a:endCxn id="12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群組 26"/>
          <p:cNvGrpSpPr/>
          <p:nvPr/>
        </p:nvGrpSpPr>
        <p:grpSpPr>
          <a:xfrm>
            <a:off x="539552" y="3573016"/>
            <a:ext cx="6336704" cy="1872208"/>
            <a:chOff x="539552" y="3573016"/>
            <a:chExt cx="6336704" cy="1872208"/>
          </a:xfrm>
        </p:grpSpPr>
        <p:sp>
          <p:nvSpPr>
            <p:cNvPr id="20" name="矩形 19"/>
            <p:cNvSpPr/>
            <p:nvPr/>
          </p:nvSpPr>
          <p:spPr bwMode="auto">
            <a:xfrm>
              <a:off x="539552" y="3573016"/>
              <a:ext cx="3528392" cy="1872208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21" name="直線接點 20"/>
            <p:cNvCxnSpPr/>
            <p:nvPr/>
          </p:nvCxnSpPr>
          <p:spPr bwMode="auto">
            <a:xfrm flipV="1">
              <a:off x="4067944" y="4293096"/>
              <a:ext cx="792088" cy="360040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4932040" y="4077072"/>
              <a:ext cx="1944216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25" name="投影片編號版面配置區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26" name="頁尾版面配置區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 – </a:t>
            </a:r>
            <a:r>
              <a:rPr lang="zh-TW" altLang="en-US" dirty="0" smtClean="0"/>
              <a:t>結構 </a:t>
            </a:r>
            <a:r>
              <a:rPr lang="en-US" altLang="zh-TW" dirty="0" smtClean="0"/>
              <a:t>(3/3) 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5536" y="1340768"/>
            <a:ext cx="4104456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</a:t>
            </a:r>
          </a:p>
          <a:p>
            <a:endParaRPr lang="en-US" altLang="zh-TW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",</a:t>
            </a: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password","db_name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</a:t>
            </a:r>
          </a:p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mysqli_autocommit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link,false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………</a:t>
            </a:r>
          </a:p>
          <a:p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if($</a:t>
            </a:r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transaction_result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==true){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mysqli_commit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else{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mysqli_rollback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" name="群組 17"/>
          <p:cNvGrpSpPr/>
          <p:nvPr/>
        </p:nvGrpSpPr>
        <p:grpSpPr>
          <a:xfrm>
            <a:off x="539552" y="2420888"/>
            <a:ext cx="6912768" cy="1080120"/>
            <a:chOff x="539552" y="2996952"/>
            <a:chExt cx="6912768" cy="1080120"/>
          </a:xfrm>
        </p:grpSpPr>
        <p:sp>
          <p:nvSpPr>
            <p:cNvPr id="9" name="矩形 8"/>
            <p:cNvSpPr/>
            <p:nvPr/>
          </p:nvSpPr>
          <p:spPr>
            <a:xfrm>
              <a:off x="4932040" y="2996952"/>
              <a:ext cx="252028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 begin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539552" y="3717032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14" name="直線接點 13"/>
            <p:cNvCxnSpPr>
              <a:stCxn id="10" idx="3"/>
              <a:endCxn id="9" idx="1"/>
            </p:cNvCxnSpPr>
            <p:nvPr/>
          </p:nvCxnSpPr>
          <p:spPr bwMode="auto">
            <a:xfrm flipV="1">
              <a:off x="4067944" y="3212976"/>
              <a:ext cx="864096" cy="684076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群組 18"/>
          <p:cNvGrpSpPr/>
          <p:nvPr/>
        </p:nvGrpSpPr>
        <p:grpSpPr>
          <a:xfrm>
            <a:off x="539552" y="4653136"/>
            <a:ext cx="7416824" cy="455798"/>
            <a:chOff x="539552" y="4917418"/>
            <a:chExt cx="7416824" cy="455798"/>
          </a:xfrm>
        </p:grpSpPr>
        <p:sp>
          <p:nvSpPr>
            <p:cNvPr id="11" name="矩形 10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 commit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15" name="直線接點 14"/>
            <p:cNvCxnSpPr>
              <a:stCxn id="11" idx="3"/>
              <a:endCxn id="12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群組 26"/>
          <p:cNvGrpSpPr/>
          <p:nvPr/>
        </p:nvGrpSpPr>
        <p:grpSpPr>
          <a:xfrm>
            <a:off x="539552" y="3140968"/>
            <a:ext cx="6336704" cy="2952328"/>
            <a:chOff x="539552" y="3140968"/>
            <a:chExt cx="6336704" cy="2952328"/>
          </a:xfrm>
        </p:grpSpPr>
        <p:sp>
          <p:nvSpPr>
            <p:cNvPr id="20" name="矩形 19"/>
            <p:cNvSpPr/>
            <p:nvPr/>
          </p:nvSpPr>
          <p:spPr bwMode="auto">
            <a:xfrm>
              <a:off x="539552" y="3140968"/>
              <a:ext cx="3528392" cy="2952328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21" name="直線接點 20"/>
            <p:cNvCxnSpPr/>
            <p:nvPr/>
          </p:nvCxnSpPr>
          <p:spPr bwMode="auto">
            <a:xfrm flipV="1">
              <a:off x="4067944" y="4293096"/>
              <a:ext cx="792088" cy="360040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4932040" y="4077072"/>
              <a:ext cx="1944216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8" name="群組 18"/>
          <p:cNvGrpSpPr/>
          <p:nvPr/>
        </p:nvGrpSpPr>
        <p:grpSpPr>
          <a:xfrm>
            <a:off x="539552" y="5493482"/>
            <a:ext cx="7416824" cy="455798"/>
            <a:chOff x="539552" y="4917418"/>
            <a:chExt cx="7416824" cy="455798"/>
          </a:xfrm>
        </p:grpSpPr>
        <p:sp>
          <p:nvSpPr>
            <p:cNvPr id="24" name="矩形 23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transaction rollback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26" name="直線接點 25"/>
            <p:cNvCxnSpPr>
              <a:stCxn id="24" idx="3"/>
              <a:endCxn id="25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日期版面配置區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30" name="投影片編號版面配置區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31" name="頁尾版面配置區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不知名原因終止執行（例如斷線）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 – </a:t>
            </a:r>
            <a:r>
              <a:rPr lang="zh-TW" altLang="en-US" dirty="0" smtClean="0"/>
              <a:t>解決之道 </a:t>
            </a:r>
            <a:r>
              <a:rPr lang="en-US" altLang="zh-TW" dirty="0" smtClean="0"/>
              <a:t>(1/3)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755576" y="2601287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755576" y="2060848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21"/>
          <p:cNvGrpSpPr/>
          <p:nvPr/>
        </p:nvGrpSpPr>
        <p:grpSpPr>
          <a:xfrm>
            <a:off x="755576" y="2961327"/>
            <a:ext cx="7704856" cy="1569660"/>
            <a:chOff x="755576" y="3140968"/>
            <a:chExt cx="7704856" cy="1569660"/>
          </a:xfrm>
        </p:grpSpPr>
        <p:grpSp>
          <p:nvGrpSpPr>
            <p:cNvPr id="7" name="群組 12"/>
            <p:cNvGrpSpPr/>
            <p:nvPr/>
          </p:nvGrpSpPr>
          <p:grpSpPr>
            <a:xfrm>
              <a:off x="755576" y="3356992"/>
              <a:ext cx="7704856" cy="504056"/>
              <a:chOff x="827584" y="5409599"/>
              <a:chExt cx="7704856" cy="50405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403648" y="5445224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 smtClean="0">
                    <a:latin typeface="微軟正黑體" pitchFamily="34" charset="-120"/>
                    <a:ea typeface="微軟正黑體" pitchFamily="34" charset="-120"/>
                  </a:rPr>
                  <a:t>select money from user set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5" name="橢圓 14"/>
              <p:cNvSpPr/>
              <p:nvPr/>
            </p:nvSpPr>
            <p:spPr bwMode="auto">
              <a:xfrm>
                <a:off x="827584" y="5409599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 smtClean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3</a:t>
                </a:r>
                <a:endParaRPr kumimoji="1" lang="zh-TW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grpSp>
          <p:nvGrpSpPr>
            <p:cNvPr id="10" name="群組 15"/>
            <p:cNvGrpSpPr/>
            <p:nvPr/>
          </p:nvGrpSpPr>
          <p:grpSpPr>
            <a:xfrm>
              <a:off x="755576" y="3896673"/>
              <a:ext cx="7704856" cy="504056"/>
              <a:chOff x="827584" y="5949280"/>
              <a:chExt cx="7704856" cy="50405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403648" y="6021288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 smtClean="0">
                    <a:latin typeface="微軟正黑體" pitchFamily="34" charset="-120"/>
                    <a:ea typeface="微軟正黑體" pitchFamily="34" charset="-120"/>
                  </a:rPr>
                  <a:t>update user set money="2200"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8" name="橢圓 17"/>
              <p:cNvSpPr/>
              <p:nvPr/>
            </p:nvSpPr>
            <p:spPr bwMode="auto">
              <a:xfrm>
                <a:off x="827584" y="5949280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 smtClean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4</a:t>
                </a:r>
                <a:endParaRPr kumimoji="1" lang="zh-TW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3851920" y="3140968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9600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Ｘ</a:t>
              </a:r>
              <a:endParaRPr lang="zh-TW" altLang="en-US" sz="9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2267744" y="5362808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/>
                <a:gridCol w="262829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 smtClean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</a:tbl>
          </a:graphicData>
        </a:graphic>
      </p:graphicFrame>
      <p:sp>
        <p:nvSpPr>
          <p:cNvPr id="24" name="矩形 23"/>
          <p:cNvSpPr/>
          <p:nvPr/>
        </p:nvSpPr>
        <p:spPr>
          <a:xfrm>
            <a:off x="2267744" y="5002768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3635896" y="4365104"/>
            <a:ext cx="19527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FF0000"/>
                </a:solidFill>
              </a:rPr>
              <a:t>rollback</a:t>
            </a:r>
            <a:endParaRPr lang="zh-TW" altLang="en-US" sz="4000" dirty="0">
              <a:solidFill>
                <a:srgbClr val="FF0000"/>
              </a:solidFill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6393841" y="5589240"/>
            <a:ext cx="26821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 smtClean="0">
                <a:solidFill>
                  <a:srgbClr val="0000FF"/>
                </a:solidFill>
              </a:rPr>
              <a:t>Atomicity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  <p:bldP spid="2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另一個程序讀取不一致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 – </a:t>
            </a:r>
            <a:r>
              <a:rPr lang="zh-TW" altLang="en-US" dirty="0" smtClean="0"/>
              <a:t>解決之道 </a:t>
            </a:r>
            <a:r>
              <a:rPr lang="en-US" altLang="zh-TW" dirty="0" smtClean="0"/>
              <a:t>(2/3)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2564904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88840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3717032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429309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3140968"/>
            <a:ext cx="7704856" cy="504056"/>
            <a:chOff x="827584" y="4833535"/>
            <a:chExt cx="7704856" cy="504056"/>
          </a:xfrm>
        </p:grpSpPr>
        <p:sp>
          <p:nvSpPr>
            <p:cNvPr id="20" name="矩形 19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4F81BD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</a:t>
              </a:r>
              <a:r>
                <a:rPr lang="en-US" altLang="zh-TW" sz="2000" dirty="0" err="1" smtClean="0">
                  <a:latin typeface="微軟正黑體" pitchFamily="34" charset="-120"/>
                  <a:ea typeface="微軟正黑體" pitchFamily="34" charset="-120"/>
                </a:rPr>
                <a:t>name,money</a:t>
              </a:r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 from user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橢圓 20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C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1907704" y="5373216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/>
                <a:gridCol w="262829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 smtClean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 smtClean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1907704" y="5013176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580112" y="5550331"/>
            <a:ext cx="3539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 smtClean="0">
                <a:solidFill>
                  <a:srgbClr val="0000FF"/>
                </a:solidFill>
              </a:rPr>
              <a:t>Consistency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3068960"/>
            <a:ext cx="9144000" cy="2592288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5"/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未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commit</a:t>
            </a: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之前，資料庫維持原本狀態。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/>
      <p:bldP spid="27" grpId="0" animBg="1"/>
      <p:bldP spid="27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另一個程序同時更新同一筆相同欄位資料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transaction – </a:t>
            </a:r>
            <a:r>
              <a:rPr lang="zh-TW" altLang="en-US" dirty="0" smtClean="0"/>
              <a:t>解決之道 </a:t>
            </a:r>
            <a:r>
              <a:rPr lang="en-US" altLang="zh-TW" dirty="0" smtClean="0"/>
              <a:t>(3/3)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3068960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16832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4221088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537321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2492896"/>
            <a:ext cx="7704856" cy="504056"/>
            <a:chOff x="827584" y="4293096"/>
            <a:chExt cx="7704856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827584" y="3645024"/>
            <a:ext cx="770485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827584" y="4797152"/>
            <a:ext cx="770485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827584" y="5949280"/>
            <a:ext cx="770485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0" y="3068960"/>
            <a:ext cx="9144000" cy="2592288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5"/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transaction</a:t>
            </a: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配合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lock</a:t>
            </a: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機制，即可解決。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6556330" y="5694347"/>
            <a:ext cx="24801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 smtClean="0">
                <a:solidFill>
                  <a:srgbClr val="0000FF"/>
                </a:solidFill>
              </a:rPr>
              <a:t>Isolation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35" name="日期版面配置區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36" name="投影片編號版面配置區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sp>
        <p:nvSpPr>
          <p:cNvPr id="37" name="頁尾版面配置區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HTML+CSS+javascript+jquery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r>
              <a:rPr lang="zh-TW" altLang="en-US" dirty="0" smtClean="0">
                <a:solidFill>
                  <a:srgbClr val="FF0000"/>
                </a:solidFill>
              </a:rPr>
              <a:t>第三堂課</a:t>
            </a: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資料庫進階概念：</a:t>
            </a:r>
            <a:r>
              <a:rPr lang="en-US" altLang="zh-TW" dirty="0" smtClean="0"/>
              <a:t>transaction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+ </a:t>
            </a:r>
            <a:r>
              <a:rPr lang="en-US" altLang="zh-TW" dirty="0" smtClean="0">
                <a:solidFill>
                  <a:srgbClr val="FF0000"/>
                </a:solidFill>
              </a:rPr>
              <a:t>row-level lock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lock</a:t>
            </a:r>
            <a:r>
              <a:rPr lang="zh-TW" altLang="en-US" dirty="0" smtClean="0"/>
              <a:t>分類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依鎖定層級分類：</a:t>
            </a:r>
            <a:r>
              <a:rPr lang="en-US" altLang="zh-TW" dirty="0" smtClean="0"/>
              <a:t>table lock</a:t>
            </a:r>
            <a:r>
              <a:rPr lang="zh-TW" altLang="en-US" dirty="0" smtClean="0"/>
              <a:t>、</a:t>
            </a:r>
            <a:r>
              <a:rPr lang="en-US" altLang="zh-TW" dirty="0" smtClean="0"/>
              <a:t>row-level lock</a:t>
            </a:r>
          </a:p>
          <a:p>
            <a:pPr lvl="1"/>
            <a:r>
              <a:rPr lang="zh-TW" altLang="en-US" dirty="0" smtClean="0"/>
              <a:t>依操作動作分類：</a:t>
            </a:r>
            <a:r>
              <a:rPr lang="en-US" altLang="zh-TW" dirty="0" smtClean="0"/>
              <a:t>read lock</a:t>
            </a:r>
            <a:r>
              <a:rPr lang="zh-TW" altLang="en-US" dirty="0" smtClean="0"/>
              <a:t>、</a:t>
            </a:r>
            <a:r>
              <a:rPr lang="en-US" altLang="zh-TW" dirty="0" smtClean="0"/>
              <a:t>write lock</a:t>
            </a:r>
          </a:p>
          <a:p>
            <a:r>
              <a:rPr lang="en-US" altLang="zh-TW" dirty="0" smtClean="0"/>
              <a:t>row-level lock</a:t>
            </a:r>
          </a:p>
          <a:p>
            <a:pPr lvl="1"/>
            <a:r>
              <a:rPr lang="zh-TW" altLang="en-US" dirty="0" smtClean="0"/>
              <a:t>以</a:t>
            </a:r>
            <a:r>
              <a:rPr lang="en-US" altLang="zh-TW" dirty="0" smtClean="0"/>
              <a:t>row</a:t>
            </a:r>
            <a:r>
              <a:rPr lang="zh-TW" altLang="en-US" dirty="0" smtClean="0"/>
              <a:t>為單位進行鎖定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較</a:t>
            </a:r>
            <a:r>
              <a:rPr lang="en-US" altLang="zh-TW" dirty="0" smtClean="0"/>
              <a:t>table lock</a:t>
            </a:r>
            <a:r>
              <a:rPr lang="zh-TW" altLang="en-US" dirty="0" smtClean="0"/>
              <a:t>常用，實務上大部份的應用鎖定某幾列資料即可，若使用</a:t>
            </a:r>
            <a:r>
              <a:rPr lang="en-US" altLang="zh-TW" dirty="0" smtClean="0"/>
              <a:t>table lock</a:t>
            </a:r>
            <a:r>
              <a:rPr lang="zh-TW" altLang="en-US" dirty="0" smtClean="0"/>
              <a:t>會造成效率低落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row-level lock</a:t>
            </a:r>
            <a:r>
              <a:rPr lang="zh-TW" altLang="en-US" dirty="0" smtClean="0"/>
              <a:t> </a:t>
            </a:r>
            <a:r>
              <a:rPr lang="en-US" altLang="zh-TW" dirty="0" smtClean="0"/>
              <a:t>(1/3)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運作方式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read lock</a:t>
            </a:r>
          </a:p>
          <a:p>
            <a:pPr lvl="1"/>
            <a:r>
              <a:rPr lang="en-US" altLang="zh-TW" dirty="0" smtClean="0"/>
              <a:t>SQL</a:t>
            </a:r>
            <a:r>
              <a:rPr lang="zh-TW" altLang="en-US" dirty="0" smtClean="0"/>
              <a:t>關鍵字：</a:t>
            </a:r>
            <a:r>
              <a:rPr lang="en-US" altLang="zh-TW" dirty="0" smtClean="0"/>
              <a:t>lock in share mode</a:t>
            </a:r>
          </a:p>
          <a:p>
            <a:r>
              <a:rPr lang="en-US" altLang="zh-TW" dirty="0" smtClean="0"/>
              <a:t>write lock</a:t>
            </a:r>
          </a:p>
          <a:p>
            <a:pPr lvl="1"/>
            <a:r>
              <a:rPr lang="en-US" altLang="zh-TW" dirty="0" smtClean="0"/>
              <a:t>SQL</a:t>
            </a:r>
            <a:r>
              <a:rPr lang="zh-TW" altLang="en-US" dirty="0" smtClean="0"/>
              <a:t>關鍵字：</a:t>
            </a:r>
            <a:r>
              <a:rPr lang="en-US" altLang="zh-TW" dirty="0" smtClean="0"/>
              <a:t>for update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row-level lock</a:t>
            </a:r>
            <a:r>
              <a:rPr lang="zh-TW" altLang="en-US" dirty="0" smtClean="0"/>
              <a:t> </a:t>
            </a:r>
            <a:r>
              <a:rPr lang="en-US" altLang="zh-TW" dirty="0" smtClean="0"/>
              <a:t>(2/3)</a:t>
            </a:r>
            <a:endParaRPr lang="zh-TW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115616" y="2060848"/>
          <a:ext cx="7496724" cy="136815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498908"/>
                <a:gridCol w="2498908"/>
                <a:gridCol w="2498908"/>
              </a:tblGrid>
              <a:tr h="456051">
                <a:tc>
                  <a:txBody>
                    <a:bodyPr/>
                    <a:lstStyle/>
                    <a:p>
                      <a:pPr algn="ctr"/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read lock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write lock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b="1" dirty="0" smtClean="0"/>
                        <a:t>read lock</a:t>
                      </a:r>
                      <a:endParaRPr lang="zh-TW" altLang="en-US" sz="2200" b="1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O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b="1" dirty="0" smtClean="0"/>
                        <a:t>write lock</a:t>
                      </a:r>
                      <a:endParaRPr lang="zh-TW" altLang="en-US" sz="2200" b="1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</a:tr>
            </a:tbl>
          </a:graphicData>
        </a:graphic>
      </p:graphicFrame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另一個程序同時更新同一筆相同欄位資料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row-level lock</a:t>
            </a:r>
            <a:r>
              <a:rPr lang="zh-TW" altLang="en-US" dirty="0" smtClean="0"/>
              <a:t> </a:t>
            </a:r>
            <a:r>
              <a:rPr lang="en-US" altLang="zh-TW" dirty="0" smtClean="0"/>
              <a:t>(3/3)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467544" y="3068960"/>
            <a:ext cx="831641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467544" y="1916832"/>
            <a:ext cx="8316416" cy="504056"/>
            <a:chOff x="827584" y="4293096"/>
            <a:chExt cx="8136904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56084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467544" y="3645024"/>
            <a:ext cx="831641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 "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467544" y="4221088"/>
            <a:ext cx="831641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467544" y="2492896"/>
            <a:ext cx="8316416" cy="504056"/>
            <a:chOff x="827584" y="4293096"/>
            <a:chExt cx="8136904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560840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467544" y="4869160"/>
            <a:ext cx="831641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467544" y="5445224"/>
            <a:ext cx="831641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select money from user set where name="Karen "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467544" y="5949280"/>
            <a:ext cx="831641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 smtClean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 smtClean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3" name="日期版面配置區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2012/10/11</a:t>
            </a:r>
            <a:endParaRPr lang="en-US" altLang="zh-TW"/>
          </a:p>
        </p:txBody>
      </p:sp>
      <p:sp>
        <p:nvSpPr>
          <p:cNvPr id="34" name="投影片編號版面配置區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sp>
        <p:nvSpPr>
          <p:cNvPr id="35" name="頁尾版面配置區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27784" y="2363396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dirty="0" smtClean="0"/>
              <a:t>Q &amp; A</a:t>
            </a:r>
            <a:endParaRPr lang="zh-TW" altLang="en-US" sz="9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053CDF-7535-4BC1-890B-C206FFA55A80}" type="datetime1">
              <a:rPr lang="zh-TW" altLang="en-US" smtClean="0"/>
              <a:pPr>
                <a:defRPr/>
              </a:pPr>
              <a:t>2017/10/11</a:t>
            </a:fld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UIYUAN_2@YFXPLMTFUVWXYL44" val="3310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14602</TotalTime>
  <Words>3631</Words>
  <Application>Microsoft Office PowerPoint</Application>
  <PresentationFormat>如螢幕大小 (4:3)</PresentationFormat>
  <Paragraphs>906</Paragraphs>
  <Slides>44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44</vt:i4>
      </vt:variant>
    </vt:vector>
  </HeadingPairs>
  <TitlesOfParts>
    <vt:vector size="45" baseType="lpstr">
      <vt:lpstr>1_Edge</vt:lpstr>
      <vt:lpstr>網 站 程 式 教 學</vt:lpstr>
      <vt:lpstr>網站架構：客戶端與伺服端架構</vt:lpstr>
      <vt:lpstr>網站架構：客戶端與伺服端架構</vt:lpstr>
      <vt:lpstr>課程大綱</vt:lpstr>
      <vt:lpstr>Bootstrap – Template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課程大綱</vt:lpstr>
      <vt:lpstr>jquery語法結構</vt:lpstr>
      <vt:lpstr>jquery選擇器</vt:lpstr>
      <vt:lpstr>投影片 22</vt:lpstr>
      <vt:lpstr>jquery UI</vt:lpstr>
      <vt:lpstr>jquery UI</vt:lpstr>
      <vt:lpstr>jquery UI - option</vt:lpstr>
      <vt:lpstr>jquery UI - event</vt:lpstr>
      <vt:lpstr>jquery UI - method</vt:lpstr>
      <vt:lpstr>jquery plugin – list editor</vt:lpstr>
      <vt:lpstr>課程大綱</vt:lpstr>
      <vt:lpstr>transaction – 動機 (1/4)</vt:lpstr>
      <vt:lpstr>transaction – 動機 (2/4)</vt:lpstr>
      <vt:lpstr>transaction – 動機 (3/4)</vt:lpstr>
      <vt:lpstr>transaction – 動機 (4/4)</vt:lpstr>
      <vt:lpstr>transaction – 結構 (1/3) </vt:lpstr>
      <vt:lpstr>transaction – 結構 (2/3) </vt:lpstr>
      <vt:lpstr>transaction – 結構 (3/3) </vt:lpstr>
      <vt:lpstr>transaction – 解決之道 (1/3) </vt:lpstr>
      <vt:lpstr>transaction – 解決之道 (2/3) </vt:lpstr>
      <vt:lpstr>transaction – 解決之道 (3/3) </vt:lpstr>
      <vt:lpstr>課程大綱</vt:lpstr>
      <vt:lpstr>row-level lock (1/3)</vt:lpstr>
      <vt:lpstr>row-level lock (2/3)</vt:lpstr>
      <vt:lpstr>row-level lock (3/3)</vt:lpstr>
      <vt:lpstr>投影片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Steve Tai</cp:lastModifiedBy>
  <cp:revision>2336</cp:revision>
  <dcterms:created xsi:type="dcterms:W3CDTF">2009-06-21T02:54:00Z</dcterms:created>
  <dcterms:modified xsi:type="dcterms:W3CDTF">2017-10-11T15:42:57Z</dcterms:modified>
</cp:coreProperties>
</file>