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82" r:id="rId2"/>
    <p:sldId id="273" r:id="rId3"/>
    <p:sldId id="278" r:id="rId4"/>
    <p:sldId id="277" r:id="rId5"/>
    <p:sldId id="280" r:id="rId6"/>
    <p:sldId id="281" r:id="rId7"/>
    <p:sldId id="265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75" r:id="rId16"/>
    <p:sldId id="276" r:id="rId17"/>
  </p:sldIdLst>
  <p:sldSz cx="9144000" cy="6858000" type="screen4x3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msam10" pitchFamily="34" charset="0"/>
      <p:regular r:id="rId23"/>
    </p:embeddedFont>
  </p:embeddedFontLst>
  <p:custDataLst>
    <p:tags r:id="rId24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4095" autoAdjust="0"/>
  </p:normalViewPr>
  <p:slideViewPr>
    <p:cSldViewPr>
      <p:cViewPr>
        <p:scale>
          <a:sx n="66" d="100"/>
          <a:sy n="66" d="100"/>
        </p:scale>
        <p:origin x="-1422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2.wmf"/><Relationship Id="rId4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F6009-6FB6-40A7-AFF4-0AF0D5FBC129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04468-9BEA-4B20-8B9F-9B2B7532A32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04468-9BEA-4B20-8B9F-9B2B7532A32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D88E-E579-402F-A299-465A449FE742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286B-BF15-4E3D-99ED-9FD86D8D5946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DF32-EE4A-4D85-9E99-6569813955ED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4EB6-1AF1-4DA6-8D08-0EFD4947DC11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1D34-5871-48F5-B70F-154B33D1A09E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F12D7-5634-43C1-BFEC-803060FAC3B2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55D62-7291-4764-BAA7-A762788F94A1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FFF3-752A-4060-ABC2-662AAB07FEEE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32AD-9E99-47E4-8361-059BE386751A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3A37-E1D2-4C61-A2BF-0607527BEAC4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AD9D-3824-41D0-BE06-A7D74960402D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926D5-6795-4860-BE4D-6ACD0AF77A0F}" type="datetime1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72C2-C300-461C-BB75-94E60A071C7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</a:t>
            </a:r>
            <a:r>
              <a:rPr lang="en-US" altLang="zh-TW" dirty="0" smtClean="0"/>
              <a:t>Assignment #2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Jing-</a:t>
            </a:r>
            <a:r>
              <a:rPr lang="en-US" altLang="zh-TW" dirty="0" err="1" smtClean="0"/>
              <a:t>Jie</a:t>
            </a:r>
            <a:r>
              <a:rPr lang="en-US" altLang="zh-TW" dirty="0" smtClean="0"/>
              <a:t> Lin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Reprove the following theorem which we have proven (mostly) in class. This time you must apply the </a:t>
            </a:r>
            <a:r>
              <a:rPr lang="en-US" altLang="zh-TW" dirty="0" smtClean="0">
                <a:solidFill>
                  <a:srgbClr val="FF0000"/>
                </a:solidFill>
              </a:rPr>
              <a:t>reversed induction principle</a:t>
            </a:r>
            <a:r>
              <a:rPr lang="en-US" altLang="zh-TW" dirty="0" smtClean="0"/>
              <a:t>, or a variant of it, in some part of the proof.</a:t>
            </a:r>
          </a:p>
          <a:p>
            <a:pPr lvl="1"/>
            <a:r>
              <a:rPr lang="en-US" altLang="zh-TW" dirty="0" smtClean="0"/>
              <a:t>There exist Gray codes of length                 for any positive integer k ≥ 2. </a:t>
            </a:r>
          </a:p>
          <a:p>
            <a:pPr lvl="1"/>
            <a:r>
              <a:rPr lang="en-US" altLang="zh-TW" dirty="0" smtClean="0"/>
              <a:t>The Gray codes for the </a:t>
            </a:r>
            <a:r>
              <a:rPr lang="en-US" altLang="zh-TW" dirty="0" smtClean="0">
                <a:solidFill>
                  <a:srgbClr val="0000FF"/>
                </a:solidFill>
              </a:rPr>
              <a:t>even</a:t>
            </a:r>
            <a:r>
              <a:rPr lang="en-US" altLang="zh-TW" dirty="0" smtClean="0"/>
              <a:t> values of k are </a:t>
            </a:r>
            <a:r>
              <a:rPr lang="en-US" altLang="zh-TW" dirty="0" smtClean="0">
                <a:solidFill>
                  <a:srgbClr val="0000FF"/>
                </a:solidFill>
              </a:rPr>
              <a:t>closed</a:t>
            </a:r>
            <a:r>
              <a:rPr lang="en-US" altLang="zh-TW" dirty="0" smtClean="0"/>
              <a:t>, and the Gray codes for </a:t>
            </a:r>
            <a:r>
              <a:rPr lang="en-US" altLang="zh-TW" dirty="0" smtClean="0">
                <a:solidFill>
                  <a:srgbClr val="0000FF"/>
                </a:solidFill>
              </a:rPr>
              <a:t>odd</a:t>
            </a:r>
            <a:r>
              <a:rPr lang="en-US" altLang="zh-TW" dirty="0" smtClean="0"/>
              <a:t> values of k are </a:t>
            </a:r>
            <a:r>
              <a:rPr lang="en-US" altLang="zh-TW" dirty="0" smtClean="0">
                <a:solidFill>
                  <a:srgbClr val="0000FF"/>
                </a:solidFill>
              </a:rPr>
              <a:t>open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2</a:t>
            </a:fld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5940152" y="3645024"/>
          <a:ext cx="1148128" cy="504056"/>
        </p:xfrm>
        <a:graphic>
          <a:graphicData uri="http://schemas.openxmlformats.org/presentationml/2006/ole">
            <p:oleObj spid="_x0000_s26626" name="方程式" r:id="rId4" imgW="5205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(Lemma) Prove there exists a closed Gray code of length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(=             ) for any number k = </a:t>
            </a:r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r>
              <a:rPr lang="en-US" altLang="zh-TW" baseline="30000" dirty="0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/>
              <a:t> 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≥ 1) of objects.</a:t>
            </a:r>
          </a:p>
          <a:p>
            <a:r>
              <a:rPr lang="en-US" altLang="zh-TW" dirty="0" smtClean="0"/>
              <a:t>The proof is by induction on 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>
                <a:solidFill>
                  <a:srgbClr val="0000FF"/>
                </a:solidFill>
              </a:rPr>
              <a:t>Base case</a:t>
            </a:r>
            <a:r>
              <a:rPr lang="en-US" altLang="zh-TW" dirty="0" smtClean="0"/>
              <a:t> 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= 1, i.e., k = 2): {0, 1} constitute a closed Gray code of length 1 for 2 objects.</a:t>
            </a:r>
          </a:p>
          <a:p>
            <a:r>
              <a:rPr lang="en-US" altLang="zh-TW" dirty="0" smtClean="0">
                <a:solidFill>
                  <a:srgbClr val="0000FF"/>
                </a:solidFill>
              </a:rPr>
              <a:t>Inductive step</a:t>
            </a:r>
            <a:r>
              <a:rPr lang="en-US" altLang="zh-TW" dirty="0" smtClean="0"/>
              <a:t>:</a:t>
            </a:r>
          </a:p>
          <a:p>
            <a:pPr lvl="1"/>
            <a:r>
              <a:rPr lang="en-US" altLang="zh-TW" dirty="0" smtClean="0"/>
              <a:t> Consider </a:t>
            </a:r>
            <a:r>
              <a:rPr lang="en-US" altLang="zh-TW" dirty="0" smtClean="0">
                <a:solidFill>
                  <a:srgbClr val="FF0000"/>
                </a:solidFill>
              </a:rPr>
              <a:t>k = 2</a:t>
            </a:r>
            <a:r>
              <a:rPr lang="en-US" altLang="zh-TW" baseline="30000" dirty="0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= 2*2</a:t>
            </a:r>
            <a:r>
              <a:rPr lang="en-US" altLang="zh-TW" baseline="30000" dirty="0" smtClean="0">
                <a:solidFill>
                  <a:srgbClr val="FF0000"/>
                </a:solidFill>
              </a:rPr>
              <a:t>i-1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&gt; 1) objects. </a:t>
            </a:r>
          </a:p>
          <a:p>
            <a:pPr lvl="1"/>
            <a:r>
              <a:rPr lang="en-US" altLang="zh-TW" dirty="0" smtClean="0"/>
              <a:t>Given a closed Gray code for an even number </a:t>
            </a:r>
            <a:r>
              <a:rPr lang="en-US" altLang="zh-TW" dirty="0" smtClean="0">
                <a:solidFill>
                  <a:srgbClr val="0000FF"/>
                </a:solidFill>
              </a:rPr>
              <a:t>k</a:t>
            </a:r>
            <a:r>
              <a:rPr lang="en-US" altLang="zh-TW" dirty="0" smtClean="0"/>
              <a:t> (≥2) of objects, we can construct a closed Gray code with </a:t>
            </a:r>
            <a:r>
              <a:rPr lang="en-US" altLang="zh-TW" u="sng" dirty="0" smtClean="0"/>
              <a:t>one additional bit</a:t>
            </a:r>
            <a:r>
              <a:rPr lang="en-US" altLang="zh-TW" dirty="0" smtClean="0"/>
              <a:t> for </a:t>
            </a:r>
            <a:r>
              <a:rPr lang="en-US" altLang="zh-TW" dirty="0" smtClean="0">
                <a:solidFill>
                  <a:srgbClr val="0000FF"/>
                </a:solidFill>
              </a:rPr>
              <a:t>2k</a:t>
            </a:r>
            <a:r>
              <a:rPr lang="en-US" altLang="zh-TW" dirty="0" smtClean="0"/>
              <a:t> objects.</a:t>
            </a:r>
          </a:p>
          <a:p>
            <a:pPr lvl="1"/>
            <a:r>
              <a:rPr lang="en-US" altLang="zh-TW" dirty="0" smtClean="0"/>
              <a:t>From the Induction Hypothesis, we can construct a closed Gray code with 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-1) + 1 =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bits for the k objects.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3</a:t>
            </a:fld>
            <a:endParaRPr lang="zh-TW" altLang="en-US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331640" y="1916832"/>
          <a:ext cx="1008112" cy="443402"/>
        </p:xfrm>
        <a:graphic>
          <a:graphicData uri="http://schemas.openxmlformats.org/presentationml/2006/ole">
            <p:oleObj spid="_x0000_s29698" name="方程式" r:id="rId4" imgW="5205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Prove there exists an open Gray code of length                 </a:t>
            </a:r>
          </a:p>
          <a:p>
            <a:pPr>
              <a:buNone/>
            </a:pPr>
            <a:r>
              <a:rPr lang="en-US" altLang="zh-TW" dirty="0" smtClean="0"/>
              <a:t>	             for any </a:t>
            </a:r>
            <a:r>
              <a:rPr lang="en-US" altLang="zh-TW" dirty="0" smtClean="0">
                <a:solidFill>
                  <a:srgbClr val="FF0000"/>
                </a:solidFill>
              </a:rPr>
              <a:t>odd number k</a:t>
            </a:r>
            <a:r>
              <a:rPr lang="en-US" altLang="zh-TW" dirty="0" smtClean="0"/>
              <a:t> (≥ 3) of objects.</a:t>
            </a:r>
          </a:p>
          <a:p>
            <a:r>
              <a:rPr lang="en-US" altLang="zh-TW" dirty="0" smtClean="0"/>
              <a:t>The proof is by </a:t>
            </a:r>
            <a:r>
              <a:rPr lang="en-US" altLang="zh-TW" dirty="0" smtClean="0">
                <a:solidFill>
                  <a:srgbClr val="0000FF"/>
                </a:solidFill>
              </a:rPr>
              <a:t>reversed induction on k.</a:t>
            </a:r>
          </a:p>
          <a:p>
            <a:r>
              <a:rPr lang="en-US" altLang="zh-TW" b="1" dirty="0" smtClean="0"/>
              <a:t>Base case</a:t>
            </a:r>
            <a:r>
              <a:rPr lang="en-US" altLang="zh-TW" dirty="0" smtClean="0"/>
              <a:t>: k =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-1 (n ≥ 2). </a:t>
            </a:r>
          </a:p>
          <a:p>
            <a:pPr lvl="1"/>
            <a:r>
              <a:rPr lang="en-US" altLang="zh-TW" dirty="0" smtClean="0"/>
              <a:t>We can </a:t>
            </a:r>
            <a:r>
              <a:rPr lang="en-US" altLang="zh-TW" dirty="0" smtClean="0">
                <a:solidFill>
                  <a:srgbClr val="0000FF"/>
                </a:solidFill>
              </a:rPr>
              <a:t>remove one </a:t>
            </a:r>
            <a:r>
              <a:rPr lang="en-US" altLang="zh-TW" dirty="0" smtClean="0"/>
              <a:t>name from the Gray code of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 of objects, and the last and the first names of Gray code are differ by more than one bit (</a:t>
            </a:r>
            <a:r>
              <a:rPr lang="en-US" altLang="zh-TW" dirty="0" smtClean="0">
                <a:solidFill>
                  <a:srgbClr val="0000FF"/>
                </a:solidFill>
              </a:rPr>
              <a:t>open</a:t>
            </a:r>
            <a:r>
              <a:rPr lang="en-US" altLang="zh-TW" dirty="0" smtClean="0"/>
              <a:t>).</a:t>
            </a:r>
          </a:p>
          <a:p>
            <a:pPr lvl="1"/>
            <a:r>
              <a:rPr lang="en-US" altLang="zh-TW" dirty="0" smtClean="0"/>
              <a:t>The length is </a:t>
            </a:r>
          </a:p>
          <a:p>
            <a:pPr>
              <a:buNone/>
            </a:pPr>
            <a:r>
              <a:rPr lang="en-US" altLang="zh-TW" dirty="0" smtClean="0"/>
              <a:t>		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4</a:t>
            </a:fld>
            <a:endParaRPr lang="zh-TW" altLang="en-US"/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899592" y="2233847"/>
          <a:ext cx="1080120" cy="475073"/>
        </p:xfrm>
        <a:graphic>
          <a:graphicData uri="http://schemas.openxmlformats.org/presentationml/2006/ole">
            <p:oleObj spid="_x0000_s28676" name="方程式" r:id="rId4" imgW="520560" imgH="228600" progId="Equation.3">
              <p:embed/>
            </p:oleObj>
          </a:graphicData>
        </a:graphic>
      </p:graphicFrame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3203848" y="5013176"/>
          <a:ext cx="2922588" cy="474663"/>
        </p:xfrm>
        <a:graphic>
          <a:graphicData uri="http://schemas.openxmlformats.org/presentationml/2006/ole">
            <p:oleObj spid="_x0000_s28679" name="方程式" r:id="rId5" imgW="140940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altLang="zh-TW" b="1" dirty="0" smtClean="0"/>
              <a:t>Inductive step:</a:t>
            </a:r>
          </a:p>
          <a:p>
            <a:pPr lvl="1"/>
            <a:r>
              <a:rPr lang="en-US" altLang="zh-TW" u="sng" dirty="0" smtClean="0"/>
              <a:t>Induction hypothesis</a:t>
            </a:r>
            <a:r>
              <a:rPr lang="en-US" altLang="zh-TW" dirty="0" smtClean="0"/>
              <a:t>: for every odd number k (≥  3), there exists a open Gray code of length            for </a:t>
            </a:r>
            <a:r>
              <a:rPr lang="en-US" altLang="zh-TW" dirty="0" smtClean="0">
                <a:solidFill>
                  <a:srgbClr val="FF0000"/>
                </a:solidFill>
              </a:rPr>
              <a:t>k</a:t>
            </a:r>
            <a:r>
              <a:rPr lang="en-US" altLang="zh-TW" dirty="0" smtClean="0"/>
              <a:t>. </a:t>
            </a:r>
          </a:p>
          <a:p>
            <a:pPr lvl="1"/>
            <a:r>
              <a:rPr lang="en-US" altLang="zh-TW" dirty="0" smtClean="0"/>
              <a:t>We want to prove it can implies it's true for </a:t>
            </a:r>
            <a:r>
              <a:rPr lang="en-US" altLang="zh-TW" dirty="0" smtClean="0">
                <a:solidFill>
                  <a:srgbClr val="FF0000"/>
                </a:solidFill>
              </a:rPr>
              <a:t>k-2</a:t>
            </a:r>
            <a:r>
              <a:rPr lang="en-US" altLang="zh-TW" dirty="0" smtClean="0"/>
              <a:t>.</a:t>
            </a:r>
          </a:p>
          <a:p>
            <a:pPr lvl="2"/>
            <a:r>
              <a:rPr lang="en-US" altLang="zh-TW" dirty="0" smtClean="0"/>
              <a:t>If the length</a:t>
            </a:r>
          </a:p>
          <a:p>
            <a:pPr lvl="2">
              <a:buNone/>
            </a:pPr>
            <a:r>
              <a:rPr lang="en-US" altLang="zh-TW" dirty="0" smtClean="0"/>
              <a:t>   Remove two name from the </a:t>
            </a:r>
            <a:r>
              <a:rPr lang="en-US" altLang="zh-TW" dirty="0" smtClean="0">
                <a:solidFill>
                  <a:srgbClr val="0000FF"/>
                </a:solidFill>
              </a:rPr>
              <a:t>head or last</a:t>
            </a:r>
            <a:r>
              <a:rPr lang="en-US" altLang="zh-TW" dirty="0" smtClean="0"/>
              <a:t> of open Gray code of k of objects, and the</a:t>
            </a:r>
            <a:r>
              <a:rPr lang="zh-TW" altLang="en-US" dirty="0" smtClean="0"/>
              <a:t> </a:t>
            </a:r>
            <a:r>
              <a:rPr lang="en-US" altLang="zh-TW" dirty="0" smtClean="0"/>
              <a:t>Gray code is still </a:t>
            </a:r>
            <a:r>
              <a:rPr lang="en-US" altLang="zh-TW" dirty="0" smtClean="0">
                <a:solidFill>
                  <a:srgbClr val="0000FF"/>
                </a:solidFill>
              </a:rPr>
              <a:t>open</a:t>
            </a:r>
          </a:p>
          <a:p>
            <a:pPr lvl="2"/>
            <a:r>
              <a:rPr lang="en-US" altLang="zh-TW" dirty="0" smtClean="0"/>
              <a:t>If the length</a:t>
            </a:r>
          </a:p>
          <a:p>
            <a:pPr lvl="2">
              <a:buNone/>
            </a:pPr>
            <a:r>
              <a:rPr lang="en-US" altLang="zh-TW" dirty="0" smtClean="0"/>
              <a:t>   Construct a closed Gray code of length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(=                    )</a:t>
            </a:r>
            <a:endParaRPr lang="en-US" altLang="zh-TW" baseline="30000" dirty="0" smtClean="0"/>
          </a:p>
          <a:p>
            <a:pPr lvl="2">
              <a:buNone/>
            </a:pPr>
            <a:r>
              <a:rPr lang="en-US" altLang="zh-TW" dirty="0" smtClean="0">
                <a:solidFill>
                  <a:srgbClr val="0000FF"/>
                </a:solidFill>
              </a:rPr>
              <a:t>   </a:t>
            </a:r>
            <a:r>
              <a:rPr lang="en-US" altLang="zh-TW" dirty="0" smtClean="0"/>
              <a:t>Remove</a:t>
            </a:r>
            <a:r>
              <a:rPr lang="zh-TW" altLang="en-US" dirty="0" smtClean="0"/>
              <a:t> </a:t>
            </a:r>
            <a:r>
              <a:rPr lang="en-US" altLang="zh-TW" dirty="0" smtClean="0"/>
              <a:t>one name from it =&gt; </a:t>
            </a:r>
            <a:r>
              <a:rPr lang="en-US" altLang="zh-TW" dirty="0" smtClean="0">
                <a:solidFill>
                  <a:srgbClr val="0000FF"/>
                </a:solidFill>
              </a:rPr>
              <a:t>open</a:t>
            </a:r>
            <a:r>
              <a:rPr lang="en-US" altLang="zh-TW" dirty="0" smtClean="0"/>
              <a:t>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5</a:t>
            </a:fld>
            <a:endParaRPr lang="zh-TW" altLang="en-US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7380312" y="2636912"/>
          <a:ext cx="1081087" cy="474663"/>
        </p:xfrm>
        <a:graphic>
          <a:graphicData uri="http://schemas.openxmlformats.org/presentationml/2006/ole">
            <p:oleObj spid="_x0000_s58370" name="方程式" r:id="rId4" imgW="520560" imgH="228600" progId="Equation.3">
              <p:embed/>
            </p:oleObj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3275856" y="4054412"/>
          <a:ext cx="2880320" cy="454708"/>
        </p:xfrm>
        <a:graphic>
          <a:graphicData uri="http://schemas.openxmlformats.org/presentationml/2006/ole">
            <p:oleObj spid="_x0000_s58372" name="方程式" r:id="rId5" imgW="1447560" imgH="228600" progId="Equation.3">
              <p:embed/>
            </p:oleObj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3203848" y="5301208"/>
          <a:ext cx="3233737" cy="454025"/>
        </p:xfrm>
        <a:graphic>
          <a:graphicData uri="http://schemas.openxmlformats.org/presentationml/2006/ole">
            <p:oleObj spid="_x0000_s58373" name="方程式" r:id="rId6" imgW="1625400" imgH="228600" progId="Equation.3">
              <p:embed/>
            </p:oleObj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6876256" y="5733256"/>
          <a:ext cx="1320147" cy="432048"/>
        </p:xfrm>
        <a:graphic>
          <a:graphicData uri="http://schemas.openxmlformats.org/presentationml/2006/ole">
            <p:oleObj spid="_x0000_s58374" name="方程式" r:id="rId7" imgW="6984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 fontScale="77500" lnSpcReduction="20000"/>
          </a:bodyPr>
          <a:lstStyle/>
          <a:p>
            <a:r>
              <a:rPr lang="en-US" altLang="zh-TW" dirty="0" smtClean="0"/>
              <a:t>Prove there exists Gray code of length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(=</a:t>
            </a:r>
            <a:r>
              <a:rPr lang="zh-TW" altLang="en-US" dirty="0" smtClean="0"/>
              <a:t>                </a:t>
            </a:r>
            <a:r>
              <a:rPr lang="en-US" altLang="zh-TW" dirty="0" smtClean="0"/>
              <a:t>) for any </a:t>
            </a:r>
            <a:r>
              <a:rPr lang="en-US" altLang="zh-TW" dirty="0" smtClean="0">
                <a:solidFill>
                  <a:srgbClr val="FF0000"/>
                </a:solidFill>
              </a:rPr>
              <a:t>even</a:t>
            </a:r>
            <a:r>
              <a:rPr lang="en-US" altLang="zh-TW" dirty="0" smtClean="0"/>
              <a:t> k (≥ 2) of objects</a:t>
            </a:r>
          </a:p>
          <a:p>
            <a:r>
              <a:rPr lang="en-US" altLang="zh-TW" b="1" dirty="0" smtClean="0"/>
              <a:t>Base case</a:t>
            </a:r>
            <a:r>
              <a:rPr lang="en-US" altLang="zh-TW" dirty="0" smtClean="0"/>
              <a:t>: k = 2. It's proved in lemma.</a:t>
            </a:r>
          </a:p>
          <a:p>
            <a:r>
              <a:rPr lang="en-US" altLang="zh-TW" b="1" dirty="0" smtClean="0"/>
              <a:t>Inductive step:</a:t>
            </a:r>
          </a:p>
          <a:p>
            <a:r>
              <a:rPr lang="en-US" altLang="zh-TW" u="sng" dirty="0" smtClean="0"/>
              <a:t>Induction hypothesis</a:t>
            </a:r>
            <a:r>
              <a:rPr lang="en-US" altLang="zh-TW" dirty="0" smtClean="0"/>
              <a:t>: Suppose there exists Gray code of length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for k (2</a:t>
            </a:r>
            <a:r>
              <a:rPr lang="zh-TW" altLang="en-US" dirty="0" smtClean="0"/>
              <a:t> </a:t>
            </a:r>
            <a:r>
              <a:rPr lang="en-US" altLang="zh-TW" dirty="0" smtClean="0"/>
              <a:t>≤</a:t>
            </a:r>
            <a:r>
              <a:rPr lang="zh-TW" altLang="en-US" dirty="0" smtClean="0"/>
              <a:t> </a:t>
            </a:r>
            <a:r>
              <a:rPr lang="en-US" altLang="zh-TW" dirty="0" smtClean="0"/>
              <a:t>k &lt; n)</a:t>
            </a:r>
            <a:r>
              <a:rPr lang="zh-TW" altLang="en-US" dirty="0" smtClean="0"/>
              <a:t> </a:t>
            </a:r>
            <a:r>
              <a:rPr lang="en-US" altLang="zh-TW" dirty="0" smtClean="0"/>
              <a:t>of objects (n, k are even). </a:t>
            </a:r>
          </a:p>
          <a:p>
            <a:r>
              <a:rPr lang="en-US" altLang="zh-TW" dirty="0" smtClean="0"/>
              <a:t>For n of objects, it can be divided into two sets, which</a:t>
            </a:r>
            <a:r>
              <a:rPr lang="zh-TW" altLang="en-US" dirty="0" smtClean="0"/>
              <a:t> </a:t>
            </a:r>
            <a:r>
              <a:rPr lang="en-US" altLang="zh-TW" dirty="0" smtClean="0"/>
              <a:t>contain n/2 of objects. </a:t>
            </a:r>
          </a:p>
          <a:p>
            <a:pPr lvl="1"/>
            <a:r>
              <a:rPr lang="en-US" altLang="zh-TW" dirty="0" smtClean="0"/>
              <a:t>n/2 is </a:t>
            </a:r>
            <a:r>
              <a:rPr lang="en-US" altLang="zh-TW" dirty="0" smtClean="0">
                <a:solidFill>
                  <a:srgbClr val="0000FF"/>
                </a:solidFill>
              </a:rPr>
              <a:t>even</a:t>
            </a:r>
            <a:r>
              <a:rPr lang="en-US" altLang="zh-TW" dirty="0" smtClean="0"/>
              <a:t>, construct a Gray code by the induction hypothesis. </a:t>
            </a:r>
          </a:p>
          <a:p>
            <a:pPr lvl="1"/>
            <a:r>
              <a:rPr lang="en-US" altLang="zh-TW" dirty="0" smtClean="0"/>
              <a:t>n/2 is </a:t>
            </a:r>
            <a:r>
              <a:rPr lang="en-US" altLang="zh-TW" dirty="0" smtClean="0">
                <a:solidFill>
                  <a:srgbClr val="0000FF"/>
                </a:solidFill>
              </a:rPr>
              <a:t>odd</a:t>
            </a:r>
            <a:r>
              <a:rPr lang="en-US" altLang="zh-TW" dirty="0" smtClean="0"/>
              <a:t>, construct a Gray code by the previous proof. </a:t>
            </a:r>
          </a:p>
          <a:p>
            <a:r>
              <a:rPr lang="en-US" altLang="zh-TW" dirty="0" smtClean="0"/>
              <a:t>Then duplicate the Gray code and connect with a</a:t>
            </a:r>
            <a:r>
              <a:rPr lang="zh-TW" altLang="en-US" dirty="0" smtClean="0"/>
              <a:t> </a:t>
            </a:r>
            <a:r>
              <a:rPr lang="en-US" altLang="zh-TW" dirty="0" smtClean="0"/>
              <a:t>additional bit, and the Gray code of n of objects is constructed.</a:t>
            </a:r>
          </a:p>
          <a:p>
            <a:r>
              <a:rPr lang="en-US" altLang="zh-TW" dirty="0" smtClean="0"/>
              <a:t>The length is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6</a:t>
            </a:fld>
            <a:endParaRPr lang="zh-TW" altLang="en-US"/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6300192" y="1484784"/>
          <a:ext cx="984030" cy="432048"/>
        </p:xfrm>
        <a:graphic>
          <a:graphicData uri="http://schemas.openxmlformats.org/presentationml/2006/ole">
            <p:oleObj spid="_x0000_s59395" name="方程式" r:id="rId4" imgW="520560" imgH="228600" progId="Equation.3">
              <p:embed/>
            </p:oleObj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9396" name="方程式" r:id="rId5" imgW="114120" imgH="215640" progId="Equation.3">
              <p:embed/>
            </p:oleObj>
          </a:graphicData>
        </a:graphic>
      </p:graphicFrame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2555776" y="5589240"/>
          <a:ext cx="2325415" cy="732364"/>
        </p:xfrm>
        <a:graphic>
          <a:graphicData uri="http://schemas.openxmlformats.org/presentationml/2006/ole">
            <p:oleObj spid="_x0000_s59397" name="方程式" r:id="rId6" imgW="13716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55365"/>
            <a:ext cx="8291264" cy="4525963"/>
          </a:xfrm>
        </p:spPr>
        <p:txBody>
          <a:bodyPr>
            <a:normAutofit fontScale="92500"/>
          </a:bodyPr>
          <a:lstStyle/>
          <a:p>
            <a:r>
              <a:rPr lang="en-US" altLang="zh-TW" dirty="0" smtClean="0"/>
              <a:t>(2.23) The </a:t>
            </a:r>
            <a:r>
              <a:rPr lang="en-US" altLang="zh-TW" b="1" dirty="0" smtClean="0"/>
              <a:t>lattice</a:t>
            </a:r>
            <a:r>
              <a:rPr lang="en-US" altLang="zh-TW" dirty="0" smtClean="0"/>
              <a:t> points in the plane are the points with integer coordinates. </a:t>
            </a:r>
          </a:p>
          <a:p>
            <a:pPr lvl="1"/>
            <a:r>
              <a:rPr lang="en-US" altLang="zh-TW" dirty="0" smtClean="0"/>
              <a:t>Let P be a polygon that does not cross itself (such a polygon is called </a:t>
            </a:r>
            <a:r>
              <a:rPr lang="en-US" altLang="zh-TW" i="1" dirty="0" smtClean="0"/>
              <a:t>simple</a:t>
            </a:r>
            <a:r>
              <a:rPr lang="en-US" altLang="zh-TW" dirty="0" smtClean="0"/>
              <a:t>) such that all of its vertices are lattice points (see Fig. 1). </a:t>
            </a:r>
          </a:p>
          <a:p>
            <a:pPr lvl="1"/>
            <a:r>
              <a:rPr lang="en-US" altLang="zh-TW" dirty="0" smtClean="0"/>
              <a:t>Let </a:t>
            </a:r>
            <a:r>
              <a:rPr lang="en-US" altLang="zh-TW" dirty="0" smtClean="0">
                <a:solidFill>
                  <a:srgbClr val="FF0000"/>
                </a:solidFill>
              </a:rPr>
              <a:t>p</a:t>
            </a:r>
            <a:r>
              <a:rPr lang="en-US" altLang="zh-TW" dirty="0" smtClean="0"/>
              <a:t> be the number of lattice points that are </a:t>
            </a:r>
            <a:r>
              <a:rPr lang="en-US" altLang="zh-TW" dirty="0" smtClean="0">
                <a:solidFill>
                  <a:srgbClr val="0000FF"/>
                </a:solidFill>
              </a:rPr>
              <a:t>on the boundary</a:t>
            </a:r>
            <a:r>
              <a:rPr lang="en-US" altLang="zh-TW" dirty="0" smtClean="0"/>
              <a:t> of the polygon (including its vertices),and </a:t>
            </a:r>
          </a:p>
          <a:p>
            <a:pPr lvl="1"/>
            <a:r>
              <a:rPr lang="en-US" altLang="zh-TW" dirty="0" smtClean="0"/>
              <a:t>let </a:t>
            </a:r>
            <a:r>
              <a:rPr lang="en-US" altLang="zh-TW" dirty="0" smtClean="0">
                <a:solidFill>
                  <a:srgbClr val="FF0000"/>
                </a:solidFill>
              </a:rPr>
              <a:t>q</a:t>
            </a:r>
            <a:r>
              <a:rPr lang="en-US" altLang="zh-TW" dirty="0" smtClean="0"/>
              <a:t> be the number of lattice points that are </a:t>
            </a:r>
            <a:r>
              <a:rPr lang="en-US" altLang="zh-TW" dirty="0" smtClean="0">
                <a:solidFill>
                  <a:srgbClr val="0000FF"/>
                </a:solidFill>
              </a:rPr>
              <a:t>inside</a:t>
            </a:r>
            <a:r>
              <a:rPr lang="en-US" altLang="zh-TW" dirty="0" smtClean="0"/>
              <a:t> the polygon. </a:t>
            </a:r>
          </a:p>
          <a:p>
            <a:pPr lvl="1"/>
            <a:r>
              <a:rPr lang="en-US" altLang="zh-TW" dirty="0" smtClean="0"/>
              <a:t>Prove that the area of polygon is </a:t>
            </a:r>
            <a:r>
              <a:rPr lang="en-US" altLang="zh-TW" dirty="0" smtClean="0">
                <a:solidFill>
                  <a:srgbClr val="0000FF"/>
                </a:solidFill>
              </a:rPr>
              <a:t>p/2+q-1.</a:t>
            </a:r>
            <a:endParaRPr lang="zh-TW" altLang="en-US" dirty="0">
              <a:solidFill>
                <a:srgbClr val="0000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2887" t="35063" r="41617" b="36391"/>
          <a:stretch>
            <a:fillRect/>
          </a:stretch>
        </p:blipFill>
        <p:spPr bwMode="auto">
          <a:xfrm>
            <a:off x="7452320" y="278650"/>
            <a:ext cx="1512168" cy="156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/>
          </a:bodyPr>
          <a:lstStyle/>
          <a:p>
            <a:r>
              <a:rPr lang="en-US" altLang="zh-TW" dirty="0" smtClean="0"/>
              <a:t>Show that the theorem is true for every lattice polygon having </a:t>
            </a:r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r>
              <a:rPr lang="en-US" altLang="zh-TW" dirty="0" smtClean="0"/>
              <a:t> sides.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 smtClean="0"/>
              <a:t>Show that if the theorem is true for every lattice polygon having </a:t>
            </a:r>
            <a:r>
              <a:rPr lang="en-US" altLang="zh-TW" dirty="0" smtClean="0">
                <a:solidFill>
                  <a:srgbClr val="FF0000"/>
                </a:solidFill>
              </a:rPr>
              <a:t>3 or 4 or 5 or…or k-1 sides</a:t>
            </a:r>
            <a:r>
              <a:rPr lang="en-US" altLang="zh-TW" dirty="0" smtClean="0"/>
              <a:t>, then it is true for every lattice polygon having </a:t>
            </a:r>
            <a:r>
              <a:rPr lang="en-US" altLang="zh-TW" dirty="0" smtClean="0">
                <a:solidFill>
                  <a:srgbClr val="FF0000"/>
                </a:solidFill>
              </a:rPr>
              <a:t>k sides</a:t>
            </a:r>
          </a:p>
          <a:p>
            <a:endParaRPr lang="zh-TW" altLang="en-US" dirty="0"/>
          </a:p>
        </p:txBody>
      </p:sp>
      <p:sp>
        <p:nvSpPr>
          <p:cNvPr id="85" name="矩形 84"/>
          <p:cNvSpPr/>
          <p:nvPr/>
        </p:nvSpPr>
        <p:spPr>
          <a:xfrm>
            <a:off x="5868144" y="2924944"/>
            <a:ext cx="1152128" cy="11521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直角三角形 80"/>
          <p:cNvSpPr/>
          <p:nvPr/>
        </p:nvSpPr>
        <p:spPr>
          <a:xfrm rot="5400000">
            <a:off x="5868143" y="2924943"/>
            <a:ext cx="1152128" cy="115212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2" name="直角三角形 81"/>
          <p:cNvSpPr/>
          <p:nvPr/>
        </p:nvSpPr>
        <p:spPr>
          <a:xfrm rot="16200000">
            <a:off x="6156176" y="3501008"/>
            <a:ext cx="288032" cy="86409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3" name="直角三角形 82"/>
          <p:cNvSpPr/>
          <p:nvPr/>
        </p:nvSpPr>
        <p:spPr>
          <a:xfrm rot="16200000">
            <a:off x="6444208" y="3212977"/>
            <a:ext cx="864096" cy="288032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矩形 83"/>
          <p:cNvSpPr/>
          <p:nvPr/>
        </p:nvSpPr>
        <p:spPr>
          <a:xfrm>
            <a:off x="6732240" y="3789040"/>
            <a:ext cx="288032" cy="2880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0" name="直角三角形 79"/>
          <p:cNvSpPr/>
          <p:nvPr/>
        </p:nvSpPr>
        <p:spPr>
          <a:xfrm rot="5400000">
            <a:off x="1979712" y="2924944"/>
            <a:ext cx="1152128" cy="115212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9" name="矩形 78"/>
          <p:cNvSpPr/>
          <p:nvPr/>
        </p:nvSpPr>
        <p:spPr>
          <a:xfrm>
            <a:off x="3923928" y="2924944"/>
            <a:ext cx="1152128" cy="11521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5" name="直角三角形 74"/>
          <p:cNvSpPr/>
          <p:nvPr/>
        </p:nvSpPr>
        <p:spPr>
          <a:xfrm rot="10800000">
            <a:off x="4211960" y="2924944"/>
            <a:ext cx="864096" cy="57606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7" name="直角三角形 76"/>
          <p:cNvSpPr/>
          <p:nvPr/>
        </p:nvSpPr>
        <p:spPr>
          <a:xfrm rot="16200000">
            <a:off x="4211960" y="3212976"/>
            <a:ext cx="576064" cy="115212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8" name="直角三角形 77"/>
          <p:cNvSpPr/>
          <p:nvPr/>
        </p:nvSpPr>
        <p:spPr>
          <a:xfrm rot="5400000">
            <a:off x="3491880" y="3356992"/>
            <a:ext cx="1152128" cy="288032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直角三角形 64"/>
          <p:cNvSpPr/>
          <p:nvPr/>
        </p:nvSpPr>
        <p:spPr>
          <a:xfrm rot="16200000">
            <a:off x="1979712" y="2924944"/>
            <a:ext cx="1152128" cy="1152128"/>
          </a:xfrm>
          <a:prstGeom prst="rt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1691680" y="2924944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1691680" y="3501008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1691680" y="3212976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1691680" y="3789040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1691680" y="4077072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>
            <a:off x="1979712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2267744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>
            <a:off x="2555776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2843808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>
            <a:off x="3131840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橢圓 32"/>
          <p:cNvSpPr/>
          <p:nvPr/>
        </p:nvSpPr>
        <p:spPr>
          <a:xfrm>
            <a:off x="3059832" y="285293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1907704" y="400506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3059832" y="400506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6" name="直線單箭頭接點 35"/>
          <p:cNvCxnSpPr/>
          <p:nvPr/>
        </p:nvCxnSpPr>
        <p:spPr>
          <a:xfrm>
            <a:off x="3635896" y="2924944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/>
          <p:nvPr/>
        </p:nvCxnSpPr>
        <p:spPr>
          <a:xfrm>
            <a:off x="3635896" y="3501008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37"/>
          <p:cNvCxnSpPr/>
          <p:nvPr/>
        </p:nvCxnSpPr>
        <p:spPr>
          <a:xfrm>
            <a:off x="3635896" y="3212976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/>
          <p:cNvCxnSpPr/>
          <p:nvPr/>
        </p:nvCxnSpPr>
        <p:spPr>
          <a:xfrm>
            <a:off x="3635896" y="3789040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/>
          <p:cNvCxnSpPr/>
          <p:nvPr/>
        </p:nvCxnSpPr>
        <p:spPr>
          <a:xfrm>
            <a:off x="3635896" y="4077072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接點 40"/>
          <p:cNvCxnSpPr/>
          <p:nvPr/>
        </p:nvCxnSpPr>
        <p:spPr>
          <a:xfrm>
            <a:off x="3923928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>
            <a:off x="4211960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4499992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/>
          <p:nvPr/>
        </p:nvCxnSpPr>
        <p:spPr>
          <a:xfrm>
            <a:off x="4788024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>
            <a:off x="5076056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橢圓 45"/>
          <p:cNvSpPr/>
          <p:nvPr/>
        </p:nvSpPr>
        <p:spPr>
          <a:xfrm>
            <a:off x="4139952" y="285293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3851920" y="400506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橢圓 48"/>
          <p:cNvSpPr/>
          <p:nvPr/>
        </p:nvSpPr>
        <p:spPr>
          <a:xfrm>
            <a:off x="5004048" y="342900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0" name="直線單箭頭接點 49"/>
          <p:cNvCxnSpPr/>
          <p:nvPr/>
        </p:nvCxnSpPr>
        <p:spPr>
          <a:xfrm>
            <a:off x="5580112" y="2924944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/>
          <p:nvPr/>
        </p:nvCxnSpPr>
        <p:spPr>
          <a:xfrm>
            <a:off x="5580112" y="3501008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/>
          <p:nvPr/>
        </p:nvCxnSpPr>
        <p:spPr>
          <a:xfrm>
            <a:off x="5580112" y="3212976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/>
          <p:nvPr/>
        </p:nvCxnSpPr>
        <p:spPr>
          <a:xfrm>
            <a:off x="5580112" y="3789040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單箭頭接點 53"/>
          <p:cNvCxnSpPr/>
          <p:nvPr/>
        </p:nvCxnSpPr>
        <p:spPr>
          <a:xfrm>
            <a:off x="5580112" y="4077072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/>
          <p:nvPr/>
        </p:nvCxnSpPr>
        <p:spPr>
          <a:xfrm>
            <a:off x="5868144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>
            <a:off x="6156176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6444208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6732240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/>
          <p:nvPr/>
        </p:nvCxnSpPr>
        <p:spPr>
          <a:xfrm>
            <a:off x="7020272" y="263691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橢圓 59"/>
          <p:cNvSpPr/>
          <p:nvPr/>
        </p:nvSpPr>
        <p:spPr>
          <a:xfrm>
            <a:off x="6948264" y="285293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橢圓 60"/>
          <p:cNvSpPr/>
          <p:nvPr/>
        </p:nvSpPr>
        <p:spPr>
          <a:xfrm>
            <a:off x="5796136" y="400506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橢圓 61"/>
          <p:cNvSpPr/>
          <p:nvPr/>
        </p:nvSpPr>
        <p:spPr>
          <a:xfrm>
            <a:off x="6660232" y="371703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6" name="文字方塊 85"/>
          <p:cNvSpPr txBox="1"/>
          <p:nvPr/>
        </p:nvSpPr>
        <p:spPr>
          <a:xfrm>
            <a:off x="3851920" y="299695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A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4644008" y="291565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B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88" name="文字方塊 87"/>
          <p:cNvSpPr txBox="1"/>
          <p:nvPr/>
        </p:nvSpPr>
        <p:spPr>
          <a:xfrm>
            <a:off x="4625546" y="364502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C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92" name="文字方塊 91"/>
          <p:cNvSpPr txBox="1"/>
          <p:nvPr/>
        </p:nvSpPr>
        <p:spPr>
          <a:xfrm>
            <a:off x="6120080" y="299695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A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93" name="文字方塊 92"/>
          <p:cNvSpPr txBox="1"/>
          <p:nvPr/>
        </p:nvSpPr>
        <p:spPr>
          <a:xfrm>
            <a:off x="6768152" y="33477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B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94" name="文字方塊 93"/>
          <p:cNvSpPr txBox="1"/>
          <p:nvPr/>
        </p:nvSpPr>
        <p:spPr>
          <a:xfrm>
            <a:off x="6732240" y="371703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C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95" name="文字方塊 94"/>
          <p:cNvSpPr txBox="1"/>
          <p:nvPr/>
        </p:nvSpPr>
        <p:spPr>
          <a:xfrm>
            <a:off x="6372200" y="377974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</a:rPr>
              <a:t>D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97" name="投影片編號版面配置區 9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altLang="zh-TW" dirty="0" smtClean="0">
                <a:solidFill>
                  <a:schemeClr val="accent6">
                    <a:lumMod val="50000"/>
                  </a:schemeClr>
                </a:solidFill>
              </a:rPr>
              <a:t>(Lemma)Rectangle</a:t>
            </a:r>
          </a:p>
          <a:p>
            <a:pPr marL="622300" indent="-266700"/>
            <a:r>
              <a:rPr lang="pt-BR" altLang="zh-TW" dirty="0" smtClean="0"/>
              <a:t>p = 2m+2n</a:t>
            </a:r>
          </a:p>
          <a:p>
            <a:pPr marL="622300" indent="-266700"/>
            <a:r>
              <a:rPr lang="pt-BR" altLang="zh-TW" dirty="0"/>
              <a:t>q = (m-1)(n-1) </a:t>
            </a:r>
          </a:p>
          <a:p>
            <a:pPr marL="622300" indent="-266700"/>
            <a:r>
              <a:rPr lang="pt-BR" altLang="zh-TW" dirty="0"/>
              <a:t>p/2+q-1 = 2(m+n)/2+(m-1)(n-1)-1</a:t>
            </a:r>
          </a:p>
          <a:p>
            <a:pPr>
              <a:buNone/>
            </a:pPr>
            <a:r>
              <a:rPr lang="pt-BR" altLang="zh-TW" dirty="0"/>
              <a:t>                   </a:t>
            </a:r>
            <a:r>
              <a:rPr lang="pt-BR" altLang="zh-TW" dirty="0" smtClean="0"/>
              <a:t>   = </a:t>
            </a:r>
            <a:r>
              <a:rPr lang="pt-BR" altLang="zh-TW" dirty="0"/>
              <a:t>(m+n)+(mn-m-n+1)-1</a:t>
            </a:r>
          </a:p>
          <a:p>
            <a:pPr>
              <a:buNone/>
            </a:pPr>
            <a:r>
              <a:rPr lang="pt-BR" altLang="zh-TW" dirty="0"/>
              <a:t>                   </a:t>
            </a:r>
            <a:r>
              <a:rPr lang="pt-BR" altLang="zh-TW" dirty="0" smtClean="0"/>
              <a:t>   = </a:t>
            </a:r>
            <a:r>
              <a:rPr lang="pt-BR" altLang="zh-TW" dirty="0"/>
              <a:t>mn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236296" y="2060848"/>
            <a:ext cx="1152128" cy="11521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" name="直線單箭頭接點 4"/>
          <p:cNvCxnSpPr/>
          <p:nvPr/>
        </p:nvCxnSpPr>
        <p:spPr>
          <a:xfrm>
            <a:off x="6948264" y="2060848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單箭頭接點 5"/>
          <p:cNvCxnSpPr/>
          <p:nvPr/>
        </p:nvCxnSpPr>
        <p:spPr>
          <a:xfrm>
            <a:off x="6948264" y="2636912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/>
          <p:cNvCxnSpPr/>
          <p:nvPr/>
        </p:nvCxnSpPr>
        <p:spPr>
          <a:xfrm>
            <a:off x="6948264" y="2348880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>
            <a:off x="6948264" y="2924944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6948264" y="3212976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7236296" y="1772816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7524328" y="1772816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7812360" y="1772816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8100392" y="1772816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8388424" y="1772816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7164288" y="198884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8316416" y="198884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7164288" y="314096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8316416" y="314096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7452320" y="1340768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m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6502436" y="227687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n</a:t>
            </a:r>
            <a:endParaRPr lang="zh-TW" altLang="en-US" sz="2800" dirty="0"/>
          </a:p>
        </p:txBody>
      </p:sp>
      <p:sp>
        <p:nvSpPr>
          <p:cNvPr id="34" name="矩形 33"/>
          <p:cNvSpPr/>
          <p:nvPr/>
        </p:nvSpPr>
        <p:spPr>
          <a:xfrm>
            <a:off x="7009396" y="3635732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m, n: length</a:t>
            </a:r>
            <a:endParaRPr lang="zh-TW" altLang="en-US" dirty="0"/>
          </a:p>
        </p:txBody>
      </p:sp>
      <p:sp>
        <p:nvSpPr>
          <p:cNvPr id="35" name="投影片編號版面配置區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6347048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</a:rPr>
              <a:t>Right Triangles</a:t>
            </a:r>
          </a:p>
          <a:p>
            <a:pPr marL="622300" indent="-266700"/>
            <a:r>
              <a:rPr lang="en-US" altLang="zh-TW" dirty="0" smtClean="0"/>
              <a:t>k: points on the diagonal, not counting the triangle vertices</a:t>
            </a:r>
            <a:endParaRPr lang="pt-BR" altLang="zh-TW" dirty="0" smtClean="0"/>
          </a:p>
          <a:p>
            <a:pPr marL="622300" indent="-266700"/>
            <a:r>
              <a:rPr lang="pt-BR" altLang="zh-TW" dirty="0" smtClean="0"/>
              <a:t>p = m+n+1+k</a:t>
            </a:r>
          </a:p>
          <a:p>
            <a:pPr marL="622300" indent="-266700"/>
            <a:r>
              <a:rPr lang="pt-BR" altLang="zh-TW" dirty="0" smtClean="0"/>
              <a:t>q =</a:t>
            </a:r>
          </a:p>
          <a:p>
            <a:pPr marL="622300" indent="-266700"/>
            <a:r>
              <a:rPr lang="pt-BR" altLang="zh-TW" dirty="0" smtClean="0"/>
              <a:t> p/2+q-1</a:t>
            </a:r>
            <a:r>
              <a:rPr lang="zh-TW" altLang="en-US" dirty="0" smtClean="0"/>
              <a:t> </a:t>
            </a:r>
            <a:r>
              <a:rPr lang="en-US" altLang="zh-TW" dirty="0" smtClean="0"/>
              <a:t>=</a:t>
            </a:r>
            <a:endParaRPr lang="pt-BR" altLang="zh-TW" dirty="0" smtClean="0"/>
          </a:p>
          <a:p>
            <a:pPr marL="622300" indent="-266700">
              <a:lnSpc>
                <a:spcPct val="150000"/>
              </a:lnSpc>
              <a:buNone/>
            </a:pPr>
            <a:r>
              <a:rPr lang="zh-TW" altLang="en-US" dirty="0" smtClean="0"/>
              <a:t>                   </a:t>
            </a:r>
            <a:r>
              <a:rPr lang="en-US" altLang="zh-TW" dirty="0" smtClean="0"/>
              <a:t>=</a:t>
            </a:r>
          </a:p>
          <a:p>
            <a:pPr marL="622300" indent="-266700">
              <a:lnSpc>
                <a:spcPct val="150000"/>
              </a:lnSpc>
              <a:buNone/>
            </a:pPr>
            <a:r>
              <a:rPr lang="zh-TW" altLang="en-US" dirty="0" smtClean="0"/>
              <a:t>                   </a:t>
            </a:r>
            <a:r>
              <a:rPr lang="en-US" altLang="zh-TW" dirty="0" smtClean="0"/>
              <a:t>=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4" name="直角三角形 3"/>
          <p:cNvSpPr/>
          <p:nvPr/>
        </p:nvSpPr>
        <p:spPr>
          <a:xfrm rot="5400000">
            <a:off x="7164288" y="1844824"/>
            <a:ext cx="1152128" cy="115212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直角三角形 4"/>
          <p:cNvSpPr/>
          <p:nvPr/>
        </p:nvSpPr>
        <p:spPr>
          <a:xfrm rot="16200000">
            <a:off x="7164288" y="1844824"/>
            <a:ext cx="1152128" cy="1152128"/>
          </a:xfrm>
          <a:prstGeom prst="rt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" name="直線單箭頭接點 5"/>
          <p:cNvCxnSpPr/>
          <p:nvPr/>
        </p:nvCxnSpPr>
        <p:spPr>
          <a:xfrm>
            <a:off x="6876256" y="1844824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/>
          <p:cNvCxnSpPr/>
          <p:nvPr/>
        </p:nvCxnSpPr>
        <p:spPr>
          <a:xfrm>
            <a:off x="6876256" y="2420888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>
            <a:off x="6876256" y="2132856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6876256" y="2708920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6876256" y="2996952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7164288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7452320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7740352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8028384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8316416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8244408" y="177281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7092280" y="292494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8244408" y="292494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7596336" y="319381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m</a:t>
            </a:r>
            <a:endParaRPr lang="zh-TW" altLang="en-US" sz="2800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8662676" y="211369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n</a:t>
            </a:r>
            <a:endParaRPr lang="zh-TW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7009396" y="3707740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m, n: length</a:t>
            </a:r>
            <a:endParaRPr lang="zh-TW" altLang="en-US" dirty="0"/>
          </a:p>
        </p:txBody>
      </p:sp>
      <p:graphicFrame>
        <p:nvGraphicFramePr>
          <p:cNvPr id="22" name="物件 21"/>
          <p:cNvGraphicFramePr>
            <a:graphicFrameLocks noChangeAspect="1"/>
          </p:cNvGraphicFramePr>
          <p:nvPr/>
        </p:nvGraphicFramePr>
        <p:xfrm>
          <a:off x="2987824" y="4437112"/>
          <a:ext cx="3739770" cy="720080"/>
        </p:xfrm>
        <a:graphic>
          <a:graphicData uri="http://schemas.openxmlformats.org/presentationml/2006/ole">
            <p:oleObj spid="_x0000_s1026" name="方程式" r:id="rId4" imgW="2044440" imgH="393480" progId="Equation.3">
              <p:embed/>
            </p:oleObj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/>
        </p:nvGraphicFramePr>
        <p:xfrm>
          <a:off x="1691680" y="3788093"/>
          <a:ext cx="1944216" cy="793035"/>
        </p:xfrm>
        <a:graphic>
          <a:graphicData uri="http://schemas.openxmlformats.org/presentationml/2006/ole">
            <p:oleObj spid="_x0000_s1027" name="方程式" r:id="rId5" imgW="965160" imgH="393480" progId="Equation.3">
              <p:embed/>
            </p:oleObj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/>
        </p:nvGraphicFramePr>
        <p:xfrm>
          <a:off x="3008430" y="5195540"/>
          <a:ext cx="4011842" cy="753740"/>
        </p:xfrm>
        <a:graphic>
          <a:graphicData uri="http://schemas.openxmlformats.org/presentationml/2006/ole">
            <p:oleObj spid="_x0000_s1028" name="方程式" r:id="rId6" imgW="2095200" imgH="393480" progId="Equation.3">
              <p:embed/>
            </p:oleObj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/>
        </p:nvGraphicFramePr>
        <p:xfrm>
          <a:off x="2987824" y="5877272"/>
          <a:ext cx="504056" cy="744083"/>
        </p:xfrm>
        <a:graphic>
          <a:graphicData uri="http://schemas.openxmlformats.org/presentationml/2006/ole">
            <p:oleObj spid="_x0000_s1029" name="方程式" r:id="rId7" imgW="266400" imgH="393480" progId="Equation.3">
              <p:embed/>
            </p:oleObj>
          </a:graphicData>
        </a:graphic>
      </p:graphicFrame>
      <p:sp>
        <p:nvSpPr>
          <p:cNvPr id="26" name="投影片編號版面配置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</a:rPr>
              <a:t>General Triangles(a)</a:t>
            </a:r>
          </a:p>
          <a:p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A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=</a:t>
            </a:r>
            <a:r>
              <a:rPr lang="pt-BR" altLang="zh-TW" dirty="0" smtClean="0"/>
              <a:t> p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-1</a:t>
            </a:r>
          </a:p>
          <a:p>
            <a:pPr>
              <a:buNone/>
            </a:pPr>
            <a:r>
              <a:rPr lang="en-US" altLang="zh-TW" dirty="0" smtClean="0"/>
              <a:t>    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B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=</a:t>
            </a:r>
            <a:r>
              <a:rPr lang="pt-BR" altLang="zh-TW" dirty="0" smtClean="0"/>
              <a:t> p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-1</a:t>
            </a:r>
            <a:endParaRPr lang="zh-TW" altLang="en-US" baseline="-25000" dirty="0" smtClean="0"/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C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=</a:t>
            </a:r>
            <a:r>
              <a:rPr lang="pt-BR" altLang="zh-TW" dirty="0" smtClean="0"/>
              <a:t> p</a:t>
            </a:r>
            <a:r>
              <a:rPr lang="en-US" altLang="zh-TW" baseline="-25000" dirty="0" smtClean="0"/>
              <a:t>C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C</a:t>
            </a:r>
            <a:r>
              <a:rPr lang="pt-BR" altLang="zh-TW" dirty="0" smtClean="0"/>
              <a:t>-1</a:t>
            </a:r>
          </a:p>
          <a:p>
            <a:pPr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R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=</a:t>
            </a:r>
            <a:r>
              <a:rPr lang="pt-BR" altLang="zh-TW" dirty="0" smtClean="0"/>
              <a:t> p</a:t>
            </a:r>
            <a:r>
              <a:rPr lang="en-US" altLang="zh-TW" baseline="-25000" dirty="0" smtClean="0"/>
              <a:t>R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R</a:t>
            </a:r>
            <a:r>
              <a:rPr lang="pt-BR" altLang="zh-TW" dirty="0" smtClean="0"/>
              <a:t>-1</a:t>
            </a:r>
            <a:endParaRPr lang="zh-TW" altLang="en-US" baseline="-25000" dirty="0" smtClean="0"/>
          </a:p>
          <a:p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T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=</a:t>
            </a:r>
            <a:r>
              <a:rPr lang="pt-BR" altLang="zh-TW" dirty="0" smtClean="0"/>
              <a:t> 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R</a:t>
            </a:r>
            <a:r>
              <a:rPr lang="pt-BR" altLang="zh-TW" dirty="0" smtClean="0"/>
              <a:t>-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A</a:t>
            </a:r>
            <a:r>
              <a:rPr lang="pt-BR" altLang="zh-TW" dirty="0" smtClean="0"/>
              <a:t>-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B</a:t>
            </a:r>
            <a:r>
              <a:rPr lang="pt-BR" altLang="zh-TW" dirty="0" smtClean="0"/>
              <a:t>-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C</a:t>
            </a:r>
            <a:endParaRPr lang="en-US" altLang="zh-TW" baseline="-25000" dirty="0" smtClean="0"/>
          </a:p>
          <a:p>
            <a:r>
              <a:rPr lang="pt-BR" altLang="zh-TW" dirty="0" smtClean="0"/>
              <a:t>p</a:t>
            </a:r>
            <a:r>
              <a:rPr lang="en-US" altLang="zh-TW" baseline="-25000" dirty="0" smtClean="0"/>
              <a:t>R </a:t>
            </a:r>
            <a:r>
              <a:rPr lang="en-US" altLang="zh-TW" dirty="0" smtClean="0"/>
              <a:t>=</a:t>
            </a:r>
            <a:r>
              <a:rPr lang="pt-BR" altLang="zh-TW" dirty="0" smtClean="0"/>
              <a:t> p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+p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+p</a:t>
            </a:r>
            <a:r>
              <a:rPr lang="en-US" altLang="zh-TW" baseline="-25000" dirty="0" smtClean="0"/>
              <a:t>C</a:t>
            </a:r>
            <a:r>
              <a:rPr lang="pt-BR" altLang="zh-TW" dirty="0" smtClean="0"/>
              <a:t>-p</a:t>
            </a:r>
            <a:r>
              <a:rPr lang="en-US" altLang="zh-TW" baseline="-25000" dirty="0" smtClean="0"/>
              <a:t>T</a:t>
            </a:r>
          </a:p>
          <a:p>
            <a:r>
              <a:rPr lang="pt-BR" altLang="zh-TW" dirty="0" smtClean="0"/>
              <a:t>q</a:t>
            </a:r>
            <a:r>
              <a:rPr lang="en-US" altLang="zh-TW" baseline="-25000" dirty="0" smtClean="0"/>
              <a:t>R </a:t>
            </a:r>
            <a:r>
              <a:rPr lang="en-US" altLang="zh-TW" dirty="0" smtClean="0"/>
              <a:t>=</a:t>
            </a:r>
            <a:r>
              <a:rPr lang="pt-BR" altLang="zh-TW" dirty="0" smtClean="0"/>
              <a:t> q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+q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+q</a:t>
            </a:r>
            <a:r>
              <a:rPr lang="en-US" altLang="zh-TW" baseline="-25000" dirty="0" smtClean="0"/>
              <a:t>C</a:t>
            </a:r>
            <a:r>
              <a:rPr lang="pt-BR" altLang="zh-TW" dirty="0" smtClean="0"/>
              <a:t>+q</a:t>
            </a:r>
            <a:r>
              <a:rPr lang="en-US" altLang="zh-TW" baseline="-25000" dirty="0" smtClean="0"/>
              <a:t>T</a:t>
            </a:r>
            <a:r>
              <a:rPr lang="pt-BR" altLang="zh-TW" dirty="0" smtClean="0"/>
              <a:t>+p</a:t>
            </a:r>
            <a:r>
              <a:rPr lang="en-US" altLang="zh-TW" baseline="-25000" dirty="0" smtClean="0"/>
              <a:t>T</a:t>
            </a:r>
            <a:r>
              <a:rPr lang="pt-BR" altLang="zh-TW" dirty="0" smtClean="0"/>
              <a:t>-3</a:t>
            </a:r>
          </a:p>
          <a:p>
            <a:r>
              <a:rPr lang="pt-BR" altLang="zh-TW" b="1" baseline="-25000" dirty="0" smtClean="0"/>
              <a:t>...</a:t>
            </a:r>
            <a:endParaRPr lang="pt-BR" altLang="zh-TW" b="1" dirty="0" smtClean="0"/>
          </a:p>
          <a:p>
            <a:pPr>
              <a:buNone/>
            </a:pPr>
            <a:endParaRPr lang="zh-TW" altLang="en-US" baseline="-25000" dirty="0" smtClean="0"/>
          </a:p>
          <a:p>
            <a:endParaRPr lang="zh-TW" altLang="en-US" baseline="-25000" dirty="0"/>
          </a:p>
        </p:txBody>
      </p:sp>
      <p:sp>
        <p:nvSpPr>
          <p:cNvPr id="4" name="矩形 3"/>
          <p:cNvSpPr/>
          <p:nvPr/>
        </p:nvSpPr>
        <p:spPr>
          <a:xfrm>
            <a:off x="7092280" y="1844824"/>
            <a:ext cx="1152128" cy="11521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直角三角形 4"/>
          <p:cNvSpPr/>
          <p:nvPr/>
        </p:nvSpPr>
        <p:spPr>
          <a:xfrm rot="10800000">
            <a:off x="7380312" y="1844824"/>
            <a:ext cx="864096" cy="57606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>
                <a:rot lat="0" lon="0" rev="5400000"/>
              </a:camera>
              <a:lightRig rig="threePt" dir="t"/>
            </a:scene3d>
          </a:bodyPr>
          <a:lstStyle/>
          <a:p>
            <a:pPr algn="ctr"/>
            <a:endParaRPr lang="zh-TW" altLang="en-US" b="1" dirty="0"/>
          </a:p>
        </p:txBody>
      </p:sp>
      <p:sp>
        <p:nvSpPr>
          <p:cNvPr id="6" name="直角三角形 5"/>
          <p:cNvSpPr/>
          <p:nvPr/>
        </p:nvSpPr>
        <p:spPr>
          <a:xfrm rot="16200000">
            <a:off x="7380312" y="2132856"/>
            <a:ext cx="576064" cy="115212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角三角形 6"/>
          <p:cNvSpPr/>
          <p:nvPr/>
        </p:nvSpPr>
        <p:spPr>
          <a:xfrm rot="5400000">
            <a:off x="6660232" y="2276872"/>
            <a:ext cx="1152128" cy="288032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TW" altLang="en-US" dirty="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6804248" y="1844824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6804248" y="2420888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6804248" y="2132856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6804248" y="2708920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6804248" y="2996952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7092280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7380312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7668344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7956376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244408" y="1556792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橢圓 17"/>
          <p:cNvSpPr/>
          <p:nvPr/>
        </p:nvSpPr>
        <p:spPr>
          <a:xfrm>
            <a:off x="7308304" y="177281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7020272" y="292494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8172400" y="234888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7020272" y="191683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A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7812360" y="183553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B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7793898" y="256490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C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463196" y="3140968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m</a:t>
            </a:r>
            <a:endParaRPr lang="zh-TW" altLang="en-US" sz="2800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8529536" y="2060848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n</a:t>
            </a:r>
            <a:endParaRPr lang="zh-TW" altLang="en-US" sz="2800" dirty="0"/>
          </a:p>
        </p:txBody>
      </p:sp>
      <p:sp>
        <p:nvSpPr>
          <p:cNvPr id="26" name="矩形 25"/>
          <p:cNvSpPr/>
          <p:nvPr/>
        </p:nvSpPr>
        <p:spPr>
          <a:xfrm>
            <a:off x="7009396" y="3573016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m, n: length</a:t>
            </a:r>
            <a:endParaRPr lang="zh-TW" altLang="en-US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28" name="文字方塊 27"/>
          <p:cNvSpPr txBox="1"/>
          <p:nvPr/>
        </p:nvSpPr>
        <p:spPr>
          <a:xfrm>
            <a:off x="7380312" y="2123564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</a:rPr>
              <a:t>General Triangles(b)</a:t>
            </a:r>
          </a:p>
          <a:p>
            <a:r>
              <a:rPr lang="en-US" altLang="zh-TW" sz="2800" dirty="0" err="1" smtClean="0"/>
              <a:t>Area</a:t>
            </a:r>
            <a:r>
              <a:rPr lang="en-US" altLang="zh-TW" sz="2800" baseline="-25000" dirty="0" err="1" smtClean="0"/>
              <a:t>A</a:t>
            </a:r>
            <a:r>
              <a:rPr lang="en-US" altLang="zh-TW" sz="2800" baseline="-25000" dirty="0" smtClean="0"/>
              <a:t> </a:t>
            </a:r>
            <a:r>
              <a:rPr lang="en-US" altLang="zh-TW" sz="2800" dirty="0" smtClean="0"/>
              <a:t>=</a:t>
            </a:r>
            <a:r>
              <a:rPr lang="pt-BR" altLang="zh-TW" sz="2800" dirty="0" smtClean="0"/>
              <a:t> p</a:t>
            </a:r>
            <a:r>
              <a:rPr lang="en-US" altLang="zh-TW" sz="2800" baseline="-25000" dirty="0" smtClean="0"/>
              <a:t>A</a:t>
            </a:r>
            <a:r>
              <a:rPr lang="pt-BR" altLang="zh-TW" sz="2800" dirty="0" smtClean="0"/>
              <a:t>/2+q</a:t>
            </a:r>
            <a:r>
              <a:rPr lang="en-US" altLang="zh-TW" sz="2800" baseline="-25000" dirty="0" smtClean="0"/>
              <a:t>A</a:t>
            </a:r>
            <a:r>
              <a:rPr lang="pt-BR" altLang="zh-TW" sz="2800" dirty="0" smtClean="0"/>
              <a:t>-1</a:t>
            </a:r>
          </a:p>
          <a:p>
            <a:pPr>
              <a:buNone/>
            </a:pPr>
            <a:r>
              <a:rPr lang="en-US" altLang="zh-TW" sz="2800" dirty="0" smtClean="0"/>
              <a:t>    </a:t>
            </a:r>
            <a:r>
              <a:rPr lang="en-US" altLang="zh-TW" sz="2800" dirty="0" err="1" smtClean="0"/>
              <a:t>Area</a:t>
            </a:r>
            <a:r>
              <a:rPr lang="en-US" altLang="zh-TW" sz="2800" baseline="-25000" dirty="0" err="1" smtClean="0"/>
              <a:t>B</a:t>
            </a:r>
            <a:r>
              <a:rPr lang="en-US" altLang="zh-TW" sz="2800" baseline="-25000" dirty="0" smtClean="0"/>
              <a:t> </a:t>
            </a:r>
            <a:r>
              <a:rPr lang="en-US" altLang="zh-TW" sz="2800" dirty="0" smtClean="0"/>
              <a:t>=</a:t>
            </a:r>
            <a:r>
              <a:rPr lang="pt-BR" altLang="zh-TW" sz="2800" dirty="0" smtClean="0"/>
              <a:t> p</a:t>
            </a:r>
            <a:r>
              <a:rPr lang="en-US" altLang="zh-TW" sz="2800" baseline="-25000" dirty="0" smtClean="0"/>
              <a:t>B</a:t>
            </a:r>
            <a:r>
              <a:rPr lang="pt-BR" altLang="zh-TW" sz="2800" dirty="0" smtClean="0"/>
              <a:t>/2+q</a:t>
            </a:r>
            <a:r>
              <a:rPr lang="en-US" altLang="zh-TW" sz="2800" baseline="-25000" dirty="0" smtClean="0"/>
              <a:t>B</a:t>
            </a:r>
            <a:r>
              <a:rPr lang="pt-BR" altLang="zh-TW" sz="2800" dirty="0" smtClean="0"/>
              <a:t>-1</a:t>
            </a:r>
            <a:endParaRPr lang="zh-TW" altLang="en-US" sz="2800" baseline="-25000" dirty="0" smtClean="0"/>
          </a:p>
          <a:p>
            <a:pPr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Area</a:t>
            </a:r>
            <a:r>
              <a:rPr lang="en-US" altLang="zh-TW" sz="2800" baseline="-25000" dirty="0" err="1" smtClean="0"/>
              <a:t>C</a:t>
            </a:r>
            <a:r>
              <a:rPr lang="en-US" altLang="zh-TW" sz="2800" baseline="-25000" dirty="0" smtClean="0"/>
              <a:t> </a:t>
            </a:r>
            <a:r>
              <a:rPr lang="en-US" altLang="zh-TW" sz="2800" dirty="0" smtClean="0"/>
              <a:t>=</a:t>
            </a:r>
            <a:r>
              <a:rPr lang="pt-BR" altLang="zh-TW" sz="2800" dirty="0" smtClean="0"/>
              <a:t> p</a:t>
            </a:r>
            <a:r>
              <a:rPr lang="en-US" altLang="zh-TW" sz="2800" baseline="-25000" dirty="0" smtClean="0"/>
              <a:t>C</a:t>
            </a:r>
            <a:r>
              <a:rPr lang="pt-BR" altLang="zh-TW" sz="2800" dirty="0" smtClean="0"/>
              <a:t>/2+q</a:t>
            </a:r>
            <a:r>
              <a:rPr lang="en-US" altLang="zh-TW" sz="2800" baseline="-25000" dirty="0" smtClean="0"/>
              <a:t>C</a:t>
            </a:r>
            <a:r>
              <a:rPr lang="pt-BR" altLang="zh-TW" sz="2800" dirty="0" smtClean="0"/>
              <a:t>-1</a:t>
            </a:r>
          </a:p>
          <a:p>
            <a:pPr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Area</a:t>
            </a:r>
            <a:r>
              <a:rPr lang="en-US" altLang="zh-TW" sz="2800" baseline="-25000" dirty="0" err="1" smtClean="0"/>
              <a:t>D</a:t>
            </a:r>
            <a:r>
              <a:rPr lang="en-US" altLang="zh-TW" sz="2800" baseline="-25000" dirty="0" smtClean="0"/>
              <a:t> </a:t>
            </a:r>
            <a:r>
              <a:rPr lang="en-US" altLang="zh-TW" sz="2800" dirty="0" smtClean="0"/>
              <a:t>=</a:t>
            </a:r>
            <a:r>
              <a:rPr lang="pt-BR" altLang="zh-TW" sz="2800" dirty="0" smtClean="0"/>
              <a:t> p</a:t>
            </a:r>
            <a:r>
              <a:rPr lang="en-US" altLang="zh-TW" sz="2800" baseline="-25000" dirty="0" smtClean="0"/>
              <a:t>D</a:t>
            </a:r>
            <a:r>
              <a:rPr lang="pt-BR" altLang="zh-TW" sz="2800" dirty="0" smtClean="0"/>
              <a:t>/2+q</a:t>
            </a:r>
            <a:r>
              <a:rPr lang="en-US" altLang="zh-TW" sz="2800" baseline="-25000" dirty="0" smtClean="0"/>
              <a:t>D</a:t>
            </a:r>
            <a:r>
              <a:rPr lang="pt-BR" altLang="zh-TW" sz="2800" dirty="0" smtClean="0"/>
              <a:t>-1</a:t>
            </a:r>
          </a:p>
          <a:p>
            <a:pPr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Area</a:t>
            </a:r>
            <a:r>
              <a:rPr lang="en-US" altLang="zh-TW" sz="2800" baseline="-25000" dirty="0" err="1" smtClean="0"/>
              <a:t>R</a:t>
            </a:r>
            <a:r>
              <a:rPr lang="en-US" altLang="zh-TW" sz="2800" baseline="-25000" dirty="0" smtClean="0"/>
              <a:t> </a:t>
            </a:r>
            <a:r>
              <a:rPr lang="en-US" altLang="zh-TW" sz="2800" dirty="0" smtClean="0"/>
              <a:t>=</a:t>
            </a:r>
            <a:r>
              <a:rPr lang="pt-BR" altLang="zh-TW" sz="2800" dirty="0" smtClean="0"/>
              <a:t> p</a:t>
            </a:r>
            <a:r>
              <a:rPr lang="en-US" altLang="zh-TW" sz="2800" baseline="-25000" dirty="0" smtClean="0"/>
              <a:t>R</a:t>
            </a:r>
            <a:r>
              <a:rPr lang="pt-BR" altLang="zh-TW" sz="2800" dirty="0" smtClean="0"/>
              <a:t>/2+q</a:t>
            </a:r>
            <a:r>
              <a:rPr lang="en-US" altLang="zh-TW" sz="2800" baseline="-25000" dirty="0" smtClean="0"/>
              <a:t>R</a:t>
            </a:r>
            <a:r>
              <a:rPr lang="pt-BR" altLang="zh-TW" sz="2800" dirty="0" smtClean="0"/>
              <a:t>-1</a:t>
            </a:r>
            <a:endParaRPr lang="zh-TW" altLang="en-US" sz="2800" baseline="-25000" dirty="0" smtClean="0"/>
          </a:p>
          <a:p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T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=</a:t>
            </a:r>
            <a:r>
              <a:rPr lang="pt-BR" altLang="zh-TW" dirty="0" smtClean="0"/>
              <a:t> 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R</a:t>
            </a:r>
            <a:r>
              <a:rPr lang="pt-BR" altLang="zh-TW" dirty="0" smtClean="0"/>
              <a:t>-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A</a:t>
            </a:r>
            <a:r>
              <a:rPr lang="pt-BR" altLang="zh-TW" dirty="0" smtClean="0"/>
              <a:t>-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B</a:t>
            </a:r>
            <a:r>
              <a:rPr lang="pt-BR" altLang="zh-TW" dirty="0" smtClean="0"/>
              <a:t>-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C</a:t>
            </a:r>
            <a:r>
              <a:rPr lang="pt-BR" altLang="zh-TW" dirty="0" smtClean="0"/>
              <a:t>-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D</a:t>
            </a:r>
            <a:endParaRPr lang="en-US" altLang="zh-TW" baseline="-25000" dirty="0" smtClean="0"/>
          </a:p>
          <a:p>
            <a:r>
              <a:rPr lang="en-US" altLang="zh-TW" sz="3600" baseline="-25000" dirty="0" smtClean="0"/>
              <a:t>…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64289" y="1916833"/>
            <a:ext cx="1152128" cy="11521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7164288" y="1916832"/>
            <a:ext cx="1152128" cy="115212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直角三角形 5"/>
          <p:cNvSpPr/>
          <p:nvPr/>
        </p:nvSpPr>
        <p:spPr>
          <a:xfrm rot="16200000">
            <a:off x="7452321" y="2492897"/>
            <a:ext cx="288032" cy="86409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直角三角形 6"/>
          <p:cNvSpPr/>
          <p:nvPr/>
        </p:nvSpPr>
        <p:spPr>
          <a:xfrm rot="16200000">
            <a:off x="7740353" y="2204866"/>
            <a:ext cx="864096" cy="288032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8028385" y="2780929"/>
            <a:ext cx="288032" cy="2880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>
            <a:off x="6876257" y="1916833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6876257" y="2492897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6876257" y="2204865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6876257" y="2780929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6876257" y="3068961"/>
            <a:ext cx="17281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7164289" y="1628801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7452321" y="1628801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7740353" y="1628801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028385" y="1628801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8316417" y="1628801"/>
            <a:ext cx="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橢圓 18"/>
          <p:cNvSpPr/>
          <p:nvPr/>
        </p:nvSpPr>
        <p:spPr>
          <a:xfrm>
            <a:off x="8244409" y="1844825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7092281" y="2996953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7956377" y="2708921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416225" y="1988841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A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8064297" y="233958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B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8009922" y="27089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C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7668345" y="277163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</a:rPr>
              <a:t>D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6" name="投影片編號版面配置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Show that if the theorem is true for every lattice polygon having </a:t>
            </a:r>
            <a:r>
              <a:rPr lang="en-US" altLang="zh-TW" sz="2800" dirty="0" smtClean="0">
                <a:solidFill>
                  <a:srgbClr val="FF0000"/>
                </a:solidFill>
              </a:rPr>
              <a:t>3 or 4 or 5 or…or k-1 sides</a:t>
            </a:r>
            <a:r>
              <a:rPr lang="en-US" altLang="zh-TW" sz="2800" dirty="0" smtClean="0"/>
              <a:t>, then it is true for every lattice polygon having </a:t>
            </a:r>
            <a:r>
              <a:rPr lang="en-US" altLang="zh-TW" sz="2800" dirty="0" smtClean="0">
                <a:solidFill>
                  <a:srgbClr val="FF0000"/>
                </a:solidFill>
              </a:rPr>
              <a:t>k sides</a:t>
            </a:r>
          </a:p>
          <a:p>
            <a:pPr lvl="1"/>
            <a:r>
              <a:rPr lang="en-US" altLang="zh-TW" dirty="0" smtClean="0"/>
              <a:t>Suppose the two sub-polygons of the original polygon P are P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and P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</a:t>
            </a:r>
            <a:r>
              <a:rPr lang="en-US" altLang="zh-TW" dirty="0"/>
              <a:t>the common diagonal of the original polygon between </a:t>
            </a:r>
            <a:r>
              <a:rPr lang="en-US" altLang="zh-TW" dirty="0" smtClean="0"/>
              <a:t>P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and P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 </a:t>
            </a:r>
            <a:r>
              <a:rPr lang="en-US" altLang="zh-TW" dirty="0"/>
              <a:t>contains </a:t>
            </a:r>
            <a:r>
              <a:rPr lang="en-US" altLang="zh-TW" dirty="0">
                <a:solidFill>
                  <a:srgbClr val="FF0000"/>
                </a:solidFill>
              </a:rPr>
              <a:t>m</a:t>
            </a:r>
            <a:r>
              <a:rPr lang="en-US" altLang="zh-TW" dirty="0"/>
              <a:t> points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P</a:t>
            </a:r>
            <a:r>
              <a:rPr lang="en-US" altLang="zh-TW" dirty="0" smtClean="0"/>
              <a:t> = </a:t>
            </a:r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A</a:t>
            </a:r>
            <a:r>
              <a:rPr lang="en-US" altLang="zh-TW" dirty="0" err="1" smtClean="0"/>
              <a:t>+Area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</a:t>
            </a:r>
          </a:p>
          <a:p>
            <a:pPr lvl="1">
              <a:buNone/>
            </a:pPr>
            <a:r>
              <a:rPr lang="en-US" altLang="zh-TW" dirty="0" smtClean="0"/>
              <a:t>              = (</a:t>
            </a:r>
            <a:r>
              <a:rPr lang="pt-BR" altLang="zh-TW" dirty="0" smtClean="0"/>
              <a:t>p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-1)+ (p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-1)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zh-TW" dirty="0" smtClean="0"/>
              <a:t>q = q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+q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+m-2</a:t>
            </a:r>
          </a:p>
          <a:p>
            <a:r>
              <a:rPr lang="pt-BR" altLang="zh-TW" dirty="0" smtClean="0"/>
              <a:t>p = p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+p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-2(m-2)-2</a:t>
            </a:r>
          </a:p>
          <a:p>
            <a:r>
              <a:rPr lang="en-US" altLang="zh-TW" dirty="0" err="1" smtClean="0"/>
              <a:t>Area</a:t>
            </a:r>
            <a:r>
              <a:rPr lang="en-US" altLang="zh-TW" baseline="-25000" dirty="0" err="1" smtClean="0"/>
              <a:t>P</a:t>
            </a:r>
            <a:r>
              <a:rPr lang="pt-BR" altLang="zh-TW" dirty="0" smtClean="0"/>
              <a:t> = </a:t>
            </a:r>
            <a:r>
              <a:rPr lang="en-US" altLang="zh-TW" dirty="0" smtClean="0"/>
              <a:t>(</a:t>
            </a:r>
            <a:r>
              <a:rPr lang="pt-BR" altLang="zh-TW" dirty="0" smtClean="0"/>
              <a:t>p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-1)+ (p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/2+q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-1)</a:t>
            </a:r>
          </a:p>
          <a:p>
            <a:pPr>
              <a:buNone/>
            </a:pPr>
            <a:r>
              <a:rPr lang="pt-BR" altLang="zh-TW" dirty="0"/>
              <a:t> </a:t>
            </a:r>
            <a:r>
              <a:rPr lang="pt-BR" altLang="zh-TW" dirty="0" smtClean="0"/>
              <a:t>    	     = (p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+p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)/2+q</a:t>
            </a:r>
            <a:r>
              <a:rPr lang="en-US" altLang="zh-TW" baseline="-25000" dirty="0" smtClean="0"/>
              <a:t>A</a:t>
            </a:r>
            <a:r>
              <a:rPr lang="pt-BR" altLang="zh-TW" dirty="0" smtClean="0"/>
              <a:t>+q</a:t>
            </a:r>
            <a:r>
              <a:rPr lang="en-US" altLang="zh-TW" baseline="-25000" dirty="0" smtClean="0"/>
              <a:t>B</a:t>
            </a:r>
            <a:r>
              <a:rPr lang="pt-BR" altLang="zh-TW" dirty="0" smtClean="0"/>
              <a:t>-2</a:t>
            </a:r>
          </a:p>
          <a:p>
            <a:pPr>
              <a:buNone/>
            </a:pPr>
            <a:r>
              <a:rPr lang="pt-BR" altLang="zh-TW" dirty="0"/>
              <a:t> </a:t>
            </a:r>
            <a:r>
              <a:rPr lang="pt-BR" altLang="zh-TW" dirty="0" smtClean="0"/>
              <a:t>              = (p+2(m-2)+2)/2+(q-m+2)-2</a:t>
            </a:r>
          </a:p>
          <a:p>
            <a:pPr>
              <a:buNone/>
            </a:pPr>
            <a:r>
              <a:rPr lang="pt-BR" altLang="zh-TW" dirty="0"/>
              <a:t> </a:t>
            </a:r>
            <a:r>
              <a:rPr lang="pt-BR" altLang="zh-TW" dirty="0" smtClean="0"/>
              <a:t>              = p/2+m-1+q-m</a:t>
            </a:r>
          </a:p>
          <a:p>
            <a:pPr>
              <a:buNone/>
            </a:pPr>
            <a:r>
              <a:rPr lang="pt-BR" altLang="zh-TW" dirty="0"/>
              <a:t> </a:t>
            </a:r>
            <a:r>
              <a:rPr lang="pt-BR" altLang="zh-TW" dirty="0" smtClean="0"/>
              <a:t>              = p/2+q-1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Show that any simple polygon has an </a:t>
            </a:r>
            <a:r>
              <a:rPr lang="en-US" altLang="zh-TW" dirty="0" smtClean="0">
                <a:solidFill>
                  <a:srgbClr val="0000FF"/>
                </a:solidFill>
              </a:rPr>
              <a:t>interior diagonal</a:t>
            </a:r>
          </a:p>
          <a:p>
            <a:pPr lvl="1"/>
            <a:r>
              <a:rPr lang="en-US" altLang="zh-TW" dirty="0" smtClean="0"/>
              <a:t>Find an angle </a:t>
            </a:r>
            <a:r>
              <a:rPr lang="en-US" altLang="zh-TW" dirty="0" smtClean="0">
                <a:latin typeface="msam10"/>
              </a:rPr>
              <a:t>Å</a:t>
            </a:r>
            <a:r>
              <a:rPr lang="en-US" altLang="zh-TW" dirty="0" smtClean="0"/>
              <a:t> ABC such that the interior of the polygon is on the side of the angle </a:t>
            </a:r>
            <a:r>
              <a:rPr lang="en-US" altLang="zh-TW" dirty="0" smtClean="0">
                <a:solidFill>
                  <a:srgbClr val="FF0000"/>
                </a:solidFill>
              </a:rPr>
              <a:t>less than 180◦</a:t>
            </a:r>
          </a:p>
          <a:p>
            <a:pPr lvl="1"/>
            <a:r>
              <a:rPr lang="en-US" altLang="zh-TW" dirty="0" smtClean="0"/>
              <a:t>There are two cases. </a:t>
            </a:r>
          </a:p>
          <a:p>
            <a:pPr lvl="2"/>
            <a:r>
              <a:rPr lang="en-US" altLang="zh-TW" dirty="0" smtClean="0"/>
              <a:t>Either the line segment AC lies </a:t>
            </a:r>
            <a:r>
              <a:rPr lang="en-US" altLang="zh-TW" dirty="0" smtClean="0">
                <a:solidFill>
                  <a:srgbClr val="0000FF"/>
                </a:solidFill>
              </a:rPr>
              <a:t>completely within </a:t>
            </a:r>
            <a:r>
              <a:rPr lang="en-US" altLang="zh-TW" dirty="0" smtClean="0"/>
              <a:t>the polygon in which case we are done, and AC is the required diagonal, or </a:t>
            </a:r>
          </a:p>
          <a:p>
            <a:pPr lvl="2"/>
            <a:r>
              <a:rPr lang="en-US" altLang="zh-TW" dirty="0" smtClean="0"/>
              <a:t>some part of the polygon </a:t>
            </a:r>
            <a:r>
              <a:rPr lang="en-US" altLang="zh-TW" dirty="0" smtClean="0">
                <a:solidFill>
                  <a:srgbClr val="0000FF"/>
                </a:solidFill>
              </a:rPr>
              <a:t>goes inside </a:t>
            </a:r>
            <a:r>
              <a:rPr lang="el-GR" altLang="zh-TW" dirty="0" smtClean="0">
                <a:solidFill>
                  <a:srgbClr val="0000FF"/>
                </a:solidFill>
              </a:rPr>
              <a:t>Δ</a:t>
            </a:r>
            <a:r>
              <a:rPr lang="en-US" altLang="zh-TW" dirty="0" smtClean="0">
                <a:solidFill>
                  <a:srgbClr val="0000FF"/>
                </a:solidFill>
              </a:rPr>
              <a:t> ABC</a:t>
            </a:r>
          </a:p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15</a:t>
            </a:fld>
            <a:endParaRPr lang="zh-TW" altLang="en-US"/>
          </a:p>
        </p:txBody>
      </p:sp>
      <p:cxnSp>
        <p:nvCxnSpPr>
          <p:cNvPr id="5" name="直線接點 4"/>
          <p:cNvCxnSpPr/>
          <p:nvPr/>
        </p:nvCxnSpPr>
        <p:spPr>
          <a:xfrm flipH="1">
            <a:off x="7265980" y="4302388"/>
            <a:ext cx="1368152" cy="9361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/>
          <p:cNvCxnSpPr>
            <a:endCxn id="12" idx="1"/>
          </p:cNvCxnSpPr>
          <p:nvPr/>
        </p:nvCxnSpPr>
        <p:spPr>
          <a:xfrm>
            <a:off x="7265980" y="5238492"/>
            <a:ext cx="1533259" cy="6691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 flipH="1">
            <a:off x="8058068" y="4302388"/>
            <a:ext cx="576064" cy="6480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>
            <a:stCxn id="13" idx="1"/>
          </p:cNvCxnSpPr>
          <p:nvPr/>
        </p:nvCxnSpPr>
        <p:spPr>
          <a:xfrm>
            <a:off x="8079159" y="4899543"/>
            <a:ext cx="482965" cy="554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>
            <a:stCxn id="14" idx="1"/>
            <a:endCxn id="12" idx="1"/>
          </p:cNvCxnSpPr>
          <p:nvPr/>
        </p:nvCxnSpPr>
        <p:spPr>
          <a:xfrm>
            <a:off x="8511207" y="5403599"/>
            <a:ext cx="288032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橢圓 9"/>
          <p:cNvSpPr/>
          <p:nvPr/>
        </p:nvSpPr>
        <p:spPr>
          <a:xfrm>
            <a:off x="7265980" y="516648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8562124" y="423038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8778148" y="588656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8058068" y="487845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8490116" y="538250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8490116" y="393305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6948264" y="50224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8706140" y="603058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8378806" y="508518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8130076" y="473443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cxnSp>
        <p:nvCxnSpPr>
          <p:cNvPr id="21" name="直線接點 20"/>
          <p:cNvCxnSpPr>
            <a:stCxn id="15" idx="2"/>
            <a:endCxn id="12" idx="0"/>
          </p:cNvCxnSpPr>
          <p:nvPr/>
        </p:nvCxnSpPr>
        <p:spPr>
          <a:xfrm>
            <a:off x="8648974" y="4302388"/>
            <a:ext cx="201182" cy="1584176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直線接點 35"/>
          <p:cNvCxnSpPr>
            <a:stCxn id="25" idx="2"/>
          </p:cNvCxnSpPr>
          <p:nvPr/>
        </p:nvCxnSpPr>
        <p:spPr>
          <a:xfrm flipV="1">
            <a:off x="7203590" y="5589240"/>
            <a:ext cx="1940410" cy="10734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HW#2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525963"/>
          </a:xfrm>
        </p:spPr>
        <p:txBody>
          <a:bodyPr>
            <a:noAutofit/>
          </a:bodyPr>
          <a:lstStyle/>
          <a:p>
            <a:r>
              <a:rPr lang="en-US" altLang="zh-TW" sz="2400" dirty="0" smtClean="0"/>
              <a:t>There are only a finite number of vertices of the polygon interior to </a:t>
            </a:r>
            <a:r>
              <a:rPr lang="el-GR" altLang="zh-TW" sz="2400" dirty="0" smtClean="0"/>
              <a:t>Δ</a:t>
            </a:r>
            <a:r>
              <a:rPr lang="en-US" altLang="zh-TW" sz="2400" dirty="0" smtClean="0"/>
              <a:t> ABC; </a:t>
            </a:r>
          </a:p>
          <a:p>
            <a:r>
              <a:rPr lang="en-US" altLang="zh-TW" sz="2400" dirty="0" smtClean="0"/>
              <a:t>For each of those, construct a line </a:t>
            </a:r>
            <a:r>
              <a:rPr lang="en-US" altLang="zh-TW" sz="2400" dirty="0" smtClean="0">
                <a:solidFill>
                  <a:srgbClr val="0000FF"/>
                </a:solidFill>
              </a:rPr>
              <a:t>perpendicular</a:t>
            </a:r>
            <a:r>
              <a:rPr lang="en-US" altLang="zh-TW" sz="2400" dirty="0" smtClean="0"/>
              <a:t> to the </a:t>
            </a:r>
            <a:r>
              <a:rPr lang="en-US" altLang="zh-TW" sz="2400" dirty="0" smtClean="0">
                <a:solidFill>
                  <a:srgbClr val="FF0000"/>
                </a:solidFill>
              </a:rPr>
              <a:t>angle bisector of </a:t>
            </a:r>
            <a:r>
              <a:rPr lang="en-US" altLang="zh-TW" sz="2400" dirty="0" smtClean="0">
                <a:solidFill>
                  <a:srgbClr val="FF0000"/>
                </a:solidFill>
                <a:latin typeface="msam10"/>
              </a:rPr>
              <a:t>Å</a:t>
            </a:r>
            <a:r>
              <a:rPr lang="en-US" altLang="zh-TW" sz="2400" dirty="0" smtClean="0">
                <a:solidFill>
                  <a:srgbClr val="FF0000"/>
                </a:solidFill>
              </a:rPr>
              <a:t> ABC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400" dirty="0" smtClean="0"/>
              <a:t>Clearly, the line connecting B to the vertex with perpendicular </a:t>
            </a:r>
            <a:r>
              <a:rPr lang="en-US" altLang="zh-TW" sz="2400" dirty="0" smtClean="0">
                <a:solidFill>
                  <a:srgbClr val="FF0000"/>
                </a:solidFill>
              </a:rPr>
              <a:t>closest</a:t>
            </a:r>
            <a:r>
              <a:rPr lang="en-US" altLang="zh-TW" sz="2400" dirty="0" smtClean="0"/>
              <a:t> to point B will lie completely within the polygon.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72C2-C300-461C-BB75-94E60A071C75}" type="slidenum">
              <a:rPr lang="zh-TW" altLang="en-US" smtClean="0"/>
              <a:pPr/>
              <a:t>16</a:t>
            </a:fld>
            <a:endParaRPr lang="zh-TW" altLang="en-US"/>
          </a:p>
        </p:txBody>
      </p:sp>
      <p:cxnSp>
        <p:nvCxnSpPr>
          <p:cNvPr id="20" name="直線接點 19"/>
          <p:cNvCxnSpPr/>
          <p:nvPr/>
        </p:nvCxnSpPr>
        <p:spPr>
          <a:xfrm flipH="1">
            <a:off x="7203590" y="4760476"/>
            <a:ext cx="1368152" cy="9361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>
            <a:endCxn id="27" idx="1"/>
          </p:cNvCxnSpPr>
          <p:nvPr/>
        </p:nvCxnSpPr>
        <p:spPr>
          <a:xfrm>
            <a:off x="7203590" y="5696580"/>
            <a:ext cx="1533259" cy="6691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flipH="1">
            <a:off x="7995678" y="4760476"/>
            <a:ext cx="576064" cy="6480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>
            <a:stCxn id="28" idx="1"/>
          </p:cNvCxnSpPr>
          <p:nvPr/>
        </p:nvCxnSpPr>
        <p:spPr>
          <a:xfrm>
            <a:off x="8016769" y="5357631"/>
            <a:ext cx="482965" cy="554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>
            <a:stCxn id="29" idx="1"/>
            <a:endCxn id="27" idx="1"/>
          </p:cNvCxnSpPr>
          <p:nvPr/>
        </p:nvCxnSpPr>
        <p:spPr>
          <a:xfrm>
            <a:off x="8448817" y="5861687"/>
            <a:ext cx="288032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橢圓 24"/>
          <p:cNvSpPr/>
          <p:nvPr/>
        </p:nvSpPr>
        <p:spPr>
          <a:xfrm>
            <a:off x="7203590" y="562457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8499734" y="4688468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8715758" y="6344652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8427726" y="439114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885874" y="548055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8643750" y="64886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8565146" y="57239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8067686" y="519252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41" name="橢圓 40"/>
          <p:cNvSpPr/>
          <p:nvPr/>
        </p:nvSpPr>
        <p:spPr>
          <a:xfrm>
            <a:off x="7452000" y="5562000"/>
            <a:ext cx="72008" cy="7200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7452320" y="5706000"/>
            <a:ext cx="72008" cy="7200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6" name="直線接點 45"/>
          <p:cNvCxnSpPr/>
          <p:nvPr/>
        </p:nvCxnSpPr>
        <p:spPr>
          <a:xfrm flipH="1" flipV="1">
            <a:off x="8028384" y="4437112"/>
            <a:ext cx="72008" cy="1224136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橢圓 27"/>
          <p:cNvSpPr/>
          <p:nvPr/>
        </p:nvSpPr>
        <p:spPr>
          <a:xfrm>
            <a:off x="7995678" y="533654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1" name="直線接點 50"/>
          <p:cNvCxnSpPr/>
          <p:nvPr/>
        </p:nvCxnSpPr>
        <p:spPr>
          <a:xfrm rot="-180000" flipV="1">
            <a:off x="7991058" y="5544000"/>
            <a:ext cx="0" cy="10800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rot="-300000">
            <a:off x="7992000" y="5544000"/>
            <a:ext cx="108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 flipH="1" flipV="1">
            <a:off x="8460432" y="5616000"/>
            <a:ext cx="72008" cy="1008112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橢圓 28"/>
          <p:cNvSpPr/>
          <p:nvPr/>
        </p:nvSpPr>
        <p:spPr>
          <a:xfrm>
            <a:off x="8427726" y="584059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7" name="直線接點 56"/>
          <p:cNvCxnSpPr/>
          <p:nvPr/>
        </p:nvCxnSpPr>
        <p:spPr>
          <a:xfrm rot="-180000" flipV="1">
            <a:off x="8550000" y="5625330"/>
            <a:ext cx="0" cy="10800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 rot="-300000">
            <a:off x="8460227" y="5728549"/>
            <a:ext cx="108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Tsay</Template>
  <TotalTime>2942</TotalTime>
  <Words>1036</Words>
  <Application>Microsoft Office PowerPoint</Application>
  <PresentationFormat>如螢幕大小 (4:3)</PresentationFormat>
  <Paragraphs>173</Paragraphs>
  <Slides>16</Slides>
  <Notes>12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3" baseType="lpstr">
      <vt:lpstr>Arial</vt:lpstr>
      <vt:lpstr>新細明體</vt:lpstr>
      <vt:lpstr>Calibri</vt:lpstr>
      <vt:lpstr>Wingdings</vt:lpstr>
      <vt:lpstr>msam10</vt:lpstr>
      <vt:lpstr>Office 佈景主題</vt:lpstr>
      <vt:lpstr>方程式</vt:lpstr>
      <vt:lpstr>Algorithms  Homework Assignment #2</vt:lpstr>
      <vt:lpstr>HW#2 No.1</vt:lpstr>
      <vt:lpstr>HW#2 No.1</vt:lpstr>
      <vt:lpstr>HW#2 No.1</vt:lpstr>
      <vt:lpstr>HW#2 No.1</vt:lpstr>
      <vt:lpstr>HW#2 No.1</vt:lpstr>
      <vt:lpstr>HW#2 No.5</vt:lpstr>
      <vt:lpstr>HW#2 No.5</vt:lpstr>
      <vt:lpstr>HW#2 No.5</vt:lpstr>
      <vt:lpstr>HW#2 No.5</vt:lpstr>
      <vt:lpstr>HW#2 No.5</vt:lpstr>
      <vt:lpstr>HW#2 No.5</vt:lpstr>
      <vt:lpstr>HW#2 No.5</vt:lpstr>
      <vt:lpstr>HW#2 No.5</vt:lpstr>
      <vt:lpstr>HW#2 No.5</vt:lpstr>
      <vt:lpstr>HW#2 No.5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grace</cp:lastModifiedBy>
  <cp:revision>330</cp:revision>
  <dcterms:created xsi:type="dcterms:W3CDTF">2012-03-11T15:29:17Z</dcterms:created>
  <dcterms:modified xsi:type="dcterms:W3CDTF">2012-04-13T03:06:31Z</dcterms:modified>
</cp:coreProperties>
</file>