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62" r:id="rId4"/>
    <p:sldId id="276" r:id="rId5"/>
    <p:sldId id="277" r:id="rId6"/>
    <p:sldId id="258" r:id="rId7"/>
    <p:sldId id="265" r:id="rId8"/>
    <p:sldId id="266" r:id="rId9"/>
    <p:sldId id="259" r:id="rId10"/>
    <p:sldId id="278" r:id="rId11"/>
    <p:sldId id="279" r:id="rId12"/>
    <p:sldId id="280" r:id="rId13"/>
    <p:sldId id="285" r:id="rId14"/>
    <p:sldId id="260" r:id="rId15"/>
    <p:sldId id="268" r:id="rId16"/>
    <p:sldId id="269" r:id="rId17"/>
    <p:sldId id="270" r:id="rId18"/>
    <p:sldId id="284" r:id="rId19"/>
    <p:sldId id="283" r:id="rId20"/>
    <p:sldId id="261" r:id="rId21"/>
    <p:sldId id="272" r:id="rId22"/>
    <p:sldId id="273" r:id="rId23"/>
    <p:sldId id="274" r:id="rId24"/>
    <p:sldId id="286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668" autoAdjust="0"/>
  </p:normalViewPr>
  <p:slideViewPr>
    <p:cSldViewPr>
      <p:cViewPr varScale="1">
        <p:scale>
          <a:sx n="105" d="100"/>
          <a:sy n="105" d="100"/>
        </p:scale>
        <p:origin x="179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B381F-2CFC-4C29-8B21-C599CD4A92A4}" type="datetimeFigureOut">
              <a:rPr lang="zh-TW" altLang="en-US" smtClean="0"/>
              <a:t>2017/6/5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DCD66-1C4A-4126-955F-B4372B7304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7729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\begin{equation}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\begin{aligned}</a:t>
            </a:r>
          </a:p>
          <a:p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&amp;(\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text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{pivot} = X[\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text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{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}])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forall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\text{Left}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X[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]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\text{pivot})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forall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\text{R} &lt;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\text{Right}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X[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] &gt; \text{pivot})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\end{aligned}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\end{equation}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3858444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9" name="Shape 6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\begin{equation}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\begin{aligned}</a:t>
            </a:r>
          </a:p>
          <a:p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&amp;(\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text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{pivot} = X[\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text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{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}])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forall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\text{Left}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&lt; \text{L}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X[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]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\text{pivot})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forall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\text{R} &lt;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\text{Right}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X[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] &gt; \text{pivot})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(\text{Left}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L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\text{Right} + 1) \wedge (\text{Left}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R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\text{Right})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((\text{L}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geq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\text{R})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(\text{L} -1 = \text{R}))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\end{aligned}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\end{equation}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2141932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\begin{equation}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\begin{aligned}</a:t>
            </a:r>
          </a:p>
          <a:p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&amp;(\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text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{pivot} = X[\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text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{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}])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forall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\text{Left}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X[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]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\text{pivot})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forall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\text{R} &lt;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\text{Right}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X[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] &gt; \text{pivot})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\end{aligned}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\end{equation}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1670310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G(n)</a:t>
            </a:r>
            <a:r>
              <a:rPr lang="zh-TW" altLang="en-US" dirty="0" smtClean="0"/>
              <a:t>公式可用</a:t>
            </a:r>
            <a:r>
              <a:rPr lang="en-US" altLang="zh-TW" dirty="0" smtClean="0"/>
              <a:t>induction</a:t>
            </a:r>
            <a:r>
              <a:rPr lang="zh-TW" altLang="en-US" dirty="0" smtClean="0"/>
              <a:t>證明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0D87D-222E-4DD7-BEF3-81B50F75EA4E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4450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對於</a:t>
            </a:r>
            <a:r>
              <a:rPr lang="en-US" altLang="zh-TW" dirty="0" smtClean="0"/>
              <a:t>full</a:t>
            </a:r>
            <a:r>
              <a:rPr lang="zh-TW" altLang="en-US" dirty="0" smtClean="0"/>
              <a:t>者以其高度套已知公式，對於</a:t>
            </a:r>
            <a:r>
              <a:rPr lang="en-US" altLang="zh-TW" dirty="0" smtClean="0"/>
              <a:t>complete</a:t>
            </a:r>
            <a:r>
              <a:rPr lang="zh-TW" altLang="en-US" dirty="0" smtClean="0"/>
              <a:t>者以其高度套</a:t>
            </a:r>
            <a:r>
              <a:rPr lang="en-US" altLang="zh-TW" dirty="0" smtClean="0"/>
              <a:t>induction hypothesis(&lt;= n-1)</a:t>
            </a:r>
          </a:p>
          <a:p>
            <a:r>
              <a:rPr lang="en-US" altLang="zh-TW" dirty="0" smtClean="0"/>
              <a:t>	</a:t>
            </a:r>
            <a:r>
              <a:rPr lang="zh-TW" altLang="en-US" dirty="0" smtClean="0"/>
              <a:t>→ 新加的點</a:t>
            </a:r>
            <a:r>
              <a:rPr lang="en-US" altLang="zh-TW" dirty="0" smtClean="0"/>
              <a:t>(root)</a:t>
            </a:r>
            <a:r>
              <a:rPr lang="zh-TW" altLang="en-US" dirty="0" smtClean="0"/>
              <a:t>最後加入，高度為</a:t>
            </a:r>
            <a:r>
              <a:rPr lang="en-US" altLang="zh-TW" dirty="0" smtClean="0"/>
              <a:t>h+1</a:t>
            </a:r>
          </a:p>
          <a:p>
            <a:r>
              <a:rPr lang="en-US" altLang="zh-TW" dirty="0" smtClean="0"/>
              <a:t>	</a:t>
            </a:r>
            <a:r>
              <a:rPr lang="zh-TW" altLang="en-US" dirty="0" smtClean="0"/>
              <a:t>→ 全部</a:t>
            </a:r>
            <a:r>
              <a:rPr lang="en-US" altLang="zh-TW" dirty="0" smtClean="0"/>
              <a:t>height</a:t>
            </a:r>
            <a:r>
              <a:rPr lang="zh-TW" altLang="en-US" dirty="0" smtClean="0"/>
              <a:t>相加 </a:t>
            </a:r>
            <a:r>
              <a:rPr lang="en-US" altLang="zh-TW" dirty="0" smtClean="0"/>
              <a:t>&lt;=</a:t>
            </a:r>
            <a:r>
              <a:rPr lang="zh-TW" altLang="en-US" dirty="0" smtClean="0"/>
              <a:t> </a:t>
            </a:r>
            <a:r>
              <a:rPr lang="en-US" altLang="zh-TW" dirty="0" smtClean="0"/>
              <a:t>(n-1)</a:t>
            </a:r>
            <a:r>
              <a:rPr lang="zh-TW" altLang="en-US" dirty="0" smtClean="0"/>
              <a:t>即得證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0D87D-222E-4DD7-BEF3-81B50F75EA4E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1345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2" name="Shape 8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 dirty="0"/>
              <a:t>first weighing: the suspect lies in C</a:t>
            </a:r>
            <a:r>
              <a:rPr sz="1400" dirty="0"/>
              <a:t>9 ~ </a:t>
            </a:r>
            <a:r>
              <a:rPr sz="2200" dirty="0"/>
              <a:t>C</a:t>
            </a:r>
            <a:r>
              <a:rPr sz="1400" dirty="0"/>
              <a:t>12 </a:t>
            </a:r>
          </a:p>
          <a:p>
            <a:pPr lvl="0">
              <a:defRPr sz="1800"/>
            </a:pPr>
            <a:r>
              <a:rPr sz="1400" dirty="0"/>
              <a:t>second weighing: we used C1 to compare the rest.</a:t>
            </a:r>
          </a:p>
          <a:p>
            <a:pPr lvl="0">
              <a:defRPr sz="1800"/>
            </a:pPr>
            <a:endParaRPr sz="1400" dirty="0"/>
          </a:p>
          <a:p>
            <a:pPr lvl="0">
              <a:defRPr sz="1800"/>
            </a:pPr>
            <a:r>
              <a:rPr sz="1400" b="1" dirty="0"/>
              <a:t>equation: </a:t>
            </a:r>
            <a:r>
              <a:rPr sz="1400" b="1" dirty="0" smtClean="0"/>
              <a:t>either</a:t>
            </a:r>
            <a:r>
              <a:rPr lang="en-US" sz="1400" b="1" dirty="0" smtClean="0"/>
              <a:t> one side</a:t>
            </a:r>
            <a:r>
              <a:rPr sz="1400" b="1" dirty="0" smtClean="0"/>
              <a:t> </a:t>
            </a:r>
            <a:r>
              <a:rPr sz="1400" b="1" dirty="0"/>
              <a:t>is too heavy or the other side is too light.</a:t>
            </a:r>
          </a:p>
        </p:txBody>
      </p:sp>
    </p:spTree>
    <p:extLst>
      <p:ext uri="{BB962C8B-B14F-4D97-AF65-F5344CB8AC3E}">
        <p14:creationId xmlns:p14="http://schemas.microsoft.com/office/powerpoint/2010/main" val="3522889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7" name="Shape 8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1400" dirty="0" smtClean="0"/>
              <a:t>第一次秤重不平衡的話</a:t>
            </a:r>
            <a:r>
              <a:rPr sz="1400" dirty="0"/>
              <a:t>，從重的地方拿兩個然後從輕的地方拿一個放到秤重上面。</a:t>
            </a:r>
          </a:p>
          <a:p>
            <a:pPr lvl="0">
              <a:defRPr sz="1800"/>
            </a:pPr>
            <a:endParaRPr sz="1400" dirty="0"/>
          </a:p>
          <a:p>
            <a:pPr lvl="0">
              <a:defRPr sz="1800"/>
            </a:pPr>
            <a:r>
              <a:rPr sz="1400" dirty="0"/>
              <a:t>第三秤重等式同一邊不會是嫌疑犯 (ex: if C5 is heavier, which would be false in first weighing.) </a:t>
            </a:r>
            <a:endParaRPr lang="en-US" sz="1400" dirty="0" smtClean="0"/>
          </a:p>
          <a:p>
            <a:pPr lvl="0">
              <a:defRPr sz="1800"/>
            </a:pPr>
            <a:endParaRPr lang="en-US" sz="1400" dirty="0" smtClean="0"/>
          </a:p>
          <a:p>
            <a:pPr lvl="0">
              <a:defRPr sz="1800"/>
            </a:pPr>
            <a:r>
              <a:rPr sz="1400" dirty="0" smtClean="0"/>
              <a:t>找出前兩次秤重方向同一遍的成員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425624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 lvl="0">
              <a:defRPr sz="1800"/>
            </a:pPr>
            <a:r>
              <a:rPr sz="1400"/>
              <a:t>第三秤重等式同一邊不會是嫌疑犯</a:t>
            </a:r>
          </a:p>
        </p:txBody>
      </p:sp>
    </p:spTree>
    <p:extLst>
      <p:ext uri="{BB962C8B-B14F-4D97-AF65-F5344CB8AC3E}">
        <p14:creationId xmlns:p14="http://schemas.microsoft.com/office/powerpoint/2010/main" val="1462495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531"/>
              <a:t>Body Level One</a:t>
            </a:r>
          </a:p>
          <a:p>
            <a:pPr lvl="1">
              <a:defRPr sz="1800"/>
            </a:pPr>
            <a:r>
              <a:rPr sz="2531"/>
              <a:t>Body Level Two</a:t>
            </a:r>
          </a:p>
          <a:p>
            <a:pPr lvl="2">
              <a:defRPr sz="1800"/>
            </a:pPr>
            <a:r>
              <a:rPr sz="2531"/>
              <a:t>Body Level Three</a:t>
            </a:r>
          </a:p>
          <a:p>
            <a:pPr lvl="3">
              <a:defRPr sz="1800"/>
            </a:pPr>
            <a:r>
              <a:rPr sz="2531"/>
              <a:t>Body Level Four</a:t>
            </a:r>
          </a:p>
          <a:p>
            <a:pPr lvl="4">
              <a:defRPr sz="1800"/>
            </a:pPr>
            <a:r>
              <a:rPr sz="2531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82335319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20DD5CE-F372-4861-B2F6-2C1972D015D8}" type="datetimeFigureOut">
              <a:rPr lang="en-US" smtClean="0"/>
              <a:t>6/5/2017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Algorithm HW #6</a:t>
            </a:r>
            <a:endParaRPr 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Prepared by Carlos</a:t>
            </a:r>
          </a:p>
          <a:p>
            <a:r>
              <a:rPr lang="en-US" dirty="0" smtClean="0"/>
              <a:t>Avg:84	Std:16.4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24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276600"/>
            <a:ext cx="7515225" cy="112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36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</a:t>
            </a:r>
            <a:endParaRPr lang="en-US" dirty="0"/>
          </a:p>
        </p:txBody>
      </p:sp>
      <p:sp>
        <p:nvSpPr>
          <p:cNvPr id="3" name="橢圓 2"/>
          <p:cNvSpPr/>
          <p:nvPr/>
        </p:nvSpPr>
        <p:spPr>
          <a:xfrm>
            <a:off x="609600" y="1905000"/>
            <a:ext cx="609600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>
                <a:solidFill>
                  <a:sysClr val="windowText" lastClr="000000"/>
                </a:solidFill>
              </a:rPr>
              <a:t>1</a:t>
            </a:r>
            <a:endParaRPr lang="zh-TW" altLang="en-US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向右箭號 4"/>
          <p:cNvSpPr/>
          <p:nvPr/>
        </p:nvSpPr>
        <p:spPr>
          <a:xfrm>
            <a:off x="1524000" y="1905000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3" name="群組 12"/>
          <p:cNvGrpSpPr/>
          <p:nvPr/>
        </p:nvGrpSpPr>
        <p:grpSpPr>
          <a:xfrm>
            <a:off x="2895600" y="1485900"/>
            <a:ext cx="1371600" cy="1447800"/>
            <a:chOff x="3962400" y="1447800"/>
            <a:chExt cx="1371600" cy="1447800"/>
          </a:xfrm>
        </p:grpSpPr>
        <p:sp>
          <p:nvSpPr>
            <p:cNvPr id="8" name="橢圓 7"/>
            <p:cNvSpPr/>
            <p:nvPr/>
          </p:nvSpPr>
          <p:spPr>
            <a:xfrm>
              <a:off x="4724400" y="2286000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 smtClean="0">
                  <a:solidFill>
                    <a:sysClr val="windowText" lastClr="000000"/>
                  </a:solidFill>
                </a:rPr>
                <a:t>2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橢圓 8"/>
            <p:cNvSpPr/>
            <p:nvPr/>
          </p:nvSpPr>
          <p:spPr>
            <a:xfrm>
              <a:off x="3962400" y="1447800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 smtClean="0">
                  <a:solidFill>
                    <a:sysClr val="windowText" lastClr="000000"/>
                  </a:solidFill>
                </a:rPr>
                <a:t>1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1" name="直線接點 10"/>
            <p:cNvCxnSpPr>
              <a:stCxn id="9" idx="5"/>
              <a:endCxn id="8" idx="1"/>
            </p:cNvCxnSpPr>
            <p:nvPr/>
          </p:nvCxnSpPr>
          <p:spPr>
            <a:xfrm>
              <a:off x="4482726" y="1968126"/>
              <a:ext cx="330948" cy="40714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向右箭號 13"/>
          <p:cNvSpPr/>
          <p:nvPr/>
        </p:nvSpPr>
        <p:spPr>
          <a:xfrm>
            <a:off x="4648200" y="1894274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5" name="群組 24"/>
          <p:cNvGrpSpPr/>
          <p:nvPr/>
        </p:nvGrpSpPr>
        <p:grpSpPr>
          <a:xfrm>
            <a:off x="5715000" y="1066800"/>
            <a:ext cx="2133600" cy="2286000"/>
            <a:chOff x="5715000" y="1066800"/>
            <a:chExt cx="2133600" cy="2286000"/>
          </a:xfrm>
        </p:grpSpPr>
        <p:grpSp>
          <p:nvGrpSpPr>
            <p:cNvPr id="15" name="群組 14"/>
            <p:cNvGrpSpPr/>
            <p:nvPr/>
          </p:nvGrpSpPr>
          <p:grpSpPr>
            <a:xfrm>
              <a:off x="5715000" y="1066800"/>
              <a:ext cx="1371600" cy="1447800"/>
              <a:chOff x="3962400" y="1447800"/>
              <a:chExt cx="1371600" cy="1447800"/>
            </a:xfrm>
          </p:grpSpPr>
          <p:sp>
            <p:nvSpPr>
              <p:cNvPr id="16" name="橢圓 15"/>
              <p:cNvSpPr/>
              <p:nvPr/>
            </p:nvSpPr>
            <p:spPr>
              <a:xfrm>
                <a:off x="4724400" y="2286000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 smtClean="0">
                    <a:solidFill>
                      <a:sysClr val="windowText" lastClr="000000"/>
                    </a:solidFill>
                  </a:rPr>
                  <a:t>2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" name="橢圓 16"/>
              <p:cNvSpPr/>
              <p:nvPr/>
            </p:nvSpPr>
            <p:spPr>
              <a:xfrm>
                <a:off x="3962400" y="1447800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 smtClean="0">
                    <a:solidFill>
                      <a:sysClr val="windowText" lastClr="000000"/>
                    </a:solidFill>
                  </a:rPr>
                  <a:t>1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18" name="直線接點 17"/>
              <p:cNvCxnSpPr>
                <a:stCxn id="17" idx="5"/>
                <a:endCxn id="16" idx="1"/>
              </p:cNvCxnSpPr>
              <p:nvPr/>
            </p:nvCxnSpPr>
            <p:spPr>
              <a:xfrm>
                <a:off x="4482726" y="1968126"/>
                <a:ext cx="330948" cy="40714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橢圓 18"/>
            <p:cNvSpPr/>
            <p:nvPr/>
          </p:nvSpPr>
          <p:spPr>
            <a:xfrm>
              <a:off x="7239000" y="2743200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>
                  <a:solidFill>
                    <a:sysClr val="windowText" lastClr="000000"/>
                  </a:solidFill>
                </a:rPr>
                <a:t>3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0" name="直線接點 19"/>
            <p:cNvCxnSpPr>
              <a:stCxn id="16" idx="5"/>
              <a:endCxn id="19" idx="1"/>
            </p:cNvCxnSpPr>
            <p:nvPr/>
          </p:nvCxnSpPr>
          <p:spPr>
            <a:xfrm>
              <a:off x="6997326" y="2425326"/>
              <a:ext cx="330948" cy="40714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向右箭號 25"/>
          <p:cNvSpPr/>
          <p:nvPr/>
        </p:nvSpPr>
        <p:spPr>
          <a:xfrm rot="5400000">
            <a:off x="6553200" y="3746874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7" name="群組 26"/>
          <p:cNvGrpSpPr/>
          <p:nvPr/>
        </p:nvGrpSpPr>
        <p:grpSpPr>
          <a:xfrm>
            <a:off x="6007623" y="4864848"/>
            <a:ext cx="2153018" cy="1447800"/>
            <a:chOff x="5695582" y="1905000"/>
            <a:chExt cx="2153018" cy="1447800"/>
          </a:xfrm>
        </p:grpSpPr>
        <p:grpSp>
          <p:nvGrpSpPr>
            <p:cNvPr id="28" name="群組 27"/>
            <p:cNvGrpSpPr/>
            <p:nvPr/>
          </p:nvGrpSpPr>
          <p:grpSpPr>
            <a:xfrm>
              <a:off x="5695582" y="1905000"/>
              <a:ext cx="1391018" cy="1447800"/>
              <a:chOff x="3942982" y="2286000"/>
              <a:chExt cx="1391018" cy="1447800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4724400" y="2286000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 smtClean="0">
                    <a:solidFill>
                      <a:sysClr val="windowText" lastClr="000000"/>
                    </a:solidFill>
                  </a:rPr>
                  <a:t>2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3942982" y="3124200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 smtClean="0">
                    <a:solidFill>
                      <a:sysClr val="windowText" lastClr="000000"/>
                    </a:solidFill>
                  </a:rPr>
                  <a:t>1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33" name="直線接點 32"/>
              <p:cNvCxnSpPr>
                <a:stCxn id="32" idx="7"/>
                <a:endCxn id="31" idx="3"/>
              </p:cNvCxnSpPr>
              <p:nvPr/>
            </p:nvCxnSpPr>
            <p:spPr>
              <a:xfrm flipV="1">
                <a:off x="4463308" y="2806326"/>
                <a:ext cx="350366" cy="40714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橢圓 28"/>
            <p:cNvSpPr/>
            <p:nvPr/>
          </p:nvSpPr>
          <p:spPr>
            <a:xfrm>
              <a:off x="7239000" y="2743200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>
                  <a:solidFill>
                    <a:sysClr val="windowText" lastClr="000000"/>
                  </a:solidFill>
                </a:rPr>
                <a:t>3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30" name="直線接點 29"/>
            <p:cNvCxnSpPr>
              <a:stCxn id="31" idx="5"/>
              <a:endCxn id="29" idx="1"/>
            </p:cNvCxnSpPr>
            <p:nvPr/>
          </p:nvCxnSpPr>
          <p:spPr>
            <a:xfrm>
              <a:off x="6997326" y="2425326"/>
              <a:ext cx="330948" cy="40714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文字方塊 38"/>
          <p:cNvSpPr txBox="1"/>
          <p:nvPr/>
        </p:nvSpPr>
        <p:spPr>
          <a:xfrm>
            <a:off x="4907112" y="3686658"/>
            <a:ext cx="2069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Single rotation</a:t>
            </a:r>
            <a:endParaRPr lang="zh-TW" altLang="en-US" sz="2400" dirty="0"/>
          </a:p>
        </p:txBody>
      </p:sp>
      <p:sp>
        <p:nvSpPr>
          <p:cNvPr id="40" name="向右箭號 39"/>
          <p:cNvSpPr/>
          <p:nvPr/>
        </p:nvSpPr>
        <p:spPr>
          <a:xfrm rot="10800000">
            <a:off x="4301454" y="5226462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1" name="群組 50"/>
          <p:cNvGrpSpPr/>
          <p:nvPr/>
        </p:nvGrpSpPr>
        <p:grpSpPr>
          <a:xfrm>
            <a:off x="1201383" y="4213592"/>
            <a:ext cx="2913417" cy="2232071"/>
            <a:chOff x="1201383" y="4213592"/>
            <a:chExt cx="2913417" cy="2232071"/>
          </a:xfrm>
        </p:grpSpPr>
        <p:grpSp>
          <p:nvGrpSpPr>
            <p:cNvPr id="41" name="群組 40"/>
            <p:cNvGrpSpPr/>
            <p:nvPr/>
          </p:nvGrpSpPr>
          <p:grpSpPr>
            <a:xfrm>
              <a:off x="1201383" y="4213592"/>
              <a:ext cx="2153018" cy="1447800"/>
              <a:chOff x="5695582" y="1905000"/>
              <a:chExt cx="2153018" cy="1447800"/>
            </a:xfrm>
          </p:grpSpPr>
          <p:grpSp>
            <p:nvGrpSpPr>
              <p:cNvPr id="42" name="群組 41"/>
              <p:cNvGrpSpPr/>
              <p:nvPr/>
            </p:nvGrpSpPr>
            <p:grpSpPr>
              <a:xfrm>
                <a:off x="5695582" y="1905000"/>
                <a:ext cx="1391018" cy="1447800"/>
                <a:chOff x="3942982" y="2286000"/>
                <a:chExt cx="1391018" cy="1447800"/>
              </a:xfrm>
            </p:grpSpPr>
            <p:sp>
              <p:nvSpPr>
                <p:cNvPr id="45" name="橢圓 44"/>
                <p:cNvSpPr/>
                <p:nvPr/>
              </p:nvSpPr>
              <p:spPr>
                <a:xfrm>
                  <a:off x="4724400" y="2286000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 smtClean="0">
                      <a:solidFill>
                        <a:sysClr val="windowText" lastClr="000000"/>
                      </a:solidFill>
                    </a:rPr>
                    <a:t>2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6" name="橢圓 45"/>
                <p:cNvSpPr/>
                <p:nvPr/>
              </p:nvSpPr>
              <p:spPr>
                <a:xfrm>
                  <a:off x="3942982" y="3124200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 smtClean="0">
                      <a:solidFill>
                        <a:sysClr val="windowText" lastClr="000000"/>
                      </a:solidFill>
                    </a:rPr>
                    <a:t>1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47" name="直線接點 46"/>
                <p:cNvCxnSpPr>
                  <a:stCxn id="46" idx="7"/>
                  <a:endCxn id="45" idx="3"/>
                </p:cNvCxnSpPr>
                <p:nvPr/>
              </p:nvCxnSpPr>
              <p:spPr>
                <a:xfrm flipV="1">
                  <a:off x="4463308" y="2806326"/>
                  <a:ext cx="350366" cy="40714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" name="橢圓 42"/>
              <p:cNvSpPr/>
              <p:nvPr/>
            </p:nvSpPr>
            <p:spPr>
              <a:xfrm>
                <a:off x="7239000" y="2743200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>
                    <a:solidFill>
                      <a:sysClr val="windowText" lastClr="000000"/>
                    </a:solidFill>
                  </a:rPr>
                  <a:t>3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44" name="直線接點 43"/>
              <p:cNvCxnSpPr>
                <a:stCxn id="45" idx="5"/>
                <a:endCxn id="43" idx="1"/>
              </p:cNvCxnSpPr>
              <p:nvPr/>
            </p:nvCxnSpPr>
            <p:spPr>
              <a:xfrm>
                <a:off x="6997326" y="2425326"/>
                <a:ext cx="330948" cy="40714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橢圓 47"/>
            <p:cNvSpPr/>
            <p:nvPr/>
          </p:nvSpPr>
          <p:spPr>
            <a:xfrm>
              <a:off x="3505200" y="5836063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 smtClean="0">
                  <a:solidFill>
                    <a:sysClr val="windowText" lastClr="000000"/>
                  </a:solidFill>
                </a:rPr>
                <a:t>7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49" name="直線接點 48"/>
            <p:cNvCxnSpPr>
              <a:stCxn id="43" idx="5"/>
              <a:endCxn id="48" idx="1"/>
            </p:cNvCxnSpPr>
            <p:nvPr/>
          </p:nvCxnSpPr>
          <p:spPr>
            <a:xfrm>
              <a:off x="3265127" y="5572118"/>
              <a:ext cx="329347" cy="35321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84273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57200" y="130129"/>
            <a:ext cx="7620000" cy="1143000"/>
          </a:xfrm>
        </p:spPr>
        <p:txBody>
          <a:bodyPr/>
          <a:lstStyle/>
          <a:p>
            <a:r>
              <a:rPr lang="en-US" dirty="0" smtClean="0"/>
              <a:t>Part 2</a:t>
            </a:r>
            <a:endParaRPr lang="en-US" dirty="0"/>
          </a:p>
        </p:txBody>
      </p:sp>
      <p:sp>
        <p:nvSpPr>
          <p:cNvPr id="40" name="向右箭號 39"/>
          <p:cNvSpPr/>
          <p:nvPr/>
        </p:nvSpPr>
        <p:spPr>
          <a:xfrm>
            <a:off x="3539742" y="1462718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1" name="群組 50"/>
          <p:cNvGrpSpPr/>
          <p:nvPr/>
        </p:nvGrpSpPr>
        <p:grpSpPr>
          <a:xfrm>
            <a:off x="694580" y="1273129"/>
            <a:ext cx="2913417" cy="2232071"/>
            <a:chOff x="1201383" y="4213592"/>
            <a:chExt cx="2913417" cy="2232071"/>
          </a:xfrm>
        </p:grpSpPr>
        <p:grpSp>
          <p:nvGrpSpPr>
            <p:cNvPr id="41" name="群組 40"/>
            <p:cNvGrpSpPr/>
            <p:nvPr/>
          </p:nvGrpSpPr>
          <p:grpSpPr>
            <a:xfrm>
              <a:off x="1201383" y="4213592"/>
              <a:ext cx="2153018" cy="1447800"/>
              <a:chOff x="5695582" y="1905000"/>
              <a:chExt cx="2153018" cy="1447800"/>
            </a:xfrm>
          </p:grpSpPr>
          <p:grpSp>
            <p:nvGrpSpPr>
              <p:cNvPr id="42" name="群組 41"/>
              <p:cNvGrpSpPr/>
              <p:nvPr/>
            </p:nvGrpSpPr>
            <p:grpSpPr>
              <a:xfrm>
                <a:off x="5695582" y="1905000"/>
                <a:ext cx="1391018" cy="1447800"/>
                <a:chOff x="3942982" y="2286000"/>
                <a:chExt cx="1391018" cy="1447800"/>
              </a:xfrm>
            </p:grpSpPr>
            <p:sp>
              <p:nvSpPr>
                <p:cNvPr id="45" name="橢圓 44"/>
                <p:cNvSpPr/>
                <p:nvPr/>
              </p:nvSpPr>
              <p:spPr>
                <a:xfrm>
                  <a:off x="4724400" y="2286000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 smtClean="0">
                      <a:solidFill>
                        <a:sysClr val="windowText" lastClr="000000"/>
                      </a:solidFill>
                    </a:rPr>
                    <a:t>2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6" name="橢圓 45"/>
                <p:cNvSpPr/>
                <p:nvPr/>
              </p:nvSpPr>
              <p:spPr>
                <a:xfrm>
                  <a:off x="3942982" y="3124200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 smtClean="0">
                      <a:solidFill>
                        <a:sysClr val="windowText" lastClr="000000"/>
                      </a:solidFill>
                    </a:rPr>
                    <a:t>1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47" name="直線接點 46"/>
                <p:cNvCxnSpPr>
                  <a:stCxn id="46" idx="7"/>
                  <a:endCxn id="45" idx="3"/>
                </p:cNvCxnSpPr>
                <p:nvPr/>
              </p:nvCxnSpPr>
              <p:spPr>
                <a:xfrm flipV="1">
                  <a:off x="4463308" y="2806326"/>
                  <a:ext cx="350366" cy="40714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" name="橢圓 42"/>
              <p:cNvSpPr/>
              <p:nvPr/>
            </p:nvSpPr>
            <p:spPr>
              <a:xfrm>
                <a:off x="7239000" y="2743200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>
                    <a:solidFill>
                      <a:sysClr val="windowText" lastClr="000000"/>
                    </a:solidFill>
                  </a:rPr>
                  <a:t>3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44" name="直線接點 43"/>
              <p:cNvCxnSpPr>
                <a:stCxn id="45" idx="5"/>
                <a:endCxn id="43" idx="1"/>
              </p:cNvCxnSpPr>
              <p:nvPr/>
            </p:nvCxnSpPr>
            <p:spPr>
              <a:xfrm>
                <a:off x="6997326" y="2425326"/>
                <a:ext cx="330948" cy="40714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橢圓 47"/>
            <p:cNvSpPr/>
            <p:nvPr/>
          </p:nvSpPr>
          <p:spPr>
            <a:xfrm>
              <a:off x="3505200" y="5836063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 smtClean="0">
                  <a:solidFill>
                    <a:sysClr val="windowText" lastClr="000000"/>
                  </a:solidFill>
                </a:rPr>
                <a:t>7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49" name="直線接點 48"/>
            <p:cNvCxnSpPr>
              <a:stCxn id="43" idx="5"/>
              <a:endCxn id="48" idx="1"/>
            </p:cNvCxnSpPr>
            <p:nvPr/>
          </p:nvCxnSpPr>
          <p:spPr>
            <a:xfrm>
              <a:off x="3265127" y="5572118"/>
              <a:ext cx="329347" cy="35321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群組 9"/>
          <p:cNvGrpSpPr/>
          <p:nvPr/>
        </p:nvGrpSpPr>
        <p:grpSpPr>
          <a:xfrm>
            <a:off x="5023305" y="360573"/>
            <a:ext cx="2913417" cy="3070271"/>
            <a:chOff x="5163783" y="1417638"/>
            <a:chExt cx="2913417" cy="3070271"/>
          </a:xfrm>
        </p:grpSpPr>
        <p:grpSp>
          <p:nvGrpSpPr>
            <p:cNvPr id="37" name="群組 36"/>
            <p:cNvGrpSpPr/>
            <p:nvPr/>
          </p:nvGrpSpPr>
          <p:grpSpPr>
            <a:xfrm>
              <a:off x="5163783" y="1417638"/>
              <a:ext cx="2913417" cy="2232071"/>
              <a:chOff x="1201383" y="4213592"/>
              <a:chExt cx="2913417" cy="2232071"/>
            </a:xfrm>
          </p:grpSpPr>
          <p:grpSp>
            <p:nvGrpSpPr>
              <p:cNvPr id="38" name="群組 37"/>
              <p:cNvGrpSpPr/>
              <p:nvPr/>
            </p:nvGrpSpPr>
            <p:grpSpPr>
              <a:xfrm>
                <a:off x="1201383" y="4213592"/>
                <a:ext cx="2153018" cy="1447800"/>
                <a:chOff x="5695582" y="1905000"/>
                <a:chExt cx="2153018" cy="1447800"/>
              </a:xfrm>
            </p:grpSpPr>
            <p:grpSp>
              <p:nvGrpSpPr>
                <p:cNvPr id="53" name="群組 52"/>
                <p:cNvGrpSpPr/>
                <p:nvPr/>
              </p:nvGrpSpPr>
              <p:grpSpPr>
                <a:xfrm>
                  <a:off x="5695582" y="1905000"/>
                  <a:ext cx="1391018" cy="1447800"/>
                  <a:chOff x="3942982" y="2286000"/>
                  <a:chExt cx="1391018" cy="1447800"/>
                </a:xfrm>
              </p:grpSpPr>
              <p:sp>
                <p:nvSpPr>
                  <p:cNvPr id="56" name="橢圓 55"/>
                  <p:cNvSpPr/>
                  <p:nvPr/>
                </p:nvSpPr>
                <p:spPr>
                  <a:xfrm>
                    <a:off x="4724400" y="2286000"/>
                    <a:ext cx="609600" cy="6096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sz="3200" dirty="0" smtClean="0">
                        <a:solidFill>
                          <a:sysClr val="windowText" lastClr="000000"/>
                        </a:solidFill>
                      </a:rPr>
                      <a:t>2</a:t>
                    </a:r>
                    <a:endParaRPr lang="zh-TW" altLang="en-US" sz="32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57" name="橢圓 56"/>
                  <p:cNvSpPr/>
                  <p:nvPr/>
                </p:nvSpPr>
                <p:spPr>
                  <a:xfrm>
                    <a:off x="3942982" y="3124200"/>
                    <a:ext cx="609600" cy="6096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sz="3200" dirty="0" smtClean="0">
                        <a:solidFill>
                          <a:sysClr val="windowText" lastClr="000000"/>
                        </a:solidFill>
                      </a:rPr>
                      <a:t>1</a:t>
                    </a:r>
                    <a:endParaRPr lang="zh-TW" altLang="en-US" sz="32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cxnSp>
                <p:nvCxnSpPr>
                  <p:cNvPr id="58" name="直線接點 57"/>
                  <p:cNvCxnSpPr>
                    <a:stCxn id="57" idx="7"/>
                    <a:endCxn id="56" idx="3"/>
                  </p:cNvCxnSpPr>
                  <p:nvPr/>
                </p:nvCxnSpPr>
                <p:spPr>
                  <a:xfrm flipV="1">
                    <a:off x="4463308" y="2806326"/>
                    <a:ext cx="350366" cy="407148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4" name="橢圓 53"/>
                <p:cNvSpPr/>
                <p:nvPr/>
              </p:nvSpPr>
              <p:spPr>
                <a:xfrm>
                  <a:off x="7239000" y="2743200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>
                      <a:solidFill>
                        <a:sysClr val="windowText" lastClr="000000"/>
                      </a:solidFill>
                    </a:rPr>
                    <a:t>3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55" name="直線接點 54"/>
                <p:cNvCxnSpPr>
                  <a:stCxn id="56" idx="5"/>
                  <a:endCxn id="54" idx="1"/>
                </p:cNvCxnSpPr>
                <p:nvPr/>
              </p:nvCxnSpPr>
              <p:spPr>
                <a:xfrm>
                  <a:off x="6997326" y="2425326"/>
                  <a:ext cx="330948" cy="40714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" name="橢圓 49"/>
              <p:cNvSpPr/>
              <p:nvPr/>
            </p:nvSpPr>
            <p:spPr>
              <a:xfrm>
                <a:off x="3505200" y="5836063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 smtClean="0">
                    <a:solidFill>
                      <a:sysClr val="windowText" lastClr="000000"/>
                    </a:solidFill>
                  </a:rPr>
                  <a:t>7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52" name="直線接點 51"/>
              <p:cNvCxnSpPr>
                <a:stCxn id="54" idx="5"/>
                <a:endCxn id="50" idx="1"/>
              </p:cNvCxnSpPr>
              <p:nvPr/>
            </p:nvCxnSpPr>
            <p:spPr>
              <a:xfrm>
                <a:off x="3265127" y="5572118"/>
                <a:ext cx="329347" cy="35321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橢圓 58"/>
            <p:cNvSpPr/>
            <p:nvPr/>
          </p:nvSpPr>
          <p:spPr>
            <a:xfrm>
              <a:off x="6707201" y="3878309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>
                  <a:solidFill>
                    <a:sysClr val="windowText" lastClr="000000"/>
                  </a:solidFill>
                </a:rPr>
                <a:t>6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60" name="直線接點 59"/>
            <p:cNvCxnSpPr>
              <a:stCxn id="59" idx="7"/>
              <a:endCxn id="50" idx="3"/>
            </p:cNvCxnSpPr>
            <p:nvPr/>
          </p:nvCxnSpPr>
          <p:spPr>
            <a:xfrm flipV="1">
              <a:off x="7227527" y="3560435"/>
              <a:ext cx="329347" cy="40714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群組 20"/>
          <p:cNvGrpSpPr/>
          <p:nvPr/>
        </p:nvGrpSpPr>
        <p:grpSpPr>
          <a:xfrm>
            <a:off x="4851549" y="4387942"/>
            <a:ext cx="2913417" cy="2261808"/>
            <a:chOff x="4851549" y="4387942"/>
            <a:chExt cx="2913417" cy="2261808"/>
          </a:xfrm>
        </p:grpSpPr>
        <p:grpSp>
          <p:nvGrpSpPr>
            <p:cNvPr id="61" name="群組 60"/>
            <p:cNvGrpSpPr/>
            <p:nvPr/>
          </p:nvGrpSpPr>
          <p:grpSpPr>
            <a:xfrm>
              <a:off x="4851549" y="4387942"/>
              <a:ext cx="2913417" cy="2232071"/>
              <a:chOff x="1201383" y="4213592"/>
              <a:chExt cx="2913417" cy="2232071"/>
            </a:xfrm>
          </p:grpSpPr>
          <p:grpSp>
            <p:nvGrpSpPr>
              <p:cNvPr id="62" name="群組 61"/>
              <p:cNvGrpSpPr/>
              <p:nvPr/>
            </p:nvGrpSpPr>
            <p:grpSpPr>
              <a:xfrm>
                <a:off x="1201383" y="4213592"/>
                <a:ext cx="2153018" cy="1447800"/>
                <a:chOff x="5695582" y="1905000"/>
                <a:chExt cx="2153018" cy="1447800"/>
              </a:xfrm>
            </p:grpSpPr>
            <p:grpSp>
              <p:nvGrpSpPr>
                <p:cNvPr id="65" name="群組 64"/>
                <p:cNvGrpSpPr/>
                <p:nvPr/>
              </p:nvGrpSpPr>
              <p:grpSpPr>
                <a:xfrm>
                  <a:off x="5695582" y="1905000"/>
                  <a:ext cx="1391018" cy="1447800"/>
                  <a:chOff x="3942982" y="2286000"/>
                  <a:chExt cx="1391018" cy="1447800"/>
                </a:xfrm>
              </p:grpSpPr>
              <p:sp>
                <p:nvSpPr>
                  <p:cNvPr id="68" name="橢圓 67"/>
                  <p:cNvSpPr/>
                  <p:nvPr/>
                </p:nvSpPr>
                <p:spPr>
                  <a:xfrm>
                    <a:off x="4724400" y="2286000"/>
                    <a:ext cx="609600" cy="6096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sz="3200" dirty="0" smtClean="0">
                        <a:solidFill>
                          <a:sysClr val="windowText" lastClr="000000"/>
                        </a:solidFill>
                      </a:rPr>
                      <a:t>2</a:t>
                    </a:r>
                    <a:endParaRPr lang="zh-TW" altLang="en-US" sz="32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69" name="橢圓 68"/>
                  <p:cNvSpPr/>
                  <p:nvPr/>
                </p:nvSpPr>
                <p:spPr>
                  <a:xfrm>
                    <a:off x="3942982" y="3124200"/>
                    <a:ext cx="609600" cy="6096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sz="3200" dirty="0" smtClean="0">
                        <a:solidFill>
                          <a:sysClr val="windowText" lastClr="000000"/>
                        </a:solidFill>
                      </a:rPr>
                      <a:t>1</a:t>
                    </a:r>
                    <a:endParaRPr lang="zh-TW" altLang="en-US" sz="32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cxnSp>
                <p:nvCxnSpPr>
                  <p:cNvPr id="70" name="直線接點 69"/>
                  <p:cNvCxnSpPr>
                    <a:stCxn id="69" idx="7"/>
                    <a:endCxn id="68" idx="3"/>
                  </p:cNvCxnSpPr>
                  <p:nvPr/>
                </p:nvCxnSpPr>
                <p:spPr>
                  <a:xfrm flipV="1">
                    <a:off x="4463308" y="2806326"/>
                    <a:ext cx="350366" cy="407148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6" name="橢圓 65"/>
                <p:cNvSpPr/>
                <p:nvPr/>
              </p:nvSpPr>
              <p:spPr>
                <a:xfrm>
                  <a:off x="7239000" y="2743200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 smtClean="0">
                      <a:solidFill>
                        <a:sysClr val="windowText" lastClr="000000"/>
                      </a:solidFill>
                    </a:rPr>
                    <a:t>6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67" name="直線接點 66"/>
                <p:cNvCxnSpPr>
                  <a:stCxn id="68" idx="5"/>
                  <a:endCxn id="66" idx="1"/>
                </p:cNvCxnSpPr>
                <p:nvPr/>
              </p:nvCxnSpPr>
              <p:spPr>
                <a:xfrm>
                  <a:off x="6997326" y="2425326"/>
                  <a:ext cx="330948" cy="40714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" name="橢圓 62"/>
              <p:cNvSpPr/>
              <p:nvPr/>
            </p:nvSpPr>
            <p:spPr>
              <a:xfrm>
                <a:off x="3505200" y="5836063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 smtClean="0">
                    <a:solidFill>
                      <a:sysClr val="windowText" lastClr="000000"/>
                    </a:solidFill>
                  </a:rPr>
                  <a:t>7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64" name="直線接點 63"/>
              <p:cNvCxnSpPr>
                <a:stCxn id="66" idx="5"/>
                <a:endCxn id="63" idx="1"/>
              </p:cNvCxnSpPr>
              <p:nvPr/>
            </p:nvCxnSpPr>
            <p:spPr>
              <a:xfrm>
                <a:off x="3265127" y="5572118"/>
                <a:ext cx="329347" cy="35321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1" name="橢圓 70"/>
            <p:cNvSpPr/>
            <p:nvPr/>
          </p:nvSpPr>
          <p:spPr>
            <a:xfrm>
              <a:off x="5632905" y="6040150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>
                  <a:solidFill>
                    <a:sysClr val="windowText" lastClr="000000"/>
                  </a:solidFill>
                </a:rPr>
                <a:t>3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72" name="直線接點 71"/>
            <p:cNvCxnSpPr>
              <a:stCxn id="71" idx="7"/>
              <a:endCxn id="66" idx="3"/>
            </p:cNvCxnSpPr>
            <p:nvPr/>
          </p:nvCxnSpPr>
          <p:spPr>
            <a:xfrm flipV="1">
              <a:off x="6153231" y="5746468"/>
              <a:ext cx="331010" cy="382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向右箭號 72"/>
          <p:cNvSpPr/>
          <p:nvPr/>
        </p:nvSpPr>
        <p:spPr>
          <a:xfrm rot="5400000">
            <a:off x="5360597" y="3187375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4" name="文字方塊 73"/>
          <p:cNvSpPr txBox="1"/>
          <p:nvPr/>
        </p:nvSpPr>
        <p:spPr>
          <a:xfrm>
            <a:off x="6242505" y="3463956"/>
            <a:ext cx="2164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Double rotation</a:t>
            </a:r>
            <a:endParaRPr lang="zh-TW" altLang="en-US" sz="2400" dirty="0"/>
          </a:p>
        </p:txBody>
      </p:sp>
      <p:sp>
        <p:nvSpPr>
          <p:cNvPr id="75" name="向右箭號 74"/>
          <p:cNvSpPr/>
          <p:nvPr/>
        </p:nvSpPr>
        <p:spPr>
          <a:xfrm rot="10800000">
            <a:off x="3544580" y="4722480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3" name="群組 22"/>
          <p:cNvGrpSpPr/>
          <p:nvPr/>
        </p:nvGrpSpPr>
        <p:grpSpPr>
          <a:xfrm>
            <a:off x="501418" y="3544211"/>
            <a:ext cx="2913417" cy="3077605"/>
            <a:chOff x="477325" y="3867616"/>
            <a:chExt cx="2913417" cy="3077605"/>
          </a:xfrm>
        </p:grpSpPr>
        <p:grpSp>
          <p:nvGrpSpPr>
            <p:cNvPr id="86" name="群組 85"/>
            <p:cNvGrpSpPr/>
            <p:nvPr/>
          </p:nvGrpSpPr>
          <p:grpSpPr>
            <a:xfrm>
              <a:off x="477325" y="3867616"/>
              <a:ext cx="2913417" cy="2261808"/>
              <a:chOff x="4851549" y="4387942"/>
              <a:chExt cx="2913417" cy="2261808"/>
            </a:xfrm>
          </p:grpSpPr>
          <p:grpSp>
            <p:nvGrpSpPr>
              <p:cNvPr id="87" name="群組 86"/>
              <p:cNvGrpSpPr/>
              <p:nvPr/>
            </p:nvGrpSpPr>
            <p:grpSpPr>
              <a:xfrm>
                <a:off x="4851549" y="4387942"/>
                <a:ext cx="2913417" cy="2232071"/>
                <a:chOff x="1201383" y="4213592"/>
                <a:chExt cx="2913417" cy="2232071"/>
              </a:xfrm>
            </p:grpSpPr>
            <p:grpSp>
              <p:nvGrpSpPr>
                <p:cNvPr id="90" name="群組 89"/>
                <p:cNvGrpSpPr/>
                <p:nvPr/>
              </p:nvGrpSpPr>
              <p:grpSpPr>
                <a:xfrm>
                  <a:off x="1201383" y="4213592"/>
                  <a:ext cx="2153018" cy="1447800"/>
                  <a:chOff x="5695582" y="1905000"/>
                  <a:chExt cx="2153018" cy="1447800"/>
                </a:xfrm>
              </p:grpSpPr>
              <p:grpSp>
                <p:nvGrpSpPr>
                  <p:cNvPr id="93" name="群組 92"/>
                  <p:cNvGrpSpPr/>
                  <p:nvPr/>
                </p:nvGrpSpPr>
                <p:grpSpPr>
                  <a:xfrm>
                    <a:off x="5695582" y="1905000"/>
                    <a:ext cx="1391018" cy="1447800"/>
                    <a:chOff x="3942982" y="2286000"/>
                    <a:chExt cx="1391018" cy="1447800"/>
                  </a:xfrm>
                </p:grpSpPr>
                <p:sp>
                  <p:nvSpPr>
                    <p:cNvPr id="96" name="橢圓 95"/>
                    <p:cNvSpPr/>
                    <p:nvPr/>
                  </p:nvSpPr>
                  <p:spPr>
                    <a:xfrm>
                      <a:off x="4724400" y="2286000"/>
                      <a:ext cx="609600" cy="609600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sz="3200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zh-TW" altLang="en-US" sz="3200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sp>
                  <p:nvSpPr>
                    <p:cNvPr id="97" name="橢圓 96"/>
                    <p:cNvSpPr/>
                    <p:nvPr/>
                  </p:nvSpPr>
                  <p:spPr>
                    <a:xfrm>
                      <a:off x="3942982" y="3124200"/>
                      <a:ext cx="609600" cy="609600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sz="3200" dirty="0" smtClean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zh-TW" altLang="en-US" sz="3200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98" name="直線接點 97"/>
                    <p:cNvCxnSpPr>
                      <a:stCxn id="97" idx="7"/>
                      <a:endCxn id="96" idx="3"/>
                    </p:cNvCxnSpPr>
                    <p:nvPr/>
                  </p:nvCxnSpPr>
                  <p:spPr>
                    <a:xfrm flipV="1">
                      <a:off x="4463308" y="2806326"/>
                      <a:ext cx="350366" cy="407148"/>
                    </a:xfrm>
                    <a:prstGeom prst="lin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94" name="橢圓 93"/>
                  <p:cNvSpPr/>
                  <p:nvPr/>
                </p:nvSpPr>
                <p:spPr>
                  <a:xfrm>
                    <a:off x="7239000" y="2743200"/>
                    <a:ext cx="609600" cy="6096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sz="3200" dirty="0" smtClean="0">
                        <a:solidFill>
                          <a:sysClr val="windowText" lastClr="000000"/>
                        </a:solidFill>
                      </a:rPr>
                      <a:t>6</a:t>
                    </a:r>
                    <a:endParaRPr lang="zh-TW" altLang="en-US" sz="32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cxnSp>
                <p:nvCxnSpPr>
                  <p:cNvPr id="95" name="直線接點 94"/>
                  <p:cNvCxnSpPr>
                    <a:stCxn id="96" idx="5"/>
                    <a:endCxn id="94" idx="1"/>
                  </p:cNvCxnSpPr>
                  <p:nvPr/>
                </p:nvCxnSpPr>
                <p:spPr>
                  <a:xfrm>
                    <a:off x="6997326" y="2425326"/>
                    <a:ext cx="330948" cy="407148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1" name="橢圓 90"/>
                <p:cNvSpPr/>
                <p:nvPr/>
              </p:nvSpPr>
              <p:spPr>
                <a:xfrm>
                  <a:off x="3505200" y="5836063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 smtClean="0">
                      <a:solidFill>
                        <a:sysClr val="windowText" lastClr="000000"/>
                      </a:solidFill>
                    </a:rPr>
                    <a:t>7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92" name="直線接點 91"/>
                <p:cNvCxnSpPr>
                  <a:stCxn id="94" idx="5"/>
                  <a:endCxn id="91" idx="1"/>
                </p:cNvCxnSpPr>
                <p:nvPr/>
              </p:nvCxnSpPr>
              <p:spPr>
                <a:xfrm>
                  <a:off x="3265127" y="5572118"/>
                  <a:ext cx="329347" cy="353219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8" name="橢圓 87"/>
              <p:cNvSpPr/>
              <p:nvPr/>
            </p:nvSpPr>
            <p:spPr>
              <a:xfrm>
                <a:off x="5632905" y="6040150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>
                    <a:solidFill>
                      <a:sysClr val="windowText" lastClr="000000"/>
                    </a:solidFill>
                  </a:rPr>
                  <a:t>3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89" name="直線接點 88"/>
              <p:cNvCxnSpPr>
                <a:stCxn id="88" idx="7"/>
                <a:endCxn id="94" idx="3"/>
              </p:cNvCxnSpPr>
              <p:nvPr/>
            </p:nvCxnSpPr>
            <p:spPr>
              <a:xfrm flipV="1">
                <a:off x="6153231" y="5746468"/>
                <a:ext cx="331010" cy="38295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9" name="橢圓 98"/>
            <p:cNvSpPr/>
            <p:nvPr/>
          </p:nvSpPr>
          <p:spPr>
            <a:xfrm>
              <a:off x="2021189" y="6335621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>
                  <a:solidFill>
                    <a:sysClr val="windowText" lastClr="000000"/>
                  </a:solidFill>
                </a:rPr>
                <a:t>5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0" name="直線接點 99"/>
            <p:cNvCxnSpPr>
              <a:stCxn id="88" idx="5"/>
              <a:endCxn id="99" idx="1"/>
            </p:cNvCxnSpPr>
            <p:nvPr/>
          </p:nvCxnSpPr>
          <p:spPr>
            <a:xfrm>
              <a:off x="1779007" y="6040150"/>
              <a:ext cx="331456" cy="38474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62530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57200" y="130129"/>
            <a:ext cx="7620000" cy="1143000"/>
          </a:xfrm>
        </p:spPr>
        <p:txBody>
          <a:bodyPr/>
          <a:lstStyle/>
          <a:p>
            <a:r>
              <a:rPr lang="en-US" dirty="0" smtClean="0"/>
              <a:t>Part </a:t>
            </a:r>
            <a:r>
              <a:rPr lang="en-US" altLang="zh-TW" dirty="0"/>
              <a:t>3</a:t>
            </a:r>
            <a:endParaRPr lang="en-US" dirty="0"/>
          </a:p>
        </p:txBody>
      </p:sp>
      <p:sp>
        <p:nvSpPr>
          <p:cNvPr id="75" name="向右箭號 74"/>
          <p:cNvSpPr/>
          <p:nvPr/>
        </p:nvSpPr>
        <p:spPr>
          <a:xfrm>
            <a:off x="3385902" y="1457123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3" name="群組 22"/>
          <p:cNvGrpSpPr/>
          <p:nvPr/>
        </p:nvGrpSpPr>
        <p:grpSpPr>
          <a:xfrm>
            <a:off x="442252" y="1008435"/>
            <a:ext cx="2913417" cy="3077605"/>
            <a:chOff x="477325" y="3867616"/>
            <a:chExt cx="2913417" cy="3077605"/>
          </a:xfrm>
        </p:grpSpPr>
        <p:grpSp>
          <p:nvGrpSpPr>
            <p:cNvPr id="86" name="群組 85"/>
            <p:cNvGrpSpPr/>
            <p:nvPr/>
          </p:nvGrpSpPr>
          <p:grpSpPr>
            <a:xfrm>
              <a:off x="477325" y="3867616"/>
              <a:ext cx="2913417" cy="2261808"/>
              <a:chOff x="4851549" y="4387942"/>
              <a:chExt cx="2913417" cy="2261808"/>
            </a:xfrm>
          </p:grpSpPr>
          <p:grpSp>
            <p:nvGrpSpPr>
              <p:cNvPr id="87" name="群組 86"/>
              <p:cNvGrpSpPr/>
              <p:nvPr/>
            </p:nvGrpSpPr>
            <p:grpSpPr>
              <a:xfrm>
                <a:off x="4851549" y="4387942"/>
                <a:ext cx="2913417" cy="2232071"/>
                <a:chOff x="1201383" y="4213592"/>
                <a:chExt cx="2913417" cy="2232071"/>
              </a:xfrm>
            </p:grpSpPr>
            <p:grpSp>
              <p:nvGrpSpPr>
                <p:cNvPr id="90" name="群組 89"/>
                <p:cNvGrpSpPr/>
                <p:nvPr/>
              </p:nvGrpSpPr>
              <p:grpSpPr>
                <a:xfrm>
                  <a:off x="1201383" y="4213592"/>
                  <a:ext cx="2153018" cy="1447800"/>
                  <a:chOff x="5695582" y="1905000"/>
                  <a:chExt cx="2153018" cy="1447800"/>
                </a:xfrm>
              </p:grpSpPr>
              <p:grpSp>
                <p:nvGrpSpPr>
                  <p:cNvPr id="93" name="群組 92"/>
                  <p:cNvGrpSpPr/>
                  <p:nvPr/>
                </p:nvGrpSpPr>
                <p:grpSpPr>
                  <a:xfrm>
                    <a:off x="5695582" y="1905000"/>
                    <a:ext cx="1391018" cy="1447800"/>
                    <a:chOff x="3942982" y="2286000"/>
                    <a:chExt cx="1391018" cy="1447800"/>
                  </a:xfrm>
                </p:grpSpPr>
                <p:sp>
                  <p:nvSpPr>
                    <p:cNvPr id="96" name="橢圓 95"/>
                    <p:cNvSpPr/>
                    <p:nvPr/>
                  </p:nvSpPr>
                  <p:spPr>
                    <a:xfrm>
                      <a:off x="4724400" y="2286000"/>
                      <a:ext cx="609600" cy="609600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sz="3200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zh-TW" altLang="en-US" sz="3200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sp>
                  <p:nvSpPr>
                    <p:cNvPr id="97" name="橢圓 96"/>
                    <p:cNvSpPr/>
                    <p:nvPr/>
                  </p:nvSpPr>
                  <p:spPr>
                    <a:xfrm>
                      <a:off x="3942982" y="3124200"/>
                      <a:ext cx="609600" cy="609600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sz="3200" dirty="0" smtClean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zh-TW" altLang="en-US" sz="3200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98" name="直線接點 97"/>
                    <p:cNvCxnSpPr>
                      <a:stCxn id="97" idx="7"/>
                      <a:endCxn id="96" idx="3"/>
                    </p:cNvCxnSpPr>
                    <p:nvPr/>
                  </p:nvCxnSpPr>
                  <p:spPr>
                    <a:xfrm flipV="1">
                      <a:off x="4463308" y="2806326"/>
                      <a:ext cx="350366" cy="407148"/>
                    </a:xfrm>
                    <a:prstGeom prst="lin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94" name="橢圓 93"/>
                  <p:cNvSpPr/>
                  <p:nvPr/>
                </p:nvSpPr>
                <p:spPr>
                  <a:xfrm>
                    <a:off x="7239000" y="2743200"/>
                    <a:ext cx="609600" cy="6096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sz="3200" dirty="0" smtClean="0">
                        <a:solidFill>
                          <a:sysClr val="windowText" lastClr="000000"/>
                        </a:solidFill>
                      </a:rPr>
                      <a:t>6</a:t>
                    </a:r>
                    <a:endParaRPr lang="zh-TW" altLang="en-US" sz="32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cxnSp>
                <p:nvCxnSpPr>
                  <p:cNvPr id="95" name="直線接點 94"/>
                  <p:cNvCxnSpPr>
                    <a:stCxn id="96" idx="5"/>
                    <a:endCxn id="94" idx="1"/>
                  </p:cNvCxnSpPr>
                  <p:nvPr/>
                </p:nvCxnSpPr>
                <p:spPr>
                  <a:xfrm>
                    <a:off x="6997326" y="2425326"/>
                    <a:ext cx="330948" cy="407148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1" name="橢圓 90"/>
                <p:cNvSpPr/>
                <p:nvPr/>
              </p:nvSpPr>
              <p:spPr>
                <a:xfrm>
                  <a:off x="3505200" y="5836063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 smtClean="0">
                      <a:solidFill>
                        <a:sysClr val="windowText" lastClr="000000"/>
                      </a:solidFill>
                    </a:rPr>
                    <a:t>7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92" name="直線接點 91"/>
                <p:cNvCxnSpPr>
                  <a:stCxn id="94" idx="5"/>
                  <a:endCxn id="91" idx="1"/>
                </p:cNvCxnSpPr>
                <p:nvPr/>
              </p:nvCxnSpPr>
              <p:spPr>
                <a:xfrm>
                  <a:off x="3265127" y="5572118"/>
                  <a:ext cx="329347" cy="353219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8" name="橢圓 87"/>
              <p:cNvSpPr/>
              <p:nvPr/>
            </p:nvSpPr>
            <p:spPr>
              <a:xfrm>
                <a:off x="5632905" y="6040150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>
                    <a:solidFill>
                      <a:sysClr val="windowText" lastClr="000000"/>
                    </a:solidFill>
                  </a:rPr>
                  <a:t>3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89" name="直線接點 88"/>
              <p:cNvCxnSpPr>
                <a:stCxn id="88" idx="7"/>
                <a:endCxn id="94" idx="3"/>
              </p:cNvCxnSpPr>
              <p:nvPr/>
            </p:nvCxnSpPr>
            <p:spPr>
              <a:xfrm flipV="1">
                <a:off x="6153231" y="5746468"/>
                <a:ext cx="331010" cy="38295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9" name="橢圓 98"/>
            <p:cNvSpPr/>
            <p:nvPr/>
          </p:nvSpPr>
          <p:spPr>
            <a:xfrm>
              <a:off x="2021189" y="6335621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>
                  <a:solidFill>
                    <a:sysClr val="windowText" lastClr="000000"/>
                  </a:solidFill>
                </a:rPr>
                <a:t>5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0" name="直線接點 99"/>
            <p:cNvCxnSpPr>
              <a:stCxn id="88" idx="5"/>
              <a:endCxn id="99" idx="1"/>
            </p:cNvCxnSpPr>
            <p:nvPr/>
          </p:nvCxnSpPr>
          <p:spPr>
            <a:xfrm>
              <a:off x="1779007" y="6040150"/>
              <a:ext cx="331456" cy="38474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文字方塊 75"/>
          <p:cNvSpPr txBox="1"/>
          <p:nvPr/>
        </p:nvSpPr>
        <p:spPr>
          <a:xfrm>
            <a:off x="2846773" y="1002021"/>
            <a:ext cx="2164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Double rotation</a:t>
            </a:r>
            <a:endParaRPr lang="zh-TW" altLang="en-US" sz="2400" dirty="0"/>
          </a:p>
        </p:txBody>
      </p:sp>
      <p:grpSp>
        <p:nvGrpSpPr>
          <p:cNvPr id="6" name="群組 5"/>
          <p:cNvGrpSpPr/>
          <p:nvPr/>
        </p:nvGrpSpPr>
        <p:grpSpPr>
          <a:xfrm>
            <a:off x="4757485" y="840235"/>
            <a:ext cx="3654522" cy="2261808"/>
            <a:chOff x="4768719" y="1258260"/>
            <a:chExt cx="3654522" cy="2261808"/>
          </a:xfrm>
        </p:grpSpPr>
        <p:grpSp>
          <p:nvGrpSpPr>
            <p:cNvPr id="77" name="群組 76"/>
            <p:cNvGrpSpPr/>
            <p:nvPr/>
          </p:nvGrpSpPr>
          <p:grpSpPr>
            <a:xfrm>
              <a:off x="5509824" y="1258260"/>
              <a:ext cx="2913417" cy="2261808"/>
              <a:chOff x="4851549" y="4387942"/>
              <a:chExt cx="2913417" cy="2261808"/>
            </a:xfrm>
          </p:grpSpPr>
          <p:grpSp>
            <p:nvGrpSpPr>
              <p:cNvPr id="78" name="群組 77"/>
              <p:cNvGrpSpPr/>
              <p:nvPr/>
            </p:nvGrpSpPr>
            <p:grpSpPr>
              <a:xfrm>
                <a:off x="4851549" y="4387942"/>
                <a:ext cx="2913417" cy="2232071"/>
                <a:chOff x="1201383" y="4213592"/>
                <a:chExt cx="2913417" cy="2232071"/>
              </a:xfrm>
            </p:grpSpPr>
            <p:grpSp>
              <p:nvGrpSpPr>
                <p:cNvPr id="81" name="群組 80"/>
                <p:cNvGrpSpPr/>
                <p:nvPr/>
              </p:nvGrpSpPr>
              <p:grpSpPr>
                <a:xfrm>
                  <a:off x="1201383" y="4213592"/>
                  <a:ext cx="2153018" cy="1447800"/>
                  <a:chOff x="5695582" y="1905000"/>
                  <a:chExt cx="2153018" cy="1447800"/>
                </a:xfrm>
              </p:grpSpPr>
              <p:grpSp>
                <p:nvGrpSpPr>
                  <p:cNvPr id="84" name="群組 83"/>
                  <p:cNvGrpSpPr/>
                  <p:nvPr/>
                </p:nvGrpSpPr>
                <p:grpSpPr>
                  <a:xfrm>
                    <a:off x="5695582" y="1905000"/>
                    <a:ext cx="1391018" cy="1447800"/>
                    <a:chOff x="3942982" y="2286000"/>
                    <a:chExt cx="1391018" cy="1447800"/>
                  </a:xfrm>
                </p:grpSpPr>
                <p:sp>
                  <p:nvSpPr>
                    <p:cNvPr id="102" name="橢圓 101"/>
                    <p:cNvSpPr/>
                    <p:nvPr/>
                  </p:nvSpPr>
                  <p:spPr>
                    <a:xfrm>
                      <a:off x="4724400" y="2286000"/>
                      <a:ext cx="609600" cy="609600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sz="320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zh-TW" altLang="en-US" sz="3200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sp>
                  <p:nvSpPr>
                    <p:cNvPr id="103" name="橢圓 102"/>
                    <p:cNvSpPr/>
                    <p:nvPr/>
                  </p:nvSpPr>
                  <p:spPr>
                    <a:xfrm>
                      <a:off x="3942982" y="3124200"/>
                      <a:ext cx="609600" cy="609600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sz="320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zh-TW" altLang="en-US" sz="3200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104" name="直線接點 103"/>
                    <p:cNvCxnSpPr>
                      <a:stCxn id="103" idx="7"/>
                      <a:endCxn id="102" idx="3"/>
                    </p:cNvCxnSpPr>
                    <p:nvPr/>
                  </p:nvCxnSpPr>
                  <p:spPr>
                    <a:xfrm flipV="1">
                      <a:off x="4463308" y="2806326"/>
                      <a:ext cx="350366" cy="407148"/>
                    </a:xfrm>
                    <a:prstGeom prst="lin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85" name="橢圓 84"/>
                  <p:cNvSpPr/>
                  <p:nvPr/>
                </p:nvSpPr>
                <p:spPr>
                  <a:xfrm>
                    <a:off x="7239000" y="2743200"/>
                    <a:ext cx="609600" cy="6096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sz="3200" dirty="0" smtClean="0">
                        <a:solidFill>
                          <a:sysClr val="windowText" lastClr="000000"/>
                        </a:solidFill>
                      </a:rPr>
                      <a:t>6</a:t>
                    </a:r>
                    <a:endParaRPr lang="zh-TW" altLang="en-US" sz="32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cxnSp>
                <p:nvCxnSpPr>
                  <p:cNvPr id="101" name="直線接點 100"/>
                  <p:cNvCxnSpPr>
                    <a:stCxn id="102" idx="5"/>
                    <a:endCxn id="85" idx="1"/>
                  </p:cNvCxnSpPr>
                  <p:nvPr/>
                </p:nvCxnSpPr>
                <p:spPr>
                  <a:xfrm>
                    <a:off x="6997326" y="2425326"/>
                    <a:ext cx="330948" cy="407148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2" name="橢圓 81"/>
                <p:cNvSpPr/>
                <p:nvPr/>
              </p:nvSpPr>
              <p:spPr>
                <a:xfrm>
                  <a:off x="3505200" y="5836063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 smtClean="0">
                      <a:solidFill>
                        <a:sysClr val="windowText" lastClr="000000"/>
                      </a:solidFill>
                    </a:rPr>
                    <a:t>7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83" name="直線接點 82"/>
                <p:cNvCxnSpPr>
                  <a:stCxn id="85" idx="5"/>
                  <a:endCxn id="82" idx="1"/>
                </p:cNvCxnSpPr>
                <p:nvPr/>
              </p:nvCxnSpPr>
              <p:spPr>
                <a:xfrm>
                  <a:off x="3265127" y="5572118"/>
                  <a:ext cx="329347" cy="353219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9" name="橢圓 78"/>
              <p:cNvSpPr/>
              <p:nvPr/>
            </p:nvSpPr>
            <p:spPr>
              <a:xfrm>
                <a:off x="5632905" y="6040150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 smtClean="0">
                    <a:solidFill>
                      <a:sysClr val="windowText" lastClr="000000"/>
                    </a:solidFill>
                  </a:rPr>
                  <a:t>5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80" name="直線接點 79"/>
              <p:cNvCxnSpPr>
                <a:stCxn id="79" idx="7"/>
                <a:endCxn id="85" idx="3"/>
              </p:cNvCxnSpPr>
              <p:nvPr/>
            </p:nvCxnSpPr>
            <p:spPr>
              <a:xfrm flipV="1">
                <a:off x="6153231" y="5746468"/>
                <a:ext cx="331010" cy="38295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橢圓 104"/>
            <p:cNvSpPr/>
            <p:nvPr/>
          </p:nvSpPr>
          <p:spPr>
            <a:xfrm>
              <a:off x="4768719" y="2880731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 smtClean="0">
                  <a:solidFill>
                    <a:sysClr val="windowText" lastClr="000000"/>
                  </a:solidFill>
                </a:rPr>
                <a:t>1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6" name="直線接點 105"/>
            <p:cNvCxnSpPr>
              <a:stCxn id="105" idx="7"/>
              <a:endCxn id="103" idx="3"/>
            </p:cNvCxnSpPr>
            <p:nvPr/>
          </p:nvCxnSpPr>
          <p:spPr>
            <a:xfrm flipV="1">
              <a:off x="5289045" y="2616786"/>
              <a:ext cx="310053" cy="35321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向右箭號 122"/>
          <p:cNvSpPr/>
          <p:nvPr/>
        </p:nvSpPr>
        <p:spPr>
          <a:xfrm rot="8389698">
            <a:off x="5630238" y="3894556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1" name="群組 10"/>
          <p:cNvGrpSpPr/>
          <p:nvPr/>
        </p:nvGrpSpPr>
        <p:grpSpPr>
          <a:xfrm>
            <a:off x="2364394" y="3645812"/>
            <a:ext cx="3654522" cy="3070271"/>
            <a:chOff x="2825744" y="3694739"/>
            <a:chExt cx="3654522" cy="3070271"/>
          </a:xfrm>
        </p:grpSpPr>
        <p:grpSp>
          <p:nvGrpSpPr>
            <p:cNvPr id="107" name="群組 106"/>
            <p:cNvGrpSpPr/>
            <p:nvPr/>
          </p:nvGrpSpPr>
          <p:grpSpPr>
            <a:xfrm>
              <a:off x="2825744" y="3694739"/>
              <a:ext cx="3654522" cy="2261808"/>
              <a:chOff x="4768719" y="1258260"/>
              <a:chExt cx="3654522" cy="2261808"/>
            </a:xfrm>
          </p:grpSpPr>
          <p:grpSp>
            <p:nvGrpSpPr>
              <p:cNvPr id="108" name="群組 107"/>
              <p:cNvGrpSpPr/>
              <p:nvPr/>
            </p:nvGrpSpPr>
            <p:grpSpPr>
              <a:xfrm>
                <a:off x="5509824" y="1258260"/>
                <a:ext cx="2913417" cy="2261808"/>
                <a:chOff x="4851549" y="4387942"/>
                <a:chExt cx="2913417" cy="2261808"/>
              </a:xfrm>
            </p:grpSpPr>
            <p:grpSp>
              <p:nvGrpSpPr>
                <p:cNvPr id="111" name="群組 110"/>
                <p:cNvGrpSpPr/>
                <p:nvPr/>
              </p:nvGrpSpPr>
              <p:grpSpPr>
                <a:xfrm>
                  <a:off x="4851549" y="4387942"/>
                  <a:ext cx="2913417" cy="2232071"/>
                  <a:chOff x="1201383" y="4213592"/>
                  <a:chExt cx="2913417" cy="2232071"/>
                </a:xfrm>
              </p:grpSpPr>
              <p:grpSp>
                <p:nvGrpSpPr>
                  <p:cNvPr id="114" name="群組 113"/>
                  <p:cNvGrpSpPr/>
                  <p:nvPr/>
                </p:nvGrpSpPr>
                <p:grpSpPr>
                  <a:xfrm>
                    <a:off x="1201383" y="4213592"/>
                    <a:ext cx="2153018" cy="1447800"/>
                    <a:chOff x="5695582" y="1905000"/>
                    <a:chExt cx="2153018" cy="1447800"/>
                  </a:xfrm>
                </p:grpSpPr>
                <p:grpSp>
                  <p:nvGrpSpPr>
                    <p:cNvPr id="117" name="群組 116"/>
                    <p:cNvGrpSpPr/>
                    <p:nvPr/>
                  </p:nvGrpSpPr>
                  <p:grpSpPr>
                    <a:xfrm>
                      <a:off x="5695582" y="1905000"/>
                      <a:ext cx="1391018" cy="1447800"/>
                      <a:chOff x="3942982" y="2286000"/>
                      <a:chExt cx="1391018" cy="1447800"/>
                    </a:xfrm>
                  </p:grpSpPr>
                  <p:sp>
                    <p:nvSpPr>
                      <p:cNvPr id="120" name="橢圓 119"/>
                      <p:cNvSpPr/>
                      <p:nvPr/>
                    </p:nvSpPr>
                    <p:spPr>
                      <a:xfrm>
                        <a:off x="4724400" y="2286000"/>
                        <a:ext cx="609600" cy="609600"/>
                      </a:xfrm>
                      <a:prstGeom prst="ellipse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altLang="zh-TW" sz="3200" dirty="0">
                            <a:solidFill>
                              <a:sysClr val="windowText" lastClr="000000"/>
                            </a:solidFill>
                          </a:rPr>
                          <a:t>3</a:t>
                        </a:r>
                        <a:endParaRPr lang="zh-TW" altLang="en-US" sz="3200" dirty="0">
                          <a:solidFill>
                            <a:sysClr val="windowText" lastClr="000000"/>
                          </a:solidFill>
                        </a:endParaRPr>
                      </a:p>
                    </p:txBody>
                  </p:sp>
                  <p:sp>
                    <p:nvSpPr>
                      <p:cNvPr id="121" name="橢圓 120"/>
                      <p:cNvSpPr/>
                      <p:nvPr/>
                    </p:nvSpPr>
                    <p:spPr>
                      <a:xfrm>
                        <a:off x="3942982" y="3124200"/>
                        <a:ext cx="609600" cy="609600"/>
                      </a:xfrm>
                      <a:prstGeom prst="ellipse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altLang="zh-TW" sz="3200" dirty="0">
                            <a:solidFill>
                              <a:sysClr val="windowText" lastClr="000000"/>
                            </a:solidFill>
                          </a:rPr>
                          <a:t>2</a:t>
                        </a:r>
                        <a:endParaRPr lang="zh-TW" altLang="en-US" sz="3200" dirty="0">
                          <a:solidFill>
                            <a:sysClr val="windowText" lastClr="000000"/>
                          </a:solidFill>
                        </a:endParaRPr>
                      </a:p>
                    </p:txBody>
                  </p:sp>
                  <p:cxnSp>
                    <p:nvCxnSpPr>
                      <p:cNvPr id="122" name="直線接點 121"/>
                      <p:cNvCxnSpPr>
                        <a:stCxn id="121" idx="7"/>
                        <a:endCxn id="120" idx="3"/>
                      </p:cNvCxnSpPr>
                      <p:nvPr/>
                    </p:nvCxnSpPr>
                    <p:spPr>
                      <a:xfrm flipV="1">
                        <a:off x="4463308" y="2806326"/>
                        <a:ext cx="350366" cy="407148"/>
                      </a:xfrm>
                      <a:prstGeom prst="line">
                        <a:avLst/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118" name="橢圓 117"/>
                    <p:cNvSpPr/>
                    <p:nvPr/>
                  </p:nvSpPr>
                  <p:spPr>
                    <a:xfrm>
                      <a:off x="7239000" y="2743200"/>
                      <a:ext cx="609600" cy="609600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sz="3200" dirty="0" smtClean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lang="zh-TW" altLang="en-US" sz="3200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119" name="直線接點 118"/>
                    <p:cNvCxnSpPr>
                      <a:stCxn id="120" idx="5"/>
                      <a:endCxn id="118" idx="1"/>
                    </p:cNvCxnSpPr>
                    <p:nvPr/>
                  </p:nvCxnSpPr>
                  <p:spPr>
                    <a:xfrm>
                      <a:off x="6997326" y="2425326"/>
                      <a:ext cx="330948" cy="407148"/>
                    </a:xfrm>
                    <a:prstGeom prst="lin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15" name="橢圓 114"/>
                  <p:cNvSpPr/>
                  <p:nvPr/>
                </p:nvSpPr>
                <p:spPr>
                  <a:xfrm>
                    <a:off x="3505200" y="5836063"/>
                    <a:ext cx="609600" cy="6096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sz="3200" dirty="0" smtClean="0">
                        <a:solidFill>
                          <a:sysClr val="windowText" lastClr="000000"/>
                        </a:solidFill>
                      </a:rPr>
                      <a:t>7</a:t>
                    </a:r>
                    <a:endParaRPr lang="zh-TW" altLang="en-US" sz="32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cxnSp>
                <p:nvCxnSpPr>
                  <p:cNvPr id="116" name="直線接點 115"/>
                  <p:cNvCxnSpPr>
                    <a:stCxn id="118" idx="5"/>
                    <a:endCxn id="115" idx="1"/>
                  </p:cNvCxnSpPr>
                  <p:nvPr/>
                </p:nvCxnSpPr>
                <p:spPr>
                  <a:xfrm>
                    <a:off x="3265127" y="5572118"/>
                    <a:ext cx="329347" cy="353219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2" name="橢圓 111"/>
                <p:cNvSpPr/>
                <p:nvPr/>
              </p:nvSpPr>
              <p:spPr>
                <a:xfrm>
                  <a:off x="5632905" y="6040150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 smtClean="0">
                      <a:solidFill>
                        <a:sysClr val="windowText" lastClr="000000"/>
                      </a:solidFill>
                    </a:rPr>
                    <a:t>5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13" name="直線接點 112"/>
                <p:cNvCxnSpPr>
                  <a:stCxn id="112" idx="7"/>
                  <a:endCxn id="118" idx="3"/>
                </p:cNvCxnSpPr>
                <p:nvPr/>
              </p:nvCxnSpPr>
              <p:spPr>
                <a:xfrm flipV="1">
                  <a:off x="6153231" y="5746468"/>
                  <a:ext cx="331010" cy="38295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9" name="橢圓 108"/>
              <p:cNvSpPr/>
              <p:nvPr/>
            </p:nvSpPr>
            <p:spPr>
              <a:xfrm>
                <a:off x="4768719" y="2880731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 smtClean="0">
                    <a:solidFill>
                      <a:sysClr val="windowText" lastClr="000000"/>
                    </a:solidFill>
                  </a:rPr>
                  <a:t>1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110" name="直線接點 109"/>
              <p:cNvCxnSpPr>
                <a:stCxn id="109" idx="7"/>
                <a:endCxn id="121" idx="3"/>
              </p:cNvCxnSpPr>
              <p:nvPr/>
            </p:nvCxnSpPr>
            <p:spPr>
              <a:xfrm flipV="1">
                <a:off x="5289045" y="2616786"/>
                <a:ext cx="310053" cy="35321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4" name="橢圓 123"/>
            <p:cNvSpPr/>
            <p:nvPr/>
          </p:nvSpPr>
          <p:spPr>
            <a:xfrm>
              <a:off x="3606196" y="6155410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>
                  <a:solidFill>
                    <a:sysClr val="windowText" lastClr="000000"/>
                  </a:solidFill>
                </a:rPr>
                <a:t>4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25" name="直線接點 124"/>
            <p:cNvCxnSpPr>
              <a:stCxn id="124" idx="7"/>
              <a:endCxn id="112" idx="3"/>
            </p:cNvCxnSpPr>
            <p:nvPr/>
          </p:nvCxnSpPr>
          <p:spPr>
            <a:xfrm flipV="1">
              <a:off x="4126522" y="5867273"/>
              <a:ext cx="310957" cy="37741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文字方塊 125"/>
          <p:cNvSpPr txBox="1"/>
          <p:nvPr/>
        </p:nvSpPr>
        <p:spPr>
          <a:xfrm>
            <a:off x="4350751" y="6088944"/>
            <a:ext cx="2164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Final Result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27612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81000"/>
            <a:ext cx="7081838" cy="513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166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(a)</a:t>
            </a:r>
            <a:endParaRPr lang="en-US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6796844"/>
              </p:ext>
            </p:extLst>
          </p:nvPr>
        </p:nvGraphicFramePr>
        <p:xfrm>
          <a:off x="457200" y="2131060"/>
          <a:ext cx="7620000" cy="27736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762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r>
                        <a:rPr lang="en-US" altLang="zh-TW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r>
                        <a:rPr lang="en-US" altLang="zh-TW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3942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(b)</a:t>
            </a:r>
            <a:endParaRPr lang="en-US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5471313"/>
              </p:ext>
            </p:extLst>
          </p:nvPr>
        </p:nvGraphicFramePr>
        <p:xfrm>
          <a:off x="466493" y="1600200"/>
          <a:ext cx="7620000" cy="356616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762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 smtClean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2000" b="1" u="sng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sng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b="1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en-US" sz="2000" b="0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2000" b="0" u="non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2000" b="0" u="non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sng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000" b="1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2000" b="0" u="non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2000" b="0" u="non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sng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1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sng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000" b="1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2000" b="0" u="non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en-US" sz="2000" b="0" u="non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2000" b="0" u="non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n-US" sz="2000" b="0" u="non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sng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1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2000" b="0" u="non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US" sz="2000" b="0" u="non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sng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000" b="1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2000" b="0" u="non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en-US" sz="2000" b="0" u="non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u="none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2000" b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en-US" sz="2000" b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25897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9105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200400"/>
            <a:ext cx="7886700" cy="133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693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Problem 3 (Cont’d).</a:t>
            </a:r>
          </a:p>
        </p:txBody>
      </p:sp>
      <p:sp>
        <p:nvSpPr>
          <p:cNvPr id="52" name="Shape 52"/>
          <p:cNvSpPr>
            <a:spLocks noGrp="1"/>
          </p:cNvSpPr>
          <p:nvPr>
            <p:ph type="body" idx="1"/>
          </p:nvPr>
        </p:nvSpPr>
        <p:spPr>
          <a:xfrm>
            <a:off x="669727" y="1835051"/>
            <a:ext cx="7804547" cy="4420195"/>
          </a:xfrm>
          <a:prstGeom prst="rect">
            <a:avLst/>
          </a:prstGeom>
        </p:spPr>
        <p:txBody>
          <a:bodyPr anchor="t"/>
          <a:lstStyle/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b="1" dirty="0">
                <a:latin typeface="Helvetica"/>
                <a:ea typeface="Helvetica"/>
                <a:cs typeface="Helvetica"/>
                <a:sym typeface="Helvetica"/>
              </a:rPr>
              <a:t>Algorithm Partition</a:t>
            </a:r>
            <a:r>
              <a:rPr sz="1672" dirty="0"/>
              <a:t> (X, Left, Right)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b="1" dirty="0">
                <a:latin typeface="Helvetica"/>
                <a:ea typeface="Helvetica"/>
                <a:cs typeface="Helvetica"/>
                <a:sym typeface="Helvetica"/>
              </a:rPr>
              <a:t>begin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dirty="0"/>
              <a:t>    pivot := X[Left];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dirty="0"/>
              <a:t>    L : = Left; R := Right;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dirty="0"/>
              <a:t>    </a:t>
            </a:r>
            <a:r>
              <a:rPr sz="1672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while </a:t>
            </a:r>
            <a:r>
              <a:rPr sz="1672" dirty="0">
                <a:solidFill>
                  <a:srgbClr val="C82506"/>
                </a:solidFill>
              </a:rPr>
              <a:t>L &lt; R </a:t>
            </a:r>
            <a:r>
              <a:rPr sz="1672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endParaRPr sz="1672" dirty="0">
              <a:solidFill>
                <a:srgbClr val="C82506"/>
              </a:solidFill>
            </a:endParaRP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dirty="0">
                <a:solidFill>
                  <a:srgbClr val="C82506"/>
                </a:solidFill>
              </a:rPr>
              <a:t>        </a:t>
            </a:r>
            <a:r>
              <a:rPr sz="1672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1672" dirty="0">
                <a:solidFill>
                  <a:srgbClr val="C82506"/>
                </a:solidFill>
              </a:rPr>
              <a:t> X[L] &lt;= pivot and L &lt;= Right </a:t>
            </a:r>
            <a:r>
              <a:rPr sz="1672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1672" dirty="0">
                <a:solidFill>
                  <a:srgbClr val="C82506"/>
                </a:solidFill>
              </a:rPr>
              <a:t> L := L + 1;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dirty="0">
                <a:solidFill>
                  <a:srgbClr val="C82506"/>
                </a:solidFill>
              </a:rPr>
              <a:t>        </a:t>
            </a:r>
            <a:r>
              <a:rPr sz="1672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1672" dirty="0">
                <a:solidFill>
                  <a:srgbClr val="C82506"/>
                </a:solidFill>
              </a:rPr>
              <a:t> X[R] &gt; pivot and R &gt;= Left </a:t>
            </a:r>
            <a:r>
              <a:rPr sz="1672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1672" dirty="0">
                <a:solidFill>
                  <a:srgbClr val="C82506"/>
                </a:solidFill>
              </a:rPr>
              <a:t> R := R - 1;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dirty="0">
                <a:solidFill>
                  <a:srgbClr val="C82506"/>
                </a:solidFill>
              </a:rPr>
              <a:t>        </a:t>
            </a:r>
            <a:r>
              <a:rPr sz="1672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if </a:t>
            </a:r>
            <a:r>
              <a:rPr sz="1672" dirty="0">
                <a:solidFill>
                  <a:srgbClr val="C82506"/>
                </a:solidFill>
              </a:rPr>
              <a:t>L &lt; R </a:t>
            </a:r>
            <a:r>
              <a:rPr sz="1672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then </a:t>
            </a:r>
            <a:r>
              <a:rPr sz="1672" dirty="0">
                <a:solidFill>
                  <a:srgbClr val="C82506"/>
                </a:solidFill>
              </a:rPr>
              <a:t> swap(X[L], X[R]);</a:t>
            </a:r>
            <a:endParaRPr sz="1672" dirty="0"/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dirty="0"/>
              <a:t>    Middle := R;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dirty="0"/>
              <a:t>    swap(</a:t>
            </a:r>
            <a:r>
              <a:rPr sz="1672" dirty="0">
                <a:solidFill>
                  <a:srgbClr val="C82506"/>
                </a:solidFill>
              </a:rPr>
              <a:t>X[Left], X[Middle]</a:t>
            </a:r>
            <a:r>
              <a:rPr sz="1672" dirty="0"/>
              <a:t>);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b="1" dirty="0">
                <a:latin typeface="Helvetica"/>
                <a:ea typeface="Helvetica"/>
                <a:cs typeface="Helvetica"/>
                <a:sym typeface="Helvetica"/>
              </a:rPr>
              <a:t>end</a:t>
            </a:r>
          </a:p>
        </p:txBody>
      </p:sp>
      <p:sp>
        <p:nvSpPr>
          <p:cNvPr id="53" name="Shape 53"/>
          <p:cNvSpPr/>
          <p:nvPr/>
        </p:nvSpPr>
        <p:spPr>
          <a:xfrm>
            <a:off x="512950" y="5843304"/>
            <a:ext cx="3047240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35719" tIns="35719" rIns="35719" bIns="35719" anchor="ctr"/>
          <a:lstStyle/>
          <a:p>
            <a:pPr lvl="0">
              <a:defRPr sz="2400"/>
            </a:pPr>
            <a:endParaRPr sz="1687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42069"/>
          <a:stretch/>
        </p:blipFill>
        <p:spPr>
          <a:xfrm>
            <a:off x="3200400" y="5502731"/>
            <a:ext cx="5042192" cy="116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37388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Problem 3 (Cont’d).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669727" y="1804069"/>
            <a:ext cx="7804547" cy="4420196"/>
          </a:xfrm>
          <a:prstGeom prst="rect">
            <a:avLst/>
          </a:prstGeom>
        </p:spPr>
        <p:txBody>
          <a:bodyPr anchor="t"/>
          <a:lstStyle/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b="1">
                <a:latin typeface="Helvetica"/>
                <a:ea typeface="Helvetica"/>
                <a:cs typeface="Helvetica"/>
                <a:sym typeface="Helvetica"/>
              </a:rPr>
              <a:t>Algorithm Partition</a:t>
            </a:r>
            <a:r>
              <a:rPr sz="1672"/>
              <a:t> (X, Left, Right)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b="1">
                <a:latin typeface="Helvetica"/>
                <a:ea typeface="Helvetica"/>
                <a:cs typeface="Helvetica"/>
                <a:sym typeface="Helvetica"/>
              </a:rPr>
              <a:t>begin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/>
              <a:t>    pivot := X[Left];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/>
              <a:t>    L : = Left; R := Right;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/>
              <a:t>    </a:t>
            </a:r>
            <a:r>
              <a:rPr sz="1672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while </a:t>
            </a:r>
            <a:r>
              <a:rPr sz="1672">
                <a:solidFill>
                  <a:srgbClr val="C82506"/>
                </a:solidFill>
              </a:rPr>
              <a:t>L &lt; R </a:t>
            </a:r>
            <a:r>
              <a:rPr sz="1672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endParaRPr sz="1672">
              <a:solidFill>
                <a:srgbClr val="C82506"/>
              </a:solidFill>
            </a:endParaRP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>
                <a:solidFill>
                  <a:srgbClr val="C82506"/>
                </a:solidFill>
              </a:rPr>
              <a:t>        </a:t>
            </a:r>
            <a:r>
              <a:rPr sz="1672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1672">
                <a:solidFill>
                  <a:srgbClr val="C82506"/>
                </a:solidFill>
              </a:rPr>
              <a:t> X[L] &lt;= pivot and L &lt;= Right </a:t>
            </a:r>
            <a:r>
              <a:rPr sz="1672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1672">
                <a:solidFill>
                  <a:srgbClr val="C82506"/>
                </a:solidFill>
              </a:rPr>
              <a:t> L := L + 1;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>
                <a:solidFill>
                  <a:srgbClr val="C82506"/>
                </a:solidFill>
              </a:rPr>
              <a:t>        </a:t>
            </a:r>
            <a:r>
              <a:rPr sz="1672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1672">
                <a:solidFill>
                  <a:srgbClr val="C82506"/>
                </a:solidFill>
              </a:rPr>
              <a:t> X[R] &gt; pivot and R &gt;= Left </a:t>
            </a:r>
            <a:r>
              <a:rPr sz="1672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1672">
                <a:solidFill>
                  <a:srgbClr val="C82506"/>
                </a:solidFill>
              </a:rPr>
              <a:t> R := R - 1;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>
                <a:solidFill>
                  <a:srgbClr val="C82506"/>
                </a:solidFill>
              </a:rPr>
              <a:t>        </a:t>
            </a:r>
            <a:r>
              <a:rPr sz="1672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if </a:t>
            </a:r>
            <a:r>
              <a:rPr sz="1672">
                <a:solidFill>
                  <a:srgbClr val="C82506"/>
                </a:solidFill>
              </a:rPr>
              <a:t>L &lt; R </a:t>
            </a:r>
            <a:r>
              <a:rPr sz="1672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then </a:t>
            </a:r>
            <a:r>
              <a:rPr sz="1672">
                <a:solidFill>
                  <a:srgbClr val="C82506"/>
                </a:solidFill>
              </a:rPr>
              <a:t> swap(X[L], X[R]);</a:t>
            </a:r>
            <a:endParaRPr sz="1672"/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/>
              <a:t>    Middle := R;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/>
              <a:t>    swap(</a:t>
            </a:r>
            <a:r>
              <a:rPr sz="1672">
                <a:solidFill>
                  <a:srgbClr val="C82506"/>
                </a:solidFill>
              </a:rPr>
              <a:t>X[Left], X[Middle]</a:t>
            </a:r>
            <a:r>
              <a:rPr sz="1672"/>
              <a:t>);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b="1">
                <a:latin typeface="Helvetica"/>
                <a:ea typeface="Helvetica"/>
                <a:cs typeface="Helvetica"/>
                <a:sym typeface="Helvetica"/>
              </a:rPr>
              <a:t>end</a:t>
            </a:r>
          </a:p>
        </p:txBody>
      </p:sp>
      <p:sp>
        <p:nvSpPr>
          <p:cNvPr id="58" name="Shape 58"/>
          <p:cNvSpPr/>
          <p:nvPr/>
        </p:nvSpPr>
        <p:spPr>
          <a:xfrm>
            <a:off x="3092396" y="6411888"/>
            <a:ext cx="5650073" cy="407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/>
            </a:pPr>
            <a:r>
              <a:rPr sz="2180"/>
              <a:t>That’s what holds right after the main </a:t>
            </a:r>
            <a:r>
              <a:rPr sz="2180" i="1"/>
              <a:t>while</a:t>
            </a:r>
            <a:r>
              <a:rPr sz="2180"/>
              <a:t> loop.</a:t>
            </a:r>
          </a:p>
        </p:txBody>
      </p:sp>
      <p:sp>
        <p:nvSpPr>
          <p:cNvPr id="59" name="Shape 59"/>
          <p:cNvSpPr/>
          <p:nvPr/>
        </p:nvSpPr>
        <p:spPr>
          <a:xfrm>
            <a:off x="615746" y="5035617"/>
            <a:ext cx="5211741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35719" tIns="35719" rIns="35719" bIns="35719" anchor="ctr"/>
          <a:lstStyle/>
          <a:p>
            <a:pPr lvl="0">
              <a:defRPr sz="2400"/>
            </a:pPr>
            <a:endParaRPr sz="1687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49559"/>
          <a:stretch/>
        </p:blipFill>
        <p:spPr>
          <a:xfrm>
            <a:off x="3793074" y="5159400"/>
            <a:ext cx="4612378" cy="116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72789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Problem 3 (Cont’d).</a:t>
            </a:r>
          </a:p>
        </p:txBody>
      </p:sp>
      <p:sp>
        <p:nvSpPr>
          <p:cNvPr id="65" name="Shape 65"/>
          <p:cNvSpPr>
            <a:spLocks noGrp="1"/>
          </p:cNvSpPr>
          <p:nvPr>
            <p:ph type="body" idx="1"/>
          </p:nvPr>
        </p:nvSpPr>
        <p:spPr>
          <a:xfrm>
            <a:off x="669726" y="1527298"/>
            <a:ext cx="5297562" cy="1763318"/>
          </a:xfrm>
          <a:prstGeom prst="rect">
            <a:avLst/>
          </a:prstGeom>
        </p:spPr>
        <p:txBody>
          <a:bodyPr anchor="t"/>
          <a:lstStyle/>
          <a:p>
            <a:pPr marL="0" indent="0" defTabSz="164300">
              <a:spcBef>
                <a:spcPts val="1125"/>
              </a:spcBef>
              <a:buNone/>
              <a:defRPr sz="1800"/>
            </a:pPr>
            <a:r>
              <a:rPr sz="1631"/>
              <a:t>    </a:t>
            </a:r>
            <a:r>
              <a:rPr sz="1631" b="1">
                <a:latin typeface="Helvetica"/>
                <a:ea typeface="Helvetica"/>
                <a:cs typeface="Helvetica"/>
                <a:sym typeface="Helvetica"/>
              </a:rPr>
              <a:t>while </a:t>
            </a:r>
            <a:r>
              <a:rPr sz="1631"/>
              <a:t>L &lt; R </a:t>
            </a:r>
            <a:r>
              <a:rPr sz="1631" b="1">
                <a:latin typeface="Helvetica"/>
                <a:ea typeface="Helvetica"/>
                <a:cs typeface="Helvetica"/>
                <a:sym typeface="Helvetica"/>
              </a:rPr>
              <a:t>do</a:t>
            </a:r>
            <a:endParaRPr sz="1631"/>
          </a:p>
          <a:p>
            <a:pPr marL="0" indent="0" defTabSz="164300">
              <a:spcBef>
                <a:spcPts val="1125"/>
              </a:spcBef>
              <a:buNone/>
              <a:defRPr sz="1800"/>
            </a:pPr>
            <a:r>
              <a:rPr sz="1631" dirty="0"/>
              <a:t>        </a:t>
            </a:r>
            <a:r>
              <a:rPr sz="1631" b="1" dirty="0"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1631" dirty="0"/>
              <a:t> </a:t>
            </a:r>
            <a:r>
              <a:rPr sz="1631" b="1" i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X[L] &lt;= pivot</a:t>
            </a:r>
            <a:r>
              <a:rPr sz="1631" dirty="0">
                <a:solidFill>
                  <a:srgbClr val="C82506"/>
                </a:solidFill>
              </a:rPr>
              <a:t> </a:t>
            </a:r>
            <a:r>
              <a:rPr sz="1631" dirty="0"/>
              <a:t>and L &lt;= Right </a:t>
            </a:r>
            <a:r>
              <a:rPr sz="1631" b="1" dirty="0"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1631" dirty="0"/>
              <a:t> L := L + 1;</a:t>
            </a:r>
          </a:p>
          <a:p>
            <a:pPr marL="0" indent="0" defTabSz="164300">
              <a:spcBef>
                <a:spcPts val="1125"/>
              </a:spcBef>
              <a:buNone/>
              <a:defRPr sz="1800"/>
            </a:pPr>
            <a:r>
              <a:rPr sz="1631" dirty="0"/>
              <a:t>        </a:t>
            </a:r>
            <a:r>
              <a:rPr sz="1631" b="1" dirty="0"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1631" dirty="0"/>
              <a:t> </a:t>
            </a:r>
            <a:r>
              <a:rPr sz="1631" b="1" i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X[R] &gt; pivot</a:t>
            </a:r>
            <a:r>
              <a:rPr sz="1631" dirty="0"/>
              <a:t> and R &gt;= Left </a:t>
            </a:r>
            <a:r>
              <a:rPr sz="1631" b="1" dirty="0"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1631" dirty="0"/>
              <a:t> R := R - 1;</a:t>
            </a:r>
          </a:p>
          <a:p>
            <a:pPr marL="0" indent="0" defTabSz="164300">
              <a:spcBef>
                <a:spcPts val="1125"/>
              </a:spcBef>
              <a:buNone/>
              <a:defRPr sz="1800"/>
            </a:pPr>
            <a:r>
              <a:rPr sz="1631" dirty="0"/>
              <a:t>        </a:t>
            </a:r>
            <a:r>
              <a:rPr sz="1631" b="1" dirty="0">
                <a:latin typeface="Helvetica"/>
                <a:ea typeface="Helvetica"/>
                <a:cs typeface="Helvetica"/>
                <a:sym typeface="Helvetica"/>
              </a:rPr>
              <a:t>if </a:t>
            </a:r>
            <a:r>
              <a:rPr sz="1631" dirty="0"/>
              <a:t>L &lt; R </a:t>
            </a:r>
            <a:r>
              <a:rPr sz="1631" b="1" dirty="0">
                <a:latin typeface="Helvetica"/>
                <a:ea typeface="Helvetica"/>
                <a:cs typeface="Helvetica"/>
                <a:sym typeface="Helvetica"/>
              </a:rPr>
              <a:t>then </a:t>
            </a:r>
            <a:r>
              <a:rPr sz="1631" dirty="0"/>
              <a:t> swap(X[L], X[R]);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49559"/>
          <a:stretch/>
        </p:blipFill>
        <p:spPr>
          <a:xfrm>
            <a:off x="669726" y="3264098"/>
            <a:ext cx="4612378" cy="116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5643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 dirty="0"/>
              <a:t>Problem 3 </a:t>
            </a:r>
            <a:r>
              <a:rPr sz="5625" dirty="0" smtClean="0"/>
              <a:t>(</a:t>
            </a:r>
            <a:r>
              <a:rPr lang="en-US" sz="5625" dirty="0" smtClean="0"/>
              <a:t>Ans.</a:t>
            </a:r>
            <a:r>
              <a:rPr sz="5625" dirty="0" smtClean="0"/>
              <a:t>).</a:t>
            </a:r>
            <a:endParaRPr sz="5625" dirty="0"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669727" y="1804069"/>
            <a:ext cx="7804547" cy="4420196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b="1" dirty="0">
                <a:latin typeface="Helvetica"/>
                <a:ea typeface="Helvetica"/>
                <a:cs typeface="Helvetica"/>
                <a:sym typeface="Helvetica"/>
              </a:rPr>
              <a:t>Algorithm Partition</a:t>
            </a:r>
            <a:r>
              <a:rPr sz="1400" dirty="0"/>
              <a:t> (X, Left, Right)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b="1" dirty="0">
                <a:latin typeface="Helvetica"/>
                <a:ea typeface="Helvetica"/>
                <a:cs typeface="Helvetica"/>
                <a:sym typeface="Helvetica"/>
              </a:rPr>
              <a:t>begin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dirty="0"/>
              <a:t>    pivot := X[Left];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dirty="0"/>
              <a:t>    L : = Left; R := Right;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dirty="0">
                <a:solidFill>
                  <a:srgbClr val="FF0000"/>
                </a:solidFill>
              </a:rPr>
              <a:t>    </a:t>
            </a:r>
            <a:r>
              <a:rPr sz="1400" b="1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while </a:t>
            </a:r>
            <a:r>
              <a:rPr sz="1400" dirty="0">
                <a:solidFill>
                  <a:srgbClr val="FF0000"/>
                </a:solidFill>
              </a:rPr>
              <a:t>L &lt; R </a:t>
            </a:r>
            <a:r>
              <a:rPr sz="1400" b="1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endParaRPr sz="1400" dirty="0">
              <a:solidFill>
                <a:srgbClr val="FF0000"/>
              </a:solidFill>
            </a:endParaRP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dirty="0">
                <a:solidFill>
                  <a:srgbClr val="FF0000"/>
                </a:solidFill>
              </a:rPr>
              <a:t>        </a:t>
            </a:r>
            <a:r>
              <a:rPr sz="1400" b="1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1400" dirty="0">
                <a:solidFill>
                  <a:srgbClr val="FF0000"/>
                </a:solidFill>
              </a:rPr>
              <a:t> X[L] &lt;= pivot and L &lt;= Right </a:t>
            </a:r>
            <a:r>
              <a:rPr sz="1400" b="1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1400" dirty="0">
                <a:solidFill>
                  <a:srgbClr val="FF0000"/>
                </a:solidFill>
              </a:rPr>
              <a:t> L := L + 1;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dirty="0">
                <a:solidFill>
                  <a:srgbClr val="FF0000"/>
                </a:solidFill>
              </a:rPr>
              <a:t>        </a:t>
            </a:r>
            <a:r>
              <a:rPr sz="1400" b="1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1400" dirty="0">
                <a:solidFill>
                  <a:srgbClr val="FF0000"/>
                </a:solidFill>
              </a:rPr>
              <a:t> X[R] &gt; pivot and R &gt;= Left </a:t>
            </a:r>
            <a:r>
              <a:rPr sz="1400" b="1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1400" dirty="0">
                <a:solidFill>
                  <a:srgbClr val="FF0000"/>
                </a:solidFill>
              </a:rPr>
              <a:t> R := R - 1;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dirty="0">
                <a:solidFill>
                  <a:srgbClr val="FF0000"/>
                </a:solidFill>
              </a:rPr>
              <a:t>        </a:t>
            </a:r>
            <a:r>
              <a:rPr sz="1400" b="1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if </a:t>
            </a:r>
            <a:r>
              <a:rPr sz="1400" dirty="0">
                <a:solidFill>
                  <a:srgbClr val="FF0000"/>
                </a:solidFill>
              </a:rPr>
              <a:t>L &lt; R </a:t>
            </a:r>
            <a:r>
              <a:rPr sz="1400" b="1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then </a:t>
            </a:r>
            <a:r>
              <a:rPr sz="1400" dirty="0">
                <a:solidFill>
                  <a:srgbClr val="FF0000"/>
                </a:solidFill>
              </a:rPr>
              <a:t> swap(X[L], X[R]);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dirty="0"/>
              <a:t>    Middle := R;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dirty="0"/>
              <a:t>    swap(X[Left], X[Middle]);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b="1" dirty="0">
                <a:latin typeface="Helvetica"/>
                <a:ea typeface="Helvetica"/>
                <a:cs typeface="Helvetica"/>
                <a:sym typeface="Helvetica"/>
              </a:rPr>
              <a:t>end</a:t>
            </a: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 rotWithShape="1">
          <a:blip r:embed="rId3"/>
          <a:srcRect r="33356"/>
          <a:stretch/>
        </p:blipFill>
        <p:spPr>
          <a:xfrm>
            <a:off x="3581400" y="1600200"/>
            <a:ext cx="5256226" cy="175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45832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743200"/>
            <a:ext cx="7924800" cy="242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08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2400" dirty="0" smtClean="0"/>
                  <a:t>Let h is the height of the tree. Let G(h) </a:t>
                </a:r>
                <a:r>
                  <a:rPr lang="en-US" altLang="zh-TW" sz="2400" dirty="0"/>
                  <a:t>denote the sum of the heights of all nodes in a </a:t>
                </a:r>
                <a:r>
                  <a:rPr lang="en-US" altLang="zh-TW" sz="2400" dirty="0" smtClean="0"/>
                  <a:t>h height complete binary</a:t>
                </a:r>
                <a:r>
                  <a:rPr lang="zh-TW" altLang="en-US" sz="2400" dirty="0" smtClean="0"/>
                  <a:t> </a:t>
                </a:r>
                <a:r>
                  <a:rPr lang="en-US" altLang="zh-TW" sz="2400" dirty="0" smtClean="0"/>
                  <a:t>tree. </a:t>
                </a:r>
              </a:p>
              <a:p>
                <a:r>
                  <a:rPr lang="en-US" altLang="zh-TW" sz="2400" dirty="0" smtClean="0"/>
                  <a:t>For </a:t>
                </a:r>
                <a:r>
                  <a:rPr lang="en-US" altLang="zh-TW" sz="2400" dirty="0"/>
                  <a:t>a </a:t>
                </a:r>
                <a:r>
                  <a:rPr lang="en-US" altLang="zh-TW" sz="2400" dirty="0" smtClean="0"/>
                  <a:t>full </a:t>
                </a:r>
                <a:r>
                  <a:rPr lang="en-US" altLang="zh-TW" sz="2400" dirty="0"/>
                  <a:t>binary tree (a special case of complete binary trees</a:t>
                </a:r>
                <a:r>
                  <a:rPr lang="en-US" altLang="zh-TW" sz="2400" dirty="0" smtClean="0"/>
                  <a:t>), n </a:t>
                </a:r>
                <a:r>
                  <a:rPr lang="en-US" altLang="zh-TW" sz="2400" dirty="0"/>
                  <a:t>= </a:t>
                </a:r>
                <a:r>
                  <a:rPr lang="en-US" altLang="zh-TW" sz="2400" dirty="0" smtClean="0"/>
                  <a:t>2</a:t>
                </a:r>
                <a:r>
                  <a:rPr lang="en-US" altLang="zh-TW" sz="2400" baseline="30000" dirty="0" smtClean="0"/>
                  <a:t>h+1</a:t>
                </a:r>
                <a:r>
                  <a:rPr lang="zh-TW" altLang="en-US" sz="2400" dirty="0" smtClean="0"/>
                  <a:t> </a:t>
                </a:r>
                <a:r>
                  <a:rPr lang="en-US" altLang="zh-TW" sz="2400" dirty="0" smtClean="0"/>
                  <a:t>– 1,</a:t>
                </a:r>
                <a:r>
                  <a:rPr lang="en-US" altLang="zh-TW" sz="2400" dirty="0"/>
                  <a:t/>
                </a:r>
                <a:br>
                  <a:rPr lang="en-US" altLang="zh-TW" sz="2400" dirty="0"/>
                </a:br>
                <a14:m>
                  <m:oMath xmlns:m="http://schemas.openxmlformats.org/officeDocument/2006/math">
                    <m:r>
                      <a:rPr lang="en-US" altLang="zh-TW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TW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altLang="zh-TW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p>
                      <m:e>
                        <m:sSup>
                          <m:sSupPr>
                            <m:ctrlPr>
                              <a:rPr lang="en-US" altLang="zh-TW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altLang="zh-TW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TW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altLang="zh-TW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nary>
                    <m:r>
                      <a:rPr lang="en-US" altLang="zh-TW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TW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zh-TW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+ 2) = 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− (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+ 1) ≤ 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–1</m:t>
                    </m:r>
                  </m:oMath>
                </a14:m>
                <a:r>
                  <a:rPr lang="en-US" altLang="zh-TW" sz="2400" dirty="0" smtClean="0"/>
                  <a:t> (</a:t>
                </a:r>
                <a:r>
                  <a:rPr lang="en-US" altLang="zh-TW" sz="2400" dirty="0"/>
                  <a:t>p</a:t>
                </a:r>
                <a:r>
                  <a:rPr lang="en-US" altLang="zh-TW" sz="2400" dirty="0" smtClean="0"/>
                  <a:t>roven in homework 2)</a:t>
                </a:r>
              </a:p>
              <a:p>
                <a:r>
                  <a:rPr lang="en-US" altLang="zh-TW" sz="2400" dirty="0" smtClean="0"/>
                  <a:t>With </a:t>
                </a:r>
                <a:r>
                  <a:rPr lang="en-US" altLang="zh-TW" sz="2400" dirty="0"/>
                  <a:t>this as a basis, we prove the general case </a:t>
                </a:r>
                <a:r>
                  <a:rPr lang="en-US" altLang="zh-TW" sz="2400" dirty="0" smtClean="0"/>
                  <a:t>of complete </a:t>
                </a:r>
                <a:r>
                  <a:rPr lang="en-US" altLang="zh-TW" sz="2400" dirty="0"/>
                  <a:t>binary trees by induction on the </a:t>
                </a:r>
                <a:r>
                  <a:rPr lang="en-US" altLang="zh-TW" sz="2400" dirty="0" smtClean="0"/>
                  <a:t>height </a:t>
                </a:r>
                <a:r>
                  <a:rPr lang="en-US" altLang="zh-TW" sz="2400" dirty="0"/>
                  <a:t>h</a:t>
                </a:r>
                <a:r>
                  <a:rPr lang="en-US" altLang="zh-TW" sz="2400" dirty="0" smtClean="0"/>
                  <a:t> (</a:t>
                </a:r>
                <a:r>
                  <a:rPr lang="en-US" altLang="zh-TW" sz="2400" i="1" dirty="0" smtClean="0"/>
                  <a:t>≥</a:t>
                </a:r>
                <a:r>
                  <a:rPr lang="en-US" altLang="zh-TW" sz="2400" dirty="0" smtClean="0"/>
                  <a:t> 0) </a:t>
                </a:r>
                <a:r>
                  <a:rPr lang="en-US" altLang="zh-TW" sz="2400" dirty="0"/>
                  <a:t>of </a:t>
                </a:r>
                <a:r>
                  <a:rPr lang="en-US" altLang="zh-TW" sz="2400" dirty="0" smtClean="0"/>
                  <a:t>the tree.</a:t>
                </a:r>
              </a:p>
              <a:p>
                <a:r>
                  <a:rPr lang="en-US" altLang="zh-TW" sz="2400" dirty="0" smtClean="0"/>
                  <a:t>Base Case(h=0, h=1):</a:t>
                </a:r>
              </a:p>
              <a:p>
                <a:pPr lvl="1"/>
                <a:r>
                  <a:rPr lang="en-US" altLang="zh-TW" sz="2000" dirty="0" smtClean="0"/>
                  <a:t>Trivially proved</a:t>
                </a:r>
                <a:endParaRPr lang="zh-TW" altLang="en-US" sz="20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t="-1017" r="-1680" b="-63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021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494476" y="149452"/>
            <a:ext cx="7620000" cy="1143000"/>
          </a:xfrm>
        </p:spPr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94476" y="1347327"/>
            <a:ext cx="7620000" cy="4800600"/>
          </a:xfrm>
        </p:spPr>
        <p:txBody>
          <a:bodyPr>
            <a:normAutofit/>
          </a:bodyPr>
          <a:lstStyle/>
          <a:p>
            <a:r>
              <a:rPr lang="en-US" altLang="zh-TW" sz="2400" dirty="0" smtClean="0"/>
              <a:t>Inductive Step(h &gt; 1): </a:t>
            </a:r>
            <a:r>
              <a:rPr lang="en-US" altLang="zh-TW" sz="2400" dirty="0"/>
              <a:t/>
            </a:r>
            <a:br>
              <a:rPr lang="en-US" altLang="zh-TW" sz="2400" dirty="0"/>
            </a:br>
            <a:r>
              <a:rPr lang="en-US" altLang="zh-TW" sz="2400" dirty="0" smtClean="0"/>
              <a:t>There will be four cases on complete binary tree</a:t>
            </a:r>
            <a:r>
              <a:rPr lang="en-US" altLang="zh-TW" sz="2400" dirty="0" smtClean="0">
                <a:sym typeface="Wingdings" panose="05000000000000000000" pitchFamily="2" charset="2"/>
              </a:rPr>
              <a:t>:</a:t>
            </a:r>
            <a:endParaRPr lang="en-US" altLang="zh-TW" sz="2400" dirty="0" smtClean="0"/>
          </a:p>
          <a:p>
            <a:pPr marL="868680" lvl="1" indent="-457200">
              <a:buFont typeface="+mj-lt"/>
              <a:buAutoNum type="arabicPeriod"/>
            </a:pPr>
            <a:r>
              <a:rPr lang="en-US" altLang="zh-TW" dirty="0" smtClean="0"/>
              <a:t>full </a:t>
            </a:r>
            <a:r>
              <a:rPr lang="en-US" altLang="zh-TW" dirty="0"/>
              <a:t>binary tree(we have proven this case before)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altLang="zh-TW" dirty="0" smtClean="0"/>
              <a:t>Left subtree is full and right one is complete (both height = h)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altLang="zh-TW" dirty="0" smtClean="0"/>
              <a:t>Both Left and right subtree are full (</a:t>
            </a:r>
            <a:r>
              <a:rPr lang="en-US" altLang="zh-TW" dirty="0" err="1" smtClean="0"/>
              <a:t>h</a:t>
            </a:r>
            <a:r>
              <a:rPr lang="en-US" altLang="zh-TW" baseline="-25000" dirty="0" err="1" smtClean="0"/>
              <a:t>L</a:t>
            </a:r>
            <a:r>
              <a:rPr lang="en-US" altLang="zh-TW" dirty="0" smtClean="0"/>
              <a:t> = h and </a:t>
            </a:r>
            <a:r>
              <a:rPr lang="en-US" altLang="zh-TW" dirty="0" err="1" smtClean="0"/>
              <a:t>h</a:t>
            </a:r>
            <a:r>
              <a:rPr lang="en-US" altLang="zh-TW" baseline="-25000" dirty="0" err="1" smtClean="0"/>
              <a:t>R</a:t>
            </a:r>
            <a:r>
              <a:rPr lang="en-US" altLang="zh-TW" dirty="0" smtClean="0"/>
              <a:t> = h-1)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altLang="zh-TW" dirty="0" smtClean="0"/>
              <a:t>Right subtree is full and left subtree is complete (</a:t>
            </a:r>
            <a:r>
              <a:rPr lang="en-US" altLang="zh-TW" dirty="0" err="1" smtClean="0"/>
              <a:t>h</a:t>
            </a:r>
            <a:r>
              <a:rPr lang="en-US" altLang="zh-TW" baseline="-25000" dirty="0" err="1" smtClean="0"/>
              <a:t>L</a:t>
            </a:r>
            <a:r>
              <a:rPr lang="en-US" altLang="zh-TW" dirty="0" smtClean="0"/>
              <a:t> = h and </a:t>
            </a:r>
            <a:r>
              <a:rPr lang="en-US" altLang="zh-TW" dirty="0" err="1" smtClean="0"/>
              <a:t>h</a:t>
            </a:r>
            <a:r>
              <a:rPr lang="en-US" altLang="zh-TW" baseline="-25000" dirty="0" err="1" smtClean="0"/>
              <a:t>R</a:t>
            </a:r>
            <a:r>
              <a:rPr lang="en-US" altLang="zh-TW" dirty="0" smtClean="0"/>
              <a:t> = h-1)</a:t>
            </a:r>
            <a:endParaRPr lang="en-US" altLang="zh-TW" dirty="0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4419600"/>
            <a:ext cx="5839968" cy="106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6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3200" dirty="0" smtClean="0"/>
                  <a:t>Case 2 :</a:t>
                </a:r>
                <a:r>
                  <a:rPr lang="en-US" altLang="zh-TW" sz="3200" b="0" i="0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3200" b="0" i="0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3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32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TW" sz="32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e>
                    </m:d>
                    <m:r>
                      <a:rPr lang="en-US" altLang="zh-TW" sz="32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320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32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TW" sz="32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e>
                    </m:d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r>
                  <a:rPr lang="en-US" altLang="zh-TW" sz="3200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3200" b="0" i="1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r>
                  <a:rPr lang="en-US" altLang="zh-TW" sz="3200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3200" b="0" i="1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zh-TW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32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32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−1=</m:t>
                    </m:r>
                    <m:d>
                      <m:dPr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3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TW" sz="32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en-US" altLang="zh-TW" sz="32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TW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3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TW" sz="32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TW" sz="32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altLang="zh-TW" sz="3200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3200" b="0" i="1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−2≤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TW" sz="32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TW" sz="3200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0" t="-152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9" name="圖片 4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82"/>
          <a:stretch/>
        </p:blipFill>
        <p:spPr>
          <a:xfrm>
            <a:off x="3352800" y="4724400"/>
            <a:ext cx="1624584" cy="106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36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2400" dirty="0" smtClean="0"/>
                  <a:t>Case 3 </a:t>
                </a:r>
                <a:r>
                  <a:rPr lang="en-US" altLang="zh-TW" sz="2400" dirty="0"/>
                  <a:t>:</a:t>
                </a:r>
                <a14:m>
                  <m:oMath xmlns:m="http://schemas.openxmlformats.org/officeDocument/2006/math">
                    <m:r>
                      <a:rPr lang="en-US" altLang="zh-TW" sz="24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400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2400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altLang="zh-TW" sz="2400" i="1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−1+1</m:t>
                        </m:r>
                      </m:e>
                    </m:d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zh-TW" altLang="en-US" sz="2400" i="1" dirty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sz="240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2400" i="1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01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5" r="43893"/>
          <a:stretch/>
        </p:blipFill>
        <p:spPr>
          <a:xfrm>
            <a:off x="3429000" y="4800600"/>
            <a:ext cx="1447800" cy="106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00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2400" dirty="0" smtClean="0"/>
                  <a:t>Case 4 </a:t>
                </a:r>
                <a:r>
                  <a:rPr lang="en-US" altLang="zh-TW" sz="2400" dirty="0"/>
                  <a:t>:</a:t>
                </a:r>
                <a14:m>
                  <m:oMath xmlns:m="http://schemas.openxmlformats.org/officeDocument/2006/math">
                    <m:r>
                      <a:rPr lang="en-US" altLang="zh-TW" sz="2400" b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400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2400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b="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e>
                    </m:d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e>
                    </m:d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b="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+(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altLang="zh-TW" sz="240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2400" i="1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−(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−1+1)+(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altLang="zh-TW" sz="2400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2400" b="0" i="1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−1+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+1=(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altLang="zh-TW" sz="2400" i="1">
                        <a:latin typeface="Cambria Math" panose="02040503050406030204" pitchFamily="18" charset="0"/>
                      </a:rPr>
                      <m:t>+1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)−1</m:t>
                    </m:r>
                  </m:oMath>
                </a14:m>
                <a:r>
                  <a:rPr lang="en-US" altLang="zh-TW" sz="2400" i="1" dirty="0">
                    <a:latin typeface="Cambria Math" panose="02040503050406030204" pitchFamily="18" charset="0"/>
                  </a:rPr>
                  <a:t/>
                </a:r>
                <a:br>
                  <a:rPr lang="en-US" altLang="zh-TW" sz="240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01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11" r="19102"/>
          <a:stretch/>
        </p:blipFill>
        <p:spPr>
          <a:xfrm>
            <a:off x="3581400" y="4343400"/>
            <a:ext cx="1371600" cy="106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88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66800"/>
            <a:ext cx="7922265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751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Problem 5 (Cont’d).</a:t>
            </a:r>
          </a:p>
        </p:txBody>
      </p:sp>
      <p:graphicFrame>
        <p:nvGraphicFramePr>
          <p:cNvPr id="80" name="Table 80"/>
          <p:cNvGraphicFramePr/>
          <p:nvPr>
            <p:extLst>
              <p:ext uri="{D42A27DB-BD31-4B8C-83A1-F6EECF244321}">
                <p14:modId xmlns:p14="http://schemas.microsoft.com/office/powerpoint/2010/main" val="570126982"/>
              </p:ext>
            </p:extLst>
          </p:nvPr>
        </p:nvGraphicFramePr>
        <p:xfrm>
          <a:off x="627106" y="1905000"/>
          <a:ext cx="7450094" cy="4516636"/>
        </p:xfrm>
        <a:graphic>
          <a:graphicData uri="http://schemas.openxmlformats.org/drawingml/2006/table">
            <a:tbl>
              <a:tblPr firstRow="1"/>
              <a:tblGrid>
                <a:gridCol w="21208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931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361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1836"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1800">
                          <a:sym typeface="Helvetica"/>
                        </a:rPr>
                        <a:t>First weighing</a:t>
                      </a:r>
                      <a:endParaRPr sz="1800" b="1">
                        <a:sym typeface="Helvetica"/>
                      </a:endParaRP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1800">
                          <a:sym typeface="Helvetica"/>
                        </a:rPr>
                        <a:t>Second weighing</a:t>
                      </a:r>
                      <a:endParaRPr sz="1800" b="1">
                        <a:sym typeface="Helvetica"/>
                      </a:endParaRP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1800">
                          <a:sym typeface="Helvetica"/>
                        </a:rPr>
                        <a:t>Third weighing</a:t>
                      </a:r>
                      <a:endParaRPr sz="1800" b="1">
                        <a:sym typeface="Helvetica"/>
                      </a:endParaRP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7200">
                <a:tc rowSpan="9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 dirty="0"/>
                        <a:t>C</a:t>
                      </a:r>
                      <a:r>
                        <a:rPr sz="1800" dirty="0"/>
                        <a:t>1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2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3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4 = 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5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6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7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8</a:t>
                      </a:r>
                    </a:p>
                  </a:txBody>
                  <a:tcPr marL="35719" marR="35719" marT="35719" marB="35719" anchor="ctr" horzOverflow="overflow"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 dirty="0">
                          <a:sym typeface="Helvetica"/>
                        </a:rPr>
                        <a:t>C</a:t>
                      </a:r>
                      <a:r>
                        <a:rPr sz="1800" dirty="0">
                          <a:sym typeface="Helvetica"/>
                        </a:rPr>
                        <a:t>1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9 = 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10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11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 = </a:t>
                      </a:r>
                      <a:r>
                        <a:rPr sz="2500"/>
                        <a:t>C</a:t>
                      </a:r>
                      <a:r>
                        <a:rPr sz="1800"/>
                        <a:t>12</a:t>
                      </a:r>
                      <a:r>
                        <a:rPr sz="1700"/>
                        <a:t> (no fake coin)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 &gt; </a:t>
                      </a:r>
                      <a:r>
                        <a:rPr sz="2500"/>
                        <a:t>C</a:t>
                      </a:r>
                      <a:r>
                        <a:rPr sz="1800"/>
                        <a:t>12 (</a:t>
                      </a:r>
                      <a:r>
                        <a:rPr sz="2500"/>
                        <a:t>C</a:t>
                      </a:r>
                      <a:r>
                        <a:rPr sz="1800"/>
                        <a:t>12 light)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 &lt; </a:t>
                      </a:r>
                      <a:r>
                        <a:rPr sz="2500"/>
                        <a:t>C</a:t>
                      </a:r>
                      <a:r>
                        <a:rPr sz="1800"/>
                        <a:t>12 (</a:t>
                      </a:r>
                      <a:r>
                        <a:rPr sz="2500"/>
                        <a:t>C</a:t>
                      </a:r>
                      <a:r>
                        <a:rPr sz="1800"/>
                        <a:t>12 heavy)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>
                          <a:sym typeface="Helvetica"/>
                        </a:rPr>
                        <a:t>C</a:t>
                      </a:r>
                      <a:r>
                        <a:rPr sz="1800">
                          <a:sym typeface="Helvetica"/>
                        </a:rPr>
                        <a:t>1</a:t>
                      </a:r>
                      <a:r>
                        <a:rPr sz="2500"/>
                        <a:t>C</a:t>
                      </a:r>
                      <a:r>
                        <a:rPr sz="1800"/>
                        <a:t>9 &gt; </a:t>
                      </a:r>
                      <a:r>
                        <a:rPr sz="2500"/>
                        <a:t>C</a:t>
                      </a:r>
                      <a:r>
                        <a:rPr sz="1800"/>
                        <a:t>10</a:t>
                      </a:r>
                      <a:r>
                        <a:rPr sz="2500"/>
                        <a:t>C</a:t>
                      </a:r>
                      <a:r>
                        <a:rPr sz="1800"/>
                        <a:t>11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10 = </a:t>
                      </a:r>
                      <a:r>
                        <a:rPr sz="2500"/>
                        <a:t>C</a:t>
                      </a:r>
                      <a:r>
                        <a:rPr sz="1800"/>
                        <a:t>11 (</a:t>
                      </a:r>
                      <a:r>
                        <a:rPr sz="2500"/>
                        <a:t>C</a:t>
                      </a:r>
                      <a:r>
                        <a:rPr sz="1800"/>
                        <a:t>9 heavy)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10 &gt; </a:t>
                      </a:r>
                      <a:r>
                        <a:rPr sz="2500"/>
                        <a:t>C</a:t>
                      </a:r>
                      <a:r>
                        <a:rPr sz="1800"/>
                        <a:t>11 (</a:t>
                      </a:r>
                      <a:r>
                        <a:rPr sz="2500"/>
                        <a:t>C</a:t>
                      </a:r>
                      <a:r>
                        <a:rPr sz="1100"/>
                        <a:t>11</a:t>
                      </a:r>
                      <a:r>
                        <a:rPr sz="1800"/>
                        <a:t> light)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10 &lt; </a:t>
                      </a:r>
                      <a:r>
                        <a:rPr sz="2500"/>
                        <a:t>C</a:t>
                      </a:r>
                      <a:r>
                        <a:rPr sz="1800"/>
                        <a:t>11 (</a:t>
                      </a:r>
                      <a:r>
                        <a:rPr sz="2500"/>
                        <a:t>C</a:t>
                      </a:r>
                      <a:r>
                        <a:rPr sz="1100"/>
                        <a:t>10</a:t>
                      </a:r>
                      <a:r>
                        <a:rPr sz="1800"/>
                        <a:t> light)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>
                          <a:sym typeface="Helvetica"/>
                        </a:rPr>
                        <a:t>C</a:t>
                      </a:r>
                      <a:r>
                        <a:rPr sz="1800">
                          <a:sym typeface="Helvetica"/>
                        </a:rPr>
                        <a:t>1</a:t>
                      </a:r>
                      <a:r>
                        <a:rPr sz="2500"/>
                        <a:t>C</a:t>
                      </a:r>
                      <a:r>
                        <a:rPr sz="1800"/>
                        <a:t>9 &lt; </a:t>
                      </a:r>
                      <a:r>
                        <a:rPr sz="2500"/>
                        <a:t>C</a:t>
                      </a:r>
                      <a:r>
                        <a:rPr sz="1800"/>
                        <a:t>10</a:t>
                      </a:r>
                      <a:r>
                        <a:rPr sz="2500"/>
                        <a:t>C</a:t>
                      </a:r>
                      <a:r>
                        <a:rPr sz="1800"/>
                        <a:t>11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10 = </a:t>
                      </a:r>
                      <a:r>
                        <a:rPr sz="2500"/>
                        <a:t>C</a:t>
                      </a:r>
                      <a:r>
                        <a:rPr sz="1800"/>
                        <a:t>11 (</a:t>
                      </a:r>
                      <a:r>
                        <a:rPr sz="2500"/>
                        <a:t>C</a:t>
                      </a:r>
                      <a:r>
                        <a:rPr sz="1800"/>
                        <a:t>9 light)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10 &gt; </a:t>
                      </a:r>
                      <a:r>
                        <a:rPr sz="2500"/>
                        <a:t>C</a:t>
                      </a:r>
                      <a:r>
                        <a:rPr sz="1800"/>
                        <a:t>11 (</a:t>
                      </a:r>
                      <a:r>
                        <a:rPr sz="2500"/>
                        <a:t>C</a:t>
                      </a:r>
                      <a:r>
                        <a:rPr sz="1100"/>
                        <a:t>10</a:t>
                      </a:r>
                      <a:r>
                        <a:rPr sz="1800"/>
                        <a:t> heavy)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 dirty="0"/>
                        <a:t>C</a:t>
                      </a:r>
                      <a:r>
                        <a:rPr sz="1800" dirty="0"/>
                        <a:t>10 &lt; 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11 (</a:t>
                      </a:r>
                      <a:r>
                        <a:rPr sz="2500" dirty="0"/>
                        <a:t>C</a:t>
                      </a:r>
                      <a:r>
                        <a:rPr sz="1100" dirty="0"/>
                        <a:t>11</a:t>
                      </a:r>
                      <a:r>
                        <a:rPr sz="1800" dirty="0"/>
                        <a:t> heavy)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14102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Problem 5 (Cont’d).</a:t>
            </a:r>
          </a:p>
        </p:txBody>
      </p:sp>
      <p:graphicFrame>
        <p:nvGraphicFramePr>
          <p:cNvPr id="85" name="Table 85"/>
          <p:cNvGraphicFramePr/>
          <p:nvPr>
            <p:extLst>
              <p:ext uri="{D42A27DB-BD31-4B8C-83A1-F6EECF244321}">
                <p14:modId xmlns:p14="http://schemas.microsoft.com/office/powerpoint/2010/main" val="123196119"/>
              </p:ext>
            </p:extLst>
          </p:nvPr>
        </p:nvGraphicFramePr>
        <p:xfrm>
          <a:off x="492512" y="1828800"/>
          <a:ext cx="7844772" cy="4516636"/>
        </p:xfrm>
        <a:graphic>
          <a:graphicData uri="http://schemas.openxmlformats.org/drawingml/2006/table">
            <a:tbl>
              <a:tblPr firstRow="1"/>
              <a:tblGrid>
                <a:gridCol w="21208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024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215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1836"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1800">
                          <a:sym typeface="Helvetica"/>
                        </a:rPr>
                        <a:t>First weighing</a:t>
                      </a:r>
                      <a:endParaRPr sz="1800" b="1">
                        <a:sym typeface="Helvetica"/>
                      </a:endParaRP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1800">
                          <a:sym typeface="Helvetica"/>
                        </a:rPr>
                        <a:t>Second weighing</a:t>
                      </a:r>
                      <a:endParaRPr sz="1800" b="1">
                        <a:sym typeface="Helvetica"/>
                      </a:endParaRP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1800">
                          <a:sym typeface="Helvetica"/>
                        </a:rPr>
                        <a:t>Third weighing</a:t>
                      </a:r>
                      <a:endParaRPr sz="1800" b="1">
                        <a:sym typeface="Helvetica"/>
                      </a:endParaRP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7200">
                <a:tc rowSpan="9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 dirty="0">
                          <a:sym typeface="Helvetica"/>
                        </a:rPr>
                        <a:t>C</a:t>
                      </a:r>
                      <a:r>
                        <a:rPr sz="1800" dirty="0">
                          <a:sym typeface="Helvetica"/>
                        </a:rPr>
                        <a:t>1</a:t>
                      </a:r>
                      <a:r>
                        <a:rPr sz="2500" dirty="0">
                          <a:sym typeface="Helvetica"/>
                        </a:rPr>
                        <a:t>C</a:t>
                      </a:r>
                      <a:r>
                        <a:rPr sz="1800" dirty="0">
                          <a:sym typeface="Helvetica"/>
                        </a:rPr>
                        <a:t>2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3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4 &gt; 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5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6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7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8</a:t>
                      </a:r>
                    </a:p>
                  </a:txBody>
                  <a:tcPr marL="35719" marR="35719" marT="35719" marB="35719" anchor="ctr" horzOverflow="overflow"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</a:t>
                      </a:r>
                      <a:r>
                        <a:rPr sz="2500"/>
                        <a:t>C</a:t>
                      </a:r>
                      <a:r>
                        <a:rPr sz="1800"/>
                        <a:t>2</a:t>
                      </a:r>
                      <a:r>
                        <a:rPr sz="2500"/>
                        <a:t>C</a:t>
                      </a:r>
                      <a:r>
                        <a:rPr sz="1800"/>
                        <a:t>5 = </a:t>
                      </a:r>
                      <a:r>
                        <a:rPr sz="2500"/>
                        <a:t>C</a:t>
                      </a:r>
                      <a:r>
                        <a:rPr sz="1800"/>
                        <a:t>3</a:t>
                      </a:r>
                      <a:r>
                        <a:rPr sz="2500"/>
                        <a:t>C</a:t>
                      </a:r>
                      <a:r>
                        <a:rPr sz="1800"/>
                        <a:t>6</a:t>
                      </a:r>
                      <a:r>
                        <a:rPr sz="2500"/>
                        <a:t>C</a:t>
                      </a:r>
                      <a:r>
                        <a:rPr sz="1800"/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7 = </a:t>
                      </a:r>
                      <a:r>
                        <a:rPr sz="2500"/>
                        <a:t>C</a:t>
                      </a:r>
                      <a:r>
                        <a:rPr sz="1800"/>
                        <a:t>8, </a:t>
                      </a:r>
                      <a:r>
                        <a:rPr sz="2500"/>
                        <a:t>C</a:t>
                      </a:r>
                      <a:r>
                        <a:rPr sz="1800"/>
                        <a:t>4 heavy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7 &gt; </a:t>
                      </a:r>
                      <a:r>
                        <a:rPr sz="2500"/>
                        <a:t>C</a:t>
                      </a:r>
                      <a:r>
                        <a:rPr sz="1800"/>
                        <a:t>8, </a:t>
                      </a:r>
                      <a:r>
                        <a:rPr sz="2500"/>
                        <a:t>C</a:t>
                      </a:r>
                      <a:r>
                        <a:rPr sz="1800"/>
                        <a:t>8 ligher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7 &lt; </a:t>
                      </a:r>
                      <a:r>
                        <a:rPr sz="2500"/>
                        <a:t>C</a:t>
                      </a:r>
                      <a:r>
                        <a:rPr sz="1800"/>
                        <a:t>8,</a:t>
                      </a:r>
                      <a:r>
                        <a:rPr sz="2500"/>
                        <a:t> C</a:t>
                      </a:r>
                      <a:r>
                        <a:rPr sz="1800"/>
                        <a:t>7 ligher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>
                          <a:sym typeface="Helvetica"/>
                        </a:rPr>
                        <a:t>C</a:t>
                      </a:r>
                      <a:r>
                        <a:rPr sz="1800">
                          <a:sym typeface="Helvetica"/>
                        </a:rPr>
                        <a:t>1</a:t>
                      </a:r>
                      <a:r>
                        <a:rPr sz="2500">
                          <a:sym typeface="Helvetica"/>
                        </a:rPr>
                        <a:t>C</a:t>
                      </a:r>
                      <a:r>
                        <a:rPr sz="1800">
                          <a:sym typeface="Helvetica"/>
                        </a:rPr>
                        <a:t>2</a:t>
                      </a:r>
                      <a:r>
                        <a:rPr sz="2500"/>
                        <a:t>C</a:t>
                      </a:r>
                      <a:r>
                        <a:rPr sz="1800"/>
                        <a:t>5 &gt; </a:t>
                      </a:r>
                      <a:r>
                        <a:rPr sz="2500"/>
                        <a:t>C</a:t>
                      </a:r>
                      <a:r>
                        <a:rPr sz="1800"/>
                        <a:t>3</a:t>
                      </a:r>
                      <a:r>
                        <a:rPr sz="2500"/>
                        <a:t>C</a:t>
                      </a:r>
                      <a:r>
                        <a:rPr sz="1800"/>
                        <a:t>6</a:t>
                      </a:r>
                      <a:r>
                        <a:rPr sz="2500"/>
                        <a:t>C</a:t>
                      </a:r>
                      <a:r>
                        <a:rPr sz="1800"/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 = </a:t>
                      </a:r>
                      <a:r>
                        <a:rPr sz="2500"/>
                        <a:t>C</a:t>
                      </a:r>
                      <a:r>
                        <a:rPr sz="1800"/>
                        <a:t>2, </a:t>
                      </a:r>
                      <a:r>
                        <a:rPr sz="2500"/>
                        <a:t>C</a:t>
                      </a:r>
                      <a:r>
                        <a:rPr sz="1800"/>
                        <a:t>6 lighter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 &gt; </a:t>
                      </a:r>
                      <a:r>
                        <a:rPr sz="2500"/>
                        <a:t>C</a:t>
                      </a:r>
                      <a:r>
                        <a:rPr sz="1800"/>
                        <a:t>2, </a:t>
                      </a:r>
                      <a:r>
                        <a:rPr sz="2500"/>
                        <a:t>C</a:t>
                      </a:r>
                      <a:r>
                        <a:rPr sz="1800"/>
                        <a:t>1 heavier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 &lt; </a:t>
                      </a:r>
                      <a:r>
                        <a:rPr sz="2500"/>
                        <a:t>C</a:t>
                      </a:r>
                      <a:r>
                        <a:rPr sz="1800"/>
                        <a:t>2, </a:t>
                      </a:r>
                      <a:r>
                        <a:rPr sz="2500"/>
                        <a:t>C</a:t>
                      </a:r>
                      <a:r>
                        <a:rPr sz="1800"/>
                        <a:t>2 heavier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</a:t>
                      </a:r>
                      <a:r>
                        <a:rPr sz="2500"/>
                        <a:t>C</a:t>
                      </a:r>
                      <a:r>
                        <a:rPr sz="1800"/>
                        <a:t>2</a:t>
                      </a:r>
                      <a:r>
                        <a:rPr sz="2500"/>
                        <a:t>C</a:t>
                      </a:r>
                      <a:r>
                        <a:rPr sz="1800"/>
                        <a:t>5 &lt; </a:t>
                      </a:r>
                      <a:r>
                        <a:rPr sz="2500"/>
                        <a:t>C</a:t>
                      </a:r>
                      <a:r>
                        <a:rPr sz="1800"/>
                        <a:t>3</a:t>
                      </a:r>
                      <a:r>
                        <a:rPr sz="2500"/>
                        <a:t>C</a:t>
                      </a:r>
                      <a:r>
                        <a:rPr sz="1800"/>
                        <a:t>6</a:t>
                      </a:r>
                      <a:r>
                        <a:rPr sz="2500"/>
                        <a:t>C</a:t>
                      </a:r>
                      <a:r>
                        <a:rPr sz="1800"/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3 = </a:t>
                      </a:r>
                      <a:r>
                        <a:rPr sz="2500"/>
                        <a:t>C</a:t>
                      </a:r>
                      <a:r>
                        <a:rPr sz="1800"/>
                        <a:t>12, </a:t>
                      </a:r>
                      <a:r>
                        <a:rPr sz="2500"/>
                        <a:t>C</a:t>
                      </a:r>
                      <a:r>
                        <a:rPr sz="1800"/>
                        <a:t>5 light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3 &gt; </a:t>
                      </a:r>
                      <a:r>
                        <a:rPr sz="2500"/>
                        <a:t>C</a:t>
                      </a:r>
                      <a:r>
                        <a:rPr sz="1800"/>
                        <a:t>12, </a:t>
                      </a:r>
                      <a:r>
                        <a:rPr sz="2500"/>
                        <a:t>C</a:t>
                      </a:r>
                      <a:r>
                        <a:rPr sz="1800"/>
                        <a:t>3 heavier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 dirty="0"/>
                        <a:t>C</a:t>
                      </a:r>
                      <a:r>
                        <a:rPr sz="1800" dirty="0"/>
                        <a:t>3 &lt; 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12, </a:t>
                      </a:r>
                      <a:r>
                        <a:rPr sz="1700" dirty="0"/>
                        <a:t>(impossible)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6710541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Problem 5 (Cont’d).</a:t>
            </a:r>
          </a:p>
        </p:txBody>
      </p:sp>
      <p:graphicFrame>
        <p:nvGraphicFramePr>
          <p:cNvPr id="90" name="Table 90"/>
          <p:cNvGraphicFramePr/>
          <p:nvPr>
            <p:extLst>
              <p:ext uri="{D42A27DB-BD31-4B8C-83A1-F6EECF244321}">
                <p14:modId xmlns:p14="http://schemas.microsoft.com/office/powerpoint/2010/main" val="386499029"/>
              </p:ext>
            </p:extLst>
          </p:nvPr>
        </p:nvGraphicFramePr>
        <p:xfrm>
          <a:off x="609600" y="1905000"/>
          <a:ext cx="7844772" cy="4516636"/>
        </p:xfrm>
        <a:graphic>
          <a:graphicData uri="http://schemas.openxmlformats.org/drawingml/2006/table">
            <a:tbl>
              <a:tblPr firstRow="1"/>
              <a:tblGrid>
                <a:gridCol w="21208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024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215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1836"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1800" dirty="0">
                          <a:sym typeface="Helvetica"/>
                        </a:rPr>
                        <a:t>First weighing</a:t>
                      </a:r>
                      <a:endParaRPr sz="1800" b="1" dirty="0">
                        <a:sym typeface="Helvetica"/>
                      </a:endParaRP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1800">
                          <a:sym typeface="Helvetica"/>
                        </a:rPr>
                        <a:t>Second weighing</a:t>
                      </a:r>
                      <a:endParaRPr sz="1800" b="1">
                        <a:sym typeface="Helvetica"/>
                      </a:endParaRP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1800">
                          <a:sym typeface="Helvetica"/>
                        </a:rPr>
                        <a:t>Third weighing</a:t>
                      </a:r>
                      <a:endParaRPr sz="1800" b="1">
                        <a:sym typeface="Helvetica"/>
                      </a:endParaRP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7200">
                <a:tc rowSpan="9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 dirty="0"/>
                        <a:t>C</a:t>
                      </a:r>
                      <a:r>
                        <a:rPr sz="1800" dirty="0"/>
                        <a:t>1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2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3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4 &lt; 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5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6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7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8</a:t>
                      </a:r>
                    </a:p>
                  </a:txBody>
                  <a:tcPr marL="35719" marR="35719" marT="35719" marB="35719" anchor="ctr" horzOverflow="overflow"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</a:t>
                      </a:r>
                      <a:r>
                        <a:rPr sz="2500"/>
                        <a:t>C</a:t>
                      </a:r>
                      <a:r>
                        <a:rPr sz="1800"/>
                        <a:t>2</a:t>
                      </a:r>
                      <a:r>
                        <a:rPr sz="2500"/>
                        <a:t>C</a:t>
                      </a:r>
                      <a:r>
                        <a:rPr sz="1800"/>
                        <a:t>5 = </a:t>
                      </a:r>
                      <a:r>
                        <a:rPr sz="2500"/>
                        <a:t>C</a:t>
                      </a:r>
                      <a:r>
                        <a:rPr sz="1800"/>
                        <a:t>3</a:t>
                      </a:r>
                      <a:r>
                        <a:rPr sz="2500"/>
                        <a:t>C</a:t>
                      </a:r>
                      <a:r>
                        <a:rPr sz="1800"/>
                        <a:t>6</a:t>
                      </a:r>
                      <a:r>
                        <a:rPr sz="2500"/>
                        <a:t>C</a:t>
                      </a:r>
                      <a:r>
                        <a:rPr sz="1800"/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7 = </a:t>
                      </a:r>
                      <a:r>
                        <a:rPr sz="2500"/>
                        <a:t>C</a:t>
                      </a:r>
                      <a:r>
                        <a:rPr sz="1800"/>
                        <a:t>8, </a:t>
                      </a:r>
                      <a:r>
                        <a:rPr sz="2500"/>
                        <a:t>C</a:t>
                      </a:r>
                      <a:r>
                        <a:rPr sz="1800"/>
                        <a:t>4 ligher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7 &gt; </a:t>
                      </a:r>
                      <a:r>
                        <a:rPr sz="2500"/>
                        <a:t>C</a:t>
                      </a:r>
                      <a:r>
                        <a:rPr sz="1800"/>
                        <a:t>8, </a:t>
                      </a:r>
                      <a:r>
                        <a:rPr sz="2500"/>
                        <a:t>C</a:t>
                      </a:r>
                      <a:r>
                        <a:rPr sz="1800"/>
                        <a:t>7 heavy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7 &lt; </a:t>
                      </a:r>
                      <a:r>
                        <a:rPr sz="2500"/>
                        <a:t>C</a:t>
                      </a:r>
                      <a:r>
                        <a:rPr sz="1800"/>
                        <a:t>8,</a:t>
                      </a:r>
                      <a:r>
                        <a:rPr sz="2500"/>
                        <a:t> C</a:t>
                      </a:r>
                      <a:r>
                        <a:rPr sz="1800"/>
                        <a:t>8 heavy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</a:t>
                      </a:r>
                      <a:r>
                        <a:rPr sz="2500"/>
                        <a:t>C</a:t>
                      </a:r>
                      <a:r>
                        <a:rPr sz="1800"/>
                        <a:t>2</a:t>
                      </a:r>
                      <a:r>
                        <a:rPr sz="2500"/>
                        <a:t>C</a:t>
                      </a:r>
                      <a:r>
                        <a:rPr sz="1800"/>
                        <a:t>5 &gt; </a:t>
                      </a:r>
                      <a:r>
                        <a:rPr sz="2500"/>
                        <a:t>C</a:t>
                      </a:r>
                      <a:r>
                        <a:rPr sz="1800"/>
                        <a:t>3</a:t>
                      </a:r>
                      <a:r>
                        <a:rPr sz="2500"/>
                        <a:t>C</a:t>
                      </a:r>
                      <a:r>
                        <a:rPr sz="1800"/>
                        <a:t>6</a:t>
                      </a:r>
                      <a:r>
                        <a:rPr sz="2500"/>
                        <a:t>C</a:t>
                      </a:r>
                      <a:r>
                        <a:rPr sz="1800"/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3 = </a:t>
                      </a:r>
                      <a:r>
                        <a:rPr sz="2500"/>
                        <a:t>C</a:t>
                      </a:r>
                      <a:r>
                        <a:rPr sz="1800"/>
                        <a:t>12, </a:t>
                      </a:r>
                      <a:r>
                        <a:rPr sz="2500"/>
                        <a:t>C</a:t>
                      </a:r>
                      <a:r>
                        <a:rPr sz="1800"/>
                        <a:t>5 heavier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3 &gt; </a:t>
                      </a:r>
                      <a:r>
                        <a:rPr sz="2500"/>
                        <a:t>C</a:t>
                      </a:r>
                      <a:r>
                        <a:rPr sz="1800"/>
                        <a:t>12, </a:t>
                      </a:r>
                      <a:r>
                        <a:rPr sz="1700"/>
                        <a:t>(impossible)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 dirty="0"/>
                        <a:t>C</a:t>
                      </a:r>
                      <a:r>
                        <a:rPr sz="1800" dirty="0"/>
                        <a:t>3 &lt; 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12, </a:t>
                      </a:r>
                      <a:r>
                        <a:rPr lang="en-US" altLang="zh-TW" sz="2400" dirty="0" smtClean="0"/>
                        <a:t>C</a:t>
                      </a:r>
                      <a:r>
                        <a:rPr lang="en-US" altLang="zh-TW" sz="1600" dirty="0" smtClean="0"/>
                        <a:t>3</a:t>
                      </a:r>
                      <a:r>
                        <a:rPr lang="zh-TW" altLang="en-US" sz="1200" dirty="0" smtClean="0"/>
                        <a:t> </a:t>
                      </a:r>
                      <a:r>
                        <a:rPr sz="1800" dirty="0" smtClean="0"/>
                        <a:t>lighter</a:t>
                      </a:r>
                      <a:endParaRPr sz="1800" dirty="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</a:t>
                      </a:r>
                      <a:r>
                        <a:rPr sz="2500"/>
                        <a:t>C</a:t>
                      </a:r>
                      <a:r>
                        <a:rPr sz="1800"/>
                        <a:t>2</a:t>
                      </a:r>
                      <a:r>
                        <a:rPr sz="2500"/>
                        <a:t>C</a:t>
                      </a:r>
                      <a:r>
                        <a:rPr sz="1800"/>
                        <a:t>5 &lt; </a:t>
                      </a:r>
                      <a:r>
                        <a:rPr sz="2500"/>
                        <a:t>C</a:t>
                      </a:r>
                      <a:r>
                        <a:rPr sz="1800"/>
                        <a:t>3</a:t>
                      </a:r>
                      <a:r>
                        <a:rPr sz="2500"/>
                        <a:t>C</a:t>
                      </a:r>
                      <a:r>
                        <a:rPr sz="1800"/>
                        <a:t>6</a:t>
                      </a:r>
                      <a:r>
                        <a:rPr sz="2500"/>
                        <a:t>C</a:t>
                      </a:r>
                      <a:r>
                        <a:rPr sz="1800"/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 = </a:t>
                      </a:r>
                      <a:r>
                        <a:rPr sz="2500"/>
                        <a:t>C</a:t>
                      </a:r>
                      <a:r>
                        <a:rPr sz="1800"/>
                        <a:t>2, </a:t>
                      </a:r>
                      <a:r>
                        <a:rPr sz="2500"/>
                        <a:t>C</a:t>
                      </a:r>
                      <a:r>
                        <a:rPr sz="1800"/>
                        <a:t>6 heavier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 &gt; </a:t>
                      </a:r>
                      <a:r>
                        <a:rPr sz="2500"/>
                        <a:t>C</a:t>
                      </a:r>
                      <a:r>
                        <a:rPr sz="1800"/>
                        <a:t>2, </a:t>
                      </a:r>
                      <a:r>
                        <a:rPr sz="2500"/>
                        <a:t>C</a:t>
                      </a:r>
                      <a:r>
                        <a:rPr sz="1800"/>
                        <a:t>2 lighter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 dirty="0"/>
                        <a:t>C</a:t>
                      </a:r>
                      <a:r>
                        <a:rPr sz="1800" dirty="0"/>
                        <a:t>1 &lt; 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2, </a:t>
                      </a:r>
                      <a:r>
                        <a:rPr sz="2500" dirty="0"/>
                        <a:t>C</a:t>
                      </a:r>
                      <a:r>
                        <a:rPr sz="1700" dirty="0"/>
                        <a:t>1</a:t>
                      </a:r>
                      <a:r>
                        <a:rPr sz="1800" dirty="0"/>
                        <a:t> lighter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362805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6246" y="157400"/>
            <a:ext cx="7620000" cy="968282"/>
          </a:xfrm>
        </p:spPr>
        <p:txBody>
          <a:bodyPr/>
          <a:lstStyle/>
          <a:p>
            <a:r>
              <a:rPr lang="en-US" altLang="zh-TW" sz="4400" dirty="0" smtClean="0"/>
              <a:t>Problem 5(decision tree)</a:t>
            </a:r>
            <a:endParaRPr lang="zh-TW" altLang="en-US" sz="4400" dirty="0"/>
          </a:p>
        </p:txBody>
      </p:sp>
      <p:grpSp>
        <p:nvGrpSpPr>
          <p:cNvPr id="138" name="群組 137"/>
          <p:cNvGrpSpPr/>
          <p:nvPr/>
        </p:nvGrpSpPr>
        <p:grpSpPr>
          <a:xfrm>
            <a:off x="381000" y="1371600"/>
            <a:ext cx="7690857" cy="4883847"/>
            <a:chOff x="381000" y="1288353"/>
            <a:chExt cx="7690857" cy="4883847"/>
          </a:xfrm>
        </p:grpSpPr>
        <p:sp>
          <p:nvSpPr>
            <p:cNvPr id="4" name="橢圓 3"/>
            <p:cNvSpPr/>
            <p:nvPr/>
          </p:nvSpPr>
          <p:spPr>
            <a:xfrm>
              <a:off x="381000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橢圓 4"/>
            <p:cNvSpPr/>
            <p:nvPr/>
          </p:nvSpPr>
          <p:spPr>
            <a:xfrm>
              <a:off x="960882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橢圓 7"/>
            <p:cNvSpPr/>
            <p:nvPr/>
          </p:nvSpPr>
          <p:spPr>
            <a:xfrm>
              <a:off x="1250823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橢圓 12"/>
            <p:cNvSpPr/>
            <p:nvPr/>
          </p:nvSpPr>
          <p:spPr>
            <a:xfrm>
              <a:off x="670941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橢圓 13"/>
            <p:cNvSpPr/>
            <p:nvPr/>
          </p:nvSpPr>
          <p:spPr>
            <a:xfrm>
              <a:off x="1830705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橢圓 16"/>
            <p:cNvSpPr/>
            <p:nvPr/>
          </p:nvSpPr>
          <p:spPr>
            <a:xfrm>
              <a:off x="1540764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33" name="直線接點 32"/>
            <p:cNvCxnSpPr>
              <a:stCxn id="13" idx="0"/>
              <a:endCxn id="39" idx="4"/>
            </p:cNvCxnSpPr>
            <p:nvPr/>
          </p:nvCxnSpPr>
          <p:spPr>
            <a:xfrm flipV="1">
              <a:off x="747141" y="5311682"/>
              <a:ext cx="5965" cy="70774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接點 34"/>
            <p:cNvCxnSpPr>
              <a:stCxn id="4" idx="7"/>
              <a:endCxn id="39" idx="4"/>
            </p:cNvCxnSpPr>
            <p:nvPr/>
          </p:nvCxnSpPr>
          <p:spPr>
            <a:xfrm flipV="1">
              <a:off x="511082" y="5311682"/>
              <a:ext cx="242024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接點 37"/>
            <p:cNvCxnSpPr>
              <a:stCxn id="5" idx="1"/>
              <a:endCxn id="39" idx="4"/>
            </p:cNvCxnSpPr>
            <p:nvPr/>
          </p:nvCxnSpPr>
          <p:spPr>
            <a:xfrm flipH="1" flipV="1">
              <a:off x="753106" y="5311682"/>
              <a:ext cx="230094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橢圓 38"/>
            <p:cNvSpPr/>
            <p:nvPr/>
          </p:nvSpPr>
          <p:spPr>
            <a:xfrm>
              <a:off x="676906" y="5159282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44" name="直線接點 43"/>
            <p:cNvCxnSpPr>
              <a:stCxn id="17" idx="0"/>
              <a:endCxn id="47" idx="4"/>
            </p:cNvCxnSpPr>
            <p:nvPr/>
          </p:nvCxnSpPr>
          <p:spPr>
            <a:xfrm flipH="1" flipV="1">
              <a:off x="1614344" y="5311682"/>
              <a:ext cx="2620" cy="70774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接點 44"/>
            <p:cNvCxnSpPr>
              <a:stCxn id="8" idx="7"/>
              <a:endCxn id="47" idx="4"/>
            </p:cNvCxnSpPr>
            <p:nvPr/>
          </p:nvCxnSpPr>
          <p:spPr>
            <a:xfrm flipV="1">
              <a:off x="1380905" y="5311682"/>
              <a:ext cx="233439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接點 45"/>
            <p:cNvCxnSpPr>
              <a:stCxn id="14" idx="1"/>
              <a:endCxn id="47" idx="4"/>
            </p:cNvCxnSpPr>
            <p:nvPr/>
          </p:nvCxnSpPr>
          <p:spPr>
            <a:xfrm flipH="1" flipV="1">
              <a:off x="1614344" y="5311682"/>
              <a:ext cx="238679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橢圓 46"/>
            <p:cNvSpPr/>
            <p:nvPr/>
          </p:nvSpPr>
          <p:spPr>
            <a:xfrm>
              <a:off x="1538144" y="5159282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4" name="橢圓 53"/>
            <p:cNvSpPr/>
            <p:nvPr/>
          </p:nvSpPr>
          <p:spPr>
            <a:xfrm>
              <a:off x="2120646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5" name="橢圓 54"/>
            <p:cNvSpPr/>
            <p:nvPr/>
          </p:nvSpPr>
          <p:spPr>
            <a:xfrm>
              <a:off x="2700528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6" name="橢圓 55"/>
            <p:cNvSpPr/>
            <p:nvPr/>
          </p:nvSpPr>
          <p:spPr>
            <a:xfrm>
              <a:off x="2410587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57" name="直線接點 56"/>
            <p:cNvCxnSpPr>
              <a:stCxn id="56" idx="0"/>
              <a:endCxn id="60" idx="4"/>
            </p:cNvCxnSpPr>
            <p:nvPr/>
          </p:nvCxnSpPr>
          <p:spPr>
            <a:xfrm flipV="1">
              <a:off x="2486787" y="5311682"/>
              <a:ext cx="4112" cy="70774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接點 57"/>
            <p:cNvCxnSpPr>
              <a:stCxn id="54" idx="7"/>
              <a:endCxn id="60" idx="4"/>
            </p:cNvCxnSpPr>
            <p:nvPr/>
          </p:nvCxnSpPr>
          <p:spPr>
            <a:xfrm flipV="1">
              <a:off x="2250728" y="5311682"/>
              <a:ext cx="240171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接點 58"/>
            <p:cNvCxnSpPr>
              <a:stCxn id="55" idx="1"/>
              <a:endCxn id="60" idx="4"/>
            </p:cNvCxnSpPr>
            <p:nvPr/>
          </p:nvCxnSpPr>
          <p:spPr>
            <a:xfrm flipH="1" flipV="1">
              <a:off x="2490899" y="5311682"/>
              <a:ext cx="231947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橢圓 59"/>
            <p:cNvSpPr/>
            <p:nvPr/>
          </p:nvSpPr>
          <p:spPr>
            <a:xfrm>
              <a:off x="2414699" y="5159282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4" name="橢圓 63"/>
            <p:cNvSpPr/>
            <p:nvPr/>
          </p:nvSpPr>
          <p:spPr>
            <a:xfrm>
              <a:off x="2990469" y="6019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5" name="橢圓 64"/>
            <p:cNvSpPr/>
            <p:nvPr/>
          </p:nvSpPr>
          <p:spPr>
            <a:xfrm>
              <a:off x="3570351" y="6019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6" name="橢圓 65"/>
            <p:cNvSpPr/>
            <p:nvPr/>
          </p:nvSpPr>
          <p:spPr>
            <a:xfrm>
              <a:off x="3280410" y="6019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7" name="直線接點 66"/>
            <p:cNvCxnSpPr>
              <a:stCxn id="66" idx="0"/>
              <a:endCxn id="70" idx="4"/>
            </p:cNvCxnSpPr>
            <p:nvPr/>
          </p:nvCxnSpPr>
          <p:spPr>
            <a:xfrm flipV="1">
              <a:off x="3356610" y="5312059"/>
              <a:ext cx="10659" cy="70774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線接點 67"/>
            <p:cNvCxnSpPr>
              <a:stCxn id="64" idx="7"/>
              <a:endCxn id="70" idx="4"/>
            </p:cNvCxnSpPr>
            <p:nvPr/>
          </p:nvCxnSpPr>
          <p:spPr>
            <a:xfrm flipV="1">
              <a:off x="3120551" y="5312059"/>
              <a:ext cx="246718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線接點 68"/>
            <p:cNvCxnSpPr>
              <a:stCxn id="65" idx="1"/>
              <a:endCxn id="70" idx="4"/>
            </p:cNvCxnSpPr>
            <p:nvPr/>
          </p:nvCxnSpPr>
          <p:spPr>
            <a:xfrm flipH="1" flipV="1">
              <a:off x="3367269" y="5312059"/>
              <a:ext cx="225400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橢圓 69"/>
            <p:cNvSpPr/>
            <p:nvPr/>
          </p:nvSpPr>
          <p:spPr>
            <a:xfrm>
              <a:off x="3291069" y="5159659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1" name="橢圓 70"/>
            <p:cNvSpPr/>
            <p:nvPr/>
          </p:nvSpPr>
          <p:spPr>
            <a:xfrm>
              <a:off x="3860292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2" name="橢圓 71"/>
            <p:cNvSpPr/>
            <p:nvPr/>
          </p:nvSpPr>
          <p:spPr>
            <a:xfrm>
              <a:off x="4440174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3" name="橢圓 72"/>
            <p:cNvSpPr/>
            <p:nvPr/>
          </p:nvSpPr>
          <p:spPr>
            <a:xfrm>
              <a:off x="4730115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4" name="橢圓 73"/>
            <p:cNvSpPr/>
            <p:nvPr/>
          </p:nvSpPr>
          <p:spPr>
            <a:xfrm>
              <a:off x="4150233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5" name="橢圓 74"/>
            <p:cNvSpPr/>
            <p:nvPr/>
          </p:nvSpPr>
          <p:spPr>
            <a:xfrm>
              <a:off x="5309997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6" name="橢圓 75"/>
            <p:cNvSpPr/>
            <p:nvPr/>
          </p:nvSpPr>
          <p:spPr>
            <a:xfrm>
              <a:off x="5020056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77" name="直線接點 76"/>
            <p:cNvCxnSpPr>
              <a:stCxn id="74" idx="0"/>
              <a:endCxn id="80" idx="4"/>
            </p:cNvCxnSpPr>
            <p:nvPr/>
          </p:nvCxnSpPr>
          <p:spPr>
            <a:xfrm flipV="1">
              <a:off x="4226433" y="5311682"/>
              <a:ext cx="9813" cy="70774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線接點 77"/>
            <p:cNvCxnSpPr>
              <a:stCxn id="71" idx="7"/>
              <a:endCxn id="80" idx="4"/>
            </p:cNvCxnSpPr>
            <p:nvPr/>
          </p:nvCxnSpPr>
          <p:spPr>
            <a:xfrm flipV="1">
              <a:off x="3990374" y="5311682"/>
              <a:ext cx="245872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線接點 78"/>
            <p:cNvCxnSpPr>
              <a:stCxn id="72" idx="1"/>
              <a:endCxn id="80" idx="4"/>
            </p:cNvCxnSpPr>
            <p:nvPr/>
          </p:nvCxnSpPr>
          <p:spPr>
            <a:xfrm flipH="1" flipV="1">
              <a:off x="4236246" y="5311682"/>
              <a:ext cx="226246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橢圓 79"/>
            <p:cNvSpPr/>
            <p:nvPr/>
          </p:nvSpPr>
          <p:spPr>
            <a:xfrm>
              <a:off x="4160046" y="5159282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81" name="直線接點 80"/>
            <p:cNvCxnSpPr>
              <a:stCxn id="76" idx="0"/>
              <a:endCxn id="84" idx="4"/>
            </p:cNvCxnSpPr>
            <p:nvPr/>
          </p:nvCxnSpPr>
          <p:spPr>
            <a:xfrm flipV="1">
              <a:off x="5096256" y="5311682"/>
              <a:ext cx="1228" cy="70774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接點 81"/>
            <p:cNvCxnSpPr>
              <a:stCxn id="73" idx="7"/>
              <a:endCxn id="84" idx="4"/>
            </p:cNvCxnSpPr>
            <p:nvPr/>
          </p:nvCxnSpPr>
          <p:spPr>
            <a:xfrm flipV="1">
              <a:off x="4860197" y="5311682"/>
              <a:ext cx="237287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線接點 82"/>
            <p:cNvCxnSpPr>
              <a:stCxn id="75" idx="1"/>
              <a:endCxn id="84" idx="4"/>
            </p:cNvCxnSpPr>
            <p:nvPr/>
          </p:nvCxnSpPr>
          <p:spPr>
            <a:xfrm flipH="1" flipV="1">
              <a:off x="5097484" y="5311682"/>
              <a:ext cx="234831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橢圓 83"/>
            <p:cNvSpPr/>
            <p:nvPr/>
          </p:nvSpPr>
          <p:spPr>
            <a:xfrm>
              <a:off x="5021284" y="5159282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5" name="橢圓 84"/>
            <p:cNvSpPr/>
            <p:nvPr/>
          </p:nvSpPr>
          <p:spPr>
            <a:xfrm>
              <a:off x="5599938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6" name="橢圓 85"/>
            <p:cNvSpPr/>
            <p:nvPr/>
          </p:nvSpPr>
          <p:spPr>
            <a:xfrm>
              <a:off x="6179820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7" name="橢圓 86"/>
            <p:cNvSpPr/>
            <p:nvPr/>
          </p:nvSpPr>
          <p:spPr>
            <a:xfrm>
              <a:off x="5889879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88" name="直線接點 87"/>
            <p:cNvCxnSpPr>
              <a:stCxn id="87" idx="0"/>
              <a:endCxn id="91" idx="4"/>
            </p:cNvCxnSpPr>
            <p:nvPr/>
          </p:nvCxnSpPr>
          <p:spPr>
            <a:xfrm flipV="1">
              <a:off x="5966079" y="5311682"/>
              <a:ext cx="7960" cy="70774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線接點 88"/>
            <p:cNvCxnSpPr>
              <a:stCxn id="85" idx="7"/>
              <a:endCxn id="91" idx="4"/>
            </p:cNvCxnSpPr>
            <p:nvPr/>
          </p:nvCxnSpPr>
          <p:spPr>
            <a:xfrm flipV="1">
              <a:off x="5730020" y="5311682"/>
              <a:ext cx="244019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線接點 89"/>
            <p:cNvCxnSpPr>
              <a:stCxn id="86" idx="1"/>
              <a:endCxn id="91" idx="4"/>
            </p:cNvCxnSpPr>
            <p:nvPr/>
          </p:nvCxnSpPr>
          <p:spPr>
            <a:xfrm flipH="1" flipV="1">
              <a:off x="5974039" y="5311682"/>
              <a:ext cx="228099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橢圓 90"/>
            <p:cNvSpPr/>
            <p:nvPr/>
          </p:nvSpPr>
          <p:spPr>
            <a:xfrm>
              <a:off x="5897839" y="5159282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2" name="橢圓 91"/>
            <p:cNvSpPr/>
            <p:nvPr/>
          </p:nvSpPr>
          <p:spPr>
            <a:xfrm>
              <a:off x="6469761" y="6019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3" name="橢圓 92"/>
            <p:cNvSpPr/>
            <p:nvPr/>
          </p:nvSpPr>
          <p:spPr>
            <a:xfrm>
              <a:off x="7049643" y="6019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4" name="橢圓 93"/>
            <p:cNvSpPr/>
            <p:nvPr/>
          </p:nvSpPr>
          <p:spPr>
            <a:xfrm>
              <a:off x="6759702" y="6019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95" name="直線接點 94"/>
            <p:cNvCxnSpPr>
              <a:stCxn id="94" idx="0"/>
              <a:endCxn id="98" idx="4"/>
            </p:cNvCxnSpPr>
            <p:nvPr/>
          </p:nvCxnSpPr>
          <p:spPr>
            <a:xfrm flipV="1">
              <a:off x="6835902" y="5312059"/>
              <a:ext cx="14507" cy="70774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線接點 95"/>
            <p:cNvCxnSpPr>
              <a:stCxn id="92" idx="7"/>
              <a:endCxn id="98" idx="4"/>
            </p:cNvCxnSpPr>
            <p:nvPr/>
          </p:nvCxnSpPr>
          <p:spPr>
            <a:xfrm flipV="1">
              <a:off x="6599843" y="5312059"/>
              <a:ext cx="250566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線接點 96"/>
            <p:cNvCxnSpPr>
              <a:stCxn id="93" idx="1"/>
              <a:endCxn id="98" idx="4"/>
            </p:cNvCxnSpPr>
            <p:nvPr/>
          </p:nvCxnSpPr>
          <p:spPr>
            <a:xfrm flipH="1" flipV="1">
              <a:off x="6850409" y="5312059"/>
              <a:ext cx="221552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橢圓 97"/>
            <p:cNvSpPr/>
            <p:nvPr/>
          </p:nvSpPr>
          <p:spPr>
            <a:xfrm>
              <a:off x="6774209" y="5159659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9" name="橢圓 98"/>
            <p:cNvSpPr/>
            <p:nvPr/>
          </p:nvSpPr>
          <p:spPr>
            <a:xfrm>
              <a:off x="7339584" y="6019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0" name="橢圓 99"/>
            <p:cNvSpPr/>
            <p:nvPr/>
          </p:nvSpPr>
          <p:spPr>
            <a:xfrm>
              <a:off x="7919457" y="6019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1" name="橢圓 100"/>
            <p:cNvSpPr/>
            <p:nvPr/>
          </p:nvSpPr>
          <p:spPr>
            <a:xfrm>
              <a:off x="7629525" y="6019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02" name="直線接點 101"/>
            <p:cNvCxnSpPr>
              <a:stCxn id="101" idx="0"/>
              <a:endCxn id="105" idx="4"/>
            </p:cNvCxnSpPr>
            <p:nvPr/>
          </p:nvCxnSpPr>
          <p:spPr>
            <a:xfrm flipH="1" flipV="1">
              <a:off x="7698806" y="5312059"/>
              <a:ext cx="6919" cy="70774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線接點 102"/>
            <p:cNvCxnSpPr>
              <a:stCxn id="99" idx="7"/>
              <a:endCxn id="105" idx="4"/>
            </p:cNvCxnSpPr>
            <p:nvPr/>
          </p:nvCxnSpPr>
          <p:spPr>
            <a:xfrm flipV="1">
              <a:off x="7469666" y="5312059"/>
              <a:ext cx="229140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線接點 103"/>
            <p:cNvCxnSpPr>
              <a:stCxn id="100" idx="1"/>
              <a:endCxn id="105" idx="4"/>
            </p:cNvCxnSpPr>
            <p:nvPr/>
          </p:nvCxnSpPr>
          <p:spPr>
            <a:xfrm flipH="1" flipV="1">
              <a:off x="7698806" y="5312059"/>
              <a:ext cx="242969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橢圓 104"/>
            <p:cNvSpPr/>
            <p:nvPr/>
          </p:nvSpPr>
          <p:spPr>
            <a:xfrm>
              <a:off x="7622606" y="5159659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07" name="直線接點 106"/>
            <p:cNvCxnSpPr>
              <a:stCxn id="47" idx="0"/>
              <a:endCxn id="110" idx="4"/>
            </p:cNvCxnSpPr>
            <p:nvPr/>
          </p:nvCxnSpPr>
          <p:spPr>
            <a:xfrm flipV="1">
              <a:off x="1614344" y="3288460"/>
              <a:ext cx="2958" cy="187082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線接點 108"/>
            <p:cNvCxnSpPr>
              <a:stCxn id="39" idx="7"/>
              <a:endCxn id="110" idx="4"/>
            </p:cNvCxnSpPr>
            <p:nvPr/>
          </p:nvCxnSpPr>
          <p:spPr>
            <a:xfrm flipV="1">
              <a:off x="806988" y="3288460"/>
              <a:ext cx="810314" cy="189314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橢圓 109"/>
            <p:cNvSpPr/>
            <p:nvPr/>
          </p:nvSpPr>
          <p:spPr>
            <a:xfrm>
              <a:off x="1541102" y="313606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15" name="直線接點 114"/>
            <p:cNvCxnSpPr>
              <a:stCxn id="60" idx="1"/>
              <a:endCxn id="110" idx="4"/>
            </p:cNvCxnSpPr>
            <p:nvPr/>
          </p:nvCxnSpPr>
          <p:spPr>
            <a:xfrm flipH="1" flipV="1">
              <a:off x="1617302" y="3288460"/>
              <a:ext cx="819715" cy="189314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橢圓 115"/>
            <p:cNvSpPr/>
            <p:nvPr/>
          </p:nvSpPr>
          <p:spPr>
            <a:xfrm>
              <a:off x="4160046" y="313606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18" name="直線接點 117"/>
            <p:cNvCxnSpPr>
              <a:stCxn id="116" idx="4"/>
              <a:endCxn id="80" idx="0"/>
            </p:cNvCxnSpPr>
            <p:nvPr/>
          </p:nvCxnSpPr>
          <p:spPr>
            <a:xfrm>
              <a:off x="4236246" y="3288460"/>
              <a:ext cx="0" cy="187082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線接點 119"/>
            <p:cNvCxnSpPr>
              <a:stCxn id="116" idx="4"/>
              <a:endCxn id="70" idx="7"/>
            </p:cNvCxnSpPr>
            <p:nvPr/>
          </p:nvCxnSpPr>
          <p:spPr>
            <a:xfrm flipH="1">
              <a:off x="3421151" y="3288460"/>
              <a:ext cx="815095" cy="1893517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線接點 121"/>
            <p:cNvCxnSpPr>
              <a:stCxn id="116" idx="4"/>
              <a:endCxn id="84" idx="0"/>
            </p:cNvCxnSpPr>
            <p:nvPr/>
          </p:nvCxnSpPr>
          <p:spPr>
            <a:xfrm>
              <a:off x="4236246" y="3288460"/>
              <a:ext cx="861238" cy="187082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橢圓 122"/>
            <p:cNvSpPr/>
            <p:nvPr/>
          </p:nvSpPr>
          <p:spPr>
            <a:xfrm>
              <a:off x="6774209" y="313606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25" name="直線接點 124"/>
            <p:cNvCxnSpPr>
              <a:stCxn id="123" idx="4"/>
              <a:endCxn id="98" idx="0"/>
            </p:cNvCxnSpPr>
            <p:nvPr/>
          </p:nvCxnSpPr>
          <p:spPr>
            <a:xfrm>
              <a:off x="6850409" y="3288460"/>
              <a:ext cx="0" cy="187119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線接點 126"/>
            <p:cNvCxnSpPr>
              <a:stCxn id="123" idx="4"/>
              <a:endCxn id="91" idx="7"/>
            </p:cNvCxnSpPr>
            <p:nvPr/>
          </p:nvCxnSpPr>
          <p:spPr>
            <a:xfrm flipH="1">
              <a:off x="6027921" y="3288460"/>
              <a:ext cx="822488" cy="189314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線接點 128"/>
            <p:cNvCxnSpPr>
              <a:stCxn id="123" idx="4"/>
              <a:endCxn id="105" idx="1"/>
            </p:cNvCxnSpPr>
            <p:nvPr/>
          </p:nvCxnSpPr>
          <p:spPr>
            <a:xfrm>
              <a:off x="6850409" y="3288460"/>
              <a:ext cx="794515" cy="1893517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橢圓 130"/>
            <p:cNvSpPr/>
            <p:nvPr/>
          </p:nvSpPr>
          <p:spPr>
            <a:xfrm>
              <a:off x="4149367" y="128835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33" name="直線接點 132"/>
            <p:cNvCxnSpPr>
              <a:stCxn id="131" idx="4"/>
              <a:endCxn id="116" idx="0"/>
            </p:cNvCxnSpPr>
            <p:nvPr/>
          </p:nvCxnSpPr>
          <p:spPr>
            <a:xfrm>
              <a:off x="4225567" y="1440753"/>
              <a:ext cx="10679" cy="1695307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線接點 134"/>
            <p:cNvCxnSpPr>
              <a:stCxn id="131" idx="4"/>
              <a:endCxn id="110" idx="7"/>
            </p:cNvCxnSpPr>
            <p:nvPr/>
          </p:nvCxnSpPr>
          <p:spPr>
            <a:xfrm flipH="1">
              <a:off x="1671184" y="1440753"/>
              <a:ext cx="2554383" cy="171762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線接點 136"/>
            <p:cNvCxnSpPr>
              <a:stCxn id="131" idx="4"/>
              <a:endCxn id="123" idx="1"/>
            </p:cNvCxnSpPr>
            <p:nvPr/>
          </p:nvCxnSpPr>
          <p:spPr>
            <a:xfrm>
              <a:off x="4225567" y="1440753"/>
              <a:ext cx="2570960" cy="171762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8" name="文字方塊 197"/>
          <p:cNvSpPr txBox="1"/>
          <p:nvPr/>
        </p:nvSpPr>
        <p:spPr>
          <a:xfrm>
            <a:off x="3206116" y="1033078"/>
            <a:ext cx="2458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2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3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4</a:t>
            </a:r>
            <a:r>
              <a:rPr lang="en-US" altLang="zh-TW" dirty="0" smtClean="0"/>
              <a:t> vs C</a:t>
            </a:r>
            <a:r>
              <a:rPr lang="en-US" altLang="zh-TW" baseline="-25000" dirty="0"/>
              <a:t>5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6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7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8</a:t>
            </a:r>
            <a:endParaRPr lang="zh-TW" altLang="en-US" baseline="-25000" dirty="0"/>
          </a:p>
        </p:txBody>
      </p:sp>
      <p:sp>
        <p:nvSpPr>
          <p:cNvPr id="200" name="文字方塊 199"/>
          <p:cNvSpPr txBox="1"/>
          <p:nvPr/>
        </p:nvSpPr>
        <p:spPr>
          <a:xfrm>
            <a:off x="3502673" y="2849975"/>
            <a:ext cx="1740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/>
              <a:t>1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9</a:t>
            </a:r>
            <a:r>
              <a:rPr lang="en-US" altLang="zh-TW" dirty="0" smtClean="0"/>
              <a:t> vs C</a:t>
            </a:r>
            <a:r>
              <a:rPr lang="en-US" altLang="zh-TW" baseline="-25000" dirty="0"/>
              <a:t>10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11</a:t>
            </a:r>
            <a:endParaRPr lang="zh-TW" altLang="en-US" baseline="-25000" dirty="0"/>
          </a:p>
        </p:txBody>
      </p:sp>
      <p:sp>
        <p:nvSpPr>
          <p:cNvPr id="201" name="文字方塊 200"/>
          <p:cNvSpPr txBox="1"/>
          <p:nvPr/>
        </p:nvSpPr>
        <p:spPr>
          <a:xfrm>
            <a:off x="796329" y="2791722"/>
            <a:ext cx="2056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/>
              <a:t>1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2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5</a:t>
            </a:r>
            <a:r>
              <a:rPr lang="en-US" altLang="zh-TW" dirty="0" smtClean="0"/>
              <a:t> vs C</a:t>
            </a:r>
            <a:r>
              <a:rPr lang="en-US" altLang="zh-TW" baseline="-25000" dirty="0"/>
              <a:t>3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6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12</a:t>
            </a:r>
            <a:endParaRPr lang="zh-TW" altLang="en-US" baseline="-25000" dirty="0"/>
          </a:p>
        </p:txBody>
      </p:sp>
      <p:sp>
        <p:nvSpPr>
          <p:cNvPr id="203" name="文字方塊 202"/>
          <p:cNvSpPr txBox="1"/>
          <p:nvPr/>
        </p:nvSpPr>
        <p:spPr>
          <a:xfrm>
            <a:off x="6057056" y="2820989"/>
            <a:ext cx="2056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/>
              <a:t>1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2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5</a:t>
            </a:r>
            <a:r>
              <a:rPr lang="en-US" altLang="zh-TW" dirty="0" smtClean="0"/>
              <a:t> vs C</a:t>
            </a:r>
            <a:r>
              <a:rPr lang="en-US" altLang="zh-TW" baseline="-25000" dirty="0"/>
              <a:t>3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6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12</a:t>
            </a:r>
            <a:endParaRPr lang="zh-TW" altLang="en-US" baseline="-25000" dirty="0"/>
          </a:p>
        </p:txBody>
      </p:sp>
      <p:sp>
        <p:nvSpPr>
          <p:cNvPr id="212" name="文字方塊 211"/>
          <p:cNvSpPr txBox="1"/>
          <p:nvPr/>
        </p:nvSpPr>
        <p:spPr>
          <a:xfrm>
            <a:off x="3759377" y="4888468"/>
            <a:ext cx="103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/>
              <a:t>1</a:t>
            </a:r>
            <a:r>
              <a:rPr lang="en-US" altLang="zh-TW" dirty="0" smtClean="0"/>
              <a:t> vs C</a:t>
            </a:r>
            <a:r>
              <a:rPr lang="en-US" altLang="zh-TW" baseline="-25000" dirty="0"/>
              <a:t>12</a:t>
            </a:r>
            <a:endParaRPr lang="zh-TW" altLang="en-US" baseline="-25000" dirty="0"/>
          </a:p>
        </p:txBody>
      </p:sp>
      <p:sp>
        <p:nvSpPr>
          <p:cNvPr id="213" name="文字方塊 212"/>
          <p:cNvSpPr txBox="1"/>
          <p:nvPr/>
        </p:nvSpPr>
        <p:spPr>
          <a:xfrm>
            <a:off x="271086" y="4888468"/>
            <a:ext cx="103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/>
              <a:t>1</a:t>
            </a:r>
            <a:r>
              <a:rPr lang="en-US" altLang="zh-TW" dirty="0" smtClean="0"/>
              <a:t> vs C</a:t>
            </a:r>
            <a:r>
              <a:rPr lang="en-US" altLang="zh-TW" baseline="-25000" dirty="0" smtClean="0"/>
              <a:t>2</a:t>
            </a:r>
            <a:endParaRPr lang="zh-TW" altLang="en-US" baseline="-25000" dirty="0"/>
          </a:p>
        </p:txBody>
      </p:sp>
      <p:sp>
        <p:nvSpPr>
          <p:cNvPr id="214" name="文字方塊 213"/>
          <p:cNvSpPr txBox="1"/>
          <p:nvPr/>
        </p:nvSpPr>
        <p:spPr>
          <a:xfrm>
            <a:off x="1143159" y="4888468"/>
            <a:ext cx="103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 smtClean="0"/>
              <a:t>7</a:t>
            </a:r>
            <a:r>
              <a:rPr lang="en-US" altLang="zh-TW" dirty="0" smtClean="0"/>
              <a:t> vs C</a:t>
            </a:r>
            <a:r>
              <a:rPr lang="en-US" altLang="zh-TW" baseline="-25000" dirty="0" smtClean="0"/>
              <a:t>8</a:t>
            </a:r>
            <a:endParaRPr lang="zh-TW" altLang="en-US" baseline="-25000" dirty="0"/>
          </a:p>
        </p:txBody>
      </p:sp>
      <p:sp>
        <p:nvSpPr>
          <p:cNvPr id="215" name="文字方塊 214"/>
          <p:cNvSpPr txBox="1"/>
          <p:nvPr/>
        </p:nvSpPr>
        <p:spPr>
          <a:xfrm>
            <a:off x="2015232" y="4888468"/>
            <a:ext cx="103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 smtClean="0"/>
              <a:t>3</a:t>
            </a:r>
            <a:r>
              <a:rPr lang="en-US" altLang="zh-TW" dirty="0" smtClean="0"/>
              <a:t> vs C</a:t>
            </a:r>
            <a:r>
              <a:rPr lang="en-US" altLang="zh-TW" baseline="-25000" dirty="0"/>
              <a:t>12</a:t>
            </a:r>
            <a:endParaRPr lang="zh-TW" altLang="en-US" baseline="-25000" dirty="0"/>
          </a:p>
        </p:txBody>
      </p:sp>
      <p:sp>
        <p:nvSpPr>
          <p:cNvPr id="216" name="文字方塊 215"/>
          <p:cNvSpPr txBox="1"/>
          <p:nvPr/>
        </p:nvSpPr>
        <p:spPr>
          <a:xfrm>
            <a:off x="2887305" y="4888468"/>
            <a:ext cx="1048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 smtClean="0"/>
              <a:t>10</a:t>
            </a:r>
            <a:r>
              <a:rPr lang="en-US" altLang="zh-TW" dirty="0" smtClean="0"/>
              <a:t> vs C</a:t>
            </a:r>
            <a:r>
              <a:rPr lang="en-US" altLang="zh-TW" baseline="-25000" dirty="0" smtClean="0"/>
              <a:t>11</a:t>
            </a:r>
            <a:endParaRPr lang="zh-TW" altLang="en-US" baseline="-25000" dirty="0"/>
          </a:p>
        </p:txBody>
      </p:sp>
      <p:sp>
        <p:nvSpPr>
          <p:cNvPr id="217" name="文字方塊 216"/>
          <p:cNvSpPr txBox="1"/>
          <p:nvPr/>
        </p:nvSpPr>
        <p:spPr>
          <a:xfrm>
            <a:off x="4631450" y="4888468"/>
            <a:ext cx="1060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 smtClean="0"/>
              <a:t>10</a:t>
            </a:r>
            <a:r>
              <a:rPr lang="en-US" altLang="zh-TW" dirty="0" smtClean="0"/>
              <a:t> vs C</a:t>
            </a:r>
            <a:r>
              <a:rPr lang="en-US" altLang="zh-TW" baseline="-25000" dirty="0" smtClean="0"/>
              <a:t>11</a:t>
            </a:r>
            <a:endParaRPr lang="zh-TW" altLang="en-US" baseline="-25000" dirty="0"/>
          </a:p>
        </p:txBody>
      </p:sp>
      <p:sp>
        <p:nvSpPr>
          <p:cNvPr id="218" name="文字方塊 217"/>
          <p:cNvSpPr txBox="1"/>
          <p:nvPr/>
        </p:nvSpPr>
        <p:spPr>
          <a:xfrm>
            <a:off x="5503523" y="4888468"/>
            <a:ext cx="103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 smtClean="0"/>
              <a:t>3</a:t>
            </a:r>
            <a:r>
              <a:rPr lang="en-US" altLang="zh-TW" dirty="0" smtClean="0"/>
              <a:t> vs C</a:t>
            </a:r>
            <a:r>
              <a:rPr lang="en-US" altLang="zh-TW" baseline="-25000" dirty="0"/>
              <a:t>12</a:t>
            </a:r>
            <a:endParaRPr lang="zh-TW" altLang="en-US" baseline="-25000" dirty="0"/>
          </a:p>
        </p:txBody>
      </p:sp>
      <p:sp>
        <p:nvSpPr>
          <p:cNvPr id="219" name="文字方塊 218"/>
          <p:cNvSpPr txBox="1"/>
          <p:nvPr/>
        </p:nvSpPr>
        <p:spPr>
          <a:xfrm>
            <a:off x="6375595" y="4888468"/>
            <a:ext cx="103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 smtClean="0"/>
              <a:t>7</a:t>
            </a:r>
            <a:r>
              <a:rPr lang="en-US" altLang="zh-TW" dirty="0" smtClean="0"/>
              <a:t> vs C</a:t>
            </a:r>
            <a:r>
              <a:rPr lang="en-US" altLang="zh-TW" baseline="-25000" dirty="0" smtClean="0"/>
              <a:t>8</a:t>
            </a:r>
            <a:endParaRPr lang="zh-TW" altLang="en-US" baseline="-25000" dirty="0"/>
          </a:p>
        </p:txBody>
      </p:sp>
      <p:sp>
        <p:nvSpPr>
          <p:cNvPr id="220" name="文字方塊 219"/>
          <p:cNvSpPr txBox="1"/>
          <p:nvPr/>
        </p:nvSpPr>
        <p:spPr>
          <a:xfrm>
            <a:off x="7247666" y="4888468"/>
            <a:ext cx="103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/>
              <a:t>1</a:t>
            </a:r>
            <a:r>
              <a:rPr lang="en-US" altLang="zh-TW" dirty="0" smtClean="0"/>
              <a:t> vs C</a:t>
            </a:r>
            <a:r>
              <a:rPr lang="en-US" altLang="zh-TW" baseline="-25000" dirty="0" smtClean="0"/>
              <a:t>2</a:t>
            </a:r>
            <a:endParaRPr lang="zh-TW" altLang="en-US" baseline="-25000" dirty="0"/>
          </a:p>
        </p:txBody>
      </p:sp>
      <p:sp>
        <p:nvSpPr>
          <p:cNvPr id="222" name="文字方塊 221"/>
          <p:cNvSpPr txBox="1"/>
          <p:nvPr/>
        </p:nvSpPr>
        <p:spPr>
          <a:xfrm>
            <a:off x="223459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1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23" name="文字方塊 222"/>
          <p:cNvSpPr txBox="1"/>
          <p:nvPr/>
        </p:nvSpPr>
        <p:spPr>
          <a:xfrm>
            <a:off x="517921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6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24" name="文字方塊 223"/>
          <p:cNvSpPr txBox="1"/>
          <p:nvPr/>
        </p:nvSpPr>
        <p:spPr>
          <a:xfrm>
            <a:off x="812383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2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25" name="文字方塊 224"/>
          <p:cNvSpPr txBox="1"/>
          <p:nvPr/>
        </p:nvSpPr>
        <p:spPr>
          <a:xfrm>
            <a:off x="1106845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8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26" name="文字方塊 225"/>
          <p:cNvSpPr txBox="1"/>
          <p:nvPr/>
        </p:nvSpPr>
        <p:spPr>
          <a:xfrm>
            <a:off x="1401307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4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27" name="文字方塊 226"/>
          <p:cNvSpPr txBox="1"/>
          <p:nvPr/>
        </p:nvSpPr>
        <p:spPr>
          <a:xfrm>
            <a:off x="1695769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7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28" name="文字方塊 227"/>
          <p:cNvSpPr txBox="1"/>
          <p:nvPr/>
        </p:nvSpPr>
        <p:spPr>
          <a:xfrm>
            <a:off x="1990231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3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29" name="文字方塊 228"/>
          <p:cNvSpPr txBox="1"/>
          <p:nvPr/>
        </p:nvSpPr>
        <p:spPr>
          <a:xfrm>
            <a:off x="2284693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5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30" name="文字方塊 229"/>
          <p:cNvSpPr txBox="1"/>
          <p:nvPr/>
        </p:nvSpPr>
        <p:spPr>
          <a:xfrm>
            <a:off x="2634058" y="6237669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X</a:t>
            </a:r>
            <a:endParaRPr lang="zh-TW" altLang="en-US" dirty="0"/>
          </a:p>
        </p:txBody>
      </p:sp>
      <p:sp>
        <p:nvSpPr>
          <p:cNvPr id="231" name="文字方塊 230"/>
          <p:cNvSpPr txBox="1"/>
          <p:nvPr/>
        </p:nvSpPr>
        <p:spPr>
          <a:xfrm>
            <a:off x="2873617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11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32" name="文字方塊 231"/>
          <p:cNvSpPr txBox="1"/>
          <p:nvPr/>
        </p:nvSpPr>
        <p:spPr>
          <a:xfrm>
            <a:off x="3168079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9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33" name="文字方塊 232"/>
          <p:cNvSpPr txBox="1"/>
          <p:nvPr/>
        </p:nvSpPr>
        <p:spPr>
          <a:xfrm>
            <a:off x="3462541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10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34" name="文字方塊 233"/>
          <p:cNvSpPr txBox="1"/>
          <p:nvPr/>
        </p:nvSpPr>
        <p:spPr>
          <a:xfrm>
            <a:off x="3757003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12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35" name="文字方塊 234"/>
          <p:cNvSpPr txBox="1"/>
          <p:nvPr/>
        </p:nvSpPr>
        <p:spPr>
          <a:xfrm>
            <a:off x="4087393" y="6238046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N</a:t>
            </a:r>
            <a:endParaRPr lang="zh-TW" altLang="en-US" dirty="0"/>
          </a:p>
        </p:txBody>
      </p:sp>
      <p:sp>
        <p:nvSpPr>
          <p:cNvPr id="236" name="文字方塊 235"/>
          <p:cNvSpPr txBox="1"/>
          <p:nvPr/>
        </p:nvSpPr>
        <p:spPr>
          <a:xfrm>
            <a:off x="4345927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12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37" name="文字方塊 236"/>
          <p:cNvSpPr txBox="1"/>
          <p:nvPr/>
        </p:nvSpPr>
        <p:spPr>
          <a:xfrm>
            <a:off x="4640389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10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38" name="文字方塊 237"/>
          <p:cNvSpPr txBox="1"/>
          <p:nvPr/>
        </p:nvSpPr>
        <p:spPr>
          <a:xfrm>
            <a:off x="4934851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>
                <a:solidFill>
                  <a:srgbClr val="FF0000"/>
                </a:solidFill>
              </a:rPr>
              <a:t>9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39" name="文字方塊 238"/>
          <p:cNvSpPr txBox="1"/>
          <p:nvPr/>
        </p:nvSpPr>
        <p:spPr>
          <a:xfrm>
            <a:off x="5229313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11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40" name="文字方塊 239"/>
          <p:cNvSpPr txBox="1"/>
          <p:nvPr/>
        </p:nvSpPr>
        <p:spPr>
          <a:xfrm>
            <a:off x="5523775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X</a:t>
            </a:r>
            <a:endParaRPr lang="zh-TW" altLang="en-US" dirty="0"/>
          </a:p>
        </p:txBody>
      </p:sp>
      <p:sp>
        <p:nvSpPr>
          <p:cNvPr id="241" name="文字方塊 240"/>
          <p:cNvSpPr txBox="1"/>
          <p:nvPr/>
        </p:nvSpPr>
        <p:spPr>
          <a:xfrm>
            <a:off x="5818237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5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42" name="文字方塊 241"/>
          <p:cNvSpPr txBox="1"/>
          <p:nvPr/>
        </p:nvSpPr>
        <p:spPr>
          <a:xfrm>
            <a:off x="6112699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43" name="文字方塊 242"/>
          <p:cNvSpPr txBox="1"/>
          <p:nvPr/>
        </p:nvSpPr>
        <p:spPr>
          <a:xfrm>
            <a:off x="6407161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7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44" name="文字方塊 243"/>
          <p:cNvSpPr txBox="1"/>
          <p:nvPr/>
        </p:nvSpPr>
        <p:spPr>
          <a:xfrm>
            <a:off x="6701623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45" name="文字方塊 244"/>
          <p:cNvSpPr txBox="1"/>
          <p:nvPr/>
        </p:nvSpPr>
        <p:spPr>
          <a:xfrm>
            <a:off x="6996085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8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46" name="文字方塊 245"/>
          <p:cNvSpPr txBox="1"/>
          <p:nvPr/>
        </p:nvSpPr>
        <p:spPr>
          <a:xfrm>
            <a:off x="7290547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47" name="文字方塊 246"/>
          <p:cNvSpPr txBox="1"/>
          <p:nvPr/>
        </p:nvSpPr>
        <p:spPr>
          <a:xfrm>
            <a:off x="7585009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6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48" name="文字方塊 247"/>
          <p:cNvSpPr txBox="1"/>
          <p:nvPr/>
        </p:nvSpPr>
        <p:spPr>
          <a:xfrm>
            <a:off x="7879481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50" name="文字方塊 249"/>
          <p:cNvSpPr txBox="1"/>
          <p:nvPr/>
        </p:nvSpPr>
        <p:spPr>
          <a:xfrm>
            <a:off x="6112699" y="1219200"/>
            <a:ext cx="1933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Red : heavier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>
                <a:solidFill>
                  <a:srgbClr val="0070C0"/>
                </a:solidFill>
              </a:rPr>
              <a:t>Blue : lighter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51" name="文字方塊 250"/>
          <p:cNvSpPr txBox="1"/>
          <p:nvPr/>
        </p:nvSpPr>
        <p:spPr>
          <a:xfrm>
            <a:off x="381000" y="1219200"/>
            <a:ext cx="2029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&lt; </a:t>
            </a:r>
            <a:r>
              <a:rPr lang="zh-TW" altLang="en-US" dirty="0" smtClean="0"/>
              <a:t>→ </a:t>
            </a:r>
            <a:r>
              <a:rPr lang="en-US" altLang="zh-TW" dirty="0"/>
              <a:t>Left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= </a:t>
            </a:r>
            <a:r>
              <a:rPr lang="zh-TW" altLang="en-US" dirty="0" smtClean="0"/>
              <a:t>→</a:t>
            </a:r>
            <a:r>
              <a:rPr lang="en-US" altLang="zh-TW" dirty="0" smtClean="0"/>
              <a:t> </a:t>
            </a:r>
            <a:r>
              <a:rPr lang="en-US" altLang="zh-TW" dirty="0"/>
              <a:t>Middle</a:t>
            </a:r>
            <a:endParaRPr lang="en-US" altLang="zh-TW" dirty="0" smtClean="0"/>
          </a:p>
          <a:p>
            <a:r>
              <a:rPr lang="en-US" altLang="zh-TW" dirty="0" smtClean="0"/>
              <a:t>&gt; </a:t>
            </a:r>
            <a:r>
              <a:rPr lang="zh-TW" altLang="en-US" dirty="0" smtClean="0"/>
              <a:t>→ </a:t>
            </a:r>
            <a:r>
              <a:rPr lang="en-US" altLang="zh-TW" dirty="0"/>
              <a:t>Right</a:t>
            </a:r>
          </a:p>
        </p:txBody>
      </p:sp>
    </p:spTree>
    <p:extLst>
      <p:ext uri="{BB962C8B-B14F-4D97-AF65-F5344CB8AC3E}">
        <p14:creationId xmlns:p14="http://schemas.microsoft.com/office/powerpoint/2010/main" val="417838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Problem 5 (Cont’d).</a:t>
            </a:r>
          </a:p>
        </p:txBody>
      </p:sp>
      <p:sp>
        <p:nvSpPr>
          <p:cNvPr id="95" name="Shape 9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en-US" sz="2531" dirty="0" smtClean="0"/>
              <a:t>The number of </a:t>
            </a:r>
            <a:r>
              <a:rPr sz="2531" dirty="0" smtClean="0"/>
              <a:t>possible outcomes</a:t>
            </a:r>
            <a:r>
              <a:rPr lang="en-US" sz="2531" dirty="0" smtClean="0"/>
              <a:t> is (12*2) + 1 = 25</a:t>
            </a:r>
            <a:br>
              <a:rPr lang="en-US" sz="2531" dirty="0" smtClean="0"/>
            </a:br>
            <a:r>
              <a:rPr lang="en-US" sz="2531" dirty="0" smtClean="0"/>
              <a:t>12*2 : heavier or lighter for each coin cases</a:t>
            </a:r>
            <a:br>
              <a:rPr lang="en-US" sz="2531" dirty="0" smtClean="0"/>
            </a:br>
            <a:r>
              <a:rPr lang="en-US" sz="2531" dirty="0" smtClean="0"/>
              <a:t>1 : no false coin case</a:t>
            </a:r>
            <a:endParaRPr sz="2531" dirty="0"/>
          </a:p>
          <a:p>
            <a:pPr lvl="0">
              <a:defRPr sz="1800"/>
            </a:pPr>
            <a:r>
              <a:rPr sz="2531" dirty="0"/>
              <a:t>One comparison can </a:t>
            </a:r>
            <a:r>
              <a:rPr lang="en-US" sz="2531" dirty="0" smtClean="0"/>
              <a:t>produce </a:t>
            </a:r>
            <a:r>
              <a:rPr sz="2531" dirty="0" smtClean="0"/>
              <a:t>3 outcomes</a:t>
            </a:r>
            <a:r>
              <a:rPr lang="en-US" sz="2531" dirty="0" smtClean="0"/>
              <a:t> (3 branches of decision tree)</a:t>
            </a:r>
            <a:endParaRPr sz="2531" dirty="0"/>
          </a:p>
          <a:p>
            <a:pPr lvl="0">
              <a:defRPr sz="1800"/>
            </a:pPr>
            <a:r>
              <a:rPr lang="en-US" sz="2531" dirty="0" smtClean="0"/>
              <a:t>2 comparisons can produce </a:t>
            </a:r>
            <a:r>
              <a:rPr sz="2531" dirty="0" smtClean="0"/>
              <a:t>3^2 </a:t>
            </a:r>
            <a:r>
              <a:rPr sz="2531" dirty="0"/>
              <a:t>= </a:t>
            </a:r>
            <a:r>
              <a:rPr sz="2531" dirty="0" smtClean="0"/>
              <a:t>9</a:t>
            </a:r>
            <a:r>
              <a:rPr lang="en-US" sz="2531" dirty="0" smtClean="0"/>
              <a:t> outcomes, less than</a:t>
            </a:r>
            <a:r>
              <a:rPr sz="2531" dirty="0" smtClean="0"/>
              <a:t> 25</a:t>
            </a:r>
            <a:r>
              <a:rPr lang="en-US" sz="2531" dirty="0" smtClean="0"/>
              <a:t>.</a:t>
            </a:r>
            <a:endParaRPr sz="2531" dirty="0"/>
          </a:p>
          <a:p>
            <a:pPr lvl="0">
              <a:defRPr sz="1800"/>
            </a:pPr>
            <a:r>
              <a:rPr sz="2531" dirty="0"/>
              <a:t>However, </a:t>
            </a:r>
            <a:r>
              <a:rPr lang="en-US" altLang="zh-TW" sz="2531" dirty="0" smtClean="0"/>
              <a:t>3 </a:t>
            </a:r>
            <a:r>
              <a:rPr lang="en-US" altLang="zh-TW" sz="2531" dirty="0"/>
              <a:t>comparisons can </a:t>
            </a:r>
            <a:r>
              <a:rPr lang="en-US" altLang="zh-TW" sz="2531" dirty="0" smtClean="0"/>
              <a:t>produce </a:t>
            </a:r>
            <a:r>
              <a:rPr sz="2531" dirty="0" smtClean="0"/>
              <a:t>3^3 </a:t>
            </a:r>
            <a:r>
              <a:rPr sz="2531" dirty="0"/>
              <a:t>= </a:t>
            </a:r>
            <a:r>
              <a:rPr sz="2531" dirty="0" smtClean="0"/>
              <a:t>27</a:t>
            </a:r>
            <a:r>
              <a:rPr lang="en-US" sz="2531" dirty="0" smtClean="0"/>
              <a:t> </a:t>
            </a:r>
            <a:r>
              <a:rPr lang="en-US" altLang="zh-TW" sz="2531" dirty="0" smtClean="0"/>
              <a:t>outcomes, greater than</a:t>
            </a:r>
            <a:r>
              <a:rPr sz="2531" dirty="0" smtClean="0"/>
              <a:t> 25</a:t>
            </a:r>
            <a:r>
              <a:rPr lang="en-US" sz="2531" dirty="0" smtClean="0"/>
              <a:t>.</a:t>
            </a:r>
            <a:r>
              <a:rPr sz="2531" dirty="0" smtClean="0"/>
              <a:t> </a:t>
            </a:r>
            <a:r>
              <a:rPr lang="en-US" sz="2531" dirty="0" smtClean="0"/>
              <a:t>Therefore</a:t>
            </a:r>
            <a:r>
              <a:rPr sz="2531" dirty="0" smtClean="0"/>
              <a:t>, </a:t>
            </a:r>
            <a:r>
              <a:rPr sz="2531" dirty="0"/>
              <a:t>three comparisons is optimal.</a:t>
            </a:r>
          </a:p>
        </p:txBody>
      </p:sp>
    </p:spTree>
    <p:extLst>
      <p:ext uri="{BB962C8B-B14F-4D97-AF65-F5344CB8AC3E}">
        <p14:creationId xmlns:p14="http://schemas.microsoft.com/office/powerpoint/2010/main" val="19220390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相鄰">
  <a:themeElements>
    <a:clrScheme name="相鄰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相鄰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1361</TotalTime>
  <Words>1368</Words>
  <Application>Microsoft Office PowerPoint</Application>
  <PresentationFormat>如螢幕大小 (4:3)</PresentationFormat>
  <Paragraphs>435</Paragraphs>
  <Slides>25</Slides>
  <Notes>8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34" baseType="lpstr">
      <vt:lpstr>Helvetica Neue</vt:lpstr>
      <vt:lpstr>新細明體</vt:lpstr>
      <vt:lpstr>Arial</vt:lpstr>
      <vt:lpstr>Calibri</vt:lpstr>
      <vt:lpstr>Cambria</vt:lpstr>
      <vt:lpstr>Cambria Math</vt:lpstr>
      <vt:lpstr>Helvetica</vt:lpstr>
      <vt:lpstr>Wingdings</vt:lpstr>
      <vt:lpstr>相鄰</vt:lpstr>
      <vt:lpstr>Algorithm HW #6</vt:lpstr>
      <vt:lpstr>PowerPoint 簡報</vt:lpstr>
      <vt:lpstr>Part 1</vt:lpstr>
      <vt:lpstr>Part 2</vt:lpstr>
      <vt:lpstr>Part 3</vt:lpstr>
      <vt:lpstr>PowerPoint 簡報</vt:lpstr>
      <vt:lpstr>(a)</vt:lpstr>
      <vt:lpstr>(b)</vt:lpstr>
      <vt:lpstr>PowerPoint 簡報</vt:lpstr>
      <vt:lpstr>Problem 3 (Cont’d).</vt:lpstr>
      <vt:lpstr>Problem 3 (Cont’d).</vt:lpstr>
      <vt:lpstr>Problem 3 (Cont’d).</vt:lpstr>
      <vt:lpstr>Problem 3 (Ans.).</vt:lpstr>
      <vt:lpstr>PowerPoint 簡報</vt:lpstr>
      <vt:lpstr>Problem 4</vt:lpstr>
      <vt:lpstr>Problem 4 (cont.)</vt:lpstr>
      <vt:lpstr>Problem 4 (cont.)</vt:lpstr>
      <vt:lpstr>Problem 4 (cont.)</vt:lpstr>
      <vt:lpstr>Problem 4 (cont.)</vt:lpstr>
      <vt:lpstr>PowerPoint 簡報</vt:lpstr>
      <vt:lpstr>Problem 5 (Cont’d).</vt:lpstr>
      <vt:lpstr>Problem 5 (Cont’d).</vt:lpstr>
      <vt:lpstr>Problem 5 (Cont’d).</vt:lpstr>
      <vt:lpstr>Problem 5(decision tree)</vt:lpstr>
      <vt:lpstr>Problem 5 (Cont’d).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 HW #6</dc:title>
  <dc:creator>Po-Chuan, Chien</dc:creator>
  <cp:lastModifiedBy>Carlos</cp:lastModifiedBy>
  <cp:revision>109</cp:revision>
  <dcterms:created xsi:type="dcterms:W3CDTF">2016-05-10T04:25:08Z</dcterms:created>
  <dcterms:modified xsi:type="dcterms:W3CDTF">2017-06-05T09:03:20Z</dcterms:modified>
</cp:coreProperties>
</file>