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Homework #7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Rick Lee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917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r>
              <a:rPr lang="en-US" altLang="zh-TW" sz="2000" dirty="0" smtClean="0">
                <a:latin typeface="Comic Sans MS" panose="030F0702030302020204" pitchFamily="66" charset="0"/>
              </a:rPr>
              <a:t>Compute the </a:t>
            </a:r>
            <a:r>
              <a:rPr lang="en-US" altLang="zh-TW" sz="2000" i="1" dirty="0" smtClean="0">
                <a:latin typeface="Comic Sans MS" panose="030F0702030302020204" pitchFamily="66" charset="0"/>
              </a:rPr>
              <a:t>next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 table as in the KMP algorithm for the string “</a:t>
            </a:r>
            <a:r>
              <a:rPr lang="en-US" altLang="zh-TW" sz="2000" dirty="0" err="1" smtClean="0">
                <a:latin typeface="Comic Sans MS" panose="030F0702030302020204" pitchFamily="66" charset="0"/>
              </a:rPr>
              <a:t>babbabbbb</a:t>
            </a:r>
            <a:r>
              <a:rPr lang="en-US" altLang="zh-TW" sz="2000" dirty="0" smtClean="0">
                <a:latin typeface="Comic Sans MS" panose="030F0702030302020204" pitchFamily="66" charset="0"/>
              </a:rPr>
              <a:t>”. Show the details of your calculation</a:t>
            </a: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325578"/>
              </p:ext>
            </p:extLst>
          </p:nvPr>
        </p:nvGraphicFramePr>
        <p:xfrm>
          <a:off x="911668" y="2454875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</a:tblGrid>
              <a:tr h="283197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Comic Sans MS" panose="030F0702030302020204" pitchFamily="66" charset="0"/>
                        </a:rPr>
                        <a:t>i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7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8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9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next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62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1(Cont.)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Initial: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[1]=−1, 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[2]=0</m:t>
                    </m:r>
                  </m:oMath>
                </a14:m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=3, 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−1]+1=1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</a:p>
              <a:p>
                <a:pPr lvl="1"/>
                <a:r>
                  <a:rPr lang="en-US" altLang="zh-TW" dirty="0" smtClean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−1]≠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[1], 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[1]+1=−1+1=0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4, 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−1]+1=1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, </a:t>
                </a:r>
              </a:p>
              <a:p>
                <a:pPr lvl="1"/>
                <a:r>
                  <a:rPr lang="en-US" altLang="zh-TW" dirty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[1]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912120"/>
              </p:ext>
            </p:extLst>
          </p:nvPr>
        </p:nvGraphicFramePr>
        <p:xfrm>
          <a:off x="911668" y="1400432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</a:tblGrid>
              <a:tr h="283197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Comic Sans MS" panose="030F0702030302020204" pitchFamily="66" charset="0"/>
                        </a:rPr>
                        <a:t>i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7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8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9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next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080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</a:t>
            </a:r>
            <a:r>
              <a:rPr lang="en-US" altLang="zh-TW" dirty="0"/>
              <a:t>1(Cont.)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5383427"/>
              </a:xfrm>
            </p:spPr>
            <p:txBody>
              <a:bodyPr>
                <a:normAutofit/>
              </a:bodyPr>
              <a:lstStyle/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−1]+1=2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</a:p>
              <a:p>
                <a:pPr lvl="1"/>
                <a:r>
                  <a:rPr lang="en-US" altLang="zh-TW" dirty="0" smtClean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−1]≠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[2]</m:t>
                    </m:r>
                  </m:oMath>
                </a14:m>
                <a:r>
                  <a:rPr lang="en-US" altLang="zh-TW" dirty="0" smtClean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1=1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lvl="1"/>
                <a:r>
                  <a:rPr lang="en-US" altLang="zh-TW" dirty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[5]=1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=6,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−1]+1=2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pPr lvl="1"/>
                <a:r>
                  <a:rPr lang="en-US" altLang="zh-TW" dirty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−1]=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[2]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=7, 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−1]+1=3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, </a:t>
                </a:r>
              </a:p>
              <a:p>
                <a:pPr lvl="1"/>
                <a:r>
                  <a:rPr lang="en-US" altLang="zh-TW" dirty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[3]</m:t>
                    </m:r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5383427"/>
              </a:xfrm>
              <a:blipFill rotWithShape="0">
                <a:blip r:embed="rId2"/>
                <a:stretch>
                  <a:fillRect l="-28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475754"/>
              </p:ext>
            </p:extLst>
          </p:nvPr>
        </p:nvGraphicFramePr>
        <p:xfrm>
          <a:off x="911668" y="1400432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</a:tblGrid>
              <a:tr h="283197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Comic Sans MS" panose="030F0702030302020204" pitchFamily="66" charset="0"/>
                        </a:rPr>
                        <a:t>i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7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8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9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next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296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</a:t>
            </a:r>
            <a:r>
              <a:rPr lang="en-US" altLang="zh-TW" dirty="0"/>
              <a:t>1(Cont.)</a:t>
            </a:r>
            <a:endParaRPr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5305168"/>
              </a:xfrm>
            </p:spPr>
            <p:txBody>
              <a:bodyPr>
                <a:normAutofit/>
              </a:bodyPr>
              <a:lstStyle/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8, 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−1]+1=4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pPr lvl="1"/>
                <a:r>
                  <a:rPr lang="en-US" altLang="zh-TW" dirty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[4]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9, 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−1]+1=5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pPr lvl="1"/>
                <a:r>
                  <a:rPr lang="en-US" altLang="zh-TW" dirty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−1]≠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[5],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[5]+1=1+1=2</m:t>
                    </m:r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pPr lvl="1"/>
                <a:r>
                  <a:rPr lang="en-US" altLang="zh-TW" dirty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−1]≠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[2],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[2]+1=0+1=1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lvl="1"/>
                <a:r>
                  <a:rPr lang="en-US" altLang="zh-TW" dirty="0">
                    <a:latin typeface="Comic Sans MS" panose="030F0702030302020204" pitchFamily="66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−1]=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[1]</m:t>
                    </m:r>
                  </m:oMath>
                </a14:m>
                <a:endParaRPr lang="en-US" altLang="zh-TW" dirty="0" smtClean="0">
                  <a:latin typeface="Comic Sans MS" panose="030F0702030302020204" pitchFamily="66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[9]=1</m:t>
                    </m:r>
                  </m:oMath>
                </a14:m>
                <a:endParaRPr lang="en-US" altLang="zh-TW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5305168"/>
              </a:xfrm>
              <a:blipFill rotWithShape="0">
                <a:blip r:embed="rId2"/>
                <a:stretch>
                  <a:fillRect l="-28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006790"/>
              </p:ext>
            </p:extLst>
          </p:nvPr>
        </p:nvGraphicFramePr>
        <p:xfrm>
          <a:off x="911668" y="1400432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</a:tblGrid>
              <a:tr h="283197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>
                          <a:latin typeface="Comic Sans MS" panose="030F0702030302020204" pitchFamily="66" charset="0"/>
                        </a:rPr>
                        <a:t>i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7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8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9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next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-1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806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Modify the KMP string matching algorithm to find the largest prefix of B that matches a substring of A. In other words, you do not need to match all of B inside A; instead, you want to find the largest match (but it has to start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). </a:t>
                </a: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 t="-80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6282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2(Cont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43" y="1625703"/>
            <a:ext cx="4571429" cy="438095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229" y="1029054"/>
            <a:ext cx="5267325" cy="54578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092778" y="3262184"/>
            <a:ext cx="3501081" cy="27184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9986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>
                    <a:latin typeface="Comic Sans MS" panose="030F0702030302020204" pitchFamily="66" charset="0"/>
                  </a:rPr>
                  <a:t>Given two strings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err="1">
                        <a:latin typeface="Cambria Math" panose="02040503050406030204" pitchFamily="18" charset="0"/>
                      </a:rPr>
                      <m:t>𝑎𝑏𝑎𝑎𝑏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err="1">
                        <a:latin typeface="Cambria Math" panose="02040503050406030204" pitchFamily="18" charset="0"/>
                      </a:rPr>
                      <m:t>𝑏𝑏𝑎𝑎𝑎𝑏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, compute the minimal cost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matrix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[0..5, 0..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6]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for changing the first string character by character to the second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one. Aside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from giving the cost matrix, please show the details of how the entry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[5, 6] 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is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computed.</a:t>
                </a: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 t="-80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2710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3(Cont.)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940605"/>
              </p:ext>
            </p:extLst>
          </p:nvPr>
        </p:nvGraphicFramePr>
        <p:xfrm>
          <a:off x="911668" y="1535212"/>
          <a:ext cx="8127999" cy="296672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  <a:gridCol w="903111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0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6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a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1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b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accent5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zh-TW" altLang="en-US" dirty="0">
                        <a:solidFill>
                          <a:schemeClr val="accent5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1503418" y="4997505"/>
                <a:ext cx="6944497" cy="1117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5,6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4,6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+1                  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5,5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+1                  </m:t>
                              </m:r>
                            </m:e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4,5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 ,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d>
                            </m:e>
                          </m:eqArr>
                        </m:e>
                      </m:d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b="0" i="0" smtClean="0">
                          <a:latin typeface="Cambria Math" panose="02040503050406030204" pitchFamily="18" charset="0"/>
                        </a:rPr>
                        <m:t>min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4,3,2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418" y="4997505"/>
                <a:ext cx="6944497" cy="111799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7216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Design an algorithm that, given a set of integers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…,</m:t>
                        </m:r>
                        <m:sSub>
                          <m:sSub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 dirty="0" err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i="1" dirty="0" err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finds a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nonempty subset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, such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TW" sz="20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</m:t>
                      </m:r>
                      <m:d>
                        <m:d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𝑚𝑜𝑑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Before 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presenting your algorithm, please argue why such a nonempty subset </a:t>
                </a:r>
                <a:r>
                  <a:rPr lang="en-US" altLang="zh-TW" sz="2000" dirty="0" smtClean="0">
                    <a:latin typeface="Comic Sans MS" panose="030F0702030302020204" pitchFamily="66" charset="0"/>
                  </a:rPr>
                  <a:t>must exist</a:t>
                </a:r>
                <a:r>
                  <a:rPr lang="en-US" altLang="zh-TW" sz="2000" dirty="0">
                    <a:latin typeface="Comic Sans MS" panose="030F0702030302020204" pitchFamily="66" charset="0"/>
                  </a:rPr>
                  <a:t>.</a:t>
                </a: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 t="-80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60124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so if </a:t>
                </a:r>
                <a14:m>
                  <m:oMath xmlns:m="http://schemas.openxmlformats.org/officeDocument/2006/math">
                    <m:r>
                      <a:rPr lang="en-US" altLang="zh-TW" sz="2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is the sum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mod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so its value can be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0,1,…,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is the required subset.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Else, because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only can be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1,…,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, and we have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remainders, so according to Pigeonhole principle, there must be two remainder with the same value.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So, we can find </a:t>
                </a:r>
                <a14:m>
                  <m:oMath xmlns:m="http://schemas.openxmlformats.org/officeDocument/2006/math"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, 1≤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The required subset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</m:sSub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20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+1 </m:t>
                            </m:r>
                          </m:sub>
                        </m:s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000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 t="-801" r="-78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4(Cont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2583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4(Cont</a:t>
            </a:r>
            <a:r>
              <a:rPr lang="en-US" altLang="zh-TW" dirty="0"/>
              <a:t>.)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400432"/>
            <a:ext cx="4035538" cy="507425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948" y="2420327"/>
            <a:ext cx="4653993" cy="268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65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</p:spPr>
            <p:txBody>
              <a:bodyPr/>
              <a:lstStyle/>
              <a:p>
                <a:r>
                  <a:rPr lang="en-US" altLang="zh-TW" sz="2000" dirty="0" smtClean="0">
                    <a:latin typeface="Comic Sans MS" panose="030F0702030302020204" pitchFamily="66" charset="0"/>
                  </a:rPr>
                  <a:t>You are asked to design a schedule for a round-robin tennis tournament. There are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≥1)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players. Each player must play every other player, and each player must paly one match per round for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rounds. Denote the players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TW" sz="2000" i="1" dirty="0" err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. Output the schedule for each player. (Hint: use divide and conquer in the following way. First, divide the players into two equal groups and let them play within the groups for the first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rounds. Then, design the games between the groups for the other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000" dirty="0">
                    <a:latin typeface="Comic Sans MS" panose="030F0702030302020204" pitchFamily="66" charset="0"/>
                  </a:rPr>
                  <a:t>rounds.) </a:t>
                </a: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latin typeface="Comic Sans MS" panose="030F0702030302020204" pitchFamily="66" charset="0"/>
                </a:endParaRPr>
              </a:p>
              <a:p>
                <a:endParaRPr lang="en-US" altLang="zh-TW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4573"/>
                <a:ext cx="8596668" cy="4566789"/>
              </a:xfrm>
              <a:blipFill rotWithShape="0">
                <a:blip r:embed="rId2"/>
                <a:stretch>
                  <a:fillRect l="-284" t="-801" r="-106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5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68549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400432"/>
            <a:ext cx="8357415" cy="526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50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1474573"/>
            <a:ext cx="8596668" cy="4566789"/>
          </a:xfrm>
        </p:spPr>
        <p:txBody>
          <a:bodyPr/>
          <a:lstStyle/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altLang="zh-TW" sz="2000" dirty="0" smtClean="0">
              <a:latin typeface="Comic Sans MS" panose="030F0702030302020204" pitchFamily="66" charset="0"/>
            </a:endParaRPr>
          </a:p>
          <a:p>
            <a:endParaRPr lang="en-US" altLang="zh-TW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832"/>
          </a:xfrm>
        </p:spPr>
        <p:txBody>
          <a:bodyPr/>
          <a:lstStyle/>
          <a:p>
            <a:r>
              <a:rPr lang="en-US" altLang="zh-TW" dirty="0" smtClean="0"/>
              <a:t>Problem 5(Cont.)</a:t>
            </a: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916500"/>
              </p:ext>
            </p:extLst>
          </p:nvPr>
        </p:nvGraphicFramePr>
        <p:xfrm>
          <a:off x="677334" y="1609353"/>
          <a:ext cx="8128000" cy="332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3111"/>
                <a:gridCol w="903111"/>
                <a:gridCol w="903111"/>
                <a:gridCol w="903111"/>
                <a:gridCol w="451556"/>
                <a:gridCol w="451556"/>
                <a:gridCol w="903111"/>
                <a:gridCol w="903111"/>
                <a:gridCol w="903111"/>
                <a:gridCol w="903111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104741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11444</TotalTime>
  <Words>565</Words>
  <Application>Microsoft Office PowerPoint</Application>
  <PresentationFormat>寬螢幕</PresentationFormat>
  <Paragraphs>394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2" baseType="lpstr">
      <vt:lpstr>微軟正黑體</vt:lpstr>
      <vt:lpstr>Arial</vt:lpstr>
      <vt:lpstr>Cambria Math</vt:lpstr>
      <vt:lpstr>Comic Sans MS</vt:lpstr>
      <vt:lpstr>Trebuchet MS</vt:lpstr>
      <vt:lpstr>Wingdings 3</vt:lpstr>
      <vt:lpstr>多面向</vt:lpstr>
      <vt:lpstr>Homework #7</vt:lpstr>
      <vt:lpstr>Problem 1</vt:lpstr>
      <vt:lpstr>Problem 1(Cont.)</vt:lpstr>
      <vt:lpstr>Problem 1(Cont.)</vt:lpstr>
      <vt:lpstr>Problem 1(Cont.)</vt:lpstr>
      <vt:lpstr>Problem 2</vt:lpstr>
      <vt:lpstr>Problem 2(Cont.)</vt:lpstr>
      <vt:lpstr>Problem 3</vt:lpstr>
      <vt:lpstr>Problem 3(Cont.)</vt:lpstr>
      <vt:lpstr>Problem 4</vt:lpstr>
      <vt:lpstr>Problem 4(Cont.)</vt:lpstr>
      <vt:lpstr>Problem 4(Cont.)</vt:lpstr>
      <vt:lpstr>Problem 5</vt:lpstr>
      <vt:lpstr>Problem 5(Cont.)</vt:lpstr>
      <vt:lpstr>Problem 5(Cont.)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ohya</dc:creator>
  <cp:lastModifiedBy>ohya</cp:lastModifiedBy>
  <cp:revision>39</cp:revision>
  <dcterms:created xsi:type="dcterms:W3CDTF">2017-05-24T08:11:25Z</dcterms:created>
  <dcterms:modified xsi:type="dcterms:W3CDTF">2017-06-05T12:41:41Z</dcterms:modified>
</cp:coreProperties>
</file>