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80" r:id="rId4"/>
    <p:sldId id="286" r:id="rId5"/>
    <p:sldId id="281" r:id="rId6"/>
    <p:sldId id="283" r:id="rId7"/>
    <p:sldId id="284" r:id="rId8"/>
    <p:sldId id="285" r:id="rId9"/>
    <p:sldId id="258" r:id="rId10"/>
    <p:sldId id="267" r:id="rId11"/>
    <p:sldId id="268" r:id="rId12"/>
    <p:sldId id="259" r:id="rId13"/>
    <p:sldId id="275" r:id="rId14"/>
    <p:sldId id="276" r:id="rId15"/>
    <p:sldId id="277" r:id="rId16"/>
    <p:sldId id="278" r:id="rId17"/>
    <p:sldId id="261" r:id="rId18"/>
    <p:sldId id="272" r:id="rId19"/>
    <p:sldId id="287" r:id="rId20"/>
    <p:sldId id="288" r:id="rId21"/>
    <p:sldId id="289" r:id="rId22"/>
    <p:sldId id="262" r:id="rId23"/>
    <p:sldId id="279" r:id="rId24"/>
    <p:sldId id="274" r:id="rId2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99133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5542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78600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8908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8178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9121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1428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7481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72899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735696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87143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25534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503188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28631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81192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41548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9946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2F64D6E-FD2D-46B2-9E45-DC53066189C9}" type="datetimeFigureOut">
              <a:rPr lang="zh-TW" altLang="en-US" smtClean="0"/>
              <a:pPr/>
              <a:t>2017/1/1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30091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Data Structures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Homework #9 Solution</a:t>
            </a:r>
          </a:p>
          <a:p>
            <a:r>
              <a:rPr lang="en-US" altLang="zh-TW" dirty="0" smtClean="0"/>
              <a:t>By Carlos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2759929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Q1 exercise 18.12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Pseudocode for add, remove and </a:t>
            </a:r>
            <a:r>
              <a:rPr lang="en-US" altLang="zh-TW" dirty="0" err="1" smtClean="0"/>
              <a:t>getItem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902896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-- add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Add(</a:t>
            </a:r>
            <a:r>
              <a:rPr lang="en-US" altLang="zh-TW" sz="1600" b="1" i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item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:ItemType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: void throw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hashtableFullException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the array index that the address calculator gives you by given </a:t>
            </a:r>
            <a:r>
              <a:rPr lang="en-US" altLang="zh-TW" sz="1600" b="1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item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if(table[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empty){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put item into table[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set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as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add 1 to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-- add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87882" y="2324882"/>
            <a:ext cx="6798736" cy="3444997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while(table[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occupied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not equals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empty){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put item into 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return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 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add 1 to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reaches the size of table)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set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as 0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throw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hashtableFullException</a:t>
            </a:r>
            <a:endParaRPr lang="en-US" altLang="zh-TW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endParaRPr lang="zh-TW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remove(1)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remove(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searchKey:keyType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: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the array index that the address calculator gives you for an item whose search key equals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if(table[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getKey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remove the item from table[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true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set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as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add 1 to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remove(2)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91066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while(table[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occupied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not equals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getKey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remove the item from 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return true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 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add 1 to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reaches the size of table)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set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as 0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false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</a:t>
            </a:r>
            <a:r>
              <a:rPr lang="en-US" altLang="zh-TW" dirty="0" err="1" smtClean="0"/>
              <a:t>getItem</a:t>
            </a:r>
            <a:r>
              <a:rPr lang="en-US" altLang="zh-TW" dirty="0" smtClean="0"/>
              <a:t>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getItem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searchKey:keyType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: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ItemType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throw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NotFoundException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the array index that the address calculator gives you for an item whose search key equals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getKey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 {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set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as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add 1 to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</a:t>
            </a:r>
            <a:r>
              <a:rPr lang="en-US" altLang="zh-TW" dirty="0" err="1" smtClean="0"/>
              <a:t>getItem</a:t>
            </a:r>
            <a:r>
              <a:rPr lang="en-US" altLang="zh-TW" dirty="0" smtClean="0"/>
              <a:t>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91066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while(table[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occupied and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not equals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getKey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return 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add 1 to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reaches the size of table)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set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as 0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NotFoundException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Q2 exercise </a:t>
            </a:r>
            <a:r>
              <a:rPr lang="en-US" altLang="zh-TW" dirty="0" smtClean="0"/>
              <a:t>18.14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Comments for the hash function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79680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smtClean="0"/>
              <a:t>This function is easy to compute but the distribution will not be evenly distribution. The probability of locating around medium is larger to others.</a:t>
            </a:r>
          </a:p>
          <a:p>
            <a:pPr marL="0" indent="0">
              <a:buNone/>
            </a:pPr>
            <a:r>
              <a:rPr lang="en-US" altLang="zh-TW" dirty="0" smtClean="0"/>
              <a:t>If tow keys’ sums of positions in alphabet of its letters are the same, they will be hashed to the same location.</a:t>
            </a:r>
          </a:p>
          <a:p>
            <a:pPr marL="0" indent="0">
              <a:buNone/>
            </a:pPr>
            <a:r>
              <a:rPr lang="en-US" altLang="zh-TW" dirty="0" smtClean="0"/>
              <a:t>Example : same letters but different order(anagram).</a:t>
            </a: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9581" y="1414810"/>
            <a:ext cx="6891081" cy="578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91598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 smtClean="0"/>
              <a:t>This hash function is easy to compute. However, the distribution will have longer tail of its right side than its left side.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There is no way to find a pattern which can be located to the same location by this hash function .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180" y="903096"/>
            <a:ext cx="7737283" cy="137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82934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Q3 exercise 19.1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Draw a 2-3 tree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617874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859316" y="1762699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" name="橢圓 2"/>
          <p:cNvSpPr/>
          <p:nvPr/>
        </p:nvSpPr>
        <p:spPr>
          <a:xfrm>
            <a:off x="6520152" y="1077816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" name="向右箭號 3"/>
          <p:cNvSpPr/>
          <p:nvPr/>
        </p:nvSpPr>
        <p:spPr>
          <a:xfrm>
            <a:off x="1663547" y="1729646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圓角矩形 4"/>
          <p:cNvSpPr/>
          <p:nvPr/>
        </p:nvSpPr>
        <p:spPr>
          <a:xfrm>
            <a:off x="2864386" y="1707613"/>
            <a:ext cx="1377107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r>
              <a:rPr lang="zh-TW" altLang="en-US" dirty="0" smtClean="0">
                <a:solidFill>
                  <a:schemeClr val="tx1"/>
                </a:solidFill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" name="向右箭號 5"/>
          <p:cNvSpPr/>
          <p:nvPr/>
        </p:nvSpPr>
        <p:spPr>
          <a:xfrm>
            <a:off x="4570164" y="1738826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橢圓 6"/>
          <p:cNvSpPr/>
          <p:nvPr/>
        </p:nvSpPr>
        <p:spPr>
          <a:xfrm>
            <a:off x="7223395" y="1968347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8" name="橢圓 7"/>
          <p:cNvSpPr/>
          <p:nvPr/>
        </p:nvSpPr>
        <p:spPr>
          <a:xfrm>
            <a:off x="5767332" y="1999561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0" name="直線接點 9"/>
          <p:cNvCxnSpPr>
            <a:stCxn id="3" idx="3"/>
            <a:endCxn id="8" idx="7"/>
          </p:cNvCxnSpPr>
          <p:nvPr/>
        </p:nvCxnSpPr>
        <p:spPr>
          <a:xfrm flipH="1">
            <a:off x="6284524" y="1588232"/>
            <a:ext cx="324364" cy="4989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>
            <a:stCxn id="3" idx="5"/>
            <a:endCxn id="7" idx="1"/>
          </p:cNvCxnSpPr>
          <p:nvPr/>
        </p:nvCxnSpPr>
        <p:spPr>
          <a:xfrm>
            <a:off x="7037344" y="1588232"/>
            <a:ext cx="274787" cy="4676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向右箭號 17"/>
          <p:cNvSpPr/>
          <p:nvPr/>
        </p:nvSpPr>
        <p:spPr>
          <a:xfrm rot="5400000">
            <a:off x="6386110" y="2860711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9" name="橢圓 18"/>
          <p:cNvSpPr/>
          <p:nvPr/>
        </p:nvSpPr>
        <p:spPr>
          <a:xfrm>
            <a:off x="6584417" y="4006466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831597" y="4928211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22" name="直線接點 21"/>
          <p:cNvCxnSpPr>
            <a:stCxn id="19" idx="3"/>
            <a:endCxn id="21" idx="7"/>
          </p:cNvCxnSpPr>
          <p:nvPr/>
        </p:nvCxnSpPr>
        <p:spPr>
          <a:xfrm flipH="1">
            <a:off x="6348789" y="4516882"/>
            <a:ext cx="324364" cy="4989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>
            <a:stCxn id="19" idx="5"/>
            <a:endCxn id="24" idx="0"/>
          </p:cNvCxnSpPr>
          <p:nvPr/>
        </p:nvCxnSpPr>
        <p:spPr>
          <a:xfrm>
            <a:off x="7101609" y="4516882"/>
            <a:ext cx="448618" cy="4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/>
        </p:nvSpPr>
        <p:spPr>
          <a:xfrm>
            <a:off x="6861673" y="4988803"/>
            <a:ext cx="1377107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r>
              <a:rPr lang="zh-TW" altLang="en-US" dirty="0" smtClean="0">
                <a:solidFill>
                  <a:schemeClr val="tx1"/>
                </a:solidFill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8" name="向右箭號 27"/>
          <p:cNvSpPr/>
          <p:nvPr/>
        </p:nvSpPr>
        <p:spPr>
          <a:xfrm rot="10800000">
            <a:off x="4524261" y="4436123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0" name="橢圓 29"/>
          <p:cNvSpPr/>
          <p:nvPr/>
        </p:nvSpPr>
        <p:spPr>
          <a:xfrm>
            <a:off x="1378947" y="4364515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線接點 30"/>
          <p:cNvCxnSpPr>
            <a:endCxn id="30" idx="7"/>
          </p:cNvCxnSpPr>
          <p:nvPr/>
        </p:nvCxnSpPr>
        <p:spPr>
          <a:xfrm flipH="1">
            <a:off x="1896139" y="3931153"/>
            <a:ext cx="258263" cy="5209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>
            <a:endCxn id="36" idx="0"/>
          </p:cNvCxnSpPr>
          <p:nvPr/>
        </p:nvCxnSpPr>
        <p:spPr>
          <a:xfrm>
            <a:off x="3298954" y="3920135"/>
            <a:ext cx="479834" cy="5141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圓角矩形 33"/>
          <p:cNvSpPr/>
          <p:nvPr/>
        </p:nvSpPr>
        <p:spPr>
          <a:xfrm>
            <a:off x="1994055" y="3310567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3475824" y="4434289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38" name="直線接點 37"/>
          <p:cNvCxnSpPr>
            <a:stCxn id="34" idx="2"/>
            <a:endCxn id="39" idx="0"/>
          </p:cNvCxnSpPr>
          <p:nvPr/>
        </p:nvCxnSpPr>
        <p:spPr>
          <a:xfrm>
            <a:off x="2745956" y="3927512"/>
            <a:ext cx="28461" cy="4718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橢圓 38"/>
          <p:cNvSpPr/>
          <p:nvPr/>
        </p:nvSpPr>
        <p:spPr>
          <a:xfrm>
            <a:off x="2471453" y="4399402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50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2" name="向右箭號 41"/>
          <p:cNvSpPr/>
          <p:nvPr/>
        </p:nvSpPr>
        <p:spPr>
          <a:xfrm rot="5400000">
            <a:off x="2230916" y="5304620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線接點 26"/>
          <p:cNvCxnSpPr>
            <a:stCxn id="37" idx="5"/>
            <a:endCxn id="33" idx="0"/>
          </p:cNvCxnSpPr>
          <p:nvPr/>
        </p:nvCxnSpPr>
        <p:spPr>
          <a:xfrm>
            <a:off x="2470851" y="1373403"/>
            <a:ext cx="646925" cy="4609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圓角矩形 28"/>
          <p:cNvSpPr/>
          <p:nvPr/>
        </p:nvSpPr>
        <p:spPr>
          <a:xfrm>
            <a:off x="760164" y="1834307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2814812" y="1834308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35" name="直線接點 34"/>
          <p:cNvCxnSpPr>
            <a:stCxn id="29" idx="0"/>
            <a:endCxn id="37" idx="3"/>
          </p:cNvCxnSpPr>
          <p:nvPr/>
        </p:nvCxnSpPr>
        <p:spPr>
          <a:xfrm flipV="1">
            <a:off x="1512065" y="1373403"/>
            <a:ext cx="530330" cy="4609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橢圓 36"/>
          <p:cNvSpPr/>
          <p:nvPr/>
        </p:nvSpPr>
        <p:spPr>
          <a:xfrm>
            <a:off x="1953659" y="862987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80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2" name="向右箭號 51"/>
          <p:cNvSpPr/>
          <p:nvPr/>
        </p:nvSpPr>
        <p:spPr>
          <a:xfrm>
            <a:off x="3910988" y="1410157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3" name="直線接點 52"/>
          <p:cNvCxnSpPr>
            <a:endCxn id="55" idx="0"/>
          </p:cNvCxnSpPr>
          <p:nvPr/>
        </p:nvCxnSpPr>
        <p:spPr>
          <a:xfrm>
            <a:off x="6974914" y="1415634"/>
            <a:ext cx="646925" cy="4609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橢圓 54"/>
          <p:cNvSpPr/>
          <p:nvPr/>
        </p:nvSpPr>
        <p:spPr>
          <a:xfrm>
            <a:off x="7318875" y="1876539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56" name="直線接點 55"/>
          <p:cNvCxnSpPr>
            <a:stCxn id="60" idx="0"/>
          </p:cNvCxnSpPr>
          <p:nvPr/>
        </p:nvCxnSpPr>
        <p:spPr>
          <a:xfrm flipV="1">
            <a:off x="5580045" y="1388125"/>
            <a:ext cx="611435" cy="5177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圓角矩形 57"/>
          <p:cNvSpPr/>
          <p:nvPr/>
        </p:nvSpPr>
        <p:spPr>
          <a:xfrm>
            <a:off x="5956453" y="784033"/>
            <a:ext cx="1503802" cy="6169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6312666" y="1905916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5277081" y="1905916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30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61" name="直線接點 60"/>
          <p:cNvCxnSpPr>
            <a:stCxn id="59" idx="0"/>
            <a:endCxn id="58" idx="2"/>
          </p:cNvCxnSpPr>
          <p:nvPr/>
        </p:nvCxnSpPr>
        <p:spPr>
          <a:xfrm flipV="1">
            <a:off x="6615630" y="1400978"/>
            <a:ext cx="92724" cy="504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>
            <a:off x="7501888" y="4652757"/>
            <a:ext cx="646925" cy="4609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橢圓 70"/>
          <p:cNvSpPr/>
          <p:nvPr/>
        </p:nvSpPr>
        <p:spPr>
          <a:xfrm>
            <a:off x="7878900" y="5113662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72" name="直線接點 71"/>
          <p:cNvCxnSpPr>
            <a:stCxn id="75" idx="0"/>
          </p:cNvCxnSpPr>
          <p:nvPr/>
        </p:nvCxnSpPr>
        <p:spPr>
          <a:xfrm flipV="1">
            <a:off x="5622277" y="4638101"/>
            <a:ext cx="756489" cy="4608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圓角矩形 72"/>
          <p:cNvSpPr/>
          <p:nvPr/>
        </p:nvSpPr>
        <p:spPr>
          <a:xfrm>
            <a:off x="6174955" y="4021156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5" name="橢圓 74"/>
          <p:cNvSpPr/>
          <p:nvPr/>
        </p:nvSpPr>
        <p:spPr>
          <a:xfrm>
            <a:off x="5319313" y="5098972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30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76" name="直線接點 75"/>
          <p:cNvCxnSpPr>
            <a:stCxn id="80" idx="0"/>
            <a:endCxn id="73" idx="2"/>
          </p:cNvCxnSpPr>
          <p:nvPr/>
        </p:nvCxnSpPr>
        <p:spPr>
          <a:xfrm flipV="1">
            <a:off x="6925020" y="4638101"/>
            <a:ext cx="1836" cy="4829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向右箭號 76"/>
          <p:cNvSpPr/>
          <p:nvPr/>
        </p:nvSpPr>
        <p:spPr>
          <a:xfrm rot="5400000">
            <a:off x="6531167" y="3016784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0" name="圓角矩形 79"/>
          <p:cNvSpPr/>
          <p:nvPr/>
        </p:nvSpPr>
        <p:spPr>
          <a:xfrm>
            <a:off x="6173119" y="5121006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60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2" name="向右箭號 81"/>
          <p:cNvSpPr/>
          <p:nvPr/>
        </p:nvSpPr>
        <p:spPr>
          <a:xfrm rot="12167805">
            <a:off x="4392058" y="4546294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83" name="直線接點 82"/>
          <p:cNvCxnSpPr/>
          <p:nvPr/>
        </p:nvCxnSpPr>
        <p:spPr>
          <a:xfrm>
            <a:off x="3368726" y="3956859"/>
            <a:ext cx="646925" cy="4609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橢圓 83"/>
          <p:cNvSpPr/>
          <p:nvPr/>
        </p:nvSpPr>
        <p:spPr>
          <a:xfrm>
            <a:off x="3745738" y="4417764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85" name="直線接點 84"/>
          <p:cNvCxnSpPr/>
          <p:nvPr/>
        </p:nvCxnSpPr>
        <p:spPr>
          <a:xfrm flipV="1">
            <a:off x="1489115" y="3942203"/>
            <a:ext cx="756489" cy="4608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圓角矩形 85"/>
          <p:cNvSpPr/>
          <p:nvPr/>
        </p:nvSpPr>
        <p:spPr>
          <a:xfrm>
            <a:off x="2041793" y="3325258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88" name="直線接點 87"/>
          <p:cNvCxnSpPr>
            <a:stCxn id="89" idx="0"/>
            <a:endCxn id="86" idx="2"/>
          </p:cNvCxnSpPr>
          <p:nvPr/>
        </p:nvCxnSpPr>
        <p:spPr>
          <a:xfrm flipH="1" flipV="1">
            <a:off x="2793694" y="3942203"/>
            <a:ext cx="19279" cy="4829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圓角矩形 88"/>
          <p:cNvSpPr/>
          <p:nvPr/>
        </p:nvSpPr>
        <p:spPr>
          <a:xfrm>
            <a:off x="2082187" y="4425108"/>
            <a:ext cx="1461571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60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0" name="圓角矩形 89"/>
          <p:cNvSpPr/>
          <p:nvPr/>
        </p:nvSpPr>
        <p:spPr>
          <a:xfrm>
            <a:off x="605927" y="4423272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2" name="向右箭號 91"/>
          <p:cNvSpPr/>
          <p:nvPr/>
        </p:nvSpPr>
        <p:spPr>
          <a:xfrm rot="5400000">
            <a:off x="1900410" y="5348690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向右箭號 81"/>
          <p:cNvSpPr/>
          <p:nvPr/>
        </p:nvSpPr>
        <p:spPr>
          <a:xfrm>
            <a:off x="3940368" y="1318351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83" name="直線接點 82"/>
          <p:cNvCxnSpPr>
            <a:endCxn id="41" idx="0"/>
          </p:cNvCxnSpPr>
          <p:nvPr/>
        </p:nvCxnSpPr>
        <p:spPr>
          <a:xfrm>
            <a:off x="3007606" y="1421176"/>
            <a:ext cx="499435" cy="5269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橢圓 83"/>
          <p:cNvSpPr/>
          <p:nvPr/>
        </p:nvSpPr>
        <p:spPr>
          <a:xfrm>
            <a:off x="2368630" y="1938969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85" name="直線接點 84"/>
          <p:cNvCxnSpPr/>
          <p:nvPr/>
        </p:nvCxnSpPr>
        <p:spPr>
          <a:xfrm flipV="1">
            <a:off x="1588267" y="1443210"/>
            <a:ext cx="350702" cy="4149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圓角矩形 85"/>
          <p:cNvSpPr/>
          <p:nvPr/>
        </p:nvSpPr>
        <p:spPr>
          <a:xfrm>
            <a:off x="1755355" y="780362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88" name="直線接點 87"/>
          <p:cNvCxnSpPr>
            <a:stCxn id="84" idx="0"/>
            <a:endCxn id="86" idx="2"/>
          </p:cNvCxnSpPr>
          <p:nvPr/>
        </p:nvCxnSpPr>
        <p:spPr>
          <a:xfrm flipH="1" flipV="1">
            <a:off x="2507256" y="1397307"/>
            <a:ext cx="164338" cy="5416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圓角矩形 89"/>
          <p:cNvSpPr/>
          <p:nvPr/>
        </p:nvSpPr>
        <p:spPr>
          <a:xfrm>
            <a:off x="705079" y="1878376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3204077" y="1948149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直線接點 49"/>
          <p:cNvCxnSpPr/>
          <p:nvPr/>
        </p:nvCxnSpPr>
        <p:spPr>
          <a:xfrm>
            <a:off x="7148113" y="1606626"/>
            <a:ext cx="499435" cy="5269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橢圓 50"/>
          <p:cNvSpPr/>
          <p:nvPr/>
        </p:nvSpPr>
        <p:spPr>
          <a:xfrm>
            <a:off x="6509137" y="2124419"/>
            <a:ext cx="605928" cy="597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直線接點 53"/>
          <p:cNvCxnSpPr/>
          <p:nvPr/>
        </p:nvCxnSpPr>
        <p:spPr>
          <a:xfrm flipV="1">
            <a:off x="5728774" y="1628660"/>
            <a:ext cx="350702" cy="41496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圓角矩形 56"/>
          <p:cNvSpPr/>
          <p:nvPr/>
        </p:nvSpPr>
        <p:spPr>
          <a:xfrm>
            <a:off x="5895862" y="965812"/>
            <a:ext cx="1503802" cy="6169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線接點 61"/>
          <p:cNvCxnSpPr>
            <a:stCxn id="51" idx="0"/>
            <a:endCxn id="57" idx="2"/>
          </p:cNvCxnSpPr>
          <p:nvPr/>
        </p:nvCxnSpPr>
        <p:spPr>
          <a:xfrm flipH="1" flipV="1">
            <a:off x="6647763" y="1582757"/>
            <a:ext cx="164338" cy="5416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圓角矩形 62"/>
          <p:cNvSpPr/>
          <p:nvPr/>
        </p:nvSpPr>
        <p:spPr>
          <a:xfrm>
            <a:off x="4845586" y="2063826"/>
            <a:ext cx="1371599" cy="6169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5" name="圓角矩形 64"/>
          <p:cNvSpPr/>
          <p:nvPr/>
        </p:nvSpPr>
        <p:spPr>
          <a:xfrm>
            <a:off x="7278477" y="2150124"/>
            <a:ext cx="1371599" cy="6169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90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5969309" y="3501528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50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1" name="橢圓 90"/>
          <p:cNvSpPr/>
          <p:nvPr/>
        </p:nvSpPr>
        <p:spPr>
          <a:xfrm>
            <a:off x="4823555" y="4217624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30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2" name="橢圓 91"/>
          <p:cNvSpPr/>
          <p:nvPr/>
        </p:nvSpPr>
        <p:spPr>
          <a:xfrm>
            <a:off x="6947974" y="4193753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70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93" name="直線接點 92"/>
          <p:cNvCxnSpPr>
            <a:stCxn id="81" idx="3"/>
            <a:endCxn id="91" idx="7"/>
          </p:cNvCxnSpPr>
          <p:nvPr/>
        </p:nvCxnSpPr>
        <p:spPr>
          <a:xfrm flipH="1">
            <a:off x="5340747" y="4011944"/>
            <a:ext cx="717298" cy="2932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接點 93"/>
          <p:cNvCxnSpPr>
            <a:stCxn id="81" idx="5"/>
            <a:endCxn id="92" idx="1"/>
          </p:cNvCxnSpPr>
          <p:nvPr/>
        </p:nvCxnSpPr>
        <p:spPr>
          <a:xfrm>
            <a:off x="6486501" y="4011944"/>
            <a:ext cx="550209" cy="2693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接點 106"/>
          <p:cNvCxnSpPr>
            <a:stCxn id="92" idx="5"/>
            <a:endCxn id="110" idx="0"/>
          </p:cNvCxnSpPr>
          <p:nvPr/>
        </p:nvCxnSpPr>
        <p:spPr>
          <a:xfrm>
            <a:off x="7465166" y="4704169"/>
            <a:ext cx="409140" cy="4957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橢圓 107"/>
          <p:cNvSpPr/>
          <p:nvPr/>
        </p:nvSpPr>
        <p:spPr>
          <a:xfrm>
            <a:off x="6364081" y="5163238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109" name="直線接點 108"/>
          <p:cNvCxnSpPr>
            <a:stCxn id="108" idx="0"/>
            <a:endCxn id="92" idx="3"/>
          </p:cNvCxnSpPr>
          <p:nvPr/>
        </p:nvCxnSpPr>
        <p:spPr>
          <a:xfrm flipV="1">
            <a:off x="6667045" y="4704169"/>
            <a:ext cx="369665" cy="4590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圓角矩形 109"/>
          <p:cNvSpPr/>
          <p:nvPr/>
        </p:nvSpPr>
        <p:spPr>
          <a:xfrm>
            <a:off x="7188506" y="5199961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90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19" name="橢圓 118"/>
          <p:cNvSpPr/>
          <p:nvPr/>
        </p:nvSpPr>
        <p:spPr>
          <a:xfrm>
            <a:off x="5449679" y="5207304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40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4059716" y="5161400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20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21" name="直線接點 120"/>
          <p:cNvCxnSpPr>
            <a:stCxn id="91" idx="3"/>
            <a:endCxn id="120" idx="7"/>
          </p:cNvCxnSpPr>
          <p:nvPr/>
        </p:nvCxnSpPr>
        <p:spPr>
          <a:xfrm flipH="1">
            <a:off x="4576908" y="4728040"/>
            <a:ext cx="335383" cy="5209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接點 121"/>
          <p:cNvCxnSpPr>
            <a:stCxn id="91" idx="5"/>
            <a:endCxn id="119" idx="1"/>
          </p:cNvCxnSpPr>
          <p:nvPr/>
        </p:nvCxnSpPr>
        <p:spPr>
          <a:xfrm>
            <a:off x="5340747" y="4728040"/>
            <a:ext cx="197668" cy="566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向右箭號 137"/>
          <p:cNvSpPr/>
          <p:nvPr/>
        </p:nvSpPr>
        <p:spPr>
          <a:xfrm rot="5400000">
            <a:off x="6692749" y="3101247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39" name="向右箭號 138"/>
          <p:cNvSpPr/>
          <p:nvPr/>
        </p:nvSpPr>
        <p:spPr>
          <a:xfrm rot="8025993">
            <a:off x="2868060" y="5434987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線接點 14"/>
          <p:cNvCxnSpPr/>
          <p:nvPr/>
        </p:nvCxnSpPr>
        <p:spPr>
          <a:xfrm>
            <a:off x="3016787" y="1540524"/>
            <a:ext cx="499435" cy="5269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15"/>
          <p:cNvSpPr/>
          <p:nvPr/>
        </p:nvSpPr>
        <p:spPr>
          <a:xfrm>
            <a:off x="2377811" y="2058317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17" name="直線接點 16"/>
          <p:cNvCxnSpPr/>
          <p:nvPr/>
        </p:nvCxnSpPr>
        <p:spPr>
          <a:xfrm flipV="1">
            <a:off x="1597448" y="1562558"/>
            <a:ext cx="350702" cy="4149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圓角矩形 17"/>
          <p:cNvSpPr/>
          <p:nvPr/>
        </p:nvSpPr>
        <p:spPr>
          <a:xfrm>
            <a:off x="1764536" y="899710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9" name="直線接點 18"/>
          <p:cNvCxnSpPr>
            <a:stCxn id="16" idx="0"/>
            <a:endCxn id="18" idx="2"/>
          </p:cNvCxnSpPr>
          <p:nvPr/>
        </p:nvCxnSpPr>
        <p:spPr>
          <a:xfrm flipH="1" flipV="1">
            <a:off x="2516437" y="1516655"/>
            <a:ext cx="164338" cy="5416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圓角矩形 19"/>
          <p:cNvSpPr/>
          <p:nvPr/>
        </p:nvSpPr>
        <p:spPr>
          <a:xfrm>
            <a:off x="714260" y="1997724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20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3147151" y="2084022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90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3" name="向右箭號 22"/>
          <p:cNvSpPr/>
          <p:nvPr/>
        </p:nvSpPr>
        <p:spPr>
          <a:xfrm rot="5400000">
            <a:off x="1887559" y="3121445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4" name="直線接點 23"/>
          <p:cNvCxnSpPr>
            <a:endCxn id="31" idx="0"/>
          </p:cNvCxnSpPr>
          <p:nvPr/>
        </p:nvCxnSpPr>
        <p:spPr>
          <a:xfrm>
            <a:off x="3172858" y="4836405"/>
            <a:ext cx="543503" cy="5490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橢圓 24"/>
          <p:cNvSpPr/>
          <p:nvPr/>
        </p:nvSpPr>
        <p:spPr>
          <a:xfrm>
            <a:off x="2486144" y="5372558"/>
            <a:ext cx="605928" cy="597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26" name="直線接點 25"/>
          <p:cNvCxnSpPr/>
          <p:nvPr/>
        </p:nvCxnSpPr>
        <p:spPr>
          <a:xfrm flipV="1">
            <a:off x="1705781" y="4814371"/>
            <a:ext cx="365390" cy="4773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圓角矩形 26"/>
          <p:cNvSpPr/>
          <p:nvPr/>
        </p:nvSpPr>
        <p:spPr>
          <a:xfrm>
            <a:off x="1872869" y="4213951"/>
            <a:ext cx="1503802" cy="6169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90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28" name="直線接點 27"/>
          <p:cNvCxnSpPr>
            <a:stCxn id="25" idx="0"/>
            <a:endCxn id="27" idx="2"/>
          </p:cNvCxnSpPr>
          <p:nvPr/>
        </p:nvCxnSpPr>
        <p:spPr>
          <a:xfrm flipH="1" flipV="1">
            <a:off x="2624770" y="4830896"/>
            <a:ext cx="164338" cy="5416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圓角矩形 28"/>
          <p:cNvSpPr/>
          <p:nvPr/>
        </p:nvSpPr>
        <p:spPr>
          <a:xfrm>
            <a:off x="822593" y="5311965"/>
            <a:ext cx="1371599" cy="6169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20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3413397" y="5385412"/>
            <a:ext cx="605928" cy="597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Q4 exercise 19.3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Range query of 2-3 tree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64065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(23tree:TwoTreeTree,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lb:ItemType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ub:ItemType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Let r be the root node of 23 tree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equals null)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</a:t>
            </a: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has one item){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if(item is between lb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item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if(item is larger than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if(item is smaller than lb)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pseudocode(3)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has two items){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if(the left item is between lb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and the right on is larger than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	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the left item		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middlesubtree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if(the left item is smaller than lb and the right on is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bwtewwn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lb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middlesubtree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the right item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endParaRPr lang="en-US" altLang="zh-TW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pseudocode(4)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if(two items are both between the lb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	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the left item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middlesubtree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the right item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if(two items are both larger than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if(two items are both smaller than lb)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499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Q5 exercise 19.10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2-3-4 tree represented by red-black tree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3058065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 21"/>
          <p:cNvCxnSpPr>
            <a:endCxn id="36" idx="0"/>
          </p:cNvCxnSpPr>
          <p:nvPr/>
        </p:nvCxnSpPr>
        <p:spPr>
          <a:xfrm>
            <a:off x="4913523" y="1333041"/>
            <a:ext cx="2252950" cy="5196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橢圓 29"/>
          <p:cNvSpPr/>
          <p:nvPr/>
        </p:nvSpPr>
        <p:spPr>
          <a:xfrm>
            <a:off x="4107458" y="1826961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39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直線接點 31"/>
          <p:cNvCxnSpPr>
            <a:stCxn id="35" idx="0"/>
          </p:cNvCxnSpPr>
          <p:nvPr/>
        </p:nvCxnSpPr>
        <p:spPr>
          <a:xfrm flipV="1">
            <a:off x="1983954" y="1344058"/>
            <a:ext cx="1905000" cy="4994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圓角矩形 32"/>
          <p:cNvSpPr/>
          <p:nvPr/>
        </p:nvSpPr>
        <p:spPr>
          <a:xfrm>
            <a:off x="3549268" y="701406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37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34" name="直線接點 33"/>
          <p:cNvCxnSpPr>
            <a:stCxn id="30" idx="0"/>
            <a:endCxn id="33" idx="2"/>
          </p:cNvCxnSpPr>
          <p:nvPr/>
        </p:nvCxnSpPr>
        <p:spPr>
          <a:xfrm flipH="1" flipV="1">
            <a:off x="4301169" y="1318351"/>
            <a:ext cx="109253" cy="5086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圓角矩形 34"/>
          <p:cNvSpPr/>
          <p:nvPr/>
        </p:nvSpPr>
        <p:spPr>
          <a:xfrm>
            <a:off x="1298154" y="1843487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30      35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6191480" y="1852668"/>
            <a:ext cx="1949985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70     85</a:t>
            </a:r>
            <a:r>
              <a:rPr lang="zh-TW" altLang="en-US" dirty="0" smtClean="0">
                <a:solidFill>
                  <a:schemeClr val="tx1"/>
                </a:solidFill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</a:rPr>
              <a:t>90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41" name="直線接點 40"/>
          <p:cNvCxnSpPr>
            <a:stCxn id="44" idx="0"/>
            <a:endCxn id="30" idx="3"/>
          </p:cNvCxnSpPr>
          <p:nvPr/>
        </p:nvCxnSpPr>
        <p:spPr>
          <a:xfrm flipV="1">
            <a:off x="3802658" y="2337377"/>
            <a:ext cx="393536" cy="13826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橢圓 43"/>
          <p:cNvSpPr/>
          <p:nvPr/>
        </p:nvSpPr>
        <p:spPr>
          <a:xfrm>
            <a:off x="3499694" y="3720030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38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49" name="直線接點 48"/>
          <p:cNvCxnSpPr>
            <a:stCxn id="50" idx="0"/>
            <a:endCxn id="30" idx="5"/>
          </p:cNvCxnSpPr>
          <p:nvPr/>
        </p:nvCxnSpPr>
        <p:spPr>
          <a:xfrm flipH="1" flipV="1">
            <a:off x="4624650" y="2337377"/>
            <a:ext cx="66701" cy="13551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圓角矩形 49"/>
          <p:cNvSpPr/>
          <p:nvPr/>
        </p:nvSpPr>
        <p:spPr>
          <a:xfrm>
            <a:off x="4259857" y="3692486"/>
            <a:ext cx="862988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40   45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58" name="直線接點 57"/>
          <p:cNvCxnSpPr>
            <a:stCxn id="59" idx="0"/>
          </p:cNvCxnSpPr>
          <p:nvPr/>
        </p:nvCxnSpPr>
        <p:spPr>
          <a:xfrm flipH="1" flipV="1">
            <a:off x="2489812" y="2500829"/>
            <a:ext cx="638982" cy="12063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橢圓 58"/>
          <p:cNvSpPr/>
          <p:nvPr/>
        </p:nvSpPr>
        <p:spPr>
          <a:xfrm>
            <a:off x="2825830" y="3707175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36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62" name="直線接點 61"/>
          <p:cNvCxnSpPr>
            <a:stCxn id="63" idx="0"/>
          </p:cNvCxnSpPr>
          <p:nvPr/>
        </p:nvCxnSpPr>
        <p:spPr>
          <a:xfrm flipV="1">
            <a:off x="784952" y="2489812"/>
            <a:ext cx="592156" cy="12338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圓角矩形 62"/>
          <p:cNvSpPr/>
          <p:nvPr/>
        </p:nvSpPr>
        <p:spPr>
          <a:xfrm>
            <a:off x="313980" y="3723699"/>
            <a:ext cx="941943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10    20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7" name="圓角矩形 66"/>
          <p:cNvSpPr/>
          <p:nvPr/>
        </p:nvSpPr>
        <p:spPr>
          <a:xfrm>
            <a:off x="1408325" y="3701664"/>
            <a:ext cx="135690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32    33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34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68" name="直線接點 67"/>
          <p:cNvCxnSpPr>
            <a:stCxn id="35" idx="2"/>
            <a:endCxn id="67" idx="0"/>
          </p:cNvCxnSpPr>
          <p:nvPr/>
        </p:nvCxnSpPr>
        <p:spPr>
          <a:xfrm>
            <a:off x="1983954" y="2460432"/>
            <a:ext cx="102826" cy="12412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接點 92"/>
          <p:cNvCxnSpPr>
            <a:stCxn id="94" idx="0"/>
          </p:cNvCxnSpPr>
          <p:nvPr/>
        </p:nvCxnSpPr>
        <p:spPr>
          <a:xfrm flipV="1">
            <a:off x="5687458" y="2478795"/>
            <a:ext cx="702325" cy="12228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圓角矩形 93"/>
          <p:cNvSpPr/>
          <p:nvPr/>
        </p:nvSpPr>
        <p:spPr>
          <a:xfrm>
            <a:off x="5249537" y="3701665"/>
            <a:ext cx="875841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60   65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7" name="橢圓 96"/>
          <p:cNvSpPr/>
          <p:nvPr/>
        </p:nvSpPr>
        <p:spPr>
          <a:xfrm>
            <a:off x="6241057" y="3718194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80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98" name="直線接點 97"/>
          <p:cNvCxnSpPr>
            <a:stCxn id="97" idx="0"/>
          </p:cNvCxnSpPr>
          <p:nvPr/>
        </p:nvCxnSpPr>
        <p:spPr>
          <a:xfrm flipV="1">
            <a:off x="6544021" y="2456761"/>
            <a:ext cx="363555" cy="12614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接點 99"/>
          <p:cNvCxnSpPr>
            <a:stCxn id="101" idx="0"/>
          </p:cNvCxnSpPr>
          <p:nvPr/>
        </p:nvCxnSpPr>
        <p:spPr>
          <a:xfrm flipV="1">
            <a:off x="7406089" y="2489812"/>
            <a:ext cx="63347" cy="1200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圓角矩形 100"/>
          <p:cNvSpPr/>
          <p:nvPr/>
        </p:nvSpPr>
        <p:spPr>
          <a:xfrm>
            <a:off x="6968168" y="3690648"/>
            <a:ext cx="875841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87   89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03" name="直線接點 102"/>
          <p:cNvCxnSpPr>
            <a:endCxn id="104" idx="0"/>
          </p:cNvCxnSpPr>
          <p:nvPr/>
        </p:nvCxnSpPr>
        <p:spPr>
          <a:xfrm>
            <a:off x="7943161" y="2500829"/>
            <a:ext cx="367234" cy="11990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橢圓 103"/>
          <p:cNvSpPr/>
          <p:nvPr/>
        </p:nvSpPr>
        <p:spPr>
          <a:xfrm>
            <a:off x="8007431" y="3699831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 end~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7074866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372</TotalTime>
  <Words>408</Words>
  <Application>Microsoft Office PowerPoint</Application>
  <PresentationFormat>如螢幕大小 (4:3)</PresentationFormat>
  <Paragraphs>183</Paragraphs>
  <Slides>24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有機</vt:lpstr>
      <vt:lpstr>Data Structures</vt:lpstr>
      <vt:lpstr>Q1 exercise 18.12</vt:lpstr>
      <vt:lpstr>The pseudocode -- add</vt:lpstr>
      <vt:lpstr>The pseudocode -- add</vt:lpstr>
      <vt:lpstr>The pseudocode – remove(1)</vt:lpstr>
      <vt:lpstr>The pseudocode – remove(2)</vt:lpstr>
      <vt:lpstr>The pseudocode – getItem(1)</vt:lpstr>
      <vt:lpstr>The pseudocode – getItem(2)</vt:lpstr>
      <vt:lpstr>Q2 exercise 18.14</vt:lpstr>
      <vt:lpstr>投影片 10</vt:lpstr>
      <vt:lpstr>投影片 11</vt:lpstr>
      <vt:lpstr>Q3 exercise 19.1</vt:lpstr>
      <vt:lpstr>投影片 13</vt:lpstr>
      <vt:lpstr>投影片 14</vt:lpstr>
      <vt:lpstr>投影片 15</vt:lpstr>
      <vt:lpstr>投影片 16</vt:lpstr>
      <vt:lpstr>Q4 exercise 19.3</vt:lpstr>
      <vt:lpstr>The pseudocode(1)</vt:lpstr>
      <vt:lpstr>The pseudocode(2)</vt:lpstr>
      <vt:lpstr>The pseudocode(3)</vt:lpstr>
      <vt:lpstr>The pseudocode(4)</vt:lpstr>
      <vt:lpstr>Q5 exercise 19.10</vt:lpstr>
      <vt:lpstr>投影片 23</vt:lpstr>
      <vt:lpstr>The end~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簡伯銓</dc:creator>
  <cp:lastModifiedBy>sheets</cp:lastModifiedBy>
  <cp:revision>65</cp:revision>
  <dcterms:created xsi:type="dcterms:W3CDTF">2016-01-09T13:36:41Z</dcterms:created>
  <dcterms:modified xsi:type="dcterms:W3CDTF">2017-01-01T13:42:33Z</dcterms:modified>
</cp:coreProperties>
</file>