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86"/>
  </p:notesMasterIdLst>
  <p:handoutMasterIdLst>
    <p:handoutMasterId r:id="rId87"/>
  </p:handoutMasterIdLst>
  <p:sldIdLst>
    <p:sldId id="377" r:id="rId3"/>
    <p:sldId id="425" r:id="rId4"/>
    <p:sldId id="426" r:id="rId5"/>
    <p:sldId id="525" r:id="rId6"/>
    <p:sldId id="427" r:id="rId7"/>
    <p:sldId id="428" r:id="rId8"/>
    <p:sldId id="429" r:id="rId9"/>
    <p:sldId id="430" r:id="rId10"/>
    <p:sldId id="500" r:id="rId11"/>
    <p:sldId id="432" r:id="rId12"/>
    <p:sldId id="434" r:id="rId13"/>
    <p:sldId id="433" r:id="rId14"/>
    <p:sldId id="435" r:id="rId15"/>
    <p:sldId id="436" r:id="rId16"/>
    <p:sldId id="501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516" r:id="rId27"/>
    <p:sldId id="447" r:id="rId28"/>
    <p:sldId id="448" r:id="rId29"/>
    <p:sldId id="449" r:id="rId30"/>
    <p:sldId id="450" r:id="rId31"/>
    <p:sldId id="451" r:id="rId32"/>
    <p:sldId id="452" r:id="rId33"/>
    <p:sldId id="453" r:id="rId34"/>
    <p:sldId id="454" r:id="rId35"/>
    <p:sldId id="471" r:id="rId36"/>
    <p:sldId id="519" r:id="rId37"/>
    <p:sldId id="473" r:id="rId38"/>
    <p:sldId id="474" r:id="rId39"/>
    <p:sldId id="475" r:id="rId40"/>
    <p:sldId id="476" r:id="rId41"/>
    <p:sldId id="477" r:id="rId42"/>
    <p:sldId id="478" r:id="rId43"/>
    <p:sldId id="524" r:id="rId44"/>
    <p:sldId id="517" r:id="rId45"/>
    <p:sldId id="518" r:id="rId46"/>
    <p:sldId id="479" r:id="rId47"/>
    <p:sldId id="480" r:id="rId48"/>
    <p:sldId id="481" r:id="rId49"/>
    <p:sldId id="482" r:id="rId50"/>
    <p:sldId id="483" r:id="rId51"/>
    <p:sldId id="484" r:id="rId52"/>
    <p:sldId id="485" r:id="rId53"/>
    <p:sldId id="486" r:id="rId54"/>
    <p:sldId id="487" r:id="rId55"/>
    <p:sldId id="488" r:id="rId56"/>
    <p:sldId id="489" r:id="rId57"/>
    <p:sldId id="490" r:id="rId58"/>
    <p:sldId id="491" r:id="rId59"/>
    <p:sldId id="492" r:id="rId60"/>
    <p:sldId id="493" r:id="rId61"/>
    <p:sldId id="502" r:id="rId62"/>
    <p:sldId id="503" r:id="rId63"/>
    <p:sldId id="504" r:id="rId64"/>
    <p:sldId id="505" r:id="rId65"/>
    <p:sldId id="506" r:id="rId66"/>
    <p:sldId id="507" r:id="rId67"/>
    <p:sldId id="508" r:id="rId68"/>
    <p:sldId id="509" r:id="rId69"/>
    <p:sldId id="510" r:id="rId70"/>
    <p:sldId id="511" r:id="rId71"/>
    <p:sldId id="512" r:id="rId72"/>
    <p:sldId id="513" r:id="rId73"/>
    <p:sldId id="514" r:id="rId74"/>
    <p:sldId id="515" r:id="rId75"/>
    <p:sldId id="494" r:id="rId76"/>
    <p:sldId id="495" r:id="rId77"/>
    <p:sldId id="496" r:id="rId78"/>
    <p:sldId id="497" r:id="rId79"/>
    <p:sldId id="498" r:id="rId80"/>
    <p:sldId id="499" r:id="rId81"/>
    <p:sldId id="520" r:id="rId82"/>
    <p:sldId id="521" r:id="rId83"/>
    <p:sldId id="522" r:id="rId84"/>
    <p:sldId id="523" r:id="rId8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>
        <p:scale>
          <a:sx n="60" d="100"/>
          <a:sy n="60" d="100"/>
        </p:scale>
        <p:origin x="-61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72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2015/10/5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90E3D2F-3125-48CE-A48F-72EDD5AD55C0}" type="slidenum">
              <a:rPr kumimoji="0" lang="zh-TW" altLang="en-US">
                <a:latin typeface="Times" pitchFamily="18" charset="0"/>
              </a:rPr>
              <a:pPr/>
              <a:t>2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3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988191D1-359F-481C-A93E-BD91F202B6C0}" type="slidenum">
              <a:rPr kumimoji="0" lang="zh-TW" altLang="en-US">
                <a:latin typeface="Times" pitchFamily="18" charset="0"/>
              </a:rPr>
              <a:pPr/>
              <a:t>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AE95A4D6-ABCC-43E9-9DA3-59D33043F96A}" type="slidenum">
              <a:rPr kumimoji="0" lang="zh-TW" altLang="en-US">
                <a:latin typeface="Times" pitchFamily="18" charset="0"/>
              </a:rPr>
              <a:pPr/>
              <a:t>7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CE8BF4AB-6BD4-42CC-B8FE-3D676E9DB588}" type="slidenum">
              <a:rPr kumimoji="0" lang="zh-TW" altLang="en-US">
                <a:latin typeface="Times" pitchFamily="18" charset="0"/>
              </a:rPr>
              <a:pPr/>
              <a:t>8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39994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3B3830-F1D4-4DD7-97B9-64D5CFE428DE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390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2990FB1-5575-4120-BBD8-3593E4DF5FA6}" type="slidenum">
              <a:rPr kumimoji="0" lang="zh-TW" altLang="en-US">
                <a:latin typeface="Times" pitchFamily="18" charset="0"/>
              </a:rPr>
              <a:pPr/>
              <a:t>12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altLang="zh-TW" u="sng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B9480477-6492-47CE-BCC7-7747E74DEAC7}" type="slidenum">
              <a:rPr kumimoji="0" lang="zh-TW" altLang="en-US">
                <a:latin typeface="Times" pitchFamily="18" charset="0"/>
              </a:rPr>
              <a:pPr/>
              <a:t>13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14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5A119C89-078B-4C81-AD3A-C8C3FF28D7E1}" type="slidenum">
              <a:rPr kumimoji="0" lang="zh-TW" altLang="en-US">
                <a:latin typeface="Times" pitchFamily="18" charset="0"/>
              </a:rPr>
              <a:pPr/>
              <a:t>15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857B7A6F-9283-4D7B-8849-18C94A26C626}" type="slidenum">
              <a:rPr kumimoji="0" lang="zh-TW" altLang="en-US">
                <a:latin typeface="Times" pitchFamily="18" charset="0"/>
              </a:rPr>
              <a:pPr/>
              <a:t>23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DA01CA6C-78C6-439E-B887-8F9B4D3325E5}" type="slidenum">
              <a:rPr kumimoji="0" lang="zh-TW" altLang="en-US">
                <a:latin typeface="Times" pitchFamily="18" charset="0"/>
              </a:rPr>
              <a:pPr/>
              <a:t>46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4938F685-04F9-4F89-9F38-E487DC0FD67E}" type="slidenum">
              <a:rPr kumimoji="0" lang="zh-TW" altLang="en-US">
                <a:latin typeface="Times" pitchFamily="18" charset="0"/>
              </a:rPr>
              <a:pPr/>
              <a:t>60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07C4A268-2A0B-4A8C-B034-687D3EAA8D89}" type="slidenum">
              <a:rPr kumimoji="0" lang="zh-TW" altLang="en-US">
                <a:latin typeface="Times" pitchFamily="18" charset="0"/>
              </a:rPr>
              <a:pPr/>
              <a:t>62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z="13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14569" indent="-274834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09933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539072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1978807" indent="-219867" defTabSz="952759" eaLnBrk="0" hangingPunct="0"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41854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85827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298012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737747" indent="-219867" defTabSz="952759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fld id="{EBEA59EA-BCA8-4890-B573-E626D4F6AD13}" type="slidenum">
              <a:rPr kumimoji="0" lang="zh-TW" altLang="en-US">
                <a:latin typeface="Times" pitchFamily="18" charset="0"/>
              </a:rPr>
              <a:pPr/>
              <a:t>69</a:t>
            </a:fld>
            <a:endParaRPr kumimoji="0" lang="en-US" altLang="zh-TW" dirty="0">
              <a:latin typeface="Times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sz="13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83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</a:t>
            </a:r>
            <a:r>
              <a:rPr lang="en-US" altLang="zh-TW" sz="1200" dirty="0" smtClean="0"/>
              <a:t>83</a:t>
            </a:r>
            <a:endParaRPr lang="en-US" altLang="zh-TW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4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2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2015: Recursion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Recursion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57F79FF-75FC-4926-923A-732D3AC2B4CC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Basic Idea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Recursion</a:t>
            </a:r>
            <a:r>
              <a:rPr kumimoji="0" lang="en-US" altLang="zh-TW" dirty="0" smtClean="0"/>
              <a:t> is an extremely powerful problem-solving technique. 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b="1" dirty="0" smtClean="0">
                <a:solidFill>
                  <a:srgbClr val="0070C0"/>
                </a:solidFill>
              </a:rPr>
              <a:t>Recursion</a:t>
            </a:r>
            <a:r>
              <a:rPr kumimoji="0" lang="en-US" altLang="zh-TW" dirty="0" smtClean="0"/>
              <a:t> tries to</a:t>
            </a:r>
          </a:p>
          <a:p>
            <a:pPr lvl="1" eaLnBrk="1" hangingPunct="1"/>
            <a:r>
              <a:rPr kumimoji="0" lang="en-US" altLang="zh-TW" dirty="0" smtClean="0"/>
              <a:t>break a problem into </a:t>
            </a:r>
            <a:r>
              <a:rPr kumimoji="0" lang="en-US" altLang="zh-TW" b="1" i="1" dirty="0" smtClean="0"/>
              <a:t>smaller identical problems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solve the problem </a:t>
            </a:r>
            <a:r>
              <a:rPr kumimoji="0" lang="en-US" altLang="zh-TW" u="sng" dirty="0" smtClean="0"/>
              <a:t>by solving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u="sng" dirty="0" smtClean="0"/>
              <a:t> instances of the </a:t>
            </a:r>
            <a:r>
              <a:rPr kumimoji="0" lang="en-US" altLang="zh-TW" b="1" u="sng" dirty="0" smtClean="0">
                <a:solidFill>
                  <a:srgbClr val="0070C0"/>
                </a:solidFill>
              </a:rPr>
              <a:t>same</a:t>
            </a:r>
            <a:r>
              <a:rPr kumimoji="0" lang="en-US" altLang="zh-TW" u="sng" dirty="0" smtClean="0"/>
              <a:t> problem</a:t>
            </a:r>
            <a:r>
              <a:rPr kumimoji="0" lang="en-US" altLang="zh-TW" dirty="0" smtClean="0"/>
              <a:t>.</a:t>
            </a:r>
          </a:p>
          <a:p>
            <a:pPr lvl="2" eaLnBrk="1" hangingPunct="1">
              <a:buNone/>
            </a:pPr>
            <a:r>
              <a:rPr kumimoji="0" lang="en-US" altLang="zh-TW" dirty="0" smtClean="0"/>
              <a:t>(The solutions of the smaller problems will lead to the solution of the original problem.)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Problems that at first appear to be quite difficult often have simple recursive solutions.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3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</a:t>
            </a:r>
            <a:r>
              <a:rPr kumimoji="0" lang="en-US" altLang="zh-TW" dirty="0" smtClean="0"/>
              <a:t>Example (1/2)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241946"/>
          </a:xfrm>
        </p:spPr>
        <p:txBody>
          <a:bodyPr/>
          <a:lstStyle/>
          <a:p>
            <a:pPr eaLnBrk="1" hangingPunct="1"/>
            <a:r>
              <a:rPr kumimoji="0" lang="en-US" altLang="zh-TW" dirty="0" smtClean="0"/>
              <a:t>Looking up a word in a dictionary using </a:t>
            </a:r>
            <a:r>
              <a:rPr kumimoji="0" lang="en-US" altLang="zh-TW" i="1" dirty="0" smtClean="0"/>
              <a:t>binary search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788" y="2541116"/>
            <a:ext cx="791845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971600" y="6093296"/>
            <a:ext cx="535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2-1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039E8AF-B5B1-4BDA-88BF-30BEFECC5C75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</a:t>
            </a:r>
            <a:r>
              <a:rPr kumimoji="0" lang="en-US" altLang="zh-TW" dirty="0" smtClean="0"/>
              <a:t>Example (2/2)</a:t>
            </a:r>
            <a:endParaRPr kumimoji="0" lang="zh-TW" altLang="en-US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The </a:t>
            </a:r>
            <a:r>
              <a:rPr kumimoji="0" lang="en-US" altLang="zh-TW" dirty="0" err="1" smtClean="0"/>
              <a:t>pseudocode</a:t>
            </a:r>
            <a:r>
              <a:rPr kumimoji="0" lang="en-US" altLang="zh-TW" dirty="0" smtClean="0"/>
              <a:t>:</a:t>
            </a:r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  <a:p>
            <a:pPr lvl="1" eaLnBrk="1" hangingPunct="1"/>
            <a:endParaRPr kumimoji="0" lang="en-US" altLang="zh-TW" dirty="0" smtClean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72008" y="2276872"/>
            <a:ext cx="8964488" cy="378565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>
              <a:defRPr/>
            </a:pPr>
            <a:r>
              <a:rPr kumimoji="0" lang="en-US" altLang="zh-TW" sz="2000" dirty="0" smtClean="0">
                <a:solidFill>
                  <a:srgbClr val="CC00FF"/>
                </a:solidFill>
                <a:latin typeface="Courier New" pitchFamily="49" charset="0"/>
              </a:rPr>
              <a:t>search</a:t>
            </a:r>
            <a:r>
              <a:rPr kumimoji="0" lang="en-US" altLang="zh-TW" sz="2000" dirty="0" smtClean="0">
                <a:latin typeface="Courier New" pitchFamily="49" charset="0"/>
              </a:rPr>
              <a:t>(</a:t>
            </a:r>
            <a:r>
              <a:rPr kumimoji="0" lang="en-US" altLang="zh-TW" sz="2000" dirty="0" err="1" smtClean="0">
                <a:latin typeface="Courier New" pitchFamily="49" charset="0"/>
              </a:rPr>
              <a:t>aDcitionary</a:t>
            </a:r>
            <a:r>
              <a:rPr kumimoji="0" lang="en-US" altLang="zh-TW" sz="2000" dirty="0" smtClean="0">
                <a:latin typeface="Courier New" pitchFamily="49" charset="0"/>
              </a:rPr>
              <a:t>: Dictionary</a:t>
            </a:r>
            <a:r>
              <a:rPr kumimoji="0" lang="en-US" altLang="zh-TW" sz="2000" dirty="0">
                <a:latin typeface="Courier New" pitchFamily="49" charset="0"/>
              </a:rPr>
              <a:t>, </a:t>
            </a:r>
            <a:r>
              <a:rPr kumimoji="0" lang="en-US" altLang="zh-TW" sz="2000" dirty="0" smtClean="0">
                <a:latin typeface="Courier New" pitchFamily="49" charset="0"/>
              </a:rPr>
              <a:t>word: string</a:t>
            </a:r>
            <a:r>
              <a:rPr kumimoji="0" lang="en-US" altLang="zh-TW" sz="2000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smtClean="0">
                <a:latin typeface="Courier New" pitchFamily="49" charset="0"/>
              </a:rPr>
              <a:t> if </a:t>
            </a:r>
            <a:r>
              <a:rPr kumimoji="0" lang="en-US" altLang="zh-TW" sz="2000" dirty="0">
                <a:latin typeface="Courier New" pitchFamily="49" charset="0"/>
              </a:rPr>
              <a:t>(</a:t>
            </a:r>
            <a:r>
              <a:rPr kumimoji="0" lang="en-US" altLang="zh-TW" sz="2000" dirty="0" err="1">
                <a:latin typeface="Courier New" pitchFamily="49" charset="0"/>
              </a:rPr>
              <a:t>aDictionary</a:t>
            </a: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i="1" dirty="0">
                <a:latin typeface="Courier New" pitchFamily="49" charset="0"/>
              </a:rPr>
              <a:t>is one page in size</a:t>
            </a:r>
            <a:r>
              <a:rPr kumimoji="0" lang="en-US" altLang="zh-TW" sz="2000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    </a:t>
            </a:r>
            <a:r>
              <a:rPr kumimoji="0" lang="en-US" altLang="zh-TW" sz="2000" i="1" dirty="0">
                <a:latin typeface="Courier New" pitchFamily="49" charset="0"/>
              </a:rPr>
              <a:t>Scan the page for </a:t>
            </a:r>
            <a:r>
              <a:rPr lang="en-US" altLang="zh-TW" sz="2000" dirty="0" smtClean="0">
                <a:latin typeface="Courier New" pitchFamily="49" charset="0"/>
              </a:rPr>
              <a:t>word</a:t>
            </a:r>
            <a:endParaRPr kumimoji="0" lang="en-US" altLang="zh-TW" sz="2000" i="1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else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{   </a:t>
            </a:r>
            <a:r>
              <a:rPr kumimoji="0" lang="en-US" altLang="zh-TW" sz="2000" i="1" dirty="0">
                <a:latin typeface="Courier New" pitchFamily="49" charset="0"/>
              </a:rPr>
              <a:t>Open</a:t>
            </a: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err="1">
                <a:latin typeface="Courier New" pitchFamily="49" charset="0"/>
              </a:rPr>
              <a:t>aDictionary</a:t>
            </a: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i="1" dirty="0">
                <a:latin typeface="Courier New" pitchFamily="49" charset="0"/>
              </a:rPr>
              <a:t>to a point near the middle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	   </a:t>
            </a:r>
            <a:r>
              <a:rPr kumimoji="0" lang="en-US" altLang="zh-TW" sz="2000" i="1" dirty="0" smtClean="0">
                <a:latin typeface="Courier New" pitchFamily="49" charset="0"/>
              </a:rPr>
              <a:t>Determine </a:t>
            </a:r>
            <a:r>
              <a:rPr kumimoji="0" lang="en-US" altLang="zh-TW" sz="2000" i="1" dirty="0">
                <a:latin typeface="Courier New" pitchFamily="49" charset="0"/>
              </a:rPr>
              <a:t>which half </a:t>
            </a:r>
            <a:r>
              <a:rPr kumimoji="0" lang="en-US" altLang="zh-TW" sz="2000" i="1" dirty="0" smtClean="0">
                <a:latin typeface="Courier New" pitchFamily="49" charset="0"/>
              </a:rPr>
              <a:t>contains </a:t>
            </a:r>
            <a:r>
              <a:rPr lang="en-US" altLang="zh-TW" sz="2000" dirty="0" smtClean="0">
                <a:latin typeface="Courier New" pitchFamily="49" charset="0"/>
              </a:rPr>
              <a:t>word</a:t>
            </a:r>
            <a:endParaRPr kumimoji="0" lang="en-US" altLang="zh-TW" sz="2000" i="1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	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    if (word </a:t>
            </a:r>
            <a:r>
              <a:rPr kumimoji="0" lang="en-US" altLang="zh-TW" sz="2000" i="1" dirty="0">
                <a:latin typeface="Courier New" pitchFamily="49" charset="0"/>
              </a:rPr>
              <a:t>is in the first half of</a:t>
            </a:r>
            <a:r>
              <a:rPr kumimoji="0" lang="en-US" altLang="zh-TW" sz="2000" dirty="0">
                <a:latin typeface="Courier New" pitchFamily="49" charset="0"/>
              </a:rPr>
              <a:t> </a:t>
            </a:r>
            <a:r>
              <a:rPr kumimoji="0" lang="en-US" altLang="zh-TW" sz="2000" dirty="0" err="1">
                <a:latin typeface="Courier New" pitchFamily="49" charset="0"/>
              </a:rPr>
              <a:t>aDictionary</a:t>
            </a:r>
            <a:r>
              <a:rPr kumimoji="0" lang="en-US" altLang="zh-TW" sz="2000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       </a:t>
            </a:r>
            <a:r>
              <a:rPr kumimoji="0" lang="en-US" altLang="zh-TW" sz="2000" u="sng" dirty="0">
                <a:solidFill>
                  <a:srgbClr val="CC00FF"/>
                </a:solidFill>
                <a:latin typeface="Courier New" pitchFamily="49" charset="0"/>
              </a:rPr>
              <a:t>search</a:t>
            </a:r>
            <a:r>
              <a:rPr kumimoji="0" lang="en-US" altLang="zh-TW" sz="2000" u="sng" dirty="0">
                <a:latin typeface="Courier New" pitchFamily="49" charset="0"/>
              </a:rPr>
              <a:t>(</a:t>
            </a:r>
            <a:r>
              <a:rPr kumimoji="0" lang="en-US" altLang="zh-TW" sz="2000" i="1" u="sng" dirty="0">
                <a:latin typeface="Courier New" pitchFamily="49" charset="0"/>
              </a:rPr>
              <a:t>first half of </a:t>
            </a:r>
            <a:r>
              <a:rPr kumimoji="0" lang="en-US" altLang="zh-TW" sz="2000" u="sng" dirty="0" err="1">
                <a:latin typeface="Courier New" pitchFamily="49" charset="0"/>
              </a:rPr>
              <a:t>aDictionary</a:t>
            </a:r>
            <a:r>
              <a:rPr kumimoji="0" lang="en-US" altLang="zh-TW" sz="2000" u="sng" dirty="0">
                <a:latin typeface="Courier New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    else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	    </a:t>
            </a:r>
            <a:r>
              <a:rPr kumimoji="0" lang="en-US" altLang="zh-TW" sz="2000" dirty="0" smtClean="0">
                <a:latin typeface="Courier New" pitchFamily="49" charset="0"/>
              </a:rPr>
              <a:t>  </a:t>
            </a:r>
            <a:r>
              <a:rPr kumimoji="0" lang="en-US" altLang="zh-TW" sz="2000" u="sng" dirty="0" smtClean="0">
                <a:solidFill>
                  <a:srgbClr val="CC00FF"/>
                </a:solidFill>
                <a:latin typeface="Courier New" pitchFamily="49" charset="0"/>
              </a:rPr>
              <a:t>search</a:t>
            </a:r>
            <a:r>
              <a:rPr kumimoji="0" lang="en-US" altLang="zh-TW" sz="2000" u="sng" dirty="0" smtClean="0">
                <a:latin typeface="Courier New" pitchFamily="49" charset="0"/>
              </a:rPr>
              <a:t>(</a:t>
            </a:r>
            <a:r>
              <a:rPr kumimoji="0" lang="en-US" altLang="zh-TW" sz="2000" i="1" u="sng" dirty="0" smtClean="0">
                <a:latin typeface="Courier New" pitchFamily="49" charset="0"/>
              </a:rPr>
              <a:t>second </a:t>
            </a:r>
            <a:r>
              <a:rPr kumimoji="0" lang="en-US" altLang="zh-TW" sz="2000" i="1" u="sng" dirty="0">
                <a:latin typeface="Courier New" pitchFamily="49" charset="0"/>
              </a:rPr>
              <a:t>half of </a:t>
            </a:r>
            <a:r>
              <a:rPr kumimoji="0" lang="en-US" altLang="zh-TW" sz="2000" u="sng" dirty="0" err="1">
                <a:latin typeface="Courier New" pitchFamily="49" charset="0"/>
              </a:rPr>
              <a:t>aDictionary</a:t>
            </a:r>
            <a:r>
              <a:rPr kumimoji="0" lang="en-US" altLang="zh-TW" sz="2000" u="sng" dirty="0">
                <a:latin typeface="Courier New" pitchFamily="49" charset="0"/>
              </a:rPr>
              <a:t>, word)</a:t>
            </a:r>
          </a:p>
          <a:p>
            <a:pPr lvl="1">
              <a:defRPr/>
            </a:pPr>
            <a:r>
              <a:rPr kumimoji="0" lang="en-US" altLang="zh-TW" sz="2000" dirty="0">
                <a:latin typeface="Courier New" pitchFamily="49" charset="0"/>
              </a:rPr>
              <a:t>  }</a:t>
            </a:r>
            <a:endParaRPr lang="zh-TW" altLang="en-US" sz="20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7C8488C-91B9-46A9-8C8A-986823ADD604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Recursive Solutions (1/2)</a:t>
            </a:r>
            <a:endParaRPr kumimoji="0" lang="zh-TW" altLang="en-US" dirty="0" smtClean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Binary search </a:t>
            </a:r>
            <a:r>
              <a:rPr lang="en-US" altLang="zh-TW" u="sng" dirty="0" smtClean="0"/>
              <a:t>reduces</a:t>
            </a:r>
            <a:r>
              <a:rPr lang="en-US" altLang="zh-TW" dirty="0" smtClean="0"/>
              <a:t> the problem of searching the dictionary for a word </a:t>
            </a:r>
            <a:r>
              <a:rPr lang="en-US" altLang="zh-TW" u="sng" dirty="0" smtClean="0"/>
              <a:t>to</a:t>
            </a:r>
            <a:r>
              <a:rPr lang="en-US" altLang="zh-TW" dirty="0" smtClean="0"/>
              <a:t> a problem of searching half of the dictionary for the word.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Two important points: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Once you have divided the dictionary in halves, </a:t>
            </a:r>
            <a:r>
              <a:rPr lang="en-US" altLang="zh-TW" u="sng" dirty="0" smtClean="0"/>
              <a:t>you already know how to search the appropriate half</a:t>
            </a:r>
            <a:r>
              <a:rPr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There is a </a:t>
            </a:r>
            <a:r>
              <a:rPr lang="en-US" altLang="zh-TW" u="sng" dirty="0" smtClean="0"/>
              <a:t>special case</a:t>
            </a:r>
            <a:r>
              <a:rPr lang="en-US" altLang="zh-TW" dirty="0" smtClean="0"/>
              <a:t> that is different from all the other cases: </a:t>
            </a:r>
            <a:r>
              <a:rPr lang="en-US" altLang="zh-TW" u="sng" dirty="0" smtClean="0"/>
              <a:t>dictionary with a single page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b="1" dirty="0" smtClean="0">
                <a:solidFill>
                  <a:srgbClr val="0070C0"/>
                </a:solidFill>
              </a:rPr>
              <a:t>Stop dividing</a:t>
            </a:r>
            <a:r>
              <a:rPr lang="en-US" altLang="zh-TW" dirty="0" smtClean="0">
                <a:solidFill>
                  <a:srgbClr val="0070C0"/>
                </a:solidFill>
              </a:rPr>
              <a:t> and </a:t>
            </a:r>
            <a:r>
              <a:rPr lang="en-US" altLang="zh-TW" b="1" dirty="0" smtClean="0">
                <a:solidFill>
                  <a:srgbClr val="0070C0"/>
                </a:solidFill>
              </a:rPr>
              <a:t>solve the problem directly</a:t>
            </a:r>
            <a:r>
              <a:rPr lang="en-US" altLang="zh-TW" dirty="0" smtClean="0"/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smtClean="0"/>
              <a:t>This special case is called the </a:t>
            </a:r>
            <a:r>
              <a:rPr lang="en-US" altLang="zh-TW" b="1" dirty="0" smtClean="0">
                <a:solidFill>
                  <a:srgbClr val="0070C0"/>
                </a:solidFill>
              </a:rPr>
              <a:t>base case</a:t>
            </a:r>
            <a:r>
              <a:rPr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A398775-163C-4D84-ADD1-B9CEFBCEED8A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Recursive Solutions (2/2)</a:t>
            </a:r>
            <a:endParaRPr kumimoji="0" lang="zh-TW" altLang="en-US" dirty="0" smtClean="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Binary search falls into the general category of </a:t>
            </a:r>
            <a:r>
              <a:rPr kumimoji="0" lang="en-US" altLang="zh-TW" b="1" u="sng" dirty="0" smtClean="0"/>
              <a:t>divide and conquer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You solve the dictionary search problem by first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dividing</a:t>
            </a:r>
            <a:r>
              <a:rPr kumimoji="0" lang="en-US" altLang="zh-TW" dirty="0" smtClean="0"/>
              <a:t> the dictionary into two halves.</a:t>
            </a:r>
          </a:p>
          <a:p>
            <a:pPr lvl="1" eaLnBrk="1" hangingPunct="1"/>
            <a:r>
              <a:rPr kumimoji="0" lang="en-US" altLang="zh-TW" dirty="0" smtClean="0"/>
              <a:t>And then </a:t>
            </a:r>
            <a:r>
              <a:rPr kumimoji="0" lang="en-US" altLang="zh-TW" i="1" dirty="0" smtClean="0">
                <a:solidFill>
                  <a:schemeClr val="accent2"/>
                </a:solidFill>
              </a:rPr>
              <a:t>conquering</a:t>
            </a:r>
            <a:r>
              <a:rPr kumimoji="0" lang="en-US" altLang="zh-TW" dirty="0" smtClean="0"/>
              <a:t> the appropriate half (a smaller problem).</a:t>
            </a:r>
          </a:p>
          <a:p>
            <a:pPr lvl="1" eaLnBrk="1" hangingPunct="1"/>
            <a:r>
              <a:rPr kumimoji="0" lang="en-US" altLang="zh-TW" dirty="0" smtClean="0"/>
              <a:t>You solve the smaller problem by using the same divide-and-conquer strategy </a:t>
            </a:r>
            <a:r>
              <a:rPr kumimoji="0" lang="en-US" altLang="zh-TW" u="sng" dirty="0" smtClean="0"/>
              <a:t>until you reach the base case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The concept of recursions is highly associated with this strategy.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5FF9279-8F85-42F5-8AA3-3804058DF791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About Efficiency</a:t>
            </a:r>
            <a:endParaRPr kumimoji="0" lang="zh-TW" altLang="en-US" dirty="0" smtClean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technique of recursion, though powerful, does not guarantee you an efficient solution.</a:t>
            </a:r>
            <a:endParaRPr lang="zh-TW" altLang="en-US" dirty="0" smtClean="0"/>
          </a:p>
          <a:p>
            <a:pPr eaLnBrk="1" hangingPunct="1"/>
            <a:endParaRPr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so </a:t>
            </a:r>
            <a:r>
              <a:rPr kumimoji="0" lang="en-US" altLang="zh-TW" b="1" dirty="0" smtClean="0"/>
              <a:t>inefficient</a:t>
            </a:r>
            <a:r>
              <a:rPr kumimoji="0" lang="en-US" altLang="zh-TW" dirty="0" smtClean="0"/>
              <a:t> that they should not be used.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will come back to the efficiency issue later.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B126E8E-2FE4-4245-812D-16DDDEB4CC5C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Facts about a Recursive Solution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recursive function </a:t>
            </a:r>
            <a:r>
              <a:rPr kumimoji="0" lang="en-US" altLang="zh-TW" b="1" dirty="0" smtClean="0"/>
              <a:t>calls itself</a:t>
            </a:r>
            <a:r>
              <a:rPr kumimoji="0" lang="en-US" altLang="zh-TW" dirty="0" smtClean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function calls </a:t>
            </a:r>
            <a:r>
              <a:rPr kumimoji="0" lang="en-US" altLang="zh-TW" sz="2200" dirty="0" smtClean="0">
                <a:latin typeface="Courier New" pitchFamily="49" charset="0"/>
              </a:rPr>
              <a:t>search(first/second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aDictionary</a:t>
            </a:r>
            <a:r>
              <a:rPr kumimoji="0" lang="en-US" altLang="zh-TW" sz="2200" dirty="0" smtClean="0">
                <a:latin typeface="Courier New" pitchFamily="49" charset="0"/>
              </a:rPr>
              <a:t>, word)</a:t>
            </a:r>
            <a:r>
              <a:rPr kumimoji="0" lang="en-US" altLang="zh-TW" sz="22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Each recursive call solves 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identical</a:t>
            </a:r>
            <a:r>
              <a:rPr kumimoji="0" lang="en-US" altLang="zh-TW" dirty="0" smtClean="0"/>
              <a:t>, but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smaller</a:t>
            </a:r>
            <a:r>
              <a:rPr kumimoji="0" lang="en-US" altLang="zh-TW" dirty="0" smtClean="0"/>
              <a:t>, problem.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solution to </a:t>
            </a:r>
            <a:r>
              <a:rPr kumimoji="0" lang="en-US" altLang="zh-TW" b="1" u="sng" dirty="0" smtClean="0"/>
              <a:t>at least one</a:t>
            </a:r>
            <a:r>
              <a:rPr kumimoji="0" lang="en-US" altLang="zh-TW" dirty="0" smtClean="0"/>
              <a:t> smaller problem— the </a:t>
            </a:r>
            <a:r>
              <a:rPr kumimoji="0" lang="en-US" altLang="zh-TW" b="1" dirty="0" smtClean="0"/>
              <a:t>base case</a:t>
            </a:r>
            <a:r>
              <a:rPr kumimoji="0" lang="en-US" altLang="zh-TW" dirty="0" smtClean="0"/>
              <a:t>—is known.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When you reach the base case, the recursive calls stop and you solve the problem directly.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200" dirty="0" smtClean="0"/>
              <a:t>E.g., the function </a:t>
            </a:r>
            <a:r>
              <a:rPr kumimoji="0" lang="en-US" altLang="zh-TW" sz="2200" dirty="0" smtClean="0">
                <a:latin typeface="Courier New" pitchFamily="49" charset="0"/>
              </a:rPr>
              <a:t>search</a:t>
            </a:r>
            <a:r>
              <a:rPr kumimoji="0" lang="en-US" altLang="zh-TW" sz="2200" dirty="0" smtClean="0"/>
              <a:t> scan the page for the word when the dictionary contains only one page.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The diminishing size of the problem ensures that you will </a:t>
            </a:r>
            <a:r>
              <a:rPr kumimoji="0" lang="en-US" altLang="zh-TW" b="1" dirty="0" smtClean="0"/>
              <a:t>eventually reach the base case</a:t>
            </a:r>
            <a:r>
              <a:rPr kumimoji="0" lang="en-US" altLang="zh-TW" dirty="0" smtClean="0"/>
              <a:t>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dirty="0" smtClean="0"/>
              <a:t>Four Questions to Ask/Answer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What instance(s)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eaLnBrk="1" hangingPunct="1"/>
            <a:r>
              <a:rPr kumimoji="0" lang="en-US" altLang="zh-TW" dirty="0" smtClean="0"/>
              <a:t>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1C77649-C761-4FF3-A2BE-88DBE0FD2A44}" type="slidenum">
              <a:rPr kumimoji="0" lang="zh-TW" altLang="en-US" sz="1200"/>
              <a:pPr eaLnBrk="1" hangingPunct="1"/>
              <a:t>10</a:t>
            </a:fld>
            <a:endParaRPr kumimoji="0" lang="en-US" altLang="zh-TW" sz="12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(1/4)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An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iterative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* 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*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*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	          for any integer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(0) = 1</a:t>
            </a:r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1400" dirty="0" smtClean="0"/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600" dirty="0" smtClean="0"/>
              <a:t>	</a:t>
            </a:r>
            <a:r>
              <a:rPr kumimoji="0" lang="en-US" altLang="zh-TW" dirty="0" smtClean="0"/>
              <a:t>(Note: the factorial of a negative integer is undefined.)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recursive definition</a:t>
            </a:r>
            <a:r>
              <a:rPr kumimoji="0" lang="en-US" altLang="zh-TW" dirty="0" smtClean="0"/>
              <a:t> of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sz="2800" dirty="0" smtClean="0"/>
              <a:t>	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* </a:t>
            </a:r>
            <a:r>
              <a:rPr kumimoji="0" lang="en-US" altLang="zh-TW" i="1" dirty="0" smtClean="0"/>
              <a:t>factorial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1)	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0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kumimoji="0" lang="en-US" altLang="zh-TW" dirty="0" smtClean="0"/>
              <a:t>			     = 1			            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= 0</a:t>
            </a:r>
          </a:p>
          <a:p>
            <a:pPr lvl="1" eaLnBrk="1" hangingPunct="1">
              <a:lnSpc>
                <a:spcPct val="90000"/>
              </a:lnSpc>
              <a:buNone/>
            </a:pPr>
            <a:endParaRPr kumimoji="0" lang="en-US" altLang="zh-TW" sz="1400" dirty="0" smtClean="0"/>
          </a:p>
          <a:p>
            <a:pPr lvl="1" eaLnBrk="1" hangingPunct="1">
              <a:buNone/>
            </a:pPr>
            <a:r>
              <a:rPr kumimoji="0" lang="en-US" altLang="zh-TW" dirty="0" smtClean="0"/>
              <a:t>	(Note: the base case is deliberately given later.)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142AB24-0B50-498A-8587-4A42C891FE7F}" type="slidenum">
              <a:rPr kumimoji="0" lang="zh-TW" altLang="en-US" sz="1200"/>
              <a:pPr eaLnBrk="1" hangingPunct="1"/>
              <a:t>11</a:t>
            </a:fld>
            <a:endParaRPr kumimoji="0" lang="en-US" altLang="zh-TW" sz="12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/>
              <a:t>(2/4)</a:t>
            </a:r>
            <a:endParaRPr kumimoji="0" lang="zh-TW" altLang="en-US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It is easy to construct a C++ function that implements the definition.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609600" y="2667000"/>
            <a:ext cx="79248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chemeClr val="accent1"/>
                </a:solidFill>
                <a:latin typeface="Courier New" pitchFamily="49" charset="0"/>
              </a:rPr>
              <a:t>/** Computes the factorial of the nonnegative integer n.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chemeClr val="accent1"/>
                </a:solidFill>
                <a:latin typeface="Courier New" pitchFamily="49" charset="0"/>
              </a:rPr>
              <a:t> * </a:t>
            </a:r>
            <a:r>
              <a:rPr lang="en-US" altLang="zh-TW" sz="1800" dirty="0">
                <a:solidFill>
                  <a:srgbClr val="5F5F5F"/>
                </a:solidFill>
                <a:latin typeface="Courier New" pitchFamily="49" charset="0"/>
              </a:rPr>
              <a:t>@pre </a:t>
            </a:r>
            <a:r>
              <a:rPr lang="en-US" altLang="zh-TW" sz="1800" u="sng" dirty="0">
                <a:solidFill>
                  <a:schemeClr val="accent2"/>
                </a:solidFill>
                <a:latin typeface="Courier New" pitchFamily="49" charset="0"/>
              </a:rPr>
              <a:t>n must be greater than or equal to 0</a:t>
            </a:r>
            <a:r>
              <a:rPr lang="en-US" altLang="zh-TW" sz="1800" u="sng" dirty="0">
                <a:solidFill>
                  <a:srgbClr val="5F5F5F"/>
                </a:solidFill>
                <a:latin typeface="Courier New" pitchFamily="49" charset="0"/>
              </a:rPr>
              <a:t>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chemeClr val="accent1"/>
                </a:solidFill>
                <a:latin typeface="Courier New" pitchFamily="49" charset="0"/>
              </a:rPr>
              <a:t> * @post None.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solidFill>
                  <a:schemeClr val="accent1"/>
                </a:solidFill>
                <a:latin typeface="Courier New" pitchFamily="49" charset="0"/>
              </a:rPr>
              <a:t> * @return The factorial of n; n is unchanged. */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Courier New" pitchFamily="49" charset="0"/>
              </a:rPr>
              <a:t>fact</a:t>
            </a:r>
            <a:r>
              <a:rPr lang="en-US" altLang="zh-TW" sz="1800" dirty="0">
                <a:latin typeface="Courier New" pitchFamily="49" charset="0"/>
              </a:rPr>
              <a:t>(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n)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{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   if (n == 0)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      return 1;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   else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      return </a:t>
            </a:r>
            <a:r>
              <a:rPr lang="en-US" altLang="zh-TW" sz="1800" b="1" dirty="0">
                <a:latin typeface="Courier New" pitchFamily="49" charset="0"/>
              </a:rPr>
              <a:t>n *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b="1" dirty="0">
                <a:solidFill>
                  <a:srgbClr val="CC00FF"/>
                </a:solidFill>
                <a:latin typeface="Courier New" pitchFamily="49" charset="0"/>
              </a:rPr>
              <a:t>fact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(n-1)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en-US" altLang="zh-TW" sz="1800" dirty="0">
                <a:latin typeface="Courier New" pitchFamily="49" charset="0"/>
              </a:rPr>
              <a:t>} </a:t>
            </a:r>
            <a:r>
              <a:rPr lang="en-US" altLang="zh-TW" sz="1800" dirty="0">
                <a:solidFill>
                  <a:schemeClr val="accent1"/>
                </a:solidFill>
                <a:latin typeface="Courier New" pitchFamily="49" charset="0"/>
              </a:rPr>
              <a:t> // end fact</a:t>
            </a:r>
          </a:p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TW" altLang="en-US" sz="18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1066800" y="4419600"/>
            <a:ext cx="1828800" cy="6858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3352800" y="4419600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 flipH="1">
            <a:off x="2971800" y="45720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0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 animBg="1"/>
      <p:bldP spid="100361" grpId="0" animBg="1"/>
      <p:bldP spid="1003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ACA7FE4-9B8D-492B-BB61-F7864B6D2E45}" type="slidenum">
              <a:rPr kumimoji="0" lang="zh-TW" altLang="en-US" sz="1200"/>
              <a:pPr eaLnBrk="1" hangingPunct="1"/>
              <a:t>12</a:t>
            </a:fld>
            <a:endParaRPr kumimoji="0" lang="en-US" altLang="zh-TW" sz="12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(3/4)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Does function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fact</a:t>
            </a:r>
            <a:r>
              <a:rPr kumimoji="0" lang="en-US" altLang="zh-TW" dirty="0" smtClean="0">
                <a:cs typeface="Courier New" pitchFamily="49" charset="0"/>
              </a:rPr>
              <a:t> </a:t>
            </a:r>
            <a:r>
              <a:rPr kumimoji="0" lang="en-US" altLang="zh-TW" dirty="0" smtClean="0"/>
              <a:t>fit the mold of a recursive solution?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One action of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fact</a:t>
            </a:r>
            <a:r>
              <a:rPr kumimoji="0" lang="en-US" altLang="zh-TW" dirty="0" smtClean="0"/>
              <a:t> is to call itself.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Each recursive fact diminishes the size of the problem by 1.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>
                <a:latin typeface="Courier New" pitchFamily="49" charset="0"/>
              </a:rPr>
              <a:t>factorial(0)</a:t>
            </a:r>
            <a:r>
              <a:rPr kumimoji="0" lang="en-US" altLang="zh-TW" dirty="0" smtClean="0"/>
              <a:t> is the base case.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kumimoji="0" lang="en-US" altLang="zh-TW" dirty="0" smtClean="0"/>
              <a:t>Given that </a:t>
            </a:r>
            <a:r>
              <a:rPr kumimoji="0" lang="en-US" altLang="zh-TW" i="1" dirty="0" smtClean="0">
                <a:latin typeface="Courier New" pitchFamily="49" charset="0"/>
              </a:rPr>
              <a:t>n</a:t>
            </a:r>
            <a:r>
              <a:rPr kumimoji="0" lang="en-US" altLang="zh-TW" dirty="0" smtClean="0"/>
              <a:t> is nonnegative, you always reach the base case.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ü"/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Note that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fact</a:t>
            </a:r>
            <a:r>
              <a:rPr kumimoji="0" lang="en-US" altLang="zh-TW" dirty="0" smtClean="0"/>
              <a:t> assumes the input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dirty="0" smtClean="0"/>
              <a:t> is non-negative, as stated in its precondition.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3FD36DA-5A65-496B-AA6C-74B2DEF81468}" type="slidenum">
              <a:rPr kumimoji="0" lang="zh-TW" altLang="en-US" sz="1200"/>
              <a:pPr eaLnBrk="1" hangingPunct="1"/>
              <a:t>13</a:t>
            </a:fld>
            <a:endParaRPr kumimoji="0" lang="en-US" altLang="zh-TW" sz="12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Recursive Function: Factorial (4/4)</a:t>
            </a:r>
            <a:endParaRPr kumimoji="0" lang="zh-TW" altLang="en-US" dirty="0" smtClean="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609600" y="1700808"/>
            <a:ext cx="2368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  <a:p>
            <a:pPr eaLnBrk="1" hangingPunct="1"/>
            <a:r>
              <a:rPr lang="en-US" altLang="zh-TW" sz="1800">
                <a:latin typeface="Courier New" pitchFamily="49" charset="0"/>
              </a:rPr>
              <a:t>	 6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2133600" y="23866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>
                <a:latin typeface="Courier New" pitchFamily="49" charset="0"/>
              </a:rPr>
              <a:t>return 3*fact(2);</a:t>
            </a:r>
          </a:p>
          <a:p>
            <a:pPr algn="ctr"/>
            <a:r>
              <a:rPr lang="en-US" altLang="zh-TW" sz="1800">
                <a:latin typeface="Courier New" pitchFamily="49" charset="0"/>
              </a:rPr>
              <a:t>3*2</a:t>
            </a:r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3810000" y="33010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>
                <a:latin typeface="Courier New" pitchFamily="49" charset="0"/>
              </a:rPr>
              <a:t>return 2*fact(1);</a:t>
            </a:r>
          </a:p>
          <a:p>
            <a:pPr algn="ctr"/>
            <a:r>
              <a:rPr lang="en-US" altLang="zh-TW" sz="1800">
                <a:latin typeface="Courier New" pitchFamily="49" charset="0"/>
              </a:rPr>
              <a:t>2*1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5486400" y="4215408"/>
            <a:ext cx="2438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>
                <a:latin typeface="Courier New" pitchFamily="49" charset="0"/>
              </a:rPr>
              <a:t>return 1*</a:t>
            </a:r>
            <a:r>
              <a:rPr lang="en-US" altLang="zh-TW" sz="1800" b="1">
                <a:solidFill>
                  <a:schemeClr val="accent2"/>
                </a:solidFill>
                <a:latin typeface="Courier New" pitchFamily="49" charset="0"/>
              </a:rPr>
              <a:t>fact(0)</a:t>
            </a:r>
            <a:r>
              <a:rPr lang="en-US" altLang="zh-TW" sz="1800">
                <a:latin typeface="Courier New" pitchFamily="49" charset="0"/>
              </a:rPr>
              <a:t>;</a:t>
            </a:r>
          </a:p>
          <a:p>
            <a:pPr algn="ctr"/>
            <a:r>
              <a:rPr lang="en-US" altLang="zh-TW" sz="1800">
                <a:latin typeface="Courier New" pitchFamily="49" charset="0"/>
              </a:rPr>
              <a:t>1*1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7086600" y="5053608"/>
            <a:ext cx="152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800">
                <a:latin typeface="Courier New" pitchFamily="49" charset="0"/>
              </a:rPr>
              <a:t>return 1;</a:t>
            </a:r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>
            <a:off x="2362200" y="208180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6" name="Line 10"/>
          <p:cNvSpPr>
            <a:spLocks noChangeShapeType="1"/>
          </p:cNvSpPr>
          <p:nvPr/>
        </p:nvSpPr>
        <p:spPr bwMode="auto">
          <a:xfrm>
            <a:off x="3962400" y="27676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5562600" y="36820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7315200" y="459640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cxnSp>
        <p:nvCxnSpPr>
          <p:cNvPr id="101389" name="AutoShape 13"/>
          <p:cNvCxnSpPr>
            <a:cxnSpLocks noChangeShapeType="1"/>
            <a:stCxn id="101384" idx="1"/>
          </p:cNvCxnSpPr>
          <p:nvPr/>
        </p:nvCxnSpPr>
        <p:spPr bwMode="auto">
          <a:xfrm rot="10800000">
            <a:off x="6858000" y="4863108"/>
            <a:ext cx="228600" cy="4572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390" name="AutoShape 14"/>
          <p:cNvCxnSpPr>
            <a:cxnSpLocks noChangeShapeType="1"/>
          </p:cNvCxnSpPr>
          <p:nvPr/>
        </p:nvCxnSpPr>
        <p:spPr bwMode="auto">
          <a:xfrm rot="10800000">
            <a:off x="5181600" y="40249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391" name="AutoShape 15"/>
          <p:cNvCxnSpPr>
            <a:cxnSpLocks noChangeShapeType="1"/>
          </p:cNvCxnSpPr>
          <p:nvPr/>
        </p:nvCxnSpPr>
        <p:spPr bwMode="auto">
          <a:xfrm rot="10800000">
            <a:off x="3505200" y="30724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392" name="AutoShape 16"/>
          <p:cNvCxnSpPr>
            <a:cxnSpLocks noChangeShapeType="1"/>
          </p:cNvCxnSpPr>
          <p:nvPr/>
        </p:nvCxnSpPr>
        <p:spPr bwMode="auto">
          <a:xfrm rot="10800000">
            <a:off x="1828800" y="2234208"/>
            <a:ext cx="304800" cy="419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1394" name="Text Box 18"/>
          <p:cNvSpPr txBox="1">
            <a:spLocks noChangeArrowheads="1"/>
          </p:cNvSpPr>
          <p:nvPr/>
        </p:nvSpPr>
        <p:spPr bwMode="auto">
          <a:xfrm>
            <a:off x="7467600" y="4672608"/>
            <a:ext cx="1320800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base case</a:t>
            </a:r>
          </a:p>
        </p:txBody>
      </p:sp>
      <p:sp>
        <p:nvSpPr>
          <p:cNvPr id="101395" name="Text Box 19"/>
          <p:cNvSpPr txBox="1">
            <a:spLocks noChangeArrowheads="1"/>
          </p:cNvSpPr>
          <p:nvPr/>
        </p:nvSpPr>
        <p:spPr bwMode="auto">
          <a:xfrm>
            <a:off x="4114800" y="2843808"/>
            <a:ext cx="2595563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>
                <a:latin typeface="Courier New" pitchFamily="49" charset="0"/>
              </a:rPr>
              <a:t>fact(n-1)</a:t>
            </a:r>
            <a:r>
              <a:rPr lang="en-US" altLang="zh-TW" sz="1600"/>
              <a:t> is evaluated</a:t>
            </a:r>
          </a:p>
        </p:txBody>
      </p:sp>
      <p:sp>
        <p:nvSpPr>
          <p:cNvPr id="101396" name="Text Box 20"/>
          <p:cNvSpPr txBox="1">
            <a:spLocks noChangeArrowheads="1"/>
          </p:cNvSpPr>
          <p:nvPr/>
        </p:nvSpPr>
        <p:spPr bwMode="auto">
          <a:xfrm>
            <a:off x="251520" y="4365104"/>
            <a:ext cx="3888432" cy="20227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>
                <a:latin typeface="Courier New" pitchFamily="49" charset="0"/>
              </a:rPr>
              <a:t>int </a:t>
            </a:r>
            <a:r>
              <a:rPr lang="en-US" altLang="zh-TW" b="1">
                <a:latin typeface="Courier New" pitchFamily="49" charset="0"/>
              </a:rPr>
              <a:t>fact</a:t>
            </a:r>
            <a:r>
              <a:rPr lang="en-US" altLang="zh-TW">
                <a:latin typeface="Courier New" pitchFamily="49" charset="0"/>
              </a:rPr>
              <a:t>(int n)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   if (n == 0)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   else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      return </a:t>
            </a:r>
            <a:r>
              <a:rPr lang="en-US" altLang="zh-TW" b="1">
                <a:latin typeface="Courier New" pitchFamily="49" charset="0"/>
              </a:rPr>
              <a:t>n *</a:t>
            </a:r>
            <a:r>
              <a:rPr lang="en-US" altLang="zh-TW">
                <a:latin typeface="Courier New" pitchFamily="49" charset="0"/>
              </a:rPr>
              <a:t> </a:t>
            </a:r>
            <a:r>
              <a:rPr lang="en-US" altLang="zh-TW" b="1">
                <a:latin typeface="Courier New" pitchFamily="49" charset="0"/>
              </a:rPr>
              <a:t>fact</a:t>
            </a:r>
            <a:r>
              <a:rPr lang="en-US" altLang="zh-TW" b="1">
                <a:solidFill>
                  <a:schemeClr val="accent2"/>
                </a:solidFill>
                <a:latin typeface="Courier New" pitchFamily="49" charset="0"/>
              </a:rPr>
              <a:t>(n-1)</a:t>
            </a:r>
            <a:r>
              <a:rPr lang="en-US" altLang="zh-TW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>
                <a:latin typeface="Courier New" pitchFamily="49" charset="0"/>
              </a:rPr>
              <a:t>}  </a:t>
            </a:r>
            <a:r>
              <a:rPr lang="en-US" altLang="zh-TW">
                <a:solidFill>
                  <a:schemeClr val="accent1"/>
                </a:solidFill>
                <a:latin typeface="Courier New" pitchFamily="49" charset="0"/>
              </a:rPr>
              <a:t>// end fact</a:t>
            </a:r>
            <a:endParaRPr lang="zh-TW" altLang="en-US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20" name="日期版面配置區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3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3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3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 build="allAtOnce" animBg="1"/>
      <p:bldP spid="101382" grpId="0" build="allAtOnce" animBg="1"/>
      <p:bldP spid="101383" grpId="0" build="allAtOnce" animBg="1"/>
      <p:bldP spid="101384" grpId="0" animBg="1"/>
      <p:bldP spid="101385" grpId="0" animBg="1"/>
      <p:bldP spid="101386" grpId="0" animBg="1"/>
      <p:bldP spid="101387" grpId="0" animBg="1"/>
      <p:bldP spid="101388" grpId="0" animBg="1"/>
      <p:bldP spid="101394" grpId="0" animBg="1"/>
      <p:bldP spid="1013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14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Box Traces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</a:t>
            </a:r>
            <a:r>
              <a:rPr kumimoji="0" lang="en-US" altLang="zh-TW" b="1" dirty="0" smtClean="0">
                <a:solidFill>
                  <a:srgbClr val="0070C0"/>
                </a:solidFill>
              </a:rPr>
              <a:t>box trace</a:t>
            </a:r>
            <a:r>
              <a:rPr kumimoji="0" lang="en-US" altLang="zh-TW" dirty="0" smtClean="0"/>
              <a:t> is an illustration of how a compiler usually implements recursion.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use it to help you understand recursion and to </a:t>
            </a:r>
            <a:r>
              <a:rPr kumimoji="0" lang="en-US" altLang="zh-TW" b="1" dirty="0" smtClean="0"/>
              <a:t>debug</a:t>
            </a:r>
            <a:r>
              <a:rPr kumimoji="0" lang="en-US" altLang="zh-TW" dirty="0" smtClean="0"/>
              <a:t> a recursive function.</a:t>
            </a:r>
          </a:p>
          <a:p>
            <a:pPr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Each box in a box trace roughly corresponds to an “activation record.”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3695D1-8BD9-4574-8C78-C022992E2C44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(1/7)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/>
            </a:pPr>
            <a:r>
              <a:rPr kumimoji="0" lang="en-US" altLang="zh-TW" sz="2800" b="1" u="sng" dirty="0" smtClean="0"/>
              <a:t>Label each recursive call</a:t>
            </a:r>
            <a:r>
              <a:rPr kumimoji="0" lang="en-US" altLang="zh-TW" sz="2800" dirty="0" smtClean="0"/>
              <a:t> in the body of the recursive function.</a:t>
            </a:r>
          </a:p>
          <a:p>
            <a:pPr lvl="1" eaLnBrk="1" hangingPunct="1"/>
            <a:r>
              <a:rPr kumimoji="0" lang="en-US" altLang="zh-TW" sz="2400" dirty="0" smtClean="0"/>
              <a:t>These labels help you keep track of the correct place to which you must return after a function call completes.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442641" y="4050938"/>
            <a:ext cx="3857551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err="1">
                <a:latin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</a:rPr>
              <a:t> fact(</a:t>
            </a:r>
            <a:r>
              <a:rPr lang="en-US" altLang="zh-TW" dirty="0" err="1">
                <a:latin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{  if (n == 0)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else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  return n * fact(n-1);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}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148064" y="5474330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4818062" y="5131058"/>
            <a:ext cx="1266105" cy="334963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320C2E-A15F-4E31-A256-E5EC0A125C12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(2/7)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2"/>
            </a:pPr>
            <a:r>
              <a:rPr kumimoji="0" lang="en-US" altLang="zh-TW" sz="2800" dirty="0" smtClean="0">
                <a:cs typeface="Times New Roman" pitchFamily="18" charset="0"/>
              </a:rPr>
              <a:t>During the course of an execution, </a:t>
            </a:r>
            <a:r>
              <a:rPr kumimoji="0" lang="en-US" altLang="zh-TW" sz="2800" u="sng" dirty="0" smtClean="0">
                <a:cs typeface="Times New Roman" pitchFamily="18" charset="0"/>
              </a:rPr>
              <a:t>represent each call to the function by a new </a:t>
            </a:r>
            <a:r>
              <a:rPr kumimoji="0" lang="en-US" altLang="zh-TW" sz="2800" b="1" u="sng" dirty="0" smtClean="0">
                <a:cs typeface="Times New Roman" pitchFamily="18" charset="0"/>
              </a:rPr>
              <a:t>box</a:t>
            </a:r>
            <a:r>
              <a:rPr kumimoji="0" lang="en-US" altLang="zh-TW" sz="2800" dirty="0" smtClean="0">
                <a:cs typeface="Times New Roman" pitchFamily="18" charset="0"/>
              </a:rPr>
              <a:t>, containing: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copy of the actual value arguments.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A placeholder for the value returned by each recursive call from the current box.</a:t>
            </a:r>
          </a:p>
          <a:p>
            <a:pPr lvl="2" eaLnBrk="1" hangingPunct="1"/>
            <a:r>
              <a:rPr kumimoji="0" lang="en-US" altLang="zh-TW" sz="2200" dirty="0" smtClean="0">
                <a:cs typeface="Times New Roman" pitchFamily="18" charset="0"/>
              </a:rPr>
              <a:t>Label this placeholder to correspond to the label in Step 1.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value of the function itself.</a:t>
            </a:r>
          </a:p>
          <a:p>
            <a:pPr lvl="1" eaLnBrk="1" hangingPunct="1"/>
            <a:r>
              <a:rPr kumimoji="0" lang="en-US" altLang="zh-TW" sz="2400" dirty="0" smtClean="0">
                <a:cs typeface="Times New Roman" pitchFamily="18" charset="0"/>
              </a:rPr>
              <a:t>The function</a:t>
            </a:r>
            <a:r>
              <a:rPr kumimoji="0" lang="en-US" altLang="zh-TW" sz="2400" dirty="0" smtClean="0">
                <a:latin typeface="Arial" charset="0"/>
                <a:cs typeface="Times New Roman" pitchFamily="18" charset="0"/>
              </a:rPr>
              <a:t>’</a:t>
            </a:r>
            <a:r>
              <a:rPr kumimoji="0" lang="en-US" altLang="zh-TW" sz="2400" dirty="0" smtClean="0">
                <a:cs typeface="Times New Roman" pitchFamily="18" charset="0"/>
              </a:rPr>
              <a:t>s local variables.</a:t>
            </a:r>
            <a:endParaRPr kumimoji="0" lang="zh-TW" altLang="en-US" sz="2400" dirty="0" smtClean="0">
              <a:cs typeface="Times New Roman" pitchFamily="18" charset="0"/>
            </a:endParaRP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1903809" y="4706193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5012729" y="4629993"/>
            <a:ext cx="27432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3;</a:t>
            </a:r>
          </a:p>
          <a:p>
            <a:pPr>
              <a:defRPr/>
            </a:pPr>
            <a:r>
              <a:rPr lang="en-US" altLang="zh-TW" sz="1800"/>
              <a:t>A: factor(n-1)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4266009" y="485859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202134" y="5906343"/>
            <a:ext cx="6826250" cy="8350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when you first create a box, </a:t>
            </a:r>
            <a:r>
              <a:rPr lang="en-US" altLang="zh-TW" sz="1600" u="sng" dirty="0"/>
              <a:t>you will know only the values of the</a:t>
            </a:r>
          </a:p>
          <a:p>
            <a:pPr eaLnBrk="1" hangingPunct="1"/>
            <a:r>
              <a:rPr lang="en-US" altLang="zh-TW" sz="1600" u="sng" dirty="0"/>
              <a:t>input arguments</a:t>
            </a:r>
            <a:r>
              <a:rPr lang="en-US" altLang="zh-TW" sz="1600" dirty="0"/>
              <a:t>. You fill in the values of the other items as you</a:t>
            </a:r>
          </a:p>
          <a:p>
            <a:pPr eaLnBrk="1" hangingPunct="1"/>
            <a:r>
              <a:rPr lang="en-US" altLang="zh-TW" sz="1600" dirty="0"/>
              <a:t>determine them from the function</a:t>
            </a:r>
            <a:r>
              <a:rPr lang="en-US" altLang="zh-TW" sz="1600" dirty="0">
                <a:latin typeface="Arial" charset="0"/>
              </a:rPr>
              <a:t>’</a:t>
            </a:r>
            <a:r>
              <a:rPr lang="en-US" altLang="zh-TW" sz="1600" dirty="0"/>
              <a:t>s execution.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V="1">
            <a:off x="6094809" y="5391993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 flipV="1">
            <a:off x="5855568" y="5544393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>
          <a:xfrm>
            <a:off x="2591867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4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3" grpId="0"/>
      <p:bldP spid="62479" grpId="0" build="allAtOnce" animBg="1"/>
      <p:bldP spid="62480" grpId="0" animBg="1"/>
      <p:bldP spid="62481" grpId="0" animBg="1"/>
      <p:bldP spid="62482" grpId="0" animBg="1"/>
      <p:bldP spid="624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6AB3F66-B8FA-4CB6-80CD-7740C256081E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(3/7)</a:t>
            </a:r>
          </a:p>
        </p:txBody>
      </p:sp>
      <p:sp>
        <p:nvSpPr>
          <p:cNvPr id="13328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zh-TW" sz="2800" dirty="0" smtClean="0"/>
              <a:t>When you create a new box after a recursive call, draw an </a:t>
            </a:r>
            <a:r>
              <a:rPr lang="en-US" altLang="zh-TW" sz="2800" b="1" dirty="0" smtClean="0"/>
              <a:t>arrow</a:t>
            </a:r>
            <a:r>
              <a:rPr lang="en-US" altLang="zh-TW" sz="2800" dirty="0" smtClean="0"/>
              <a:t> from the box that makes the call to the newly created box.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r>
              <a:rPr lang="en-US" altLang="zh-TW" sz="2400" dirty="0" smtClean="0"/>
              <a:t>Label each arrow to correspond to the label of the recursive call.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o"/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zh-TW" sz="2800" dirty="0" smtClean="0"/>
              <a:t>After you create the new box and arrow, start executing the body of the function.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3429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3</a:t>
            </a:r>
          </a:p>
          <a:p>
            <a:pPr>
              <a:defRPr/>
            </a:pPr>
            <a:r>
              <a:rPr lang="en-US" altLang="zh-TW" sz="1800">
                <a:solidFill>
                  <a:schemeClr val="accent2"/>
                </a:solidFill>
              </a:rPr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6477000" y="36576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2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7415" name="Text Box 19"/>
          <p:cNvSpPr txBox="1">
            <a:spLocks noChangeArrowheads="1"/>
          </p:cNvSpPr>
          <p:nvPr/>
        </p:nvSpPr>
        <p:spPr bwMode="auto">
          <a:xfrm>
            <a:off x="685800" y="3810000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>
                <a:latin typeface="Courier New" pitchFamily="49" charset="0"/>
              </a:rPr>
              <a:t>cout &lt;&lt; fact(3);</a:t>
            </a:r>
          </a:p>
        </p:txBody>
      </p:sp>
      <p:sp>
        <p:nvSpPr>
          <p:cNvPr id="17416" name="Line 20"/>
          <p:cNvSpPr>
            <a:spLocks noChangeShapeType="1"/>
          </p:cNvSpPr>
          <p:nvPr/>
        </p:nvSpPr>
        <p:spPr bwMode="auto">
          <a:xfrm>
            <a:off x="3048000" y="4038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838825" y="4195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5943600" y="3829050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0" grpId="0" animBg="1"/>
      <p:bldP spid="13333" grpId="0" animBg="1"/>
      <p:bldP spid="133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D0DD1FE-4281-42E2-ADBA-C800408339D6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(4/7)</a:t>
            </a:r>
            <a:endParaRPr kumimoji="0" lang="zh-TW" altLang="en-US" dirty="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AutoNum type="arabicPeriod" startAt="5"/>
            </a:pPr>
            <a:r>
              <a:rPr lang="en-US" altLang="zh-TW" sz="2800" dirty="0" smtClean="0"/>
              <a:t>On </a:t>
            </a:r>
            <a:r>
              <a:rPr lang="en-US" altLang="zh-TW" sz="2800" b="1" dirty="0" smtClean="0"/>
              <a:t>existing</a:t>
            </a:r>
            <a:r>
              <a:rPr lang="en-US" altLang="zh-TW" sz="2800" dirty="0" smtClean="0"/>
              <a:t> the function, </a:t>
            </a:r>
            <a:r>
              <a:rPr lang="en-US" altLang="zh-TW" sz="2800" dirty="0" smtClean="0">
                <a:solidFill>
                  <a:schemeClr val="accent2"/>
                </a:solidFill>
              </a:rPr>
              <a:t>cross off</a:t>
            </a:r>
            <a:r>
              <a:rPr lang="en-US" altLang="zh-TW" sz="2800" dirty="0" smtClean="0"/>
              <a:t> the current box and follow its arrow back to the box that called the function.</a:t>
            </a:r>
          </a:p>
          <a:p>
            <a:pPr lvl="1" eaLnBrk="1" hangingPunct="1"/>
            <a:r>
              <a:rPr lang="en-US" altLang="zh-TW" sz="2400" b="1" dirty="0" smtClean="0"/>
              <a:t>Substitute the value</a:t>
            </a:r>
            <a:r>
              <a:rPr lang="en-US" altLang="zh-TW" sz="2400" dirty="0" smtClean="0"/>
              <a:t> returned by the just-terminated function call into the appropriate item the current box.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2514600" y="3790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/>
              <a:t>n = 1</a:t>
            </a:r>
          </a:p>
          <a:p>
            <a:pPr>
              <a:defRPr/>
            </a:pPr>
            <a:r>
              <a:rPr lang="en-US" altLang="zh-TW" sz="1800"/>
              <a:t>A: fact(n-1) = ?</a:t>
            </a:r>
          </a:p>
          <a:p>
            <a:pPr>
              <a:defRPr/>
            </a:pPr>
            <a:r>
              <a:rPr lang="en-US" altLang="zh-TW" sz="1800"/>
              <a:t>return ?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5486400" y="3790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0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endParaRPr lang="en-US" altLang="zh-TW" sz="1800" i="1" dirty="0"/>
          </a:p>
          <a:p>
            <a:pPr>
              <a:defRPr/>
            </a:pPr>
            <a:r>
              <a:rPr lang="en-US" altLang="zh-TW" sz="1800" dirty="0"/>
              <a:t>return 1</a:t>
            </a:r>
          </a:p>
        </p:txBody>
      </p:sp>
      <p:sp>
        <p:nvSpPr>
          <p:cNvPr id="18439" name="Line 6"/>
          <p:cNvSpPr>
            <a:spLocks noChangeShapeType="1"/>
          </p:cNvSpPr>
          <p:nvPr/>
        </p:nvSpPr>
        <p:spPr bwMode="auto">
          <a:xfrm>
            <a:off x="4910138" y="432392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4953000" y="3957216"/>
            <a:ext cx="339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/>
              <a:t>A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524000" y="3790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2514600" y="5314528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?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5486400" y="5314528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524000" y="5314528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>
            <a:off x="1828800" y="4704928"/>
            <a:ext cx="381000" cy="762000"/>
          </a:xfrm>
          <a:prstGeom prst="curvedRight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4275138" y="5695528"/>
            <a:ext cx="311150" cy="304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1" grpId="0" animBg="1"/>
      <p:bldP spid="105482" grpId="0" animBg="1"/>
      <p:bldP spid="105485" grpId="0"/>
      <p:bldP spid="105486" grpId="0" animBg="1"/>
      <p:bldP spid="10548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B1B8D49-200F-431C-9E9B-8EDBB1322A4B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(5/7)</a:t>
            </a:r>
            <a:endParaRPr kumimoji="0" lang="zh-TW" altLang="en-US" dirty="0" smtClean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return to point A and substitute the computed value for fact(n-1):</a:t>
            </a:r>
          </a:p>
          <a:p>
            <a:pPr lvl="1" eaLnBrk="1" hangingPunct="1"/>
            <a:r>
              <a:rPr lang="en-US" altLang="zh-TW" dirty="0" smtClean="0"/>
              <a:t>Continue execution by evaluating the expression </a:t>
            </a:r>
            <a:r>
              <a:rPr lang="en-US" altLang="zh-TW" dirty="0" smtClean="0">
                <a:latin typeface="Courier New" pitchFamily="49" charset="0"/>
              </a:rPr>
              <a:t>return n * fact(n-1)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2819400" y="5105400"/>
            <a:ext cx="427288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if (n == 0)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else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  return n * fact(n-1);</a:t>
            </a: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5554633" y="6217566"/>
            <a:ext cx="601543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3707904" y="5995316"/>
            <a:ext cx="2754138" cy="241996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 flipH="1">
            <a:off x="5791200" y="46386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4024" name="Rectangle 8"/>
          <p:cNvSpPr>
            <a:spLocks noChangeArrowheads="1"/>
          </p:cNvSpPr>
          <p:nvPr/>
        </p:nvSpPr>
        <p:spPr bwMode="auto">
          <a:xfrm>
            <a:off x="2514600" y="3581400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/>
              <a:t>n = 1      </a:t>
            </a:r>
            <a:r>
              <a:rPr lang="en-US" altLang="zh-TW" sz="1800" dirty="0">
                <a:solidFill>
                  <a:srgbClr val="FFFF00"/>
                </a:solidFill>
              </a:rPr>
              <a:t>(</a:t>
            </a:r>
            <a:r>
              <a:rPr lang="en-US" altLang="zh-TW" sz="1800" i="1" dirty="0">
                <a:solidFill>
                  <a:srgbClr val="FFFF00"/>
                </a:solidFill>
              </a:rPr>
              <a:t>current</a:t>
            </a:r>
            <a:r>
              <a:rPr lang="en-US" altLang="zh-TW" sz="1800" dirty="0">
                <a:solidFill>
                  <a:srgbClr val="FFFF00"/>
                </a:solidFill>
              </a:rPr>
              <a:t>)</a:t>
            </a:r>
          </a:p>
          <a:p>
            <a:pPr>
              <a:defRPr/>
            </a:pPr>
            <a:r>
              <a:rPr lang="en-US" altLang="zh-TW" sz="1800" dirty="0"/>
              <a:t>A: fact(n-1) = 1</a:t>
            </a:r>
          </a:p>
          <a:p>
            <a:pPr>
              <a:defRPr/>
            </a:pPr>
            <a:r>
              <a:rPr lang="en-US" altLang="zh-TW" sz="1800" dirty="0"/>
              <a:t>return?</a:t>
            </a:r>
          </a:p>
        </p:txBody>
      </p:sp>
      <p:sp>
        <p:nvSpPr>
          <p:cNvPr id="214025" name="Rectangle 9"/>
          <p:cNvSpPr>
            <a:spLocks noChangeArrowheads="1"/>
          </p:cNvSpPr>
          <p:nvPr/>
        </p:nvSpPr>
        <p:spPr bwMode="auto">
          <a:xfrm>
            <a:off x="5486400" y="35814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n = 0    (</a:t>
            </a:r>
            <a:r>
              <a:rPr lang="en-US" altLang="zh-TW" sz="1800" i="1" dirty="0">
                <a:solidFill>
                  <a:schemeClr val="accent1"/>
                </a:solidFill>
              </a:rPr>
              <a:t>cross off</a:t>
            </a:r>
            <a:r>
              <a:rPr lang="en-US" altLang="zh-TW" sz="1800" dirty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en-US" altLang="zh-TW" sz="18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altLang="zh-TW" sz="18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1524000" y="3581400"/>
            <a:ext cx="7937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4800" b="1">
                <a:latin typeface="Arial" charset="0"/>
              </a:rPr>
              <a:t>…</a:t>
            </a:r>
            <a:endParaRPr lang="en-US" altLang="zh-TW" sz="4800" b="1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302ECC3-FE6C-4224-A768-AB2FE47BC737}" type="slidenum">
              <a:rPr kumimoji="0" lang="zh-TW" altLang="en-US" sz="1200"/>
              <a:pPr eaLnBrk="1" hangingPunct="1"/>
              <a:t>20</a:t>
            </a:fld>
            <a:endParaRPr kumimoji="0" lang="en-US" altLang="zh-TW" sz="12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(6/7)</a:t>
            </a:r>
            <a:endParaRPr kumimoji="0" lang="zh-TW" altLang="en-US" dirty="0" smtClean="0"/>
          </a:p>
        </p:txBody>
      </p:sp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752128" y="2089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250950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itchFamily="49" charset="0"/>
              </a:rPr>
              <a:t>fact(2)</a:t>
            </a:r>
            <a:r>
              <a:rPr lang="en-US" altLang="zh-TW" dirty="0" smtClean="0"/>
              <a:t>:</a:t>
            </a:r>
          </a:p>
        </p:txBody>
      </p:sp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762000" y="32322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2667000" y="32322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2667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7" name="Rectangle 9"/>
          <p:cNvSpPr>
            <a:spLocks noChangeArrowheads="1"/>
          </p:cNvSpPr>
          <p:nvPr/>
        </p:nvSpPr>
        <p:spPr bwMode="auto">
          <a:xfrm>
            <a:off x="4572000" y="4451499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762000" y="445149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099" name="Rectangle 11"/>
          <p:cNvSpPr>
            <a:spLocks noChangeArrowheads="1"/>
          </p:cNvSpPr>
          <p:nvPr/>
        </p:nvSpPr>
        <p:spPr bwMode="auto">
          <a:xfrm>
            <a:off x="2667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0" name="Rectangle 12"/>
          <p:cNvSpPr>
            <a:spLocks noChangeArrowheads="1"/>
          </p:cNvSpPr>
          <p:nvPr/>
        </p:nvSpPr>
        <p:spPr bwMode="auto">
          <a:xfrm>
            <a:off x="4572000" y="561932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0</a:t>
            </a:r>
          </a:p>
          <a:p>
            <a:pPr algn="ctr">
              <a:defRPr/>
            </a:pPr>
            <a:endParaRPr lang="en-US" altLang="zh-TW" sz="1600" dirty="0"/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7101" name="Rectangle 13"/>
          <p:cNvSpPr>
            <a:spLocks noChangeArrowheads="1"/>
          </p:cNvSpPr>
          <p:nvPr/>
        </p:nvSpPr>
        <p:spPr bwMode="auto">
          <a:xfrm>
            <a:off x="762000" y="561932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7102" name="Line 14"/>
          <p:cNvSpPr>
            <a:spLocks noChangeShapeType="1"/>
          </p:cNvSpPr>
          <p:nvPr/>
        </p:nvSpPr>
        <p:spPr bwMode="auto">
          <a:xfrm>
            <a:off x="2181225" y="36132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3" name="Line 15"/>
          <p:cNvSpPr>
            <a:spLocks noChangeShapeType="1"/>
          </p:cNvSpPr>
          <p:nvPr/>
        </p:nvSpPr>
        <p:spPr bwMode="auto">
          <a:xfrm>
            <a:off x="2181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4" name="Line 16"/>
          <p:cNvSpPr>
            <a:spLocks noChangeShapeType="1"/>
          </p:cNvSpPr>
          <p:nvPr/>
        </p:nvSpPr>
        <p:spPr bwMode="auto">
          <a:xfrm>
            <a:off x="2176463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5" name="Line 17"/>
          <p:cNvSpPr>
            <a:spLocks noChangeShapeType="1"/>
          </p:cNvSpPr>
          <p:nvPr/>
        </p:nvSpPr>
        <p:spPr bwMode="auto">
          <a:xfrm>
            <a:off x="4086225" y="48324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6" name="Line 18"/>
          <p:cNvSpPr>
            <a:spLocks noChangeShapeType="1"/>
          </p:cNvSpPr>
          <p:nvPr/>
        </p:nvSpPr>
        <p:spPr bwMode="auto">
          <a:xfrm>
            <a:off x="4086225" y="60212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107" name="Text Box 19"/>
          <p:cNvSpPr txBox="1">
            <a:spLocks noChangeArrowheads="1"/>
          </p:cNvSpPr>
          <p:nvPr/>
        </p:nvSpPr>
        <p:spPr bwMode="auto">
          <a:xfrm>
            <a:off x="685800" y="1844824"/>
            <a:ext cx="48184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initial call is made, </a:t>
            </a:r>
            <a:r>
              <a:rPr lang="en-US" altLang="zh-TW" dirty="0" smtClean="0"/>
              <a:t>and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dirty="0"/>
              <a:t> begins execution:</a:t>
            </a:r>
          </a:p>
        </p:txBody>
      </p:sp>
      <p:sp>
        <p:nvSpPr>
          <p:cNvPr id="217108" name="Text Box 20"/>
          <p:cNvSpPr txBox="1">
            <a:spLocks noChangeArrowheads="1"/>
          </p:cNvSpPr>
          <p:nvPr/>
        </p:nvSpPr>
        <p:spPr bwMode="auto">
          <a:xfrm>
            <a:off x="657225" y="2981474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09" name="Text Box 21"/>
          <p:cNvSpPr txBox="1">
            <a:spLocks noChangeArrowheads="1"/>
          </p:cNvSpPr>
          <p:nvPr/>
        </p:nvSpPr>
        <p:spPr bwMode="auto">
          <a:xfrm>
            <a:off x="5508104" y="1268760"/>
            <a:ext cx="351731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fact(</a:t>
            </a: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{  if (n == 0)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else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n * fact(n-1);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8016503" y="2487067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7111" name="Text Box 23"/>
          <p:cNvSpPr txBox="1">
            <a:spLocks noChangeArrowheads="1"/>
          </p:cNvSpPr>
          <p:nvPr/>
        </p:nvSpPr>
        <p:spPr bwMode="auto">
          <a:xfrm>
            <a:off x="666750" y="4208612"/>
            <a:ext cx="78847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At point A </a:t>
            </a:r>
            <a:r>
              <a:rPr lang="en-US" altLang="zh-TW" dirty="0" err="1"/>
              <a:t>a</a:t>
            </a:r>
            <a:r>
              <a:rPr lang="en-US" altLang="zh-TW" dirty="0"/>
              <a:t> recursive call is made, and the new invocation of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dirty="0" smtClean="0"/>
              <a:t> begins </a:t>
            </a:r>
            <a:r>
              <a:rPr lang="en-US" altLang="zh-TW" dirty="0"/>
              <a:t>execution:</a:t>
            </a:r>
          </a:p>
        </p:txBody>
      </p:sp>
      <p:sp>
        <p:nvSpPr>
          <p:cNvPr id="217112" name="Text Box 24"/>
          <p:cNvSpPr txBox="1">
            <a:spLocks noChangeArrowheads="1"/>
          </p:cNvSpPr>
          <p:nvPr/>
        </p:nvSpPr>
        <p:spPr bwMode="auto">
          <a:xfrm>
            <a:off x="681038" y="5373216"/>
            <a:ext cx="5609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This is the base case, so this invocation of </a:t>
            </a:r>
            <a:r>
              <a:rPr lang="en-US" altLang="zh-TW" sz="1600" dirty="0">
                <a:latin typeface="Courier New" pitchFamily="49" charset="0"/>
                <a:ea typeface="+mn-ea"/>
              </a:rPr>
              <a:t>fact</a:t>
            </a:r>
            <a:r>
              <a:rPr lang="en-US" altLang="zh-TW" dirty="0"/>
              <a:t> completes:</a:t>
            </a:r>
          </a:p>
        </p:txBody>
      </p:sp>
      <p:sp>
        <p:nvSpPr>
          <p:cNvPr id="217113" name="Text Box 25"/>
          <p:cNvSpPr txBox="1">
            <a:spLocks noChangeArrowheads="1"/>
          </p:cNvSpPr>
          <p:nvPr/>
        </p:nvSpPr>
        <p:spPr bwMode="auto">
          <a:xfrm>
            <a:off x="2209800" y="33084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4" name="Text Box 26"/>
          <p:cNvSpPr txBox="1">
            <a:spLocks noChangeArrowheads="1"/>
          </p:cNvSpPr>
          <p:nvPr/>
        </p:nvSpPr>
        <p:spPr bwMode="auto">
          <a:xfrm>
            <a:off x="2209800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5" name="Text Box 27"/>
          <p:cNvSpPr txBox="1">
            <a:spLocks noChangeArrowheads="1"/>
          </p:cNvSpPr>
          <p:nvPr/>
        </p:nvSpPr>
        <p:spPr bwMode="auto">
          <a:xfrm>
            <a:off x="2209800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6" name="Text Box 28"/>
          <p:cNvSpPr txBox="1">
            <a:spLocks noChangeArrowheads="1"/>
          </p:cNvSpPr>
          <p:nvPr/>
        </p:nvSpPr>
        <p:spPr bwMode="auto">
          <a:xfrm>
            <a:off x="4113213" y="4527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217117" name="Text Box 29"/>
          <p:cNvSpPr txBox="1">
            <a:spLocks noChangeArrowheads="1"/>
          </p:cNvSpPr>
          <p:nvPr/>
        </p:nvSpPr>
        <p:spPr bwMode="auto">
          <a:xfrm>
            <a:off x="4113213" y="5670699"/>
            <a:ext cx="324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A</a:t>
            </a:r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1" name="頁尾版面配置區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7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7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7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7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 animBg="1"/>
      <p:bldP spid="217094" grpId="0" animBg="1"/>
      <p:bldP spid="217095" grpId="0" animBg="1"/>
      <p:bldP spid="217096" grpId="0" animBg="1"/>
      <p:bldP spid="217097" grpId="0" animBg="1"/>
      <p:bldP spid="217098" grpId="0" animBg="1"/>
      <p:bldP spid="217099" grpId="0" animBg="1"/>
      <p:bldP spid="217100" grpId="0" animBg="1"/>
      <p:bldP spid="217101" grpId="0" animBg="1"/>
      <p:bldP spid="217102" grpId="0" animBg="1"/>
      <p:bldP spid="217103" grpId="0" animBg="1"/>
      <p:bldP spid="217104" grpId="0" animBg="1"/>
      <p:bldP spid="217105" grpId="0" animBg="1"/>
      <p:bldP spid="217106" grpId="0" animBg="1"/>
      <p:bldP spid="217107" grpId="0"/>
      <p:bldP spid="217108" grpId="0"/>
      <p:bldP spid="217111" grpId="0"/>
      <p:bldP spid="217112" grpId="0"/>
      <p:bldP spid="217113" grpId="0"/>
      <p:bldP spid="217114" grpId="0"/>
      <p:bldP spid="217115" grpId="0"/>
      <p:bldP spid="217116" grpId="0"/>
      <p:bldP spid="2171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93E6B9-AFC0-48B0-BB2D-AE3633B5DBC0}" type="slidenum">
              <a:rPr kumimoji="0" lang="zh-TW" altLang="en-US" sz="1200"/>
              <a:pPr eaLnBrk="1" hangingPunct="1"/>
              <a:t>21</a:t>
            </a:fld>
            <a:endParaRPr kumimoji="0" lang="en-US" altLang="zh-TW" sz="12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Constructing a Box Trace (7/7)</a:t>
            </a:r>
            <a:endParaRPr kumimoji="0" lang="zh-TW" altLang="en-US" dirty="0" smtClean="0"/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2100263" y="161699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400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195263" y="161699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19" name="Line 7"/>
          <p:cNvSpPr>
            <a:spLocks noChangeShapeType="1"/>
          </p:cNvSpPr>
          <p:nvPr/>
        </p:nvSpPr>
        <p:spPr bwMode="auto">
          <a:xfrm>
            <a:off x="1609725" y="199799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2100263" y="280603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1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18122" name="Rectangle 10"/>
          <p:cNvSpPr>
            <a:spLocks noChangeArrowheads="1"/>
          </p:cNvSpPr>
          <p:nvPr/>
        </p:nvSpPr>
        <p:spPr bwMode="auto">
          <a:xfrm>
            <a:off x="400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3" name="Rectangle 11"/>
          <p:cNvSpPr>
            <a:spLocks noChangeArrowheads="1"/>
          </p:cNvSpPr>
          <p:nvPr/>
        </p:nvSpPr>
        <p:spPr bwMode="auto">
          <a:xfrm>
            <a:off x="195263" y="280603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fact(n-1)=?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4" name="Line 12"/>
          <p:cNvSpPr>
            <a:spLocks noChangeShapeType="1"/>
          </p:cNvSpPr>
          <p:nvPr/>
        </p:nvSpPr>
        <p:spPr bwMode="auto">
          <a:xfrm>
            <a:off x="1609725" y="31870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25" name="Rectangle 13"/>
          <p:cNvSpPr>
            <a:spLocks noChangeArrowheads="1"/>
          </p:cNvSpPr>
          <p:nvPr/>
        </p:nvSpPr>
        <p:spPr bwMode="auto">
          <a:xfrm>
            <a:off x="2100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6" name="Rectangle 14"/>
          <p:cNvSpPr>
            <a:spLocks noChangeArrowheads="1"/>
          </p:cNvSpPr>
          <p:nvPr/>
        </p:nvSpPr>
        <p:spPr bwMode="auto">
          <a:xfrm>
            <a:off x="4005263" y="39934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27" name="Rectangle 15"/>
          <p:cNvSpPr>
            <a:spLocks noChangeArrowheads="1"/>
          </p:cNvSpPr>
          <p:nvPr/>
        </p:nvSpPr>
        <p:spPr bwMode="auto">
          <a:xfrm>
            <a:off x="195263" y="39934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/>
              <a:t>return ?</a:t>
            </a:r>
          </a:p>
        </p:txBody>
      </p:sp>
      <p:sp>
        <p:nvSpPr>
          <p:cNvPr id="218129" name="Rectangle 17"/>
          <p:cNvSpPr>
            <a:spLocks noChangeArrowheads="1"/>
          </p:cNvSpPr>
          <p:nvPr/>
        </p:nvSpPr>
        <p:spPr bwMode="auto">
          <a:xfrm>
            <a:off x="2100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0" name="Rectangle 18"/>
          <p:cNvSpPr>
            <a:spLocks noChangeArrowheads="1"/>
          </p:cNvSpPr>
          <p:nvPr/>
        </p:nvSpPr>
        <p:spPr bwMode="auto">
          <a:xfrm>
            <a:off x="4005263" y="5212681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n = 0</a:t>
            </a:r>
          </a:p>
          <a:p>
            <a:pPr algn="ctr">
              <a:defRPr/>
            </a:pPr>
            <a:endParaRPr lang="en-US" altLang="zh-TW" sz="1600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sz="1600" dirty="0">
                <a:solidFill>
                  <a:schemeClr val="accent1"/>
                </a:solidFill>
              </a:rPr>
              <a:t>return 1</a:t>
            </a:r>
          </a:p>
        </p:txBody>
      </p:sp>
      <p:sp>
        <p:nvSpPr>
          <p:cNvPr id="218131" name="Rectangle 19"/>
          <p:cNvSpPr>
            <a:spLocks noChangeArrowheads="1"/>
          </p:cNvSpPr>
          <p:nvPr/>
        </p:nvSpPr>
        <p:spPr bwMode="auto">
          <a:xfrm>
            <a:off x="195263" y="5212681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600" dirty="0"/>
              <a:t>n = 2</a:t>
            </a:r>
          </a:p>
          <a:p>
            <a:pPr algn="ctr">
              <a:defRPr/>
            </a:pPr>
            <a:r>
              <a:rPr lang="en-US" altLang="zh-TW" sz="1600" dirty="0"/>
              <a:t>A: fact(n-1)=1</a:t>
            </a:r>
          </a:p>
          <a:p>
            <a:pPr algn="ctr">
              <a:defRPr/>
            </a:pPr>
            <a:r>
              <a:rPr lang="en-US" altLang="zh-TW" sz="1600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18132" name="Text Box 20"/>
          <p:cNvSpPr txBox="1">
            <a:spLocks noChangeArrowheads="1"/>
          </p:cNvSpPr>
          <p:nvPr/>
        </p:nvSpPr>
        <p:spPr bwMode="auto">
          <a:xfrm>
            <a:off x="152400" y="1340768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3" name="Text Box 21"/>
          <p:cNvSpPr txBox="1">
            <a:spLocks noChangeArrowheads="1"/>
          </p:cNvSpPr>
          <p:nvPr/>
        </p:nvSpPr>
        <p:spPr bwMode="auto">
          <a:xfrm>
            <a:off x="5580112" y="1772816"/>
            <a:ext cx="3525838" cy="15841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fact(</a:t>
            </a: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{  if (n == 0)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else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n * fact(n-1);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</p:txBody>
      </p:sp>
      <p:sp>
        <p:nvSpPr>
          <p:cNvPr id="21524" name="Text Box 22"/>
          <p:cNvSpPr txBox="1">
            <a:spLocks noChangeArrowheads="1"/>
          </p:cNvSpPr>
          <p:nvPr/>
        </p:nvSpPr>
        <p:spPr bwMode="auto">
          <a:xfrm>
            <a:off x="8028384" y="2980184"/>
            <a:ext cx="515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(A)</a:t>
            </a:r>
          </a:p>
        </p:txBody>
      </p:sp>
      <p:sp>
        <p:nvSpPr>
          <p:cNvPr id="218135" name="Text Box 23"/>
          <p:cNvSpPr txBox="1">
            <a:spLocks noChangeArrowheads="1"/>
          </p:cNvSpPr>
          <p:nvPr/>
        </p:nvSpPr>
        <p:spPr bwMode="auto">
          <a:xfrm>
            <a:off x="104775" y="2531393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6" name="Text Box 24"/>
          <p:cNvSpPr txBox="1">
            <a:spLocks noChangeArrowheads="1"/>
          </p:cNvSpPr>
          <p:nvPr/>
        </p:nvSpPr>
        <p:spPr bwMode="auto">
          <a:xfrm>
            <a:off x="109538" y="3717032"/>
            <a:ext cx="8048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method value is returned to the calling box, which continues execution:</a:t>
            </a:r>
          </a:p>
        </p:txBody>
      </p:sp>
      <p:sp>
        <p:nvSpPr>
          <p:cNvPr id="218137" name="Text Box 25"/>
          <p:cNvSpPr txBox="1">
            <a:spLocks noChangeArrowheads="1"/>
          </p:cNvSpPr>
          <p:nvPr/>
        </p:nvSpPr>
        <p:spPr bwMode="auto">
          <a:xfrm>
            <a:off x="122238" y="4941168"/>
            <a:ext cx="4552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current invocation of </a:t>
            </a:r>
            <a:r>
              <a:rPr lang="en-US" altLang="zh-TW" sz="1600" dirty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sz="1600" dirty="0"/>
              <a:t> completes:</a:t>
            </a:r>
          </a:p>
        </p:txBody>
      </p:sp>
      <p:sp>
        <p:nvSpPr>
          <p:cNvPr id="218138" name="Text Box 26"/>
          <p:cNvSpPr txBox="1">
            <a:spLocks noChangeArrowheads="1"/>
          </p:cNvSpPr>
          <p:nvPr/>
        </p:nvSpPr>
        <p:spPr bwMode="auto">
          <a:xfrm>
            <a:off x="107504" y="6165304"/>
            <a:ext cx="43837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value 2 is returned to the initial call.</a:t>
            </a:r>
          </a:p>
        </p:txBody>
      </p:sp>
      <p:sp>
        <p:nvSpPr>
          <p:cNvPr id="218139" name="Text Box 27"/>
          <p:cNvSpPr txBox="1">
            <a:spLocks noChangeArrowheads="1"/>
          </p:cNvSpPr>
          <p:nvPr/>
        </p:nvSpPr>
        <p:spPr bwMode="auto">
          <a:xfrm>
            <a:off x="1676400" y="29123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18140" name="Text Box 28"/>
          <p:cNvSpPr txBox="1">
            <a:spLocks noChangeArrowheads="1"/>
          </p:cNvSpPr>
          <p:nvPr/>
        </p:nvSpPr>
        <p:spPr bwMode="auto">
          <a:xfrm>
            <a:off x="1676400" y="1718593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 animBg="1"/>
      <p:bldP spid="218117" grpId="0" animBg="1"/>
      <p:bldP spid="218118" grpId="0" animBg="1"/>
      <p:bldP spid="218119" grpId="0" animBg="1"/>
      <p:bldP spid="218121" grpId="0" animBg="1"/>
      <p:bldP spid="218122" grpId="0" animBg="1"/>
      <p:bldP spid="218123" grpId="0" animBg="1"/>
      <p:bldP spid="218124" grpId="0" animBg="1"/>
      <p:bldP spid="218125" grpId="0" animBg="1"/>
      <p:bldP spid="218126" grpId="0" animBg="1"/>
      <p:bldP spid="218127" grpId="0" animBg="1"/>
      <p:bldP spid="218129" grpId="0" animBg="1"/>
      <p:bldP spid="218130" grpId="0" animBg="1"/>
      <p:bldP spid="218131" grpId="0" animBg="1"/>
      <p:bldP spid="218132" grpId="0"/>
      <p:bldP spid="218135" grpId="0"/>
      <p:bldP spid="218136" grpId="0"/>
      <p:bldP spid="218137" grpId="0"/>
      <p:bldP spid="218138" grpId="0"/>
      <p:bldP spid="218139" grpId="0"/>
      <p:bldP spid="2181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0650BEA-16D2-48AB-8E9D-7925025E5830}" type="slidenum">
              <a:rPr kumimoji="0" lang="zh-TW" altLang="en-US" sz="1200"/>
              <a:pPr eaLnBrk="1" hangingPunct="1"/>
              <a:t>22</a:t>
            </a:fld>
            <a:endParaRPr kumimoji="0" lang="en-US" altLang="zh-TW" sz="12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Invariants for Recursive Functions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Writing </a:t>
            </a:r>
            <a:r>
              <a:rPr lang="en-US" altLang="zh-TW" b="1" i="1" dirty="0" smtClean="0"/>
              <a:t>invariants</a:t>
            </a:r>
            <a:r>
              <a:rPr lang="en-US" altLang="zh-TW" dirty="0" smtClean="0"/>
              <a:t> for recursive functions is as important as writing them for iterative functions.</a:t>
            </a:r>
          </a:p>
          <a:p>
            <a:pPr lvl="1" eaLnBrk="1" hangingPunct="1"/>
            <a:r>
              <a:rPr lang="en-US" altLang="zh-TW" dirty="0" smtClean="0"/>
              <a:t>An invariant is a condition that is </a:t>
            </a:r>
            <a:r>
              <a:rPr lang="en-US" altLang="zh-TW" b="1" dirty="0" smtClean="0">
                <a:solidFill>
                  <a:schemeClr val="accent2"/>
                </a:solidFill>
              </a:rPr>
              <a:t>always true</a:t>
            </a:r>
            <a:r>
              <a:rPr lang="en-US" altLang="zh-TW" dirty="0" smtClean="0"/>
              <a:t> at a particular point in an algorithm/program.</a:t>
            </a:r>
          </a:p>
          <a:p>
            <a:pPr eaLnBrk="1" hangingPunct="1"/>
            <a:endParaRPr lang="en-US" altLang="zh-TW" dirty="0" smtClean="0"/>
          </a:p>
          <a:p>
            <a:pPr eaLnBrk="1" hangingPunct="1"/>
            <a:endParaRPr lang="en-US" altLang="zh-TW" dirty="0" smtClean="0"/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990600" y="3479800"/>
            <a:ext cx="6705600" cy="2790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/** @</a:t>
            </a:r>
            <a:r>
              <a:rPr lang="en-US" altLang="zh-TW" sz="1600" b="1" dirty="0">
                <a:solidFill>
                  <a:schemeClr val="accent1"/>
                </a:solidFill>
                <a:latin typeface="Courier New" pitchFamily="49" charset="0"/>
              </a:rPr>
              <a:t>pre n must be greater than or equal to 0</a:t>
            </a:r>
          </a:p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*  @return the factorial of n. */</a:t>
            </a:r>
          </a:p>
          <a:p>
            <a:pPr>
              <a:defRPr/>
            </a:pP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</a:t>
            </a:r>
            <a:r>
              <a:rPr lang="en-US" altLang="zh-TW" sz="1600" b="1" dirty="0">
                <a:solidFill>
                  <a:srgbClr val="CC00FF"/>
                </a:solidFill>
                <a:latin typeface="Courier New" pitchFamily="49" charset="0"/>
              </a:rPr>
              <a:t>fact</a:t>
            </a:r>
            <a:r>
              <a:rPr lang="en-US" altLang="zh-TW" sz="1600" dirty="0">
                <a:latin typeface="Courier New" pitchFamily="49" charset="0"/>
              </a:rPr>
              <a:t>(</a:t>
            </a: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if (n == 0)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1;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else 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	</a:t>
            </a:r>
            <a:r>
              <a:rPr lang="en-US" altLang="zh-TW" sz="1600" b="1" dirty="0">
                <a:solidFill>
                  <a:schemeClr val="accent1"/>
                </a:solidFill>
                <a:latin typeface="Courier New" pitchFamily="49" charset="0"/>
              </a:rPr>
              <a:t>//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Invariant: n &gt; 0, so n-1 &gt;= 0.</a:t>
            </a:r>
          </a:p>
          <a:p>
            <a:pPr>
              <a:defRPr/>
            </a:pPr>
            <a:r>
              <a:rPr lang="en-US" altLang="zh-TW" sz="1600" b="1" dirty="0">
                <a:solidFill>
                  <a:schemeClr val="accent1"/>
                </a:solidFill>
                <a:latin typeface="Courier New" pitchFamily="49" charset="0"/>
              </a:rPr>
              <a:t>      	// Thus, fact(n-1) returns (n-1)!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return n * </a:t>
            </a:r>
            <a:r>
              <a:rPr lang="en-US" altLang="zh-TW" sz="1600" b="1" dirty="0">
                <a:solidFill>
                  <a:srgbClr val="CC00FF"/>
                </a:solidFill>
                <a:latin typeface="Courier New" pitchFamily="49" charset="0"/>
              </a:rPr>
              <a:t>fact</a:t>
            </a:r>
            <a:r>
              <a:rPr lang="en-US" altLang="zh-TW" sz="1600" b="1" dirty="0">
                <a:latin typeface="Courier New" pitchFamily="49" charset="0"/>
              </a:rPr>
              <a:t>(</a:t>
            </a:r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n-1</a:t>
            </a:r>
            <a:r>
              <a:rPr lang="en-US" altLang="zh-TW" sz="1600" b="1" dirty="0">
                <a:latin typeface="Courier New" pitchFamily="49" charset="0"/>
              </a:rPr>
              <a:t>)</a:t>
            </a:r>
            <a:r>
              <a:rPr lang="en-US" altLang="zh-TW" sz="160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6400800" y="4953000"/>
            <a:ext cx="2754280" cy="1169551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call satisfies</a:t>
            </a:r>
          </a:p>
          <a:p>
            <a:pPr eaLnBrk="1" hangingPunct="1"/>
            <a:r>
              <a:rPr lang="en-US" altLang="zh-TW" dirty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dirty="0">
                <a:latin typeface="Arial" charset="0"/>
              </a:rPr>
              <a:t>’</a:t>
            </a:r>
            <a:r>
              <a:rPr lang="en-US" altLang="zh-TW" dirty="0"/>
              <a:t>s precondition, so you</a:t>
            </a:r>
          </a:p>
          <a:p>
            <a:pPr eaLnBrk="1" hangingPunct="1"/>
            <a:r>
              <a:rPr lang="en-US" altLang="zh-TW" dirty="0"/>
              <a:t>can expect from the post-</a:t>
            </a:r>
          </a:p>
          <a:p>
            <a:pPr eaLnBrk="1" hangingPunct="1"/>
            <a:r>
              <a:rPr lang="en-US" altLang="zh-TW" dirty="0"/>
              <a:t>condition that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altLang="zh-TW" dirty="0"/>
              <a:t>(n-1) will</a:t>
            </a:r>
          </a:p>
          <a:p>
            <a:pPr eaLnBrk="1" hangingPunct="1"/>
            <a:r>
              <a:rPr lang="en-US" altLang="zh-TW" dirty="0"/>
              <a:t>return the factorial of n-1.</a:t>
            </a:r>
          </a:p>
        </p:txBody>
      </p:sp>
      <p:sp>
        <p:nvSpPr>
          <p:cNvPr id="219142" name="Line 6"/>
          <p:cNvSpPr>
            <a:spLocks noChangeShapeType="1"/>
          </p:cNvSpPr>
          <p:nvPr/>
        </p:nvSpPr>
        <p:spPr bwMode="auto">
          <a:xfrm>
            <a:off x="6019800" y="53340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9143" name="Line 7"/>
          <p:cNvSpPr>
            <a:spLocks noChangeShapeType="1"/>
          </p:cNvSpPr>
          <p:nvPr/>
        </p:nvSpPr>
        <p:spPr bwMode="auto">
          <a:xfrm flipH="1">
            <a:off x="4495800" y="5715000"/>
            <a:ext cx="1828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9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91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/>
      <p:bldP spid="219142" grpId="0" animBg="1"/>
      <p:bldP spid="2191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CC2CB65-2747-4E89-8D2E-BFFE6351D4EC}" type="slidenum">
              <a:rPr kumimoji="0" lang="zh-TW" altLang="en-US" sz="1200"/>
              <a:pPr eaLnBrk="1" hangingPunct="1"/>
              <a:t>23</a:t>
            </a:fld>
            <a:endParaRPr kumimoji="0" lang="en-US" altLang="zh-TW" sz="12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(1/5)</a:t>
            </a:r>
            <a:endParaRPr kumimoji="0" lang="en-US" altLang="zh-TW" sz="3200" dirty="0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/>
            <a:r>
              <a:rPr kumimoji="0" lang="en-US" altLang="zh-TW" dirty="0" smtClean="0"/>
              <a:t>Given a string of characters, write it in reverse order.</a:t>
            </a:r>
          </a:p>
          <a:p>
            <a:pPr lvl="1" eaLnBrk="1" hangingPunct="1"/>
            <a:r>
              <a:rPr kumimoji="0" lang="en-US" altLang="zh-TW" dirty="0" smtClean="0"/>
              <a:t>E.g., “cat” </a:t>
            </a:r>
            <a:r>
              <a:rPr kumimoji="0" lang="en-US" altLang="zh-TW" dirty="0" smtClean="0">
                <a:sym typeface="Wingdings" pitchFamily="2" charset="2"/>
              </a:rPr>
              <a:t> “</a:t>
            </a:r>
            <a:r>
              <a:rPr kumimoji="0" lang="en-US" altLang="zh-TW" dirty="0" err="1" smtClean="0">
                <a:sym typeface="Wingdings" pitchFamily="2" charset="2"/>
              </a:rPr>
              <a:t>tac</a:t>
            </a:r>
            <a:r>
              <a:rPr kumimoji="0" lang="en-US" altLang="zh-TW" dirty="0" smtClean="0">
                <a:sym typeface="Wingdings" pitchFamily="2" charset="2"/>
              </a:rPr>
              <a:t>”, “</a:t>
            </a:r>
            <a:r>
              <a:rPr kumimoji="0" lang="en-US" altLang="zh-TW" dirty="0" err="1" smtClean="0">
                <a:sym typeface="Wingdings" pitchFamily="2" charset="2"/>
              </a:rPr>
              <a:t>im</a:t>
            </a:r>
            <a:r>
              <a:rPr kumimoji="0" lang="en-US" altLang="zh-TW" dirty="0" smtClean="0">
                <a:sym typeface="Wingdings" pitchFamily="2" charset="2"/>
              </a:rPr>
              <a:t>”  “mi”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>
                <a:sym typeface="Wingdings" pitchFamily="2" charset="2"/>
              </a:rPr>
              <a:t>To construct a recursive solution, you should ask/answer the four questions.</a:t>
            </a:r>
          </a:p>
          <a:p>
            <a:pPr eaLnBrk="1" hangingPunct="1"/>
            <a:endParaRPr kumimoji="0" lang="en-US" altLang="zh-TW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Note that a procedure is implemented as a “</a:t>
            </a:r>
            <a:r>
              <a:rPr kumimoji="0" lang="en-US" altLang="zh-TW" dirty="0" smtClean="0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kumimoji="0" lang="en-US" altLang="zh-TW" dirty="0" smtClean="0">
                <a:solidFill>
                  <a:srgbClr val="0070C0"/>
                </a:solidFill>
              </a:rPr>
              <a:t> function</a:t>
            </a:r>
            <a:r>
              <a:rPr kumimoji="0" lang="en-US" altLang="zh-TW" dirty="0" smtClean="0"/>
              <a:t>” in C++ (and several other languages).</a:t>
            </a:r>
            <a:endParaRPr kumimoji="0" lang="en-US" altLang="zh-TW" dirty="0" smtClean="0">
              <a:sym typeface="Wingdings" pitchFamily="2" charset="2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24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(2/5)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Question 1: </a:t>
            </a:r>
            <a:r>
              <a:rPr kumimoji="0" lang="en-US" altLang="zh-TW" dirty="0" smtClean="0"/>
              <a:t>how can you define the problem </a:t>
            </a:r>
            <a:r>
              <a:rPr kumimoji="0" lang="en-US" altLang="zh-TW" u="sng" dirty="0" smtClean="0"/>
              <a:t>in terms of smaller problems of the same type</a:t>
            </a:r>
            <a:r>
              <a:rPr kumimoji="0" lang="en-US" altLang="zh-TW" dirty="0" smtClean="0"/>
              <a:t>?</a:t>
            </a:r>
            <a:endParaRPr lang="en-US" altLang="zh-TW" dirty="0" smtClean="0"/>
          </a:p>
          <a:p>
            <a:pPr lvl="4" eaLnBrk="1" hangingPunct="1">
              <a:lnSpc>
                <a:spcPct val="90000"/>
              </a:lnSpc>
            </a:pPr>
            <a:endParaRPr kumimoji="0" lang="en-US" altLang="zh-TW" sz="1400" dirty="0" smtClean="0"/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Find a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itchFamily="49" charset="0"/>
              </a:rPr>
              <a:t>n</a:t>
            </a:r>
            <a:r>
              <a:rPr kumimoji="0" lang="en-US" altLang="zh-TW" u="sng" dirty="0" smtClean="0"/>
              <a:t> backward</a:t>
            </a:r>
            <a:r>
              <a:rPr kumimoji="0" lang="en-US" altLang="zh-TW" dirty="0" smtClean="0"/>
              <a:t> in terms of the solution to </a:t>
            </a:r>
            <a:r>
              <a:rPr kumimoji="0" lang="en-US" altLang="zh-TW" u="sng" dirty="0" smtClean="0"/>
              <a:t>the problem of writing a string of length </a:t>
            </a:r>
            <a:r>
              <a:rPr kumimoji="0" lang="en-US" altLang="zh-TW" i="1" u="sng" dirty="0" smtClean="0">
                <a:latin typeface="Courier New" pitchFamily="49" charset="0"/>
              </a:rPr>
              <a:t>n – </a:t>
            </a:r>
            <a:r>
              <a:rPr kumimoji="0" lang="en-US" altLang="zh-TW" u="sng" dirty="0" smtClean="0">
                <a:latin typeface="Courier New" pitchFamily="49" charset="0"/>
              </a:rPr>
              <a:t>1</a:t>
            </a:r>
            <a:r>
              <a:rPr kumimoji="0" lang="en-US" altLang="zh-TW" u="sng" dirty="0" smtClean="0"/>
              <a:t> backward</a:t>
            </a:r>
            <a:r>
              <a:rPr kumimoji="0" lang="en-US" altLang="zh-TW" dirty="0" smtClean="0"/>
              <a:t>.</a:t>
            </a:r>
            <a:endParaRPr kumimoji="0" lang="en-US" altLang="zh-TW" dirty="0" smtClean="0">
              <a:sym typeface="Wingdings" pitchFamily="2" charset="2"/>
            </a:endParaRP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u="sng" dirty="0" smtClean="0">
                <a:sym typeface="Wingdings" pitchFamily="2" charset="2"/>
              </a:rPr>
              <a:t>Which</a:t>
            </a:r>
            <a:r>
              <a:rPr kumimoji="0" lang="en-US" altLang="zh-TW" dirty="0" smtClean="0">
                <a:sym typeface="Wingdings" pitchFamily="2" charset="2"/>
              </a:rPr>
              <a:t> </a:t>
            </a:r>
            <a:r>
              <a:rPr kumimoji="0" lang="en-US" altLang="zh-TW" dirty="0" smtClean="0"/>
              <a:t>string of length </a:t>
            </a:r>
            <a:r>
              <a:rPr kumimoji="0" lang="en-US" altLang="zh-TW" i="1" dirty="0" smtClean="0">
                <a:latin typeface="Courier New" pitchFamily="49" charset="0"/>
              </a:rPr>
              <a:t>n – </a:t>
            </a:r>
            <a:r>
              <a:rPr kumimoji="0" lang="en-US" altLang="zh-TW" dirty="0" smtClean="0">
                <a:latin typeface="Courier New" pitchFamily="49" charset="0"/>
              </a:rPr>
              <a:t>1</a:t>
            </a:r>
            <a:r>
              <a:rPr kumimoji="0" lang="en-US" altLang="zh-TW" dirty="0" smtClean="0"/>
              <a:t>?</a:t>
            </a:r>
          </a:p>
          <a:p>
            <a:pPr lvl="3" eaLnBrk="1" hangingPunct="1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The ability to </a:t>
            </a:r>
            <a:r>
              <a:rPr kumimoji="0" lang="en-US" altLang="zh-TW" u="sng" dirty="0" smtClean="0">
                <a:sym typeface="Wingdings" pitchFamily="2" charset="2"/>
              </a:rPr>
              <a:t>write a </a:t>
            </a:r>
            <a:r>
              <a:rPr kumimoji="0" lang="en-US" altLang="zh-TW" u="sng" dirty="0" smtClean="0">
                <a:solidFill>
                  <a:srgbClr val="0070C0"/>
                </a:solidFill>
                <a:sym typeface="Wingdings" pitchFamily="2" charset="2"/>
              </a:rPr>
              <a:t>sub</a:t>
            </a:r>
            <a:r>
              <a:rPr kumimoji="0" lang="en-US" altLang="zh-TW" u="sng" dirty="0" smtClean="0">
                <a:sym typeface="Wingdings" pitchFamily="2" charset="2"/>
              </a:rPr>
              <a:t>string of length </a:t>
            </a:r>
            <a:r>
              <a:rPr kumimoji="0" lang="en-US" altLang="zh-TW" i="1" u="sng" dirty="0" smtClean="0">
                <a:latin typeface="Courier New" pitchFamily="49" charset="0"/>
              </a:rPr>
              <a:t>n – </a:t>
            </a:r>
            <a:r>
              <a:rPr kumimoji="0" lang="en-US" altLang="zh-TW" u="sng" dirty="0" smtClean="0">
                <a:latin typeface="Courier New" pitchFamily="49" charset="0"/>
              </a:rPr>
              <a:t>1 </a:t>
            </a:r>
            <a:r>
              <a:rPr kumimoji="0" lang="en-US" altLang="zh-TW" u="sng" dirty="0" smtClean="0">
                <a:sym typeface="Wingdings" pitchFamily="2" charset="2"/>
              </a:rPr>
              <a:t>backward</a:t>
            </a:r>
            <a:r>
              <a:rPr kumimoji="0" lang="en-US" altLang="zh-TW" dirty="0" smtClean="0">
                <a:sym typeface="Wingdings" pitchFamily="2" charset="2"/>
              </a:rPr>
              <a:t>, combined with the ability to perform some minor task, must result in the ability to write the original string backward.</a:t>
            </a:r>
          </a:p>
          <a:p>
            <a:pPr lvl="5">
              <a:lnSpc>
                <a:spcPct val="90000"/>
              </a:lnSpc>
            </a:pPr>
            <a:endParaRPr kumimoji="0" lang="en-US" altLang="zh-TW" sz="1400" dirty="0" smtClean="0">
              <a:sym typeface="Wingdings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>
                <a:sym typeface="Wingdings" pitchFamily="2" charset="2"/>
              </a:rPr>
              <a:t>Which character to strip away?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52C2012-46D3-4FD3-BC88-02340E6DBB6B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(3/5)</a:t>
            </a:r>
            <a:endParaRPr kumimoji="0" lang="zh-TW" altLang="en-US" sz="3400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Question 2: how does each recursive call </a:t>
            </a:r>
            <a:r>
              <a:rPr kumimoji="0" lang="en-US" altLang="zh-TW" u="sng" dirty="0" smtClean="0"/>
              <a:t>diminish the size of the problem</a:t>
            </a:r>
            <a:r>
              <a:rPr kumimoji="0" lang="en-US" altLang="zh-TW" dirty="0" smtClean="0"/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length of the string goes from </a:t>
            </a:r>
            <a:r>
              <a:rPr kumimoji="0" lang="en-US" altLang="zh-TW" i="1" dirty="0" smtClean="0">
                <a:latin typeface="Courier New" pitchFamily="49" charset="0"/>
              </a:rPr>
              <a:t>n</a:t>
            </a:r>
            <a:r>
              <a:rPr lang="en-US" altLang="zh-TW" dirty="0" smtClean="0"/>
              <a:t> down to </a:t>
            </a:r>
            <a:r>
              <a:rPr kumimoji="0" lang="en-US" altLang="zh-TW" i="1" dirty="0" smtClean="0">
                <a:latin typeface="Courier New" pitchFamily="49" charset="0"/>
              </a:rPr>
              <a:t>n – </a:t>
            </a:r>
            <a:r>
              <a:rPr kumimoji="0" lang="en-US" altLang="zh-TW" dirty="0" smtClean="0">
                <a:latin typeface="Courier New" pitchFamily="49" charset="0"/>
              </a:rPr>
              <a:t>1</a:t>
            </a:r>
            <a:r>
              <a:rPr lang="en-US" altLang="zh-TW" dirty="0" smtClean="0"/>
              <a:t>.</a:t>
            </a:r>
          </a:p>
          <a:p>
            <a:pPr lvl="3" eaLnBrk="1" hangingPunct="1">
              <a:lnSpc>
                <a:spcPct val="90000"/>
              </a:lnSpc>
            </a:pPr>
            <a:endParaRPr lang="en-US" altLang="zh-TW" sz="1400" dirty="0" smtClean="0"/>
          </a:p>
          <a:p>
            <a:pPr eaLnBrk="1" hangingPunct="1"/>
            <a:r>
              <a:rPr lang="en-US" altLang="zh-TW" dirty="0" smtClean="0"/>
              <a:t>Question 3: </a:t>
            </a:r>
            <a:r>
              <a:rPr kumimoji="0" lang="en-US" altLang="zh-TW" dirty="0" smtClean="0"/>
              <a:t>what instance of the problem can serve as the </a:t>
            </a:r>
            <a:r>
              <a:rPr kumimoji="0" lang="en-US" altLang="zh-TW" u="sng" dirty="0" smtClean="0"/>
              <a:t>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i="1" dirty="0" smtClean="0"/>
              <a:t>Write the empty string backward</a:t>
            </a:r>
            <a:r>
              <a:rPr kumimoji="0" lang="en-US" altLang="zh-TW" dirty="0" smtClean="0"/>
              <a:t>. </a:t>
            </a:r>
          </a:p>
          <a:p>
            <a:pPr lvl="2" eaLnBrk="1" hangingPunct="1"/>
            <a:r>
              <a:rPr kumimoji="0" lang="en-US" altLang="zh-TW" dirty="0" smtClean="0">
                <a:sym typeface="Wingdings" pitchFamily="2" charset="2"/>
              </a:rPr>
              <a:t>Do nothing at all.</a:t>
            </a:r>
          </a:p>
          <a:p>
            <a:pPr lvl="3" eaLnBrk="1" hangingPunct="1"/>
            <a:endParaRPr kumimoji="0" lang="en-US" altLang="zh-TW" sz="1400" dirty="0" smtClean="0">
              <a:sym typeface="Wingdings" pitchFamily="2" charset="2"/>
            </a:endParaRPr>
          </a:p>
          <a:p>
            <a:pPr eaLnBrk="1" hangingPunct="1"/>
            <a:r>
              <a:rPr kumimoji="0" lang="en-US" altLang="zh-TW" dirty="0" smtClean="0"/>
              <a:t>Question 4: as the problem size diminishes, </a:t>
            </a:r>
            <a:r>
              <a:rPr kumimoji="0" lang="en-US" altLang="zh-TW" u="sng" dirty="0" smtClean="0"/>
              <a:t>will you reach this base case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Yes.</a:t>
            </a:r>
            <a:endParaRPr lang="en-US" altLang="zh-TW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491CBAE-D115-48E6-9948-F8F2C4F786F1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(4/5)</a:t>
            </a:r>
            <a:endParaRPr kumimoji="0" lang="zh-TW" altLang="en-US" sz="3200" dirty="0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Consider stripping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last</a:t>
            </a:r>
            <a:r>
              <a:rPr lang="en-US" altLang="zh-TW" dirty="0" smtClean="0"/>
              <a:t> character:</a:t>
            </a:r>
          </a:p>
          <a:p>
            <a:pPr lvl="1" eaLnBrk="1" hangingPunct="1"/>
            <a:r>
              <a:rPr lang="en-US" altLang="zh-TW" dirty="0" smtClean="0"/>
              <a:t>For the solution to be valid, you must write the last character in the string first.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1066800" y="3121025"/>
            <a:ext cx="7391400" cy="2573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endParaRPr lang="en-US" altLang="zh-TW" sz="18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b="1" dirty="0" err="1" smtClean="0">
                <a:solidFill>
                  <a:srgbClr val="CC00FF"/>
                </a:solidFill>
                <a:latin typeface="Courier New" pitchFamily="49" charset="0"/>
              </a:rPr>
              <a:t>writeBackward</a:t>
            </a:r>
            <a:r>
              <a:rPr lang="en-US" altLang="zh-TW" dirty="0" smtClean="0">
                <a:latin typeface="Courier New" pitchFamily="49" charset="0"/>
              </a:rPr>
              <a:t>(in s:string)</a:t>
            </a:r>
            <a:endParaRPr lang="en-US" altLang="zh-TW" sz="1800" i="1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  </a:t>
            </a:r>
            <a:r>
              <a:rPr lang="en-US" altLang="zh-TW" sz="1800" dirty="0">
                <a:latin typeface="Courier New" pitchFamily="49" charset="0"/>
              </a:rPr>
              <a:t>if (</a:t>
            </a:r>
            <a:r>
              <a:rPr lang="en-US" altLang="zh-TW" sz="1800" i="1" dirty="0">
                <a:latin typeface="Courier New" pitchFamily="49" charset="0"/>
              </a:rPr>
              <a:t>the string is empty</a:t>
            </a:r>
            <a:r>
              <a:rPr lang="en-US" altLang="zh-TW" sz="18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	Do nothing – this is the base case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  </a:t>
            </a:r>
            <a:r>
              <a:rPr lang="en-US" altLang="zh-TW" sz="1800" dirty="0">
                <a:latin typeface="Courier New" pitchFamily="49" charset="0"/>
              </a:rPr>
              <a:t>else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  {	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	Write the last character of </a:t>
            </a:r>
            <a:r>
              <a:rPr lang="en-US" altLang="zh-TW" sz="1800" dirty="0">
                <a:latin typeface="Courier New" pitchFamily="49" charset="0"/>
              </a:rPr>
              <a:t>s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	</a:t>
            </a:r>
            <a:r>
              <a:rPr lang="en-US" altLang="zh-TW" sz="1800" b="1" dirty="0" err="1">
                <a:solidFill>
                  <a:srgbClr val="CC00FF"/>
                </a:solidFill>
                <a:latin typeface="Courier New" pitchFamily="49" charset="0"/>
              </a:rPr>
              <a:t>writeBackward</a:t>
            </a:r>
            <a:r>
              <a:rPr lang="en-US" altLang="zh-TW" sz="1800" dirty="0">
                <a:latin typeface="Courier New" pitchFamily="49" charset="0"/>
              </a:rPr>
              <a:t>(s</a:t>
            </a:r>
            <a:r>
              <a:rPr lang="en-US" altLang="zh-TW" sz="1800" i="1" dirty="0">
                <a:latin typeface="Courier New" pitchFamily="49" charset="0"/>
              </a:rPr>
              <a:t> minus its last character</a:t>
            </a:r>
            <a:r>
              <a:rPr lang="en-US" altLang="zh-TW" sz="18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  }</a:t>
            </a: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5105400" y="5445125"/>
            <a:ext cx="3119438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strip away the last character</a:t>
            </a:r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 flipV="1">
            <a:off x="4267200" y="5419725"/>
            <a:ext cx="838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6713538" y="4616450"/>
            <a:ext cx="1287462" cy="34607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/>
              <a:t>minor task</a:t>
            </a:r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 flipH="1">
            <a:off x="6096000" y="4733925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animBg="1"/>
      <p:bldP spid="225286" grpId="0" animBg="1"/>
      <p:bldP spid="225287" grpId="0" animBg="1"/>
      <p:bldP spid="22528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4634FF7-BDE9-4E4A-9A08-1422F13237C3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200" dirty="0" smtClean="0"/>
              <a:t>A Recursive Procedure: </a:t>
            </a:r>
            <a:r>
              <a:rPr kumimoji="0" lang="en-US" altLang="zh-TW" sz="32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200" dirty="0" smtClean="0">
                <a:cs typeface="Courier New" pitchFamily="49" charset="0"/>
              </a:rPr>
              <a:t> (5/5)</a:t>
            </a:r>
            <a:endParaRPr kumimoji="0" lang="zh-TW" altLang="en-US" sz="3200" dirty="0" smtClean="0"/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669925" y="2060848"/>
            <a:ext cx="7788275" cy="42780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/** Writes a character string backward.</a:t>
            </a:r>
          </a:p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* @pre The string s </a:t>
            </a:r>
            <a:r>
              <a:rPr lang="en-US" altLang="zh-TW" sz="1600" dirty="0" smtClean="0">
                <a:solidFill>
                  <a:schemeClr val="accent1"/>
                </a:solidFill>
                <a:latin typeface="Courier New" pitchFamily="49" charset="0"/>
              </a:rPr>
              <a:t>to write backward.</a:t>
            </a:r>
            <a:endParaRPr lang="en-US" altLang="zh-TW" sz="16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* @post None.</a:t>
            </a:r>
          </a:p>
          <a:p>
            <a:pPr>
              <a:defRPr/>
            </a:pP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* @</a:t>
            </a:r>
            <a:r>
              <a:rPr lang="en-US" altLang="zh-TW" sz="1600" dirty="0" err="1">
                <a:solidFill>
                  <a:schemeClr val="accent1"/>
                </a:solidFill>
                <a:latin typeface="Courier New" pitchFamily="49" charset="0"/>
              </a:rPr>
              <a:t>param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 s  The string to write backward</a:t>
            </a:r>
            <a:r>
              <a:rPr lang="en-US" altLang="zh-TW" sz="1600" dirty="0" smtClean="0">
                <a:solidFill>
                  <a:schemeClr val="accent1"/>
                </a:solidFill>
                <a:latin typeface="Courier New" pitchFamily="49" charset="0"/>
              </a:rPr>
              <a:t>.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*/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void </a:t>
            </a:r>
            <a:r>
              <a:rPr lang="en-US" altLang="zh-TW" sz="1600" b="1" dirty="0" err="1">
                <a:solidFill>
                  <a:srgbClr val="CC00FF"/>
                </a:solidFill>
                <a:latin typeface="Courier New" pitchFamily="49" charset="0"/>
              </a:rPr>
              <a:t>writeBackward</a:t>
            </a:r>
            <a:r>
              <a:rPr lang="en-US" altLang="zh-TW" sz="1600" dirty="0">
                <a:latin typeface="Courier New" pitchFamily="49" charset="0"/>
              </a:rPr>
              <a:t>(string </a:t>
            </a:r>
            <a:r>
              <a:rPr lang="en-US" altLang="zh-TW" sz="1600" dirty="0" smtClean="0">
                <a:latin typeface="Courier New" pitchFamily="49" charset="0"/>
              </a:rPr>
              <a:t>s)</a:t>
            </a:r>
            <a:endParaRPr lang="en-US" altLang="zh-TW" sz="16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</a:t>
            </a:r>
            <a:r>
              <a:rPr lang="en-US" altLang="zh-TW" sz="1600" dirty="0" err="1" smtClean="0">
                <a:latin typeface="Courier New" pitchFamily="49" charset="0"/>
              </a:rPr>
              <a:t>int</a:t>
            </a:r>
            <a:r>
              <a:rPr lang="en-US" altLang="zh-TW" sz="1600" dirty="0" smtClean="0">
                <a:latin typeface="Courier New" pitchFamily="49" charset="0"/>
              </a:rPr>
              <a:t> length = </a:t>
            </a:r>
            <a:r>
              <a:rPr lang="en-US" altLang="zh-TW" sz="1600" dirty="0" err="1" smtClean="0">
                <a:latin typeface="Courier New" pitchFamily="49" charset="0"/>
              </a:rPr>
              <a:t>s.size</a:t>
            </a:r>
            <a:r>
              <a:rPr lang="en-US" altLang="zh-TW" sz="1600" dirty="0" smtClean="0">
                <a:latin typeface="Courier New" pitchFamily="49" charset="0"/>
              </a:rPr>
              <a:t>(); </a:t>
            </a:r>
            <a:r>
              <a:rPr lang="en-US" altLang="zh-TW" sz="1600" dirty="0" smtClean="0">
                <a:solidFill>
                  <a:schemeClr val="accent1"/>
                </a:solidFill>
                <a:latin typeface="Courier New" pitchFamily="49" charset="0"/>
              </a:rPr>
              <a:t>// Length of s</a:t>
            </a:r>
            <a:endParaRPr lang="en-US" altLang="zh-TW" sz="1600" dirty="0" smtClean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 smtClean="0">
                <a:latin typeface="Courier New" pitchFamily="49" charset="0"/>
              </a:rPr>
              <a:t>   if (length </a:t>
            </a:r>
            <a:r>
              <a:rPr lang="en-US" altLang="zh-TW" sz="1600" dirty="0">
                <a:latin typeface="Courier New" pitchFamily="49" charset="0"/>
              </a:rPr>
              <a:t>&gt; 0)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{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1600" dirty="0" smtClean="0">
                <a:solidFill>
                  <a:schemeClr val="accent1"/>
                </a:solidFill>
                <a:latin typeface="Courier New" pitchFamily="49" charset="0"/>
              </a:rPr>
              <a:t>Write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the last character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</a:t>
            </a:r>
            <a:r>
              <a:rPr lang="en-US" altLang="zh-TW" sz="1600" dirty="0" err="1" smtClean="0">
                <a:latin typeface="Courier New" pitchFamily="49" charset="0"/>
              </a:rPr>
              <a:t>s.substr</a:t>
            </a:r>
            <a:r>
              <a:rPr lang="en-US" altLang="zh-TW" sz="1600" dirty="0" smtClean="0">
                <a:latin typeface="Courier New" pitchFamily="49" charset="0"/>
              </a:rPr>
              <a:t>(length - 1</a:t>
            </a:r>
            <a:r>
              <a:rPr lang="en-US" altLang="zh-TW" sz="1600" dirty="0">
                <a:latin typeface="Courier New" pitchFamily="49" charset="0"/>
              </a:rPr>
              <a:t>, 1);</a:t>
            </a:r>
          </a:p>
          <a:p>
            <a:pPr>
              <a:defRPr/>
            </a:pPr>
            <a:endParaRPr lang="en-US" altLang="zh-TW" sz="16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1600" dirty="0" smtClean="0">
                <a:solidFill>
                  <a:schemeClr val="accent1"/>
                </a:solidFill>
                <a:latin typeface="Courier New" pitchFamily="49" charset="0"/>
              </a:rPr>
              <a:t>Write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the rest of the string backward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   </a:t>
            </a:r>
            <a:r>
              <a:rPr lang="en-US" altLang="zh-TW" sz="1600" b="1" dirty="0" err="1" smtClean="0">
                <a:solidFill>
                  <a:srgbClr val="CC00FF"/>
                </a:solidFill>
                <a:latin typeface="Courier New" pitchFamily="49" charset="0"/>
              </a:rPr>
              <a:t>writeBackward</a:t>
            </a:r>
            <a:r>
              <a:rPr lang="en-US" altLang="zh-TW" sz="1600" dirty="0" smtClean="0">
                <a:latin typeface="Courier New" pitchFamily="49" charset="0"/>
              </a:rPr>
              <a:t>(</a:t>
            </a:r>
            <a:r>
              <a:rPr lang="en-US" altLang="zh-TW" sz="1600" dirty="0" err="1" smtClean="0">
                <a:latin typeface="Courier New" pitchFamily="49" charset="0"/>
              </a:rPr>
              <a:t>s.substr</a:t>
            </a:r>
            <a:r>
              <a:rPr lang="en-US" altLang="zh-TW" sz="1600" dirty="0" smtClean="0">
                <a:latin typeface="Courier New" pitchFamily="49" charset="0"/>
              </a:rPr>
              <a:t>(0, length – 1));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Point A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}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end if</a:t>
            </a:r>
          </a:p>
          <a:p>
            <a:pPr>
              <a:defRPr/>
            </a:pPr>
            <a:endParaRPr lang="en-US" altLang="zh-TW" sz="16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1600" b="1" u="sng" dirty="0" smtClean="0">
                <a:solidFill>
                  <a:schemeClr val="accent1"/>
                </a:solidFill>
                <a:latin typeface="Courier New" pitchFamily="49" charset="0"/>
              </a:rPr>
              <a:t>length </a:t>
            </a:r>
            <a:r>
              <a:rPr lang="en-US" altLang="zh-TW" sz="1600" b="1" u="sng" dirty="0">
                <a:solidFill>
                  <a:schemeClr val="accent1"/>
                </a:solidFill>
                <a:latin typeface="Courier New" pitchFamily="49" charset="0"/>
              </a:rPr>
              <a:t>== 0 is the base case - do nothing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}  </a:t>
            </a:r>
            <a:r>
              <a:rPr lang="en-US" altLang="zh-TW" sz="1600" dirty="0">
                <a:solidFill>
                  <a:schemeClr val="accent1"/>
                </a:solidFill>
                <a:latin typeface="Courier New" pitchFamily="49" charset="0"/>
              </a:rPr>
              <a:t>// end </a:t>
            </a:r>
            <a:r>
              <a:rPr lang="en-US" altLang="zh-TW" sz="1600" dirty="0" err="1">
                <a:solidFill>
                  <a:schemeClr val="accent1"/>
                </a:solidFill>
                <a:latin typeface="Courier New" pitchFamily="49" charset="0"/>
              </a:rPr>
              <a:t>writeBackward</a:t>
            </a:r>
            <a:endParaRPr lang="zh-TW" altLang="en-US" sz="16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27653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91264" cy="4770338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C++ function </a:t>
            </a:r>
            <a:r>
              <a:rPr lang="en-US" altLang="zh-TW" dirty="0" err="1" smtClean="0">
                <a:latin typeface="Courier New" pitchFamily="49" charset="0"/>
              </a:rPr>
              <a:t>writeBackward</a:t>
            </a:r>
            <a:r>
              <a:rPr lang="en-US" altLang="zh-TW" dirty="0" smtClean="0"/>
              <a:t>: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6E1E008-FC89-4573-B018-7DA2D2B7554F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(1/3)</a:t>
            </a:r>
            <a:endParaRPr kumimoji="0" lang="zh-TW" altLang="en-US" sz="38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writeBackward</a:t>
            </a:r>
            <a:r>
              <a:rPr lang="en-US" altLang="zh-TW" dirty="0" smtClean="0">
                <a:latin typeface="Courier New" pitchFamily="49" charset="0"/>
              </a:rPr>
              <a:t>(“</a:t>
            </a:r>
            <a:r>
              <a:rPr lang="en-US" altLang="zh-TW" dirty="0" err="1" smtClean="0">
                <a:latin typeface="Courier New" pitchFamily="49" charset="0"/>
              </a:rPr>
              <a:t>im</a:t>
            </a:r>
            <a:r>
              <a:rPr lang="en-US" altLang="zh-TW" dirty="0" smtClean="0">
                <a:latin typeface="Courier New" pitchFamily="49" charset="0"/>
              </a:rPr>
              <a:t>”)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smtClean="0"/>
              <a:t>Each box contains the local environment of the recursive call:</a:t>
            </a:r>
          </a:p>
          <a:p>
            <a:pPr lvl="2" eaLnBrk="1" hangingPunct="1"/>
            <a:r>
              <a:rPr lang="en-US" altLang="zh-TW" dirty="0" smtClean="0"/>
              <a:t>The input argument </a:t>
            </a:r>
            <a:r>
              <a:rPr lang="en-US" altLang="zh-TW" dirty="0" smtClean="0">
                <a:latin typeface="Courier New" pitchFamily="49" charset="0"/>
              </a:rPr>
              <a:t>s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dirty="0" smtClean="0"/>
              <a:t>The local variable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length</a:t>
            </a:r>
            <a:r>
              <a:rPr lang="en-US" altLang="zh-TW" dirty="0" smtClean="0"/>
              <a:t>.</a:t>
            </a:r>
          </a:p>
          <a:p>
            <a:pPr lvl="2" eaLnBrk="1" hangingPunct="1"/>
            <a:r>
              <a:rPr lang="en-US" altLang="zh-TW" u="sng" dirty="0" smtClean="0"/>
              <a:t>No placeholder for the value returned by each recursive call or the value of the function itself</a:t>
            </a:r>
            <a:r>
              <a:rPr lang="en-US" altLang="zh-TW" dirty="0" smtClean="0"/>
              <a:t>.</a:t>
            </a:r>
          </a:p>
          <a:p>
            <a:pPr lvl="3" eaLnBrk="1" hangingPunct="1"/>
            <a:r>
              <a:rPr lang="en-US" altLang="zh-TW" dirty="0" smtClean="0"/>
              <a:t>Because the void function </a:t>
            </a:r>
            <a:r>
              <a:rPr lang="en-US" altLang="zh-TW" dirty="0" err="1" smtClean="0">
                <a:latin typeface="Courier New" pitchFamily="49" charset="0"/>
              </a:rPr>
              <a:t>writeBackward</a:t>
            </a:r>
            <a:r>
              <a:rPr lang="en-US" altLang="zh-TW" dirty="0" smtClean="0"/>
              <a:t> does not use a return statement to return a computed value.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60B9239-BEAB-4015-A5CF-148E7C5430AA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(2/3)</a:t>
            </a:r>
            <a:endParaRPr kumimoji="0" lang="zh-TW" altLang="en-US" sz="3800" dirty="0" smtClean="0"/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762000" y="1658888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28358" name="Text Box 6"/>
          <p:cNvSpPr txBox="1">
            <a:spLocks noChangeArrowheads="1"/>
          </p:cNvSpPr>
          <p:nvPr/>
        </p:nvSpPr>
        <p:spPr bwMode="auto">
          <a:xfrm>
            <a:off x="685800" y="1268760"/>
            <a:ext cx="6225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initial call is made, and the function begins execution:</a:t>
            </a:r>
          </a:p>
        </p:txBody>
      </p:sp>
      <p:sp>
        <p:nvSpPr>
          <p:cNvPr id="228359" name="Text Box 7"/>
          <p:cNvSpPr txBox="1">
            <a:spLocks noChangeArrowheads="1"/>
          </p:cNvSpPr>
          <p:nvPr/>
        </p:nvSpPr>
        <p:spPr bwMode="auto">
          <a:xfrm>
            <a:off x="719138" y="2564904"/>
            <a:ext cx="721524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Point A (</a:t>
            </a:r>
            <a:r>
              <a:rPr lang="en-US" altLang="zh-TW" sz="1600" dirty="0" err="1" smtClean="0">
                <a:latin typeface="Courier New" pitchFamily="49" charset="0"/>
              </a:rPr>
              <a:t>writeBackward</a:t>
            </a:r>
            <a:r>
              <a:rPr lang="en-US" altLang="zh-TW" sz="1600" dirty="0" smtClean="0">
                <a:latin typeface="Courier New" pitchFamily="49" charset="0"/>
              </a:rPr>
              <a:t>(</a:t>
            </a:r>
            <a:r>
              <a:rPr lang="en-US" altLang="zh-TW" sz="1600" dirty="0" err="1" smtClean="0">
                <a:latin typeface="Courier New" pitchFamily="49" charset="0"/>
              </a:rPr>
              <a:t>s.substr</a:t>
            </a:r>
            <a:r>
              <a:rPr lang="en-US" altLang="zh-TW" sz="1600" dirty="0" smtClean="0">
                <a:latin typeface="Courier New" pitchFamily="49" charset="0"/>
              </a:rPr>
              <a:t>(0, length-1</a:t>
            </a:r>
            <a:r>
              <a:rPr lang="en-US" altLang="zh-TW" sz="1600" dirty="0">
                <a:latin typeface="Courier New" pitchFamily="49" charset="0"/>
              </a:rPr>
              <a:t>)</a:t>
            </a:r>
            <a:r>
              <a:rPr lang="en-US" altLang="zh-TW" sz="1600" dirty="0"/>
              <a:t>) is reached, and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762000" y="3644949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2590800" y="3675112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>
            <a:off x="2133600" y="402594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4" name="Text Box 12"/>
          <p:cNvSpPr txBox="1">
            <a:spLocks noChangeArrowheads="1"/>
          </p:cNvSpPr>
          <p:nvPr/>
        </p:nvSpPr>
        <p:spPr bwMode="auto">
          <a:xfrm>
            <a:off x="2208213" y="3721149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65" name="Text Box 13"/>
          <p:cNvSpPr txBox="1">
            <a:spLocks noChangeArrowheads="1"/>
          </p:cNvSpPr>
          <p:nvPr/>
        </p:nvSpPr>
        <p:spPr bwMode="auto">
          <a:xfrm>
            <a:off x="685800" y="4614227"/>
            <a:ext cx="53539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Output line: </a:t>
            </a:r>
            <a:r>
              <a:rPr lang="en-US" altLang="zh-TW" sz="1600" dirty="0" smtClean="0">
                <a:solidFill>
                  <a:schemeClr val="accent2"/>
                </a:solidFill>
              </a:rPr>
              <a:t>mi</a:t>
            </a:r>
            <a:endParaRPr lang="en-US" altLang="zh-TW" sz="1600" dirty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TW" sz="1600" dirty="0"/>
              <a:t>Point A is reached, and the recursive call is made.</a:t>
            </a:r>
          </a:p>
          <a:p>
            <a:pPr eaLnBrk="1" hangingPunct="1"/>
            <a:r>
              <a:rPr lang="en-US" altLang="zh-TW" sz="1600" dirty="0" smtClean="0"/>
              <a:t>The </a:t>
            </a:r>
            <a:r>
              <a:rPr lang="en-US" altLang="zh-TW" sz="1600" dirty="0"/>
              <a:t>new invocation begins execution:</a:t>
            </a:r>
          </a:p>
        </p:txBody>
      </p:sp>
      <p:sp>
        <p:nvSpPr>
          <p:cNvPr id="228366" name="Rectangle 14"/>
          <p:cNvSpPr>
            <a:spLocks noChangeArrowheads="1"/>
          </p:cNvSpPr>
          <p:nvPr/>
        </p:nvSpPr>
        <p:spPr bwMode="auto">
          <a:xfrm>
            <a:off x="2633663" y="5517158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28367" name="Rectangle 15"/>
          <p:cNvSpPr>
            <a:spLocks noChangeArrowheads="1"/>
          </p:cNvSpPr>
          <p:nvPr/>
        </p:nvSpPr>
        <p:spPr bwMode="auto">
          <a:xfrm>
            <a:off x="4462463" y="554732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</a:t>
            </a:r>
            <a:r>
              <a:rPr lang="en-US" altLang="zh-TW" b="1" dirty="0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228368" name="Line 16"/>
          <p:cNvSpPr>
            <a:spLocks noChangeShapeType="1"/>
          </p:cNvSpPr>
          <p:nvPr/>
        </p:nvSpPr>
        <p:spPr bwMode="auto">
          <a:xfrm>
            <a:off x="4005263" y="590850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69" name="Text Box 17"/>
          <p:cNvSpPr txBox="1">
            <a:spLocks noChangeArrowheads="1"/>
          </p:cNvSpPr>
          <p:nvPr/>
        </p:nvSpPr>
        <p:spPr bwMode="auto">
          <a:xfrm>
            <a:off x="4079875" y="5603702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28372" name="Rectangle 20"/>
          <p:cNvSpPr>
            <a:spLocks noChangeArrowheads="1"/>
          </p:cNvSpPr>
          <p:nvPr/>
        </p:nvSpPr>
        <p:spPr bwMode="auto">
          <a:xfrm>
            <a:off x="838200" y="552827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28373" name="Line 21"/>
          <p:cNvSpPr>
            <a:spLocks noChangeShapeType="1"/>
          </p:cNvSpPr>
          <p:nvPr/>
        </p:nvSpPr>
        <p:spPr bwMode="auto">
          <a:xfrm>
            <a:off x="2209800" y="5905327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374" name="Text Box 22"/>
          <p:cNvSpPr txBox="1">
            <a:spLocks noChangeArrowheads="1"/>
          </p:cNvSpPr>
          <p:nvPr/>
        </p:nvSpPr>
        <p:spPr bwMode="auto">
          <a:xfrm>
            <a:off x="2284413" y="5600527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8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8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 animBg="1"/>
      <p:bldP spid="228358" grpId="0"/>
      <p:bldP spid="228361" grpId="0" animBg="1"/>
      <p:bldP spid="228362" grpId="0" animBg="1"/>
      <p:bldP spid="228363" grpId="0" animBg="1"/>
      <p:bldP spid="228364" grpId="0"/>
      <p:bldP spid="228366" grpId="0" animBg="1"/>
      <p:bldP spid="228367" grpId="0" animBg="1"/>
      <p:bldP spid="228368" grpId="0" animBg="1"/>
      <p:bldP spid="228369" grpId="0"/>
      <p:bldP spid="228372" grpId="0" animBg="1"/>
      <p:bldP spid="228373" grpId="0" animBg="1"/>
      <p:bldP spid="22837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60EBBB1-95D4-4F83-BD92-8504FF240397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(3/3)</a:t>
            </a:r>
            <a:endParaRPr kumimoji="0" lang="zh-TW" altLang="en-US" sz="3800" dirty="0" smtClean="0"/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2633663" y="24384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1</a:t>
            </a: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462463" y="24685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“</a:t>
            </a:r>
            <a:r>
              <a:rPr lang="en-US" altLang="zh-TW" dirty="0" err="1">
                <a:solidFill>
                  <a:schemeClr val="accent1"/>
                </a:solidFill>
              </a:rPr>
              <a:t>im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838200" y="244951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>
            <a:off x="2209800" y="281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2284413" y="2511425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685800" y="1738313"/>
            <a:ext cx="70834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dirty="0">
                <a:solidFill>
                  <a:schemeClr val="accent2"/>
                </a:solidFill>
              </a:rPr>
              <a:t>This </a:t>
            </a:r>
            <a:r>
              <a:rPr lang="en-US" altLang="zh-TW" sz="1600" dirty="0" smtClean="0">
                <a:solidFill>
                  <a:schemeClr val="accent2"/>
                </a:solidFill>
              </a:rPr>
              <a:t>(</a:t>
            </a:r>
            <a:r>
              <a:rPr lang="en-US" altLang="zh-TW" sz="16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length==0</a:t>
            </a:r>
            <a:r>
              <a:rPr lang="en-US" altLang="zh-TW" sz="1600" dirty="0" smtClean="0">
                <a:solidFill>
                  <a:schemeClr val="accent2"/>
                </a:solidFill>
              </a:rPr>
              <a:t>) </a:t>
            </a:r>
            <a:r>
              <a:rPr lang="en-US" altLang="zh-TW" sz="1600" b="1" dirty="0" smtClean="0">
                <a:solidFill>
                  <a:schemeClr val="accent2"/>
                </a:solidFill>
              </a:rPr>
              <a:t>is </a:t>
            </a:r>
            <a:r>
              <a:rPr lang="en-US" altLang="zh-TW" sz="1600" b="1" dirty="0">
                <a:solidFill>
                  <a:schemeClr val="accent2"/>
                </a:solidFill>
              </a:rPr>
              <a:t>the base case</a:t>
            </a:r>
            <a:r>
              <a:rPr lang="en-US" altLang="zh-TW" sz="1600" dirty="0"/>
              <a:t>, so this invocation completes</a:t>
            </a:r>
            <a:r>
              <a:rPr lang="en-US" altLang="zh-TW" sz="1600" dirty="0" smtClean="0"/>
              <a:t>.</a:t>
            </a:r>
            <a:endParaRPr lang="en-US" altLang="zh-TW" sz="1600" dirty="0"/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685800" y="3398838"/>
            <a:ext cx="6560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</a:p>
          <a:p>
            <a:pPr eaLnBrk="1" hangingPunct="1"/>
            <a:r>
              <a:rPr lang="en-US" altLang="zh-TW" sz="1600" dirty="0"/>
              <a:t>Control returns to the calling box, which continues execution:</a:t>
            </a:r>
          </a:p>
        </p:txBody>
      </p:sp>
      <p:sp>
        <p:nvSpPr>
          <p:cNvPr id="230413" name="Rectangle 13"/>
          <p:cNvSpPr>
            <a:spLocks noChangeArrowheads="1"/>
          </p:cNvSpPr>
          <p:nvPr/>
        </p:nvSpPr>
        <p:spPr bwMode="auto">
          <a:xfrm>
            <a:off x="2633663" y="419100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“</a:t>
            </a:r>
            <a:r>
              <a:rPr lang="en-US" altLang="zh-TW" dirty="0" err="1">
                <a:solidFill>
                  <a:schemeClr val="accent1"/>
                </a:solidFill>
              </a:rPr>
              <a:t>im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1</a:t>
            </a:r>
          </a:p>
        </p:txBody>
      </p:sp>
      <p:sp>
        <p:nvSpPr>
          <p:cNvPr id="230414" name="Rectangle 14"/>
          <p:cNvSpPr>
            <a:spLocks noChangeArrowheads="1"/>
          </p:cNvSpPr>
          <p:nvPr/>
        </p:nvSpPr>
        <p:spPr bwMode="auto">
          <a:xfrm>
            <a:off x="4462463" y="4221163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solidFill>
                  <a:schemeClr val="accent1"/>
                </a:solidFill>
              </a:rPr>
              <a:t>s = 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“</a:t>
            </a:r>
            <a:r>
              <a:rPr lang="en-US" altLang="zh-TW" dirty="0" err="1">
                <a:solidFill>
                  <a:schemeClr val="accent1"/>
                </a:solidFill>
              </a:rPr>
              <a:t>im</a:t>
            </a:r>
            <a:r>
              <a:rPr lang="en-US" altLang="zh-TW" dirty="0">
                <a:solidFill>
                  <a:schemeClr val="accent1"/>
                </a:solidFill>
                <a:latin typeface="Arial"/>
              </a:rPr>
              <a:t>”</a:t>
            </a:r>
            <a:endParaRPr lang="en-US" altLang="zh-TW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altLang="zh-TW" dirty="0" smtClean="0">
                <a:solidFill>
                  <a:schemeClr val="accent1"/>
                </a:solidFill>
              </a:rPr>
              <a:t>length </a:t>
            </a:r>
            <a:r>
              <a:rPr lang="en-US" altLang="zh-TW" dirty="0">
                <a:solidFill>
                  <a:schemeClr val="accent1"/>
                </a:solidFill>
              </a:rPr>
              <a:t>= 0</a:t>
            </a:r>
          </a:p>
        </p:txBody>
      </p:sp>
      <p:sp>
        <p:nvSpPr>
          <p:cNvPr id="230415" name="Rectangle 15"/>
          <p:cNvSpPr>
            <a:spLocks noChangeArrowheads="1"/>
          </p:cNvSpPr>
          <p:nvPr/>
        </p:nvSpPr>
        <p:spPr bwMode="auto">
          <a:xfrm>
            <a:off x="838200" y="4202113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/>
              <a:t>s = </a:t>
            </a:r>
            <a:r>
              <a:rPr lang="en-US" altLang="zh-TW" dirty="0">
                <a:latin typeface="Arial"/>
              </a:rPr>
              <a:t>“</a:t>
            </a:r>
            <a:r>
              <a:rPr lang="en-US" altLang="zh-TW" dirty="0" err="1"/>
              <a:t>im</a:t>
            </a:r>
            <a:r>
              <a:rPr lang="en-US" altLang="zh-TW" dirty="0">
                <a:latin typeface="Arial"/>
              </a:rPr>
              <a:t>”</a:t>
            </a:r>
            <a:endParaRPr lang="en-US" altLang="zh-TW" dirty="0"/>
          </a:p>
          <a:p>
            <a:pPr algn="ctr">
              <a:defRPr/>
            </a:pPr>
            <a:r>
              <a:rPr lang="en-US" altLang="zh-TW" dirty="0" smtClean="0"/>
              <a:t>length </a:t>
            </a:r>
            <a:r>
              <a:rPr lang="en-US" altLang="zh-TW" dirty="0"/>
              <a:t>= 2</a:t>
            </a:r>
          </a:p>
        </p:txBody>
      </p:sp>
      <p:sp>
        <p:nvSpPr>
          <p:cNvPr id="230418" name="Text Box 18"/>
          <p:cNvSpPr txBox="1">
            <a:spLocks noChangeArrowheads="1"/>
          </p:cNvSpPr>
          <p:nvPr/>
        </p:nvSpPr>
        <p:spPr bwMode="auto">
          <a:xfrm>
            <a:off x="685800" y="5211763"/>
            <a:ext cx="6061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This invocation completes.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Control </a:t>
            </a:r>
            <a:r>
              <a:rPr lang="en-US" altLang="zh-TW" sz="1600" dirty="0"/>
              <a:t>returns to the statement following the initial call.</a:t>
            </a: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0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  <p:bldP spid="230405" grpId="0" animBg="1"/>
      <p:bldP spid="230408" grpId="0" animBg="1"/>
      <p:bldP spid="230409" grpId="0" animBg="1"/>
      <p:bldP spid="230410" grpId="0"/>
      <p:bldP spid="230413" grpId="0" animBg="1"/>
      <p:bldP spid="230414" grpId="0" animBg="1"/>
      <p:bldP spid="2304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2D7DEE2-742C-4577-AB15-57DE8D5AE0CC}" type="slidenum">
              <a:rPr kumimoji="0" lang="zh-TW" altLang="en-US" sz="1200"/>
              <a:pPr eaLnBrk="1" hangingPunct="1"/>
              <a:t>31</a:t>
            </a:fld>
            <a:endParaRPr kumimoji="0" lang="en-US" altLang="zh-TW" sz="12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 </a:t>
            </a:r>
            <a:r>
              <a:rPr kumimoji="0" lang="en-US" altLang="zh-TW" sz="38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(1/2)</a:t>
            </a:r>
            <a:endParaRPr kumimoji="0" lang="zh-TW" altLang="en-US" sz="38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How is the second alternative?</a:t>
            </a:r>
          </a:p>
          <a:p>
            <a:pPr lvl="1" eaLnBrk="1" hangingPunct="1"/>
            <a:r>
              <a:rPr lang="en-US" altLang="zh-TW" dirty="0" smtClean="0"/>
              <a:t>Strip away the </a:t>
            </a:r>
            <a:r>
              <a:rPr lang="en-US" altLang="zh-TW" b="1" i="1" dirty="0" smtClean="0">
                <a:solidFill>
                  <a:schemeClr val="accent2"/>
                </a:solidFill>
              </a:rPr>
              <a:t>first</a:t>
            </a:r>
            <a:r>
              <a:rPr lang="en-US" altLang="zh-TW" dirty="0" smtClean="0"/>
              <a:t> character:</a:t>
            </a:r>
          </a:p>
          <a:p>
            <a:pPr lvl="2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990600" y="2743200"/>
            <a:ext cx="7391400" cy="2573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800" b="1" dirty="0">
                <a:solidFill>
                  <a:srgbClr val="CC00FF"/>
                </a:solidFill>
                <a:latin typeface="Courier New" pitchFamily="49" charset="0"/>
              </a:rPr>
              <a:t>writeBackward2</a:t>
            </a:r>
            <a:r>
              <a:rPr lang="en-US" altLang="zh-TW" sz="1800" dirty="0">
                <a:latin typeface="Courier New" pitchFamily="49" charset="0"/>
              </a:rPr>
              <a:t>(in s:string)</a:t>
            </a:r>
          </a:p>
          <a:p>
            <a:pPr>
              <a:defRPr/>
            </a:pPr>
            <a:endParaRPr lang="en-US" altLang="zh-TW" sz="1800" i="1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  </a:t>
            </a:r>
            <a:r>
              <a:rPr lang="en-US" altLang="zh-TW" sz="1800" dirty="0">
                <a:latin typeface="Courier New" pitchFamily="49" charset="0"/>
              </a:rPr>
              <a:t>if (</a:t>
            </a:r>
            <a:r>
              <a:rPr lang="en-US" altLang="zh-TW" sz="1800" i="1" dirty="0">
                <a:latin typeface="Courier New" pitchFamily="49" charset="0"/>
              </a:rPr>
              <a:t>the string is empty</a:t>
            </a:r>
            <a:r>
              <a:rPr lang="en-US" altLang="zh-TW" sz="18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	Do nothing – this is the base case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  </a:t>
            </a:r>
            <a:r>
              <a:rPr lang="en-US" altLang="zh-TW" sz="1800" dirty="0">
                <a:latin typeface="Courier New" pitchFamily="49" charset="0"/>
              </a:rPr>
              <a:t>else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  {	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b="1" dirty="0">
                <a:solidFill>
                  <a:srgbClr val="CC00FF"/>
                </a:solidFill>
                <a:latin typeface="Courier New" pitchFamily="49" charset="0"/>
              </a:rPr>
              <a:t>writeBackward2</a:t>
            </a:r>
            <a:r>
              <a:rPr lang="en-US" altLang="zh-TW" sz="1800" dirty="0">
                <a:latin typeface="Courier New" pitchFamily="49" charset="0"/>
              </a:rPr>
              <a:t>(s </a:t>
            </a:r>
            <a:r>
              <a:rPr lang="en-US" altLang="zh-TW" sz="1800" i="1" dirty="0">
                <a:latin typeface="Courier New" pitchFamily="49" charset="0"/>
              </a:rPr>
              <a:t>minus its first character</a:t>
            </a:r>
            <a:r>
              <a:rPr lang="en-US" altLang="zh-TW" sz="18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800" i="1" dirty="0">
                <a:latin typeface="Courier New" pitchFamily="49" charset="0"/>
              </a:rPr>
              <a:t>	Write the first character of </a:t>
            </a:r>
            <a:r>
              <a:rPr lang="en-US" altLang="zh-TW" sz="1800" dirty="0">
                <a:latin typeface="Courier New" pitchFamily="49" charset="0"/>
              </a:rPr>
              <a:t>s</a:t>
            </a:r>
          </a:p>
          <a:p>
            <a:pPr>
              <a:defRPr/>
            </a:pPr>
            <a:r>
              <a:rPr lang="en-US" altLang="zh-TW" sz="1800" dirty="0">
                <a:latin typeface="Courier New" pitchFamily="49" charset="0"/>
              </a:rPr>
              <a:t>  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ADD67D3-A74A-47C1-A17F-60EDC7693A79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An Alternative </a:t>
            </a:r>
            <a:r>
              <a:rPr kumimoji="0" lang="en-US" altLang="zh-TW" sz="3800" dirty="0" err="1" smtClean="0">
                <a:latin typeface="Courier New" pitchFamily="49" charset="0"/>
                <a:cs typeface="Courier New" pitchFamily="49" charset="0"/>
              </a:rPr>
              <a:t>writeBackward</a:t>
            </a:r>
            <a:r>
              <a:rPr kumimoji="0" lang="en-US" altLang="zh-TW" sz="3800" dirty="0" smtClean="0">
                <a:cs typeface="Courier New" pitchFamily="49" charset="0"/>
              </a:rPr>
              <a:t> (2/2)</a:t>
            </a:r>
            <a:endParaRPr kumimoji="0" lang="zh-TW" altLang="en-US" sz="38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debugging (or tracing) a recursive function, try to use </a:t>
            </a:r>
            <a:r>
              <a:rPr lang="en-US" altLang="zh-TW" dirty="0" err="1" smtClean="0">
                <a:latin typeface="Courier New" pitchFamily="49" charset="0"/>
              </a:rPr>
              <a:t>cout</a:t>
            </a:r>
            <a:r>
              <a:rPr lang="en-US" altLang="zh-TW" dirty="0" smtClean="0"/>
              <a:t> statements at the </a:t>
            </a:r>
            <a:r>
              <a:rPr lang="en-US" altLang="zh-TW" b="1" u="sng" dirty="0" smtClean="0"/>
              <a:t>beginning</a:t>
            </a:r>
            <a:r>
              <a:rPr lang="en-US" altLang="zh-TW" dirty="0" smtClean="0"/>
              <a:t>, </a:t>
            </a:r>
            <a:r>
              <a:rPr lang="en-US" altLang="zh-TW" b="1" u="sng" dirty="0" smtClean="0"/>
              <a:t>interior</a:t>
            </a:r>
            <a:r>
              <a:rPr lang="en-US" altLang="zh-TW" dirty="0" smtClean="0"/>
              <a:t>, and </a:t>
            </a:r>
            <a:r>
              <a:rPr lang="en-US" altLang="zh-TW" b="1" u="sng" dirty="0" smtClean="0"/>
              <a:t>end</a:t>
            </a:r>
            <a:r>
              <a:rPr lang="en-US" altLang="zh-TW" dirty="0" smtClean="0"/>
              <a:t> of the function to report the values of local variables.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104775" y="3334340"/>
            <a:ext cx="8915400" cy="30469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CC00FF"/>
                </a:solidFill>
                <a:latin typeface="Courier New" pitchFamily="49" charset="0"/>
              </a:rPr>
              <a:t>writeBackward2</a:t>
            </a:r>
            <a:r>
              <a:rPr lang="en-US" altLang="zh-TW" sz="1600" dirty="0" smtClean="0">
                <a:latin typeface="Courier New" pitchFamily="49" charset="0"/>
              </a:rPr>
              <a:t>(s: string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>
              <a:defRPr/>
            </a:pPr>
            <a:endParaRPr lang="en-US" altLang="zh-TW" sz="16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cout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 &lt;&lt; “Enter writeBackward2 with string: “ &lt;&lt; s &lt;&lt; 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endl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if (</a:t>
            </a:r>
            <a:r>
              <a:rPr lang="en-US" altLang="zh-TW" sz="1600" i="1" dirty="0">
                <a:latin typeface="Courier New" pitchFamily="49" charset="0"/>
              </a:rPr>
              <a:t>the string is empty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1600" i="1" dirty="0">
                <a:latin typeface="Courier New" pitchFamily="49" charset="0"/>
              </a:rPr>
              <a:t>	Do nothing – this is the base case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else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{	</a:t>
            </a:r>
            <a:r>
              <a:rPr lang="en-US" altLang="zh-TW" sz="1600" b="1" dirty="0">
                <a:solidFill>
                  <a:srgbClr val="CC00FF"/>
                </a:solidFill>
                <a:latin typeface="Courier New" pitchFamily="49" charset="0"/>
              </a:rPr>
              <a:t>writeBackward2</a:t>
            </a:r>
            <a:r>
              <a:rPr lang="en-US" altLang="zh-TW" sz="1600" dirty="0">
                <a:latin typeface="Courier New" pitchFamily="49" charset="0"/>
              </a:rPr>
              <a:t>(s </a:t>
            </a:r>
            <a:r>
              <a:rPr lang="en-US" altLang="zh-TW" sz="1600" i="1" dirty="0">
                <a:latin typeface="Courier New" pitchFamily="49" charset="0"/>
              </a:rPr>
              <a:t>minus its first character</a:t>
            </a:r>
            <a:r>
              <a:rPr lang="en-US" altLang="zh-TW" sz="1600" dirty="0">
                <a:latin typeface="Courier New" pitchFamily="49" charset="0"/>
              </a:rPr>
              <a:t>)</a:t>
            </a:r>
            <a:r>
              <a:rPr lang="en-US" altLang="zh-TW" sz="1600" i="1" dirty="0">
                <a:latin typeface="Courier New" pitchFamily="49" charset="0"/>
              </a:rPr>
              <a:t> </a:t>
            </a:r>
            <a:r>
              <a:rPr lang="en-US" altLang="zh-TW" sz="1600" b="1" i="1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1600" b="1" i="1" dirty="0" smtClean="0">
                <a:solidFill>
                  <a:schemeClr val="accent1"/>
                </a:solidFill>
                <a:latin typeface="Courier New" pitchFamily="49" charset="0"/>
              </a:rPr>
              <a:t>Point </a:t>
            </a:r>
            <a:r>
              <a:rPr lang="en-US" altLang="zh-TW" sz="1600" b="1" i="1" dirty="0">
                <a:solidFill>
                  <a:schemeClr val="accent1"/>
                </a:solidFill>
                <a:latin typeface="Courier New" pitchFamily="49" charset="0"/>
              </a:rPr>
              <a:t>A</a:t>
            </a:r>
          </a:p>
          <a:p>
            <a:pPr>
              <a:defRPr/>
            </a:pPr>
            <a:r>
              <a:rPr lang="en-US" altLang="zh-TW" sz="1600" i="1" dirty="0">
                <a:latin typeface="Courier New" pitchFamily="49" charset="0"/>
              </a:rPr>
              <a:t>	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cout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 &lt;&lt; “About to write first character of string</a:t>
            </a:r>
            <a:r>
              <a:rPr lang="en-US" altLang="zh-TW" sz="1600" dirty="0" smtClean="0">
                <a:solidFill>
                  <a:srgbClr val="009900"/>
                </a:solidFill>
                <a:latin typeface="Courier New" pitchFamily="49" charset="0"/>
              </a:rPr>
              <a:t>:” </a:t>
            </a:r>
          </a:p>
          <a:p>
            <a:pPr>
              <a:defRPr/>
            </a:pPr>
            <a:r>
              <a:rPr lang="en-US" altLang="zh-TW" sz="1600" dirty="0" smtClean="0">
                <a:solidFill>
                  <a:srgbClr val="009900"/>
                </a:solidFill>
                <a:latin typeface="Courier New" pitchFamily="49" charset="0"/>
              </a:rPr>
              <a:t>             &lt;&lt; 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s &lt;&lt; 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endl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1600" i="1" dirty="0">
                <a:latin typeface="Courier New" pitchFamily="49" charset="0"/>
              </a:rPr>
              <a:t>	Write the first character of </a:t>
            </a:r>
            <a:r>
              <a:rPr lang="en-US" altLang="zh-TW" sz="1600" dirty="0">
                <a:latin typeface="Courier New" pitchFamily="49" charset="0"/>
              </a:rPr>
              <a:t>s</a:t>
            </a:r>
          </a:p>
          <a:p>
            <a:pPr>
              <a:defRPr/>
            </a:pPr>
            <a:r>
              <a:rPr lang="en-US" altLang="zh-TW" sz="1600" dirty="0">
                <a:latin typeface="Courier New" pitchFamily="49" charset="0"/>
              </a:rPr>
              <a:t>  }</a:t>
            </a:r>
          </a:p>
          <a:p>
            <a:pPr>
              <a:defRPr/>
            </a:pP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  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cout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 &lt;&lt; “Leave writeBackward2 with string: “ &lt;&lt; s &lt;&lt; </a:t>
            </a:r>
            <a:r>
              <a:rPr lang="en-US" altLang="zh-TW" sz="1600" dirty="0" err="1">
                <a:solidFill>
                  <a:srgbClr val="009900"/>
                </a:solidFill>
                <a:latin typeface="Courier New" pitchFamily="49" charset="0"/>
              </a:rPr>
              <a:t>endl</a:t>
            </a:r>
            <a:r>
              <a:rPr lang="en-US" altLang="zh-TW" sz="1600" dirty="0">
                <a:solidFill>
                  <a:srgbClr val="0099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27D32DB-61F6-43D0-A629-4EACA9596AE9}" type="slidenum">
              <a:rPr kumimoji="0" lang="zh-TW" altLang="en-US" sz="1200"/>
              <a:pPr eaLnBrk="1" hangingPunct="1"/>
              <a:t>33</a:t>
            </a:fld>
            <a:endParaRPr kumimoji="0" lang="en-US" altLang="zh-TW" sz="12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800" dirty="0" smtClean="0"/>
              <a:t>A Box Trace of  </a:t>
            </a:r>
            <a:r>
              <a:rPr kumimoji="0" lang="en-US" altLang="zh-TW" sz="3800" dirty="0" smtClean="0">
                <a:latin typeface="Courier New" pitchFamily="49" charset="0"/>
                <a:cs typeface="Courier New" pitchFamily="49" charset="0"/>
              </a:rPr>
              <a:t>writeBackward2</a:t>
            </a:r>
            <a:endParaRPr kumimoji="0" lang="zh-TW" altLang="en-US" sz="3800" dirty="0" smtClean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smtClean="0">
                <a:latin typeface="Courier New" pitchFamily="49" charset="0"/>
              </a:rPr>
              <a:t>writeBackward2(“</a:t>
            </a:r>
            <a:r>
              <a:rPr lang="en-US" altLang="zh-TW" dirty="0" err="1" smtClean="0">
                <a:latin typeface="Courier New" pitchFamily="49" charset="0"/>
              </a:rPr>
              <a:t>im</a:t>
            </a:r>
            <a:r>
              <a:rPr lang="en-US" altLang="zh-TW" dirty="0" smtClean="0">
                <a:latin typeface="Courier New" pitchFamily="49" charset="0"/>
              </a:rPr>
              <a:t>”)</a:t>
            </a:r>
            <a:r>
              <a:rPr lang="en-US" altLang="zh-TW" dirty="0" smtClean="0"/>
              <a:t>:</a:t>
            </a:r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762000" y="25908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4876800" y="2746663"/>
            <a:ext cx="3863558" cy="25545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dirty="0"/>
              <a:t>Enter writeBackward2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Enter writeBackward2 with string: m</a:t>
            </a:r>
          </a:p>
          <a:p>
            <a:pPr>
              <a:defRPr/>
            </a:pPr>
            <a:r>
              <a:rPr lang="en-US" altLang="zh-TW" sz="1600" dirty="0"/>
              <a:t>Enter writeBackward2 with string:</a:t>
            </a:r>
          </a:p>
          <a:p>
            <a:pPr>
              <a:defRPr/>
            </a:pPr>
            <a:r>
              <a:rPr lang="en-US" altLang="zh-TW" sz="1600" dirty="0"/>
              <a:t>Leave writeBackward2 with string:</a:t>
            </a:r>
          </a:p>
          <a:p>
            <a:pPr>
              <a:defRPr/>
            </a:pPr>
            <a:r>
              <a:rPr lang="en-US" altLang="zh-TW" sz="1600" dirty="0"/>
              <a:t>About to write first character of string: m</a:t>
            </a:r>
          </a:p>
          <a:p>
            <a:pPr>
              <a:defRPr/>
            </a:pPr>
            <a:r>
              <a:rPr lang="en-US" altLang="zh-TW" sz="1600" dirty="0"/>
              <a:t>m</a:t>
            </a:r>
          </a:p>
          <a:p>
            <a:pPr>
              <a:defRPr/>
            </a:pPr>
            <a:r>
              <a:rPr lang="en-US" altLang="zh-TW" sz="1600" dirty="0"/>
              <a:t>Leave writeBackward2 with string: m</a:t>
            </a:r>
          </a:p>
          <a:p>
            <a:pPr>
              <a:defRPr/>
            </a:pPr>
            <a:r>
              <a:rPr lang="en-US" altLang="zh-TW" sz="1600" dirty="0"/>
              <a:t>About to write first character of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 err="1"/>
              <a:t>i</a:t>
            </a:r>
            <a:endParaRPr lang="en-US" altLang="zh-TW" sz="1600" dirty="0"/>
          </a:p>
          <a:p>
            <a:pPr>
              <a:defRPr/>
            </a:pPr>
            <a:r>
              <a:rPr lang="en-US" altLang="zh-TW" sz="1600" dirty="0"/>
              <a:t>Leave writeBackward2 with string: </a:t>
            </a:r>
            <a:r>
              <a:rPr lang="en-US" altLang="zh-TW" sz="1600" dirty="0" err="1"/>
              <a:t>im</a:t>
            </a:r>
            <a:endParaRPr lang="en-US" altLang="zh-TW" sz="1600" dirty="0"/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762000" y="3124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2133600" y="3124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3" name="Line 9"/>
          <p:cNvSpPr>
            <a:spLocks noChangeShapeType="1"/>
          </p:cNvSpPr>
          <p:nvPr/>
        </p:nvSpPr>
        <p:spPr bwMode="auto">
          <a:xfrm>
            <a:off x="1871663" y="3248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1812925" y="2971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35" name="Rectangle 11"/>
          <p:cNvSpPr>
            <a:spLocks noChangeArrowheads="1"/>
          </p:cNvSpPr>
          <p:nvPr/>
        </p:nvSpPr>
        <p:spPr bwMode="auto">
          <a:xfrm>
            <a:off x="21336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3505200" y="36576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“”</a:t>
            </a:r>
            <a:endParaRPr lang="en-US" altLang="zh-TW"/>
          </a:p>
        </p:txBody>
      </p:sp>
      <p:sp>
        <p:nvSpPr>
          <p:cNvPr id="231437" name="Line 13"/>
          <p:cNvSpPr>
            <a:spLocks noChangeShapeType="1"/>
          </p:cNvSpPr>
          <p:nvPr/>
        </p:nvSpPr>
        <p:spPr bwMode="auto">
          <a:xfrm>
            <a:off x="32432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38" name="Rectangle 14"/>
          <p:cNvSpPr>
            <a:spLocks noChangeArrowheads="1"/>
          </p:cNvSpPr>
          <p:nvPr/>
        </p:nvSpPr>
        <p:spPr bwMode="auto">
          <a:xfrm>
            <a:off x="762000" y="36576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39" name="Line 15"/>
          <p:cNvSpPr>
            <a:spLocks noChangeShapeType="1"/>
          </p:cNvSpPr>
          <p:nvPr/>
        </p:nvSpPr>
        <p:spPr bwMode="auto">
          <a:xfrm>
            <a:off x="1871663" y="37814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0" name="Text Box 16"/>
          <p:cNvSpPr txBox="1">
            <a:spLocks noChangeArrowheads="1"/>
          </p:cNvSpPr>
          <p:nvPr/>
        </p:nvSpPr>
        <p:spPr bwMode="auto">
          <a:xfrm>
            <a:off x="1812925" y="35052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1" name="Text Box 17"/>
          <p:cNvSpPr txBox="1">
            <a:spLocks noChangeArrowheads="1"/>
          </p:cNvSpPr>
          <p:nvPr/>
        </p:nvSpPr>
        <p:spPr bwMode="auto">
          <a:xfrm>
            <a:off x="3186113" y="3505200"/>
            <a:ext cx="306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2" name="Rectangle 18"/>
          <p:cNvSpPr>
            <a:spLocks noChangeArrowheads="1"/>
          </p:cNvSpPr>
          <p:nvPr/>
        </p:nvSpPr>
        <p:spPr bwMode="auto">
          <a:xfrm>
            <a:off x="7620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3" name="Rectangle 19"/>
          <p:cNvSpPr>
            <a:spLocks noChangeArrowheads="1"/>
          </p:cNvSpPr>
          <p:nvPr/>
        </p:nvSpPr>
        <p:spPr bwMode="auto">
          <a:xfrm>
            <a:off x="2133600" y="42672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4" name="Line 20"/>
          <p:cNvSpPr>
            <a:spLocks noChangeShapeType="1"/>
          </p:cNvSpPr>
          <p:nvPr/>
        </p:nvSpPr>
        <p:spPr bwMode="auto">
          <a:xfrm>
            <a:off x="1871663" y="43910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445" name="Text Box 21"/>
          <p:cNvSpPr txBox="1">
            <a:spLocks noChangeArrowheads="1"/>
          </p:cNvSpPr>
          <p:nvPr/>
        </p:nvSpPr>
        <p:spPr bwMode="auto">
          <a:xfrm>
            <a:off x="1812925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A</a:t>
            </a:r>
          </a:p>
        </p:txBody>
      </p:sp>
      <p:sp>
        <p:nvSpPr>
          <p:cNvPr id="231446" name="Rectangle 22"/>
          <p:cNvSpPr>
            <a:spLocks noChangeArrowheads="1"/>
          </p:cNvSpPr>
          <p:nvPr/>
        </p:nvSpPr>
        <p:spPr bwMode="auto">
          <a:xfrm>
            <a:off x="3505200" y="4267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47" name="Rectangle 23"/>
          <p:cNvSpPr>
            <a:spLocks noChangeArrowheads="1"/>
          </p:cNvSpPr>
          <p:nvPr/>
        </p:nvSpPr>
        <p:spPr bwMode="auto">
          <a:xfrm>
            <a:off x="762000" y="4953000"/>
            <a:ext cx="1066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s=</a:t>
            </a:r>
            <a:r>
              <a:rPr lang="en-US" altLang="zh-TW">
                <a:latin typeface="Arial" charset="0"/>
              </a:rPr>
              <a:t>“</a:t>
            </a:r>
            <a:r>
              <a:rPr lang="en-US" altLang="zh-TW"/>
              <a:t>im</a:t>
            </a:r>
            <a:r>
              <a:rPr lang="en-US" altLang="zh-TW">
                <a:latin typeface="Arial" charset="0"/>
              </a:rPr>
              <a:t>”</a:t>
            </a:r>
            <a:endParaRPr lang="en-US" altLang="zh-TW"/>
          </a:p>
        </p:txBody>
      </p:sp>
      <p:sp>
        <p:nvSpPr>
          <p:cNvPr id="231448" name="Rectangle 24"/>
          <p:cNvSpPr>
            <a:spLocks noChangeArrowheads="1"/>
          </p:cNvSpPr>
          <p:nvPr/>
        </p:nvSpPr>
        <p:spPr bwMode="auto">
          <a:xfrm>
            <a:off x="21336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</a:t>
            </a:r>
            <a:r>
              <a:rPr lang="en-US" altLang="zh-TW">
                <a:solidFill>
                  <a:schemeClr val="accent1"/>
                </a:solidFill>
              </a:rPr>
              <a:t>m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31451" name="Rectangle 27"/>
          <p:cNvSpPr>
            <a:spLocks noChangeArrowheads="1"/>
          </p:cNvSpPr>
          <p:nvPr/>
        </p:nvSpPr>
        <p:spPr bwMode="auto">
          <a:xfrm>
            <a:off x="3505200" y="49530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accent1"/>
                </a:solidFill>
              </a:rPr>
              <a:t>s=</a:t>
            </a:r>
            <a:r>
              <a:rPr lang="en-US" altLang="zh-TW">
                <a:solidFill>
                  <a:schemeClr val="accent1"/>
                </a:solidFill>
                <a:latin typeface="Arial" charset="0"/>
              </a:rPr>
              <a:t>“”</a:t>
            </a:r>
            <a:endParaRPr lang="en-US" altLang="zh-TW">
              <a:solidFill>
                <a:schemeClr val="accent1"/>
              </a:solidFill>
            </a:endParaRPr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7" name="頁尾版面配置區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1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1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1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1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1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1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1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1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1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1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9" grpId="0" animBg="1"/>
      <p:bldP spid="231431" grpId="0" animBg="1"/>
      <p:bldP spid="231432" grpId="0" animBg="1"/>
      <p:bldP spid="231433" grpId="0" animBg="1"/>
      <p:bldP spid="231434" grpId="0"/>
      <p:bldP spid="231435" grpId="0" animBg="1"/>
      <p:bldP spid="231436" grpId="0" animBg="1"/>
      <p:bldP spid="231437" grpId="0" animBg="1"/>
      <p:bldP spid="231438" grpId="0" animBg="1"/>
      <p:bldP spid="231439" grpId="0" animBg="1"/>
      <p:bldP spid="231440" grpId="0"/>
      <p:bldP spid="231441" grpId="0"/>
      <p:bldP spid="231442" grpId="0" animBg="1"/>
      <p:bldP spid="231443" grpId="0" animBg="1"/>
      <p:bldP spid="231444" grpId="0" animBg="1"/>
      <p:bldP spid="231445" grpId="0"/>
      <p:bldP spid="231446" grpId="0" animBg="1"/>
      <p:bldP spid="231447" grpId="0" animBg="1"/>
      <p:bldP spid="231448" grpId="0" animBg="1"/>
      <p:bldP spid="23145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F6F54DD-0D13-42CB-A963-1CB2BA06B0DE}" type="slidenum">
              <a:rPr kumimoji="0" lang="zh-TW" altLang="en-US" sz="1200"/>
              <a:pPr eaLnBrk="1" hangingPunct="1"/>
              <a:t>34</a:t>
            </a:fld>
            <a:endParaRPr kumimoji="0" lang="en-US" altLang="zh-TW" sz="12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(1/8)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high-level binary search:</a:t>
            </a:r>
          </a:p>
          <a:p>
            <a:pPr lvl="1" eaLnBrk="1" hangingPunct="1"/>
            <a:r>
              <a:rPr kumimoji="0" lang="en-US" altLang="zh-TW" dirty="0" smtClean="0"/>
              <a:t>Search a 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sorted</a:t>
            </a:r>
            <a:r>
              <a:rPr kumimoji="0" lang="en-US" altLang="zh-TW" dirty="0" smtClean="0"/>
              <a:t> array of integers for a given value.</a:t>
            </a:r>
          </a:p>
          <a:p>
            <a:pPr lvl="2" eaLnBrk="1" hangingPunct="1"/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[0]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[1] &lt;= </a:t>
            </a:r>
            <a:r>
              <a:rPr kumimoji="0" lang="en-US" altLang="zh-TW" dirty="0" smtClean="0">
                <a:latin typeface="Arial" charset="0"/>
              </a:rPr>
              <a:t>…</a:t>
            </a:r>
            <a:r>
              <a:rPr kumimoji="0" lang="en-US" altLang="zh-TW" dirty="0" smtClean="0"/>
              <a:t> &lt;= </a:t>
            </a:r>
            <a:r>
              <a:rPr kumimoji="0" lang="en-US" altLang="zh-TW" dirty="0" err="1" smtClean="0"/>
              <a:t>anArray</a:t>
            </a:r>
            <a:r>
              <a:rPr kumimoji="0" lang="en-US" altLang="zh-TW" dirty="0" smtClean="0"/>
              <a:t>[size-1]</a:t>
            </a:r>
          </a:p>
          <a:p>
            <a:pPr eaLnBrk="1" hangingPunct="1"/>
            <a:endParaRPr kumimoji="0" lang="en-US" altLang="zh-TW" i="1" dirty="0" smtClean="0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838200" y="3048000"/>
            <a:ext cx="7571303" cy="28007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600" dirty="0" err="1" smtClean="0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kumimoji="0" lang="en-US" altLang="zh-TW" sz="1600" dirty="0" smtClean="0">
                <a:latin typeface="Courier New" pitchFamily="49" charset="0"/>
              </a:rPr>
              <a:t>(</a:t>
            </a:r>
            <a:r>
              <a:rPr kumimoji="0" lang="en-US" altLang="zh-TW" sz="1600" dirty="0" err="1" smtClean="0">
                <a:latin typeface="Courier New" pitchFamily="49" charset="0"/>
              </a:rPr>
              <a:t>anArray</a:t>
            </a:r>
            <a:r>
              <a:rPr kumimoji="0" lang="en-US" altLang="zh-TW" sz="1600" dirty="0" smtClean="0">
                <a:latin typeface="Courier New" pitchFamily="49" charset="0"/>
              </a:rPr>
              <a:t>: </a:t>
            </a:r>
            <a:r>
              <a:rPr kumimoji="0" lang="en-US" altLang="zh-TW" sz="1600" dirty="0" err="1" smtClean="0">
                <a:latin typeface="Courier New" pitchFamily="49" charset="0"/>
              </a:rPr>
              <a:t>ArrayType</a:t>
            </a:r>
            <a:r>
              <a:rPr kumimoji="0" lang="en-US" altLang="zh-TW" sz="1600" dirty="0">
                <a:latin typeface="Courier New" pitchFamily="49" charset="0"/>
              </a:rPr>
              <a:t>, </a:t>
            </a:r>
            <a:r>
              <a:rPr lang="en-US" altLang="zh-TW" sz="1600" dirty="0" smtClean="0">
                <a:latin typeface="Courier New" pitchFamily="49" charset="0"/>
              </a:rPr>
              <a:t>target</a:t>
            </a:r>
            <a:r>
              <a:rPr kumimoji="0" lang="en-US" altLang="zh-TW" sz="1600" dirty="0" smtClean="0">
                <a:latin typeface="Courier New" pitchFamily="49" charset="0"/>
              </a:rPr>
              <a:t>: </a:t>
            </a:r>
            <a:r>
              <a:rPr kumimoji="0" lang="en-US" altLang="zh-TW" sz="1600" dirty="0" err="1" smtClean="0">
                <a:latin typeface="Courier New" pitchFamily="49" charset="0"/>
              </a:rPr>
              <a:t>ItemType</a:t>
            </a:r>
            <a:r>
              <a:rPr kumimoji="0" lang="en-US" altLang="zh-TW" sz="1600" dirty="0">
                <a:latin typeface="Courier New" pitchFamily="49" charset="0"/>
              </a:rPr>
              <a:t>) 	</a:t>
            </a: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if (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i="1" dirty="0">
                <a:latin typeface="Courier New" pitchFamily="49" charset="0"/>
              </a:rPr>
              <a:t>is of size</a:t>
            </a:r>
            <a:r>
              <a:rPr kumimoji="0" lang="en-US" altLang="zh-TW" sz="1600" dirty="0">
                <a:latin typeface="Courier New" pitchFamily="49" charset="0"/>
              </a:rPr>
              <a:t> 1)</a:t>
            </a: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</a:t>
            </a:r>
            <a:r>
              <a:rPr kumimoji="0" lang="en-US" altLang="zh-TW" sz="1600" i="1" dirty="0">
                <a:latin typeface="Courier New" pitchFamily="49" charset="0"/>
              </a:rPr>
              <a:t>Determine if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i="1" dirty="0" err="1">
                <a:latin typeface="Courier New" pitchFamily="49" charset="0"/>
              </a:rPr>
              <a:t>’s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i="1" dirty="0">
                <a:latin typeface="Courier New" pitchFamily="49" charset="0"/>
              </a:rPr>
              <a:t>item is equal to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dirty="0" smtClean="0">
                <a:latin typeface="Courier New" pitchFamily="49" charset="0"/>
              </a:rPr>
              <a:t>target</a:t>
            </a:r>
            <a:endParaRPr kumimoji="0" lang="en-US" altLang="zh-TW" sz="1600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else</a:t>
            </a: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{  </a:t>
            </a:r>
            <a:r>
              <a:rPr kumimoji="0" lang="en-US" altLang="zh-TW" sz="1600" i="1" dirty="0">
                <a:latin typeface="Courier New" pitchFamily="49" charset="0"/>
              </a:rPr>
              <a:t>Find the midpoint of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endParaRPr kumimoji="0" lang="en-US" altLang="zh-TW" sz="1600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</a:t>
            </a:r>
            <a:r>
              <a:rPr kumimoji="0" lang="en-US" altLang="zh-TW" sz="1600" i="1" dirty="0">
                <a:latin typeface="Courier New" pitchFamily="49" charset="0"/>
              </a:rPr>
              <a:t>Determine which half of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kumimoji="0" lang="en-US" altLang="zh-TW" sz="1600" i="1" dirty="0">
                <a:latin typeface="Courier New" pitchFamily="49" charset="0"/>
              </a:rPr>
              <a:t>contains</a:t>
            </a:r>
            <a:r>
              <a:rPr kumimoji="0" lang="en-US" altLang="zh-TW" sz="1600" dirty="0">
                <a:latin typeface="Courier New" pitchFamily="49" charset="0"/>
              </a:rPr>
              <a:t> </a:t>
            </a:r>
            <a:r>
              <a:rPr lang="en-US" altLang="zh-TW" sz="1600" dirty="0" smtClean="0">
                <a:latin typeface="Courier New" pitchFamily="49" charset="0"/>
              </a:rPr>
              <a:t>target</a:t>
            </a:r>
            <a:endParaRPr kumimoji="0" lang="en-US" altLang="zh-TW" sz="1600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if </a:t>
            </a:r>
            <a:r>
              <a:rPr kumimoji="0" lang="en-US" altLang="zh-TW" sz="1600" dirty="0" smtClean="0">
                <a:latin typeface="Courier New" pitchFamily="49" charset="0"/>
              </a:rPr>
              <a:t>(</a:t>
            </a:r>
            <a:r>
              <a:rPr lang="en-US" altLang="zh-TW" sz="1600" dirty="0" smtClean="0">
                <a:latin typeface="Courier New" pitchFamily="49" charset="0"/>
              </a:rPr>
              <a:t>target</a:t>
            </a:r>
            <a:r>
              <a:rPr kumimoji="0" lang="en-US" altLang="zh-TW" sz="1600" dirty="0" smtClean="0">
                <a:latin typeface="Courier New" pitchFamily="49" charset="0"/>
              </a:rPr>
              <a:t> </a:t>
            </a:r>
            <a:r>
              <a:rPr kumimoji="0" lang="en-US" altLang="zh-TW" sz="1600" i="1" dirty="0">
                <a:latin typeface="Courier New" pitchFamily="49" charset="0"/>
              </a:rPr>
              <a:t>is in the first half of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kumimoji="0" lang="en-US" altLang="zh-TW" sz="1600" dirty="0">
                <a:latin typeface="Courier New" pitchFamily="49" charset="0"/>
              </a:rPr>
              <a:t>(</a:t>
            </a:r>
            <a:r>
              <a:rPr kumimoji="0" lang="en-US" altLang="zh-TW" sz="1600" i="1" dirty="0">
                <a:latin typeface="Courier New" pitchFamily="49" charset="0"/>
              </a:rPr>
              <a:t>first half of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dirty="0">
                <a:latin typeface="Courier New" pitchFamily="49" charset="0"/>
              </a:rPr>
              <a:t>, </a:t>
            </a:r>
            <a:r>
              <a:rPr lang="en-US" altLang="zh-TW" sz="1600" dirty="0" smtClean="0">
                <a:latin typeface="Courier New" pitchFamily="49" charset="0"/>
              </a:rPr>
              <a:t>target</a:t>
            </a:r>
            <a:r>
              <a:rPr kumimoji="0" lang="en-US" altLang="zh-TW" sz="1600" dirty="0" smtClean="0">
                <a:latin typeface="Courier New" pitchFamily="49" charset="0"/>
              </a:rPr>
              <a:t>)</a:t>
            </a:r>
            <a:endParaRPr kumimoji="0" lang="en-US" altLang="zh-TW" sz="1600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else</a:t>
            </a: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     </a:t>
            </a:r>
            <a:r>
              <a:rPr kumimoji="0" lang="en-US" altLang="zh-TW" sz="1600" dirty="0" err="1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kumimoji="0" lang="en-US" altLang="zh-TW" sz="1600" dirty="0">
                <a:latin typeface="Courier New" pitchFamily="49" charset="0"/>
              </a:rPr>
              <a:t>(</a:t>
            </a:r>
            <a:r>
              <a:rPr kumimoji="0" lang="en-US" altLang="zh-TW" sz="1600" i="1" dirty="0">
                <a:latin typeface="Courier New" pitchFamily="49" charset="0"/>
              </a:rPr>
              <a:t>second half of </a:t>
            </a:r>
            <a:r>
              <a:rPr kumimoji="0" lang="en-US" altLang="zh-TW" sz="1600" dirty="0" err="1">
                <a:latin typeface="Courier New" pitchFamily="49" charset="0"/>
              </a:rPr>
              <a:t>anArray</a:t>
            </a:r>
            <a:r>
              <a:rPr kumimoji="0" lang="en-US" altLang="zh-TW" sz="1600" dirty="0">
                <a:latin typeface="Courier New" pitchFamily="49" charset="0"/>
              </a:rPr>
              <a:t>, </a:t>
            </a:r>
            <a:r>
              <a:rPr lang="en-US" altLang="zh-TW" sz="1600" dirty="0" smtClean="0">
                <a:latin typeface="Courier New" pitchFamily="49" charset="0"/>
              </a:rPr>
              <a:t>target</a:t>
            </a:r>
            <a:r>
              <a:rPr kumimoji="0" lang="en-US" altLang="zh-TW" sz="1600" dirty="0" smtClean="0">
                <a:latin typeface="Courier New" pitchFamily="49" charset="0"/>
              </a:rPr>
              <a:t>)</a:t>
            </a:r>
            <a:endParaRPr kumimoji="0" lang="en-US" altLang="zh-TW" sz="1600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600" dirty="0">
                <a:latin typeface="Courier New" pitchFamily="49" charset="0"/>
              </a:rPr>
              <a:t>  }</a:t>
            </a:r>
            <a:endParaRPr lang="zh-TW" altLang="en-US" sz="1600" dirty="0">
              <a:latin typeface="Courier New" pitchFamily="49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7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7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7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build="allAtOnce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z="3600" dirty="0" smtClean="0"/>
              <a:t>Searching an Array: Binary Search (2/8)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600" dirty="0" smtClean="0"/>
              <a:t>How will you pass 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“</a:t>
            </a:r>
            <a:r>
              <a:rPr kumimoji="0" lang="en-US" altLang="zh-TW" sz="2600" dirty="0" smtClean="0">
                <a:solidFill>
                  <a:schemeClr val="accent2"/>
                </a:solidFill>
              </a:rPr>
              <a:t>half of </a:t>
            </a:r>
            <a:r>
              <a:rPr kumimoji="0" lang="en-US" altLang="zh-TW" sz="2600" dirty="0" err="1" smtClean="0">
                <a:solidFill>
                  <a:schemeClr val="accent2"/>
                </a:solidFill>
                <a:latin typeface="Courier New" pitchFamily="49" charset="0"/>
              </a:rPr>
              <a:t>anArray</a:t>
            </a:r>
            <a:r>
              <a:rPr kumimoji="0" lang="en-US" altLang="zh-TW" sz="2600" dirty="0" smtClean="0">
                <a:solidFill>
                  <a:schemeClr val="accent2"/>
                </a:solidFill>
                <a:latin typeface="Arial" charset="0"/>
              </a:rPr>
              <a:t>”</a:t>
            </a:r>
            <a:r>
              <a:rPr kumimoji="0" lang="en-US" altLang="zh-TW" sz="2600" dirty="0" smtClean="0"/>
              <a:t> to the recursive calls to </a:t>
            </a:r>
            <a:r>
              <a:rPr kumimoji="0" lang="en-US" altLang="zh-TW" sz="26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600" dirty="0" smtClean="0"/>
              <a:t>?</a:t>
            </a:r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last, target)</a:t>
            </a:r>
          </a:p>
          <a:p>
            <a:pPr lvl="2" eaLnBrk="1" hangingPunct="1"/>
            <a:r>
              <a:rPr kumimoji="0" lang="en-US" altLang="zh-TW" sz="2200" dirty="0" smtClean="0"/>
              <a:t>Pass the entire array at each call, but have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/>
              <a:t> search only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.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 midpoint in </a:t>
            </a:r>
            <a:r>
              <a:rPr kumimoji="0" lang="en-US" altLang="zh-TW" sz="2200" dirty="0" smtClean="0">
                <a:latin typeface="Courier New" pitchFamily="49" charset="0"/>
              </a:rPr>
              <a:t>[first..last]</a:t>
            </a:r>
            <a:r>
              <a:rPr kumimoji="0" lang="en-US" altLang="zh-TW" sz="2200" dirty="0" smtClean="0"/>
              <a:t> is:</a:t>
            </a:r>
          </a:p>
          <a:p>
            <a:pPr lvl="2" eaLnBrk="1" hangingPunct="1"/>
            <a:r>
              <a:rPr kumimoji="0" lang="en-US" altLang="zh-TW" sz="2200" dirty="0" smtClean="0">
                <a:latin typeface="Courier New" pitchFamily="49" charset="0"/>
              </a:rPr>
              <a:t>mid = (first + last) / 2</a:t>
            </a:r>
            <a:endParaRPr kumimoji="0" lang="en-US" altLang="zh-TW" sz="1600" dirty="0" smtClean="0"/>
          </a:p>
          <a:p>
            <a:pPr lvl="1" eaLnBrk="1" hangingPunct="1"/>
            <a:r>
              <a:rPr kumimoji="0" lang="en-US" altLang="zh-TW" sz="2200" dirty="0" smtClean="0"/>
              <a:t>Then 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first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value)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first, mid-1, target)</a:t>
            </a:r>
            <a:endParaRPr kumimoji="0" lang="en-US" altLang="zh-TW" sz="2200" dirty="0" smtClean="0"/>
          </a:p>
          <a:p>
            <a:pPr lvl="1" eaLnBrk="1" hangingPunct="1"/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i="1" dirty="0" smtClean="0">
                <a:latin typeface="Courier New" pitchFamily="49" charset="0"/>
              </a:rPr>
              <a:t>second half of 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target)</a:t>
            </a:r>
            <a:r>
              <a:rPr kumimoji="0" lang="en-US" altLang="zh-TW" sz="2200" dirty="0" smtClean="0"/>
              <a:t>:  </a:t>
            </a:r>
          </a:p>
          <a:p>
            <a:pPr lvl="1" eaLnBrk="1" hangingPunct="1">
              <a:buNone/>
            </a:pPr>
            <a:r>
              <a:rPr kumimoji="0" lang="en-US" altLang="zh-TW" sz="2200" dirty="0" smtClean="0">
                <a:latin typeface="Courier New" pitchFamily="49" charset="0"/>
              </a:rPr>
              <a:t>	</a:t>
            </a:r>
            <a:r>
              <a:rPr kumimoji="0" lang="en-US" altLang="zh-TW" sz="2200" dirty="0" err="1" smtClean="0">
                <a:latin typeface="Courier New" pitchFamily="49" charset="0"/>
              </a:rPr>
              <a:t>binarySearch</a:t>
            </a:r>
            <a:r>
              <a:rPr kumimoji="0" lang="en-US" altLang="zh-TW" sz="2200" dirty="0" smtClean="0">
                <a:latin typeface="Courier New" pitchFamily="49" charset="0"/>
              </a:rPr>
              <a:t>(</a:t>
            </a:r>
            <a:r>
              <a:rPr kumimoji="0" lang="en-US" altLang="zh-TW" sz="2200" dirty="0" err="1" smtClean="0">
                <a:latin typeface="Courier New" pitchFamily="49" charset="0"/>
              </a:rPr>
              <a:t>anArray</a:t>
            </a:r>
            <a:r>
              <a:rPr kumimoji="0" lang="en-US" altLang="zh-TW" sz="2200" dirty="0" smtClean="0">
                <a:latin typeface="Courier New" pitchFamily="49" charset="0"/>
              </a:rPr>
              <a:t>, mid+1, last, target)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663E5FCA-8308-45FE-9BD8-4937383E2EFB}" type="slidenum">
              <a:rPr kumimoji="0" lang="zh-TW" altLang="en-US" sz="1200"/>
              <a:pPr eaLnBrk="1" hangingPunct="1"/>
              <a:t>36</a:t>
            </a:fld>
            <a:endParaRPr kumimoji="0" lang="en-US" altLang="zh-TW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(3/8)</a:t>
            </a:r>
            <a:endParaRPr kumimoji="0" lang="zh-TW" altLang="en-US" sz="3600" dirty="0" smtClean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do you determine which half of the array contains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?</a:t>
            </a:r>
          </a:p>
          <a:p>
            <a:pPr lvl="1" eaLnBrk="1" hangingPunct="1"/>
            <a:r>
              <a:rPr kumimoji="0" lang="en-US" altLang="zh-TW" dirty="0" smtClean="0"/>
              <a:t>The first half will be: </a:t>
            </a:r>
            <a:r>
              <a:rPr kumimoji="0" lang="en-US" altLang="zh-TW" dirty="0" smtClean="0">
                <a:latin typeface="Courier New" pitchFamily="49" charset="0"/>
              </a:rPr>
              <a:t>if (target &lt;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[mid])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r>
              <a:rPr kumimoji="0" lang="en-US" altLang="zh-TW" dirty="0" smtClean="0"/>
              <a:t>Remember to test the equality between</a:t>
            </a:r>
            <a:r>
              <a:rPr kumimoji="0" lang="en-US" altLang="zh-TW" i="1" dirty="0" smtClean="0"/>
              <a:t> </a:t>
            </a:r>
            <a:r>
              <a:rPr kumimoji="0" lang="en-US" altLang="zh-TW" dirty="0" smtClean="0">
                <a:latin typeface="Courier New" pitchFamily="49" charset="0"/>
              </a:rPr>
              <a:t>target</a:t>
            </a:r>
            <a:r>
              <a:rPr kumimoji="0" lang="en-US" altLang="zh-TW" dirty="0" smtClean="0"/>
              <a:t> and </a:t>
            </a:r>
            <a:r>
              <a:rPr kumimoji="0" lang="en-US" altLang="zh-TW" dirty="0" err="1" smtClean="0">
                <a:latin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</a:rPr>
              <a:t>[mid]</a:t>
            </a:r>
            <a:r>
              <a:rPr kumimoji="0" lang="en-US" altLang="zh-TW" dirty="0" smtClean="0"/>
              <a:t>.</a:t>
            </a:r>
          </a:p>
          <a:p>
            <a:pPr eaLnBrk="1" hangingPunct="1"/>
            <a:r>
              <a:rPr kumimoji="0" lang="en-US" altLang="zh-TW" dirty="0" smtClean="0"/>
              <a:t>What should the base case(s) be?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target == </a:t>
            </a:r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[mid]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in the array.</a:t>
            </a:r>
          </a:p>
          <a:p>
            <a:pPr lvl="1" eaLnBrk="1" hangingPunct="1"/>
            <a:r>
              <a:rPr lang="en-US" altLang="zh-TW" dirty="0" smtClean="0">
                <a:latin typeface="Courier New" pitchFamily="49" charset="0"/>
              </a:rPr>
              <a:t>first &gt; last</a:t>
            </a:r>
          </a:p>
          <a:p>
            <a:pPr lvl="2" eaLnBrk="1" hangingPunct="1"/>
            <a:r>
              <a:rPr lang="en-US" altLang="zh-TW" dirty="0" smtClean="0"/>
              <a:t>When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lang="en-US" altLang="zh-TW" dirty="0" smtClean="0"/>
              <a:t> is not in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4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4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38D8599-5383-492B-95F8-EA2055322A7B}" type="slidenum">
              <a:rPr kumimoji="0" lang="zh-TW" altLang="en-US" sz="1200"/>
              <a:pPr eaLnBrk="1" hangingPunct="1"/>
              <a:t>37</a:t>
            </a:fld>
            <a:endParaRPr kumimoji="0" lang="en-US" altLang="zh-TW" sz="12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(4/8)</a:t>
            </a:r>
            <a:endParaRPr kumimoji="0" lang="zh-TW" altLang="en-US" sz="3600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How will </a:t>
            </a:r>
            <a:r>
              <a:rPr kumimoji="0" lang="en-US" altLang="zh-TW" dirty="0" err="1" smtClean="0">
                <a:latin typeface="Courier New" pitchFamily="49" charset="0"/>
              </a:rPr>
              <a:t>binarySearch</a:t>
            </a:r>
            <a:r>
              <a:rPr kumimoji="0" lang="en-US" altLang="zh-TW" dirty="0" smtClean="0"/>
              <a:t> indicate the result of the search?</a:t>
            </a:r>
          </a:p>
          <a:p>
            <a:pPr lvl="1" eaLnBrk="1" hangingPunct="1"/>
            <a:r>
              <a:rPr kumimoji="0" lang="en-US" altLang="zh-TW" dirty="0" smtClean="0"/>
              <a:t>A negative value if it does not find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dirty="0" smtClean="0"/>
              <a:t>The index of the array item that is equal to 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target</a:t>
            </a:r>
            <a:r>
              <a:rPr kumimoji="0" lang="en-US" altLang="zh-TW" dirty="0" smtClean="0"/>
              <a:t>.</a:t>
            </a:r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38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(5/8)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534400" cy="4038600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b="1" dirty="0" err="1" smtClean="0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lang="en-US" altLang="zh-TW" sz="2000" dirty="0" smtClean="0">
                <a:latin typeface="Courier New" pitchFamily="49" charset="0"/>
              </a:rPr>
              <a:t>(const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</a:rPr>
              <a:t>anArray</a:t>
            </a:r>
            <a:r>
              <a:rPr lang="en-US" altLang="zh-TW" sz="2000" dirty="0" smtClean="0">
                <a:latin typeface="Courier New" pitchFamily="49" charset="0"/>
              </a:rPr>
              <a:t>[],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first,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last,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if (</a:t>
            </a:r>
            <a:r>
              <a:rPr lang="en-US" altLang="zh-TW" sz="2000" b="1" dirty="0" smtClean="0">
                <a:latin typeface="Courier New" pitchFamily="49" charset="0"/>
              </a:rPr>
              <a:t>first &gt; last</a:t>
            </a:r>
            <a:r>
              <a:rPr lang="en-US" altLang="zh-TW" sz="2000" dirty="0" smtClean="0">
                <a:latin typeface="Courier New" pitchFamily="49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   index = -1;     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TW" sz="2000" dirty="0" smtClean="0">
              <a:solidFill>
                <a:schemeClr val="accent1"/>
              </a:solidFill>
              <a:latin typeface="Courier New" pitchFamily="49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else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{ 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     if (</a:t>
            </a:r>
            <a:r>
              <a:rPr lang="en-US" altLang="zh-TW" sz="2000" b="1" dirty="0" smtClean="0">
                <a:latin typeface="Courier New" pitchFamily="49" charset="0"/>
              </a:rPr>
              <a:t>target == </a:t>
            </a:r>
            <a:r>
              <a:rPr lang="en-US" altLang="zh-TW" sz="2000" b="1" dirty="0" err="1" smtClean="0">
                <a:latin typeface="Courier New" pitchFamily="49" charset="0"/>
              </a:rPr>
              <a:t>anArray</a:t>
            </a:r>
            <a:r>
              <a:rPr lang="en-US" altLang="zh-TW" sz="2000" b="1" dirty="0" smtClean="0">
                <a:latin typeface="Courier New" pitchFamily="49" charset="0"/>
              </a:rPr>
              <a:t>[mid]</a:t>
            </a:r>
            <a:r>
              <a:rPr lang="en-US" altLang="zh-TW" sz="2000" dirty="0" smtClean="0">
                <a:latin typeface="Courier New" pitchFamily="49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000" dirty="0" smtClean="0">
                <a:latin typeface="Courier New" pitchFamily="49" charset="0"/>
              </a:rPr>
              <a:t>	 	  index = mid;    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// value found at </a:t>
            </a:r>
            <a:r>
              <a:rPr lang="en-US" altLang="zh-TW" sz="2000" dirty="0" err="1" smtClean="0">
                <a:solidFill>
                  <a:schemeClr val="accent1"/>
                </a:solidFill>
                <a:latin typeface="Courier New" pitchFamily="49" charset="0"/>
              </a:rPr>
              <a:t>anArray</a:t>
            </a:r>
            <a:r>
              <a:rPr lang="en-US" altLang="zh-TW" sz="2000" dirty="0" smtClean="0">
                <a:solidFill>
                  <a:schemeClr val="accent1"/>
                </a:solidFill>
                <a:latin typeface="Courier New" pitchFamily="49" charset="0"/>
              </a:rPr>
              <a:t>[mid]</a:t>
            </a:r>
            <a:endParaRPr lang="zh-TW" altLang="en-US" sz="2000" dirty="0" smtClean="0">
              <a:latin typeface="Courier New" pitchFamily="49" charset="0"/>
            </a:endParaRP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6705600" y="4343400"/>
            <a:ext cx="123783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cases</a:t>
            </a:r>
            <a:r>
              <a:rPr lang="en-US" altLang="zh-TW" dirty="0"/>
              <a:t>.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 flipV="1">
            <a:off x="3124200" y="3581400"/>
            <a:ext cx="3581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5303" name="Line 12"/>
          <p:cNvSpPr>
            <a:spLocks noChangeShapeType="1"/>
          </p:cNvSpPr>
          <p:nvPr/>
        </p:nvSpPr>
        <p:spPr bwMode="auto">
          <a:xfrm flipH="1">
            <a:off x="5181600" y="457200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3646901-7F31-4831-B2E7-14AFC45A0B2D}" type="slidenum">
              <a:rPr kumimoji="0" lang="zh-TW" altLang="en-US" sz="1200"/>
              <a:pPr eaLnBrk="1" hangingPunct="1"/>
              <a:t>39</a:t>
            </a:fld>
            <a:endParaRPr kumimoji="0" lang="en-US" altLang="zh-TW" sz="12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(6/8)</a:t>
            </a:r>
            <a:endParaRPr kumimoji="0" lang="zh-TW" altLang="en-US" sz="3600" dirty="0" smtClean="0"/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381000" y="2193925"/>
            <a:ext cx="8534400" cy="375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	else if 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b="1" dirty="0" smtClean="0">
                <a:latin typeface="Courier New" pitchFamily="49" charset="0"/>
              </a:rPr>
              <a:t>target </a:t>
            </a:r>
            <a:r>
              <a:rPr lang="en-US" altLang="zh-TW" sz="2000" b="1" dirty="0">
                <a:latin typeface="Courier New" pitchFamily="49" charset="0"/>
              </a:rPr>
              <a:t>&lt; </a:t>
            </a:r>
            <a:r>
              <a:rPr lang="en-US" altLang="zh-TW" sz="2000" b="1" dirty="0" err="1">
                <a:latin typeface="Courier New" pitchFamily="49" charset="0"/>
              </a:rPr>
              <a:t>anArray</a:t>
            </a:r>
            <a:r>
              <a:rPr lang="en-US" altLang="zh-TW" sz="2000" b="1" dirty="0">
                <a:latin typeface="Courier New" pitchFamily="49" charset="0"/>
              </a:rPr>
              <a:t>[mid]</a:t>
            </a:r>
            <a:r>
              <a:rPr lang="en-US" altLang="zh-TW" sz="2000" dirty="0">
                <a:latin typeface="Courier New" pitchFamily="49" charset="0"/>
              </a:rPr>
              <a:t>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   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point </a:t>
            </a:r>
            <a:r>
              <a:rPr lang="en-US" altLang="zh-TW" sz="2000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	 	index = </a:t>
            </a:r>
            <a:r>
              <a:rPr lang="en-US" altLang="zh-TW" sz="2000" b="1" dirty="0" err="1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anArray</a:t>
            </a:r>
            <a:r>
              <a:rPr lang="en-US" altLang="zh-TW" sz="2000" dirty="0">
                <a:latin typeface="Courier New" pitchFamily="49" charset="0"/>
              </a:rPr>
              <a:t>, </a:t>
            </a:r>
            <a:r>
              <a:rPr lang="en-US" altLang="zh-TW" sz="2000" b="1" dirty="0">
                <a:latin typeface="Courier New" pitchFamily="49" charset="0"/>
              </a:rPr>
              <a:t>first, mid-1</a:t>
            </a:r>
            <a:r>
              <a:rPr lang="en-US" altLang="zh-TW" sz="2000" dirty="0">
                <a:latin typeface="Courier New" pitchFamily="49" charset="0"/>
              </a:rPr>
              <a:t>,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						</a:t>
            </a:r>
            <a:r>
              <a:rPr lang="en-US" altLang="zh-TW" sz="2000" dirty="0" smtClean="0">
                <a:latin typeface="Courier New" pitchFamily="49" charset="0"/>
              </a:rPr>
              <a:t>target);</a:t>
            </a: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  else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	 	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point </a:t>
            </a:r>
            <a:r>
              <a:rPr lang="en-US" altLang="zh-TW" sz="2000" b="1" dirty="0">
                <a:solidFill>
                  <a:schemeClr val="accent1"/>
                </a:solidFill>
                <a:latin typeface="Courier New" pitchFamily="49" charset="0"/>
              </a:rPr>
              <a:t>Y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	 	index = </a:t>
            </a:r>
            <a:r>
              <a:rPr lang="en-US" altLang="zh-TW" sz="2000" b="1" dirty="0" err="1">
                <a:solidFill>
                  <a:srgbClr val="CC00FF"/>
                </a:solidFill>
                <a:latin typeface="Courier New" pitchFamily="49" charset="0"/>
              </a:rPr>
              <a:t>binarySearch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anArray</a:t>
            </a:r>
            <a:r>
              <a:rPr lang="en-US" altLang="zh-TW" sz="2000" dirty="0">
                <a:latin typeface="Courier New" pitchFamily="49" charset="0"/>
              </a:rPr>
              <a:t>, </a:t>
            </a:r>
            <a:r>
              <a:rPr lang="en-US" altLang="zh-TW" sz="2000" b="1" dirty="0">
                <a:latin typeface="Courier New" pitchFamily="49" charset="0"/>
              </a:rPr>
              <a:t>mid+1, last</a:t>
            </a:r>
            <a:r>
              <a:rPr lang="en-US" altLang="zh-TW" sz="2000" dirty="0">
                <a:latin typeface="Courier New" pitchFamily="49" charset="0"/>
              </a:rPr>
              <a:t>, 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						</a:t>
            </a:r>
            <a:r>
              <a:rPr lang="en-US" altLang="zh-TW" sz="2000" dirty="0" smtClean="0">
                <a:latin typeface="Courier New" pitchFamily="49" charset="0"/>
              </a:rPr>
              <a:t>target);</a:t>
            </a: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}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end if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return index;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}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end </a:t>
            </a:r>
            <a:r>
              <a:rPr lang="en-US" altLang="zh-TW" sz="2000" dirty="0" err="1">
                <a:solidFill>
                  <a:schemeClr val="accent1"/>
                </a:solidFill>
                <a:latin typeface="Courier New" pitchFamily="49" charset="0"/>
              </a:rPr>
              <a:t>binarySearch</a:t>
            </a:r>
            <a:endParaRPr lang="zh-TW" alt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endParaRPr lang="zh-TW" altLang="en-US" sz="20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038600" y="3489325"/>
            <a:ext cx="3338513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Specify the range of the half array.</a:t>
            </a:r>
            <a:endParaRPr lang="en-US" altLang="zh-TW" sz="1200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781800" y="3946525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>
            <a:off x="6705600" y="3794125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5562600" y="1843088"/>
            <a:ext cx="353060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Determine which half by comparison.</a:t>
            </a:r>
            <a:endParaRPr lang="en-US" altLang="zh-TW" sz="1200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H="1">
            <a:off x="5257800" y="19812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V="1">
            <a:off x="7239000" y="3260725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6786563" y="2755900"/>
            <a:ext cx="1905000" cy="457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3" name="頁尾版面配置區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3848434A-3643-436A-9ADC-F8C3CA343710}" type="slidenum">
              <a:rPr kumimoji="0" lang="zh-TW" altLang="en-US" sz="1200"/>
              <a:pPr eaLnBrk="1" hangingPunct="1"/>
              <a:t>40</a:t>
            </a:fld>
            <a:endParaRPr kumimoji="0" lang="en-US" altLang="zh-TW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(7/8)</a:t>
            </a:r>
            <a:endParaRPr kumimoji="0" lang="zh-TW" altLang="en-US" sz="36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5, 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9</a:t>
            </a:r>
            <a:r>
              <a:rPr lang="en-US" altLang="zh-TW" dirty="0" smtClean="0">
                <a:latin typeface="Courier New" pitchFamily="49" charset="0"/>
              </a:rPr>
              <a:t>,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9</a:t>
            </a:r>
            <a:r>
              <a:rPr lang="en-US" altLang="zh-TW" dirty="0" smtClean="0"/>
              <a:t>.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11430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48837" name="Line 5"/>
          <p:cNvSpPr>
            <a:spLocks noChangeShapeType="1"/>
          </p:cNvSpPr>
          <p:nvPr/>
        </p:nvSpPr>
        <p:spPr bwMode="auto">
          <a:xfrm>
            <a:off x="29718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38" name="Rectangle 6"/>
          <p:cNvSpPr>
            <a:spLocks noChangeArrowheads="1"/>
          </p:cNvSpPr>
          <p:nvPr/>
        </p:nvSpPr>
        <p:spPr bwMode="auto">
          <a:xfrm>
            <a:off x="3505200" y="3352800"/>
            <a:ext cx="18288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 </a:t>
            </a:r>
          </a:p>
        </p:txBody>
      </p:sp>
      <p:sp>
        <p:nvSpPr>
          <p:cNvPr id="248839" name="Rectangle 7"/>
          <p:cNvSpPr>
            <a:spLocks noChangeArrowheads="1"/>
          </p:cNvSpPr>
          <p:nvPr/>
        </p:nvSpPr>
        <p:spPr bwMode="auto">
          <a:xfrm>
            <a:off x="5867400" y="33528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9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2</a:t>
            </a:r>
          </a:p>
        </p:txBody>
      </p:sp>
      <p:sp>
        <p:nvSpPr>
          <p:cNvPr id="248840" name="Line 8"/>
          <p:cNvSpPr>
            <a:spLocks noChangeShapeType="1"/>
          </p:cNvSpPr>
          <p:nvPr/>
        </p:nvSpPr>
        <p:spPr bwMode="auto">
          <a:xfrm>
            <a:off x="53340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30480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5457825" y="4114800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48843" name="Text Box 11"/>
          <p:cNvSpPr txBox="1">
            <a:spLocks noChangeArrowheads="1"/>
          </p:cNvSpPr>
          <p:nvPr/>
        </p:nvSpPr>
        <p:spPr bwMode="auto">
          <a:xfrm>
            <a:off x="5076056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464185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2699792" y="54864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8846" name="Text Box 14"/>
          <p:cNvSpPr txBox="1">
            <a:spLocks noChangeArrowheads="1"/>
          </p:cNvSpPr>
          <p:nvPr/>
        </p:nvSpPr>
        <p:spPr bwMode="auto">
          <a:xfrm>
            <a:off x="2286000" y="5943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8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88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88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88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88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8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8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8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88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88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88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88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88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8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8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8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88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88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88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8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8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8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 build="allAtOnce" animBg="1"/>
      <p:bldP spid="248837" grpId="0" animBg="1"/>
      <p:bldP spid="248838" grpId="0" build="allAtOnce" animBg="1"/>
      <p:bldP spid="248839" grpId="0" build="allAtOnce" animBg="1"/>
      <p:bldP spid="248840" grpId="0" animBg="1"/>
      <p:bldP spid="248841" grpId="0"/>
      <p:bldP spid="248842" grpId="0"/>
      <p:bldP spid="248843" grpId="0"/>
      <p:bldP spid="248844" grpId="0"/>
      <p:bldP spid="248845" grpId="0"/>
      <p:bldP spid="24884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1525C10-7D08-4F2E-8197-AC1EF223C4DA}" type="slidenum">
              <a:rPr kumimoji="0" lang="zh-TW" altLang="en-US" sz="1200"/>
              <a:pPr eaLnBrk="1" hangingPunct="1"/>
              <a:t>41</a:t>
            </a:fld>
            <a:endParaRPr kumimoji="0" lang="en-US" altLang="zh-TW" sz="120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Binary Search (8/8)</a:t>
            </a:r>
            <a:endParaRPr kumimoji="0" lang="zh-TW" altLang="en-US" sz="3600" dirty="0" smtClean="0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Box trace of </a:t>
            </a:r>
            <a:r>
              <a:rPr lang="en-US" altLang="zh-TW" dirty="0" err="1" smtClean="0">
                <a:latin typeface="Courier New" pitchFamily="49" charset="0"/>
              </a:rPr>
              <a:t>binarySearch</a:t>
            </a:r>
            <a:r>
              <a:rPr lang="en-US" altLang="zh-TW" dirty="0" smtClean="0"/>
              <a:t>:</a:t>
            </a:r>
          </a:p>
          <a:p>
            <a:pPr lvl="1" eaLnBrk="1" hangingPunct="1"/>
            <a:r>
              <a:rPr lang="en-US" altLang="zh-TW" dirty="0" err="1" smtClean="0">
                <a:latin typeface="Courier New" pitchFamily="49" charset="0"/>
              </a:rPr>
              <a:t>anArray</a:t>
            </a:r>
            <a:r>
              <a:rPr lang="en-US" altLang="zh-TW" dirty="0" smtClean="0">
                <a:latin typeface="Courier New" pitchFamily="49" charset="0"/>
              </a:rPr>
              <a:t> = &lt;1, </a:t>
            </a:r>
            <a:r>
              <a:rPr lang="en-US" altLang="zh-TW" dirty="0" smtClean="0">
                <a:solidFill>
                  <a:srgbClr val="009900"/>
                </a:solidFill>
                <a:latin typeface="Courier New" pitchFamily="49" charset="0"/>
              </a:rPr>
              <a:t>5, 9,</a:t>
            </a:r>
            <a:r>
              <a:rPr lang="en-US" altLang="zh-TW" dirty="0" smtClean="0">
                <a:latin typeface="Courier New" pitchFamily="49" charset="0"/>
              </a:rPr>
              <a:t> 12, 15, 21, 29, 31&gt;</a:t>
            </a:r>
          </a:p>
          <a:p>
            <a:pPr lvl="1" eaLnBrk="1" hangingPunct="1"/>
            <a:r>
              <a:rPr lang="en-US" altLang="zh-TW" dirty="0" smtClean="0"/>
              <a:t>Search for </a:t>
            </a:r>
            <a:r>
              <a:rPr lang="en-US" altLang="zh-TW" dirty="0" smtClean="0">
                <a:latin typeface="Courier New" pitchFamily="49" charset="0"/>
              </a:rPr>
              <a:t>6</a:t>
            </a:r>
            <a:r>
              <a:rPr lang="en-US" altLang="zh-TW" dirty="0" smtClean="0"/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3810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7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(0+7)/2 = 3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[3]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25908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0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(0+2)/2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&gt;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[1]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Y: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4800600" y="3505200"/>
            <a:ext cx="18288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mid = (2+2)/2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&lt; </a:t>
            </a:r>
            <a:r>
              <a:rPr lang="en-US" altLang="zh-TW" sz="1400" dirty="0" err="1"/>
              <a:t>anArray</a:t>
            </a:r>
            <a:r>
              <a:rPr lang="en-US" altLang="zh-TW" sz="1400" dirty="0"/>
              <a:t>[2]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X: </a:t>
            </a:r>
            <a:r>
              <a:rPr lang="en-US" altLang="zh-TW" sz="1400" dirty="0" err="1"/>
              <a:t>binarySearch</a:t>
            </a:r>
            <a:r>
              <a:rPr lang="en-US" altLang="zh-TW" sz="1400" dirty="0"/>
              <a:t> =  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return</a:t>
            </a:r>
          </a:p>
        </p:txBody>
      </p:sp>
      <p:sp>
        <p:nvSpPr>
          <p:cNvPr id="267271" name="Rectangle 7"/>
          <p:cNvSpPr>
            <a:spLocks noChangeArrowheads="1"/>
          </p:cNvSpPr>
          <p:nvPr/>
        </p:nvSpPr>
        <p:spPr bwMode="auto">
          <a:xfrm>
            <a:off x="7010400" y="3505200"/>
            <a:ext cx="18288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TW" sz="1400" dirty="0" smtClean="0"/>
              <a:t>target </a:t>
            </a:r>
            <a:r>
              <a:rPr lang="en-US" altLang="zh-TW" sz="1400" dirty="0"/>
              <a:t>= 6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= 2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last = 1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dirty="0"/>
              <a:t>first &gt; last</a:t>
            </a:r>
          </a:p>
          <a:p>
            <a:pPr algn="ctr">
              <a:defRPr/>
            </a:pPr>
            <a:endParaRPr lang="en-US" altLang="zh-TW" sz="1400" dirty="0"/>
          </a:p>
          <a:p>
            <a:pPr algn="ctr">
              <a:defRPr/>
            </a:pPr>
            <a:r>
              <a:rPr lang="en-US" altLang="zh-TW" sz="1400" b="1" dirty="0">
                <a:solidFill>
                  <a:schemeClr val="accent2"/>
                </a:solidFill>
              </a:rPr>
              <a:t>return -1</a:t>
            </a:r>
          </a:p>
        </p:txBody>
      </p:sp>
      <p:sp>
        <p:nvSpPr>
          <p:cNvPr id="267272" name="Line 8"/>
          <p:cNvSpPr>
            <a:spLocks noChangeShapeType="1"/>
          </p:cNvSpPr>
          <p:nvPr/>
        </p:nvSpPr>
        <p:spPr bwMode="auto">
          <a:xfrm>
            <a:off x="22098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3" name="Line 9"/>
          <p:cNvSpPr>
            <a:spLocks noChangeShapeType="1"/>
          </p:cNvSpPr>
          <p:nvPr/>
        </p:nvSpPr>
        <p:spPr bwMode="auto">
          <a:xfrm>
            <a:off x="44196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4" name="Line 10"/>
          <p:cNvSpPr>
            <a:spLocks noChangeShapeType="1"/>
          </p:cNvSpPr>
          <p:nvPr/>
        </p:nvSpPr>
        <p:spPr bwMode="auto">
          <a:xfrm>
            <a:off x="6629400" y="4495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276" name="Text Box 12"/>
          <p:cNvSpPr txBox="1">
            <a:spLocks noChangeArrowheads="1"/>
          </p:cNvSpPr>
          <p:nvPr/>
        </p:nvSpPr>
        <p:spPr bwMode="auto">
          <a:xfrm>
            <a:off x="22098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6705600" y="4114800"/>
            <a:ext cx="306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X</a:t>
            </a:r>
          </a:p>
        </p:txBody>
      </p:sp>
      <p:sp>
        <p:nvSpPr>
          <p:cNvPr id="267278" name="Text Box 14"/>
          <p:cNvSpPr txBox="1">
            <a:spLocks noChangeArrowheads="1"/>
          </p:cNvSpPr>
          <p:nvPr/>
        </p:nvSpPr>
        <p:spPr bwMode="auto">
          <a:xfrm>
            <a:off x="4418013" y="4114800"/>
            <a:ext cx="293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Y</a:t>
            </a: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5956300" y="6005513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63246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37338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2" name="Text Box 18"/>
          <p:cNvSpPr txBox="1">
            <a:spLocks noChangeArrowheads="1"/>
          </p:cNvSpPr>
          <p:nvPr/>
        </p:nvSpPr>
        <p:spPr bwMode="auto">
          <a:xfrm>
            <a:off x="41021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3" name="Text Box 19"/>
          <p:cNvSpPr txBox="1">
            <a:spLocks noChangeArrowheads="1"/>
          </p:cNvSpPr>
          <p:nvPr/>
        </p:nvSpPr>
        <p:spPr bwMode="auto">
          <a:xfrm>
            <a:off x="1524000" y="5976938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67284" name="Text Box 20"/>
          <p:cNvSpPr txBox="1">
            <a:spLocks noChangeArrowheads="1"/>
          </p:cNvSpPr>
          <p:nvPr/>
        </p:nvSpPr>
        <p:spPr bwMode="auto">
          <a:xfrm>
            <a:off x="1892300" y="5572472"/>
            <a:ext cx="396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2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7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7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7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72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7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7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7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7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7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72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7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7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7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7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72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72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72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7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67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67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72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72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6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6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6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6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build="allAtOnce" animBg="1"/>
      <p:bldP spid="267269" grpId="0" build="allAtOnce" animBg="1"/>
      <p:bldP spid="267270" grpId="0" build="allAtOnce" animBg="1"/>
      <p:bldP spid="267271" grpId="0" build="allAtOnce" animBg="1"/>
      <p:bldP spid="267272" grpId="0" animBg="1"/>
      <p:bldP spid="267273" grpId="0" animBg="1"/>
      <p:bldP spid="267274" grpId="0" animBg="1"/>
      <p:bldP spid="267276" grpId="0"/>
      <p:bldP spid="267277" grpId="0"/>
      <p:bldP spid="267278" grpId="0"/>
      <p:bldP spid="267279" grpId="0"/>
      <p:bldP spid="267280" grpId="0"/>
      <p:bldP spid="267281" grpId="0"/>
      <p:bldP spid="267282" grpId="0"/>
      <p:bldP spid="267283" grpId="0"/>
      <p:bldP spid="26728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8EFC6BB-7C92-4688-803B-C905BC15CCF6}" type="slidenum">
              <a:rPr kumimoji="0" lang="zh-TW" altLang="en-US" sz="1200"/>
              <a:pPr eaLnBrk="1" hangingPunct="1"/>
              <a:t>42</a:t>
            </a:fld>
            <a:endParaRPr kumimoji="0" lang="en-US" altLang="zh-TW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Another Binary Search</a:t>
            </a:r>
            <a:endParaRPr kumimoji="0" lang="zh-TW" altLang="en-US" sz="3600" dirty="0" smtClean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080" y="908720"/>
            <a:ext cx="8534400" cy="5616624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</a:t>
            </a:r>
            <a:r>
              <a:rPr lang="en-US" altLang="zh-TW" sz="1800" b="1" dirty="0" smtClean="0">
                <a:solidFill>
                  <a:srgbClr val="CC00FF"/>
                </a:solidFill>
                <a:latin typeface="Courier New" pitchFamily="49" charset="0"/>
              </a:rPr>
              <a:t>binarySearch2</a:t>
            </a:r>
            <a:r>
              <a:rPr lang="en-US" altLang="zh-TW" sz="1800" dirty="0" smtClean="0">
                <a:latin typeface="Courier New" pitchFamily="49" charset="0"/>
              </a:rPr>
              <a:t>(const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</a:t>
            </a:r>
            <a:r>
              <a:rPr lang="en-US" altLang="zh-TW" sz="1800" dirty="0" err="1" smtClean="0">
                <a:latin typeface="Courier New" pitchFamily="49" charset="0"/>
              </a:rPr>
              <a:t>anArray</a:t>
            </a:r>
            <a:r>
              <a:rPr lang="en-US" altLang="zh-TW" sz="1800" dirty="0" smtClean="0">
                <a:latin typeface="Courier New" pitchFamily="49" charset="0"/>
              </a:rPr>
              <a:t>[],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first,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last,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target)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{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index;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if (</a:t>
            </a:r>
            <a:r>
              <a:rPr lang="en-US" altLang="zh-TW" sz="1800" b="1" dirty="0" smtClean="0">
                <a:latin typeface="Courier New" pitchFamily="49" charset="0"/>
              </a:rPr>
              <a:t>first == last</a:t>
            </a:r>
            <a:r>
              <a:rPr lang="en-US" altLang="zh-TW" sz="1800" dirty="0" smtClean="0">
                <a:latin typeface="Courier New" pitchFamily="49" charset="0"/>
              </a:rPr>
              <a:t>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if (</a:t>
            </a:r>
            <a:r>
              <a:rPr lang="en-US" altLang="zh-TW" sz="1800" b="1" dirty="0" smtClean="0">
                <a:latin typeface="Courier New" pitchFamily="49" charset="0"/>
              </a:rPr>
              <a:t>target == </a:t>
            </a:r>
            <a:r>
              <a:rPr lang="en-US" altLang="zh-TW" sz="1800" b="1" dirty="0" err="1" smtClean="0">
                <a:latin typeface="Courier New" pitchFamily="49" charset="0"/>
              </a:rPr>
              <a:t>anArray</a:t>
            </a:r>
            <a:r>
              <a:rPr lang="en-US" altLang="zh-TW" sz="1800" b="1" dirty="0" smtClean="0">
                <a:latin typeface="Courier New" pitchFamily="49" charset="0"/>
              </a:rPr>
              <a:t>[first]</a:t>
            </a:r>
            <a:r>
              <a:rPr lang="en-US" altLang="zh-TW" sz="1800" dirty="0" smtClean="0">
                <a:latin typeface="Courier New" pitchFamily="49" charset="0"/>
              </a:rPr>
              <a:t>)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  index = first; </a:t>
            </a:r>
            <a:r>
              <a:rPr lang="en-US" altLang="zh-TW" sz="1800" dirty="0" smtClean="0">
                <a:solidFill>
                  <a:schemeClr val="accent1"/>
                </a:solidFill>
                <a:latin typeface="Courier New" pitchFamily="49" charset="0"/>
              </a:rPr>
              <a:t>// target found at </a:t>
            </a:r>
            <a:r>
              <a:rPr lang="en-US" altLang="zh-TW" sz="1800" dirty="0" err="1" smtClean="0">
                <a:solidFill>
                  <a:schemeClr val="accent1"/>
                </a:solidFill>
                <a:latin typeface="Courier New" pitchFamily="49" charset="0"/>
              </a:rPr>
              <a:t>anArray</a:t>
            </a:r>
            <a:r>
              <a:rPr lang="en-US" altLang="zh-TW" sz="1800" dirty="0" smtClean="0">
                <a:solidFill>
                  <a:schemeClr val="accent1"/>
                </a:solidFill>
                <a:latin typeface="Courier New" pitchFamily="49" charset="0"/>
              </a:rPr>
              <a:t>[first]</a:t>
            </a:r>
            <a:r>
              <a:rPr lang="en-US" altLang="zh-TW" sz="1800" dirty="0" smtClean="0">
                <a:latin typeface="Courier New" pitchFamily="49" charset="0"/>
              </a:rPr>
              <a:t> 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else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  index = -1;  </a:t>
            </a:r>
            <a:r>
              <a:rPr lang="en-US" altLang="zh-TW" sz="1800" dirty="0" smtClean="0">
                <a:solidFill>
                  <a:schemeClr val="accent1"/>
                </a:solidFill>
                <a:latin typeface="Courier New" pitchFamily="49" charset="0"/>
              </a:rPr>
              <a:t>// target not in original array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else {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mid = first + (last - first)/2;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if (</a:t>
            </a:r>
            <a:r>
              <a:rPr lang="en-US" altLang="zh-TW" sz="1800" b="1" dirty="0" smtClean="0">
                <a:latin typeface="Courier New" pitchFamily="49" charset="0"/>
              </a:rPr>
              <a:t>target &lt; </a:t>
            </a:r>
            <a:r>
              <a:rPr lang="en-US" altLang="zh-TW" sz="1800" b="1" dirty="0" err="1" smtClean="0">
                <a:latin typeface="Courier New" pitchFamily="49" charset="0"/>
              </a:rPr>
              <a:t>anArray</a:t>
            </a:r>
            <a:r>
              <a:rPr lang="en-US" altLang="zh-TW" sz="1800" b="1" dirty="0" smtClean="0">
                <a:latin typeface="Courier New" pitchFamily="49" charset="0"/>
              </a:rPr>
              <a:t>[mid]</a:t>
            </a:r>
            <a:r>
              <a:rPr lang="en-US" altLang="zh-TW" sz="1800" dirty="0" smtClean="0">
                <a:latin typeface="Courier New" pitchFamily="49" charset="0"/>
              </a:rPr>
              <a:t>)</a:t>
            </a:r>
            <a:endParaRPr lang="en-US" altLang="zh-TW" sz="1800" b="1" dirty="0" smtClean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	    index = </a:t>
            </a:r>
            <a:r>
              <a:rPr lang="en-US" altLang="zh-TW" sz="1800" b="1" dirty="0" smtClean="0">
                <a:solidFill>
                  <a:srgbClr val="CC00FF"/>
                </a:solidFill>
                <a:latin typeface="Courier New" pitchFamily="49" charset="0"/>
              </a:rPr>
              <a:t>binarySearch2</a:t>
            </a:r>
            <a:r>
              <a:rPr lang="en-US" altLang="zh-TW" sz="1800" dirty="0" smtClean="0">
                <a:latin typeface="Courier New" pitchFamily="49" charset="0"/>
              </a:rPr>
              <a:t>(</a:t>
            </a:r>
            <a:r>
              <a:rPr lang="en-US" altLang="zh-TW" sz="1800" dirty="0" err="1" smtClean="0">
                <a:latin typeface="Courier New" pitchFamily="49" charset="0"/>
              </a:rPr>
              <a:t>anArray</a:t>
            </a:r>
            <a:r>
              <a:rPr lang="en-US" altLang="zh-TW" sz="1800" dirty="0" smtClean="0">
                <a:latin typeface="Courier New" pitchFamily="49" charset="0"/>
              </a:rPr>
              <a:t>, </a:t>
            </a:r>
            <a:r>
              <a:rPr lang="en-US" altLang="zh-TW" sz="1800" b="1" dirty="0" smtClean="0">
                <a:latin typeface="Courier New" pitchFamily="49" charset="0"/>
              </a:rPr>
              <a:t>first, mid-1</a:t>
            </a:r>
            <a:r>
              <a:rPr lang="en-US" altLang="zh-TW" sz="1800" dirty="0" smtClean="0">
                <a:latin typeface="Courier New" pitchFamily="49" charset="0"/>
              </a:rPr>
              <a:t>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  else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	    index = </a:t>
            </a:r>
            <a:r>
              <a:rPr lang="en-US" altLang="zh-TW" sz="1800" b="1" dirty="0" smtClean="0">
                <a:solidFill>
                  <a:srgbClr val="CC00FF"/>
                </a:solidFill>
                <a:latin typeface="Courier New" pitchFamily="49" charset="0"/>
              </a:rPr>
              <a:t>binarySearch2</a:t>
            </a:r>
            <a:r>
              <a:rPr lang="en-US" altLang="zh-TW" sz="1800" dirty="0" smtClean="0">
                <a:latin typeface="Courier New" pitchFamily="49" charset="0"/>
              </a:rPr>
              <a:t>(</a:t>
            </a:r>
            <a:r>
              <a:rPr lang="en-US" altLang="zh-TW" sz="1800" dirty="0" err="1" smtClean="0">
                <a:latin typeface="Courier New" pitchFamily="49" charset="0"/>
              </a:rPr>
              <a:t>anArray</a:t>
            </a:r>
            <a:r>
              <a:rPr lang="en-US" altLang="zh-TW" sz="1800" dirty="0" smtClean="0">
                <a:latin typeface="Courier New" pitchFamily="49" charset="0"/>
              </a:rPr>
              <a:t>, </a:t>
            </a:r>
            <a:r>
              <a:rPr lang="en-US" altLang="zh-TW" sz="1800" b="1" dirty="0" smtClean="0">
                <a:latin typeface="Courier New" pitchFamily="49" charset="0"/>
              </a:rPr>
              <a:t>mid</a:t>
            </a:r>
            <a:r>
              <a:rPr lang="en-US" altLang="zh-TW" sz="1800" dirty="0" smtClean="0">
                <a:latin typeface="Courier New" pitchFamily="49" charset="0"/>
              </a:rPr>
              <a:t>, last, target);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}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  return index;</a:t>
            </a:r>
          </a:p>
          <a:p>
            <a:pPr eaLnBrk="1" hangingPunct="1">
              <a:buNone/>
              <a:defRPr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6201544" y="1700808"/>
            <a:ext cx="1144865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Base </a:t>
            </a:r>
            <a:r>
              <a:rPr lang="en-US" altLang="zh-TW" dirty="0" smtClean="0"/>
              <a:t>case.</a:t>
            </a:r>
            <a:endParaRPr lang="en-US" altLang="zh-TW" sz="1200" dirty="0"/>
          </a:p>
        </p:txBody>
      </p:sp>
      <p:sp>
        <p:nvSpPr>
          <p:cNvPr id="55302" name="Line 11"/>
          <p:cNvSpPr>
            <a:spLocks noChangeShapeType="1"/>
          </p:cNvSpPr>
          <p:nvPr/>
        </p:nvSpPr>
        <p:spPr bwMode="auto">
          <a:xfrm flipH="1">
            <a:off x="3131840" y="1831504"/>
            <a:ext cx="3069704" cy="2377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D074661-DDC1-40C7-9E7C-A90533B9946A}" type="slidenum">
              <a:rPr kumimoji="0" lang="zh-TW" altLang="en-US" sz="1200"/>
              <a:pPr eaLnBrk="1" hangingPunct="1"/>
              <a:t>43</a:t>
            </a:fld>
            <a:endParaRPr kumimoji="0" lang="en-US" altLang="zh-TW" sz="12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(1/2)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A recursive solution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latin typeface="Courier New" pitchFamily="49" charset="0"/>
              </a:rPr>
              <a:t>	if</a:t>
            </a:r>
            <a:r>
              <a:rPr kumimoji="0" lang="en-US" altLang="zh-TW" sz="1800" b="1" dirty="0" smtClean="0">
                <a:latin typeface="Courier New" pitchFamily="49" charset="0"/>
              </a:rPr>
              <a:t> (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 </a:t>
            </a:r>
            <a:r>
              <a:rPr kumimoji="0" lang="en-US" altLang="zh-TW" sz="1800" b="1" i="1" dirty="0" smtClean="0">
                <a:latin typeface="Courier New" pitchFamily="49" charset="0"/>
              </a:rPr>
              <a:t>has only one entry</a:t>
            </a:r>
            <a:r>
              <a:rPr kumimoji="0" lang="en-US" altLang="zh-TW" sz="1800" b="1" dirty="0" smtClean="0">
                <a:latin typeface="Courier New" pitchFamily="49" charset="0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b="1" dirty="0" smtClean="0">
                <a:latin typeface="Courier New" pitchFamily="49" charset="0"/>
              </a:rPr>
              <a:t>		  </a:t>
            </a:r>
            <a:r>
              <a:rPr kumimoji="0" lang="en-US" altLang="zh-TW" sz="1800" b="1" dirty="0" err="1" smtClean="0">
                <a:latin typeface="Courier New" pitchFamily="49" charset="0"/>
              </a:rPr>
              <a:t>maxArray</a:t>
            </a:r>
            <a:r>
              <a:rPr kumimoji="0" lang="en-US" altLang="zh-TW" sz="1800" b="1" dirty="0" smtClean="0">
                <a:latin typeface="Courier New" pitchFamily="49" charset="0"/>
              </a:rPr>
              <a:t>(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) </a:t>
            </a:r>
            <a:r>
              <a:rPr kumimoji="0" lang="en-US" altLang="zh-TW" sz="1800" b="1" i="1" dirty="0" smtClean="0">
                <a:latin typeface="Courier New" pitchFamily="49" charset="0"/>
              </a:rPr>
              <a:t>is the item in 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endParaRPr kumimoji="0" lang="en-US" altLang="zh-TW" sz="1800" b="1" dirty="0" smtClean="0">
              <a:latin typeface="Courier New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dirty="0" smtClean="0">
                <a:latin typeface="Courier New" pitchFamily="49" charset="0"/>
              </a:rPr>
              <a:t>	else if</a:t>
            </a:r>
            <a:r>
              <a:rPr kumimoji="0" lang="en-US" altLang="zh-TW" sz="1800" b="1" dirty="0" smtClean="0">
                <a:latin typeface="Courier New" pitchFamily="49" charset="0"/>
              </a:rPr>
              <a:t> (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 </a:t>
            </a:r>
            <a:r>
              <a:rPr kumimoji="0" lang="en-US" altLang="zh-TW" sz="1800" b="1" i="1" dirty="0" smtClean="0">
                <a:latin typeface="Courier New" pitchFamily="49" charset="0"/>
              </a:rPr>
              <a:t>has more than one item</a:t>
            </a:r>
            <a:r>
              <a:rPr kumimoji="0" lang="en-US" altLang="zh-TW" sz="1800" b="1" dirty="0" smtClean="0">
                <a:latin typeface="Courier New" pitchFamily="49" charset="0"/>
              </a:rPr>
              <a:t>)		  	  </a:t>
            </a:r>
            <a:r>
              <a:rPr kumimoji="0" lang="en-US" altLang="zh-TW" sz="1800" b="1" dirty="0" err="1" smtClean="0">
                <a:latin typeface="Courier New" pitchFamily="49" charset="0"/>
              </a:rPr>
              <a:t>maxArray</a:t>
            </a:r>
            <a:r>
              <a:rPr kumimoji="0" lang="en-US" altLang="zh-TW" sz="1800" b="1" dirty="0" smtClean="0">
                <a:latin typeface="Courier New" pitchFamily="49" charset="0"/>
              </a:rPr>
              <a:t>(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) </a:t>
            </a:r>
            <a:r>
              <a:rPr kumimoji="0" lang="en-US" altLang="zh-TW" sz="1800" b="1" i="1" dirty="0" smtClean="0">
                <a:latin typeface="Courier New" pitchFamily="49" charset="0"/>
              </a:rPr>
              <a:t>is the maximum of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b="1" dirty="0" smtClean="0">
                <a:latin typeface="Courier New" pitchFamily="49" charset="0"/>
              </a:rPr>
              <a:t>		     </a:t>
            </a:r>
            <a:r>
              <a:rPr kumimoji="0" lang="en-US" altLang="zh-TW" sz="1800" b="1" dirty="0" err="1" smtClean="0">
                <a:latin typeface="Courier New" pitchFamily="49" charset="0"/>
              </a:rPr>
              <a:t>maxArray</a:t>
            </a:r>
            <a:r>
              <a:rPr kumimoji="0" lang="en-US" altLang="zh-TW" sz="1800" b="1" dirty="0" smtClean="0">
                <a:latin typeface="Courier New" pitchFamily="49" charset="0"/>
              </a:rPr>
              <a:t>(</a:t>
            </a:r>
            <a:r>
              <a:rPr kumimoji="0" lang="en-US" altLang="zh-TW" sz="1800" b="1" i="1" dirty="0" smtClean="0">
                <a:latin typeface="Courier New" pitchFamily="49" charset="0"/>
              </a:rPr>
              <a:t>left half of 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) and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1800" b="1" dirty="0" smtClean="0">
                <a:latin typeface="Courier New" pitchFamily="49" charset="0"/>
              </a:rPr>
              <a:t>		     </a:t>
            </a:r>
            <a:r>
              <a:rPr kumimoji="0" lang="en-US" altLang="zh-TW" sz="1800" b="1" dirty="0" err="1" smtClean="0">
                <a:latin typeface="Courier New" pitchFamily="49" charset="0"/>
              </a:rPr>
              <a:t>maxArray</a:t>
            </a:r>
            <a:r>
              <a:rPr kumimoji="0" lang="en-US" altLang="zh-TW" sz="1800" b="1" dirty="0" smtClean="0">
                <a:latin typeface="Courier New" pitchFamily="49" charset="0"/>
              </a:rPr>
              <a:t>(</a:t>
            </a:r>
            <a:r>
              <a:rPr kumimoji="0" lang="en-US" altLang="zh-TW" sz="1800" b="1" i="1" dirty="0" smtClean="0">
                <a:latin typeface="Courier New" pitchFamily="49" charset="0"/>
              </a:rPr>
              <a:t>right half of </a:t>
            </a:r>
            <a:r>
              <a:rPr kumimoji="0" lang="en-US" altLang="zh-TW" sz="1800" b="1" dirty="0" err="1" smtClean="0">
                <a:latin typeface="Courier New" pitchFamily="49" charset="0"/>
              </a:rPr>
              <a:t>anArray</a:t>
            </a:r>
            <a:r>
              <a:rPr kumimoji="0" lang="en-US" altLang="zh-TW" sz="1800" b="1" dirty="0" smtClean="0">
                <a:latin typeface="Courier New" pitchFamily="49" charset="0"/>
              </a:rPr>
              <a:t>)</a:t>
            </a:r>
            <a:endParaRPr kumimoji="0" lang="en-US" altLang="zh-TW" sz="1800" dirty="0" smtClean="0">
              <a:latin typeface="Courier New" pitchFamily="49" charset="0"/>
            </a:endParaRP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09600" y="6172200"/>
            <a:ext cx="79248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>
              <a:lnSpc>
                <a:spcPts val="2800"/>
              </a:lnSpc>
            </a:pPr>
            <a:r>
              <a:rPr kumimoji="0" lang="en-US" altLang="zh-TW" dirty="0" smtClean="0">
                <a:latin typeface="Arial" charset="0"/>
              </a:rPr>
              <a:t>Source: FIGURE2-12 in [</a:t>
            </a:r>
            <a:r>
              <a:rPr kumimoji="0" lang="en-US" altLang="zh-TW" dirty="0" err="1" smtClean="0">
                <a:latin typeface="Arial" charset="0"/>
              </a:rPr>
              <a:t>Carrano</a:t>
            </a:r>
            <a:r>
              <a:rPr kumimoji="0" lang="en-US" altLang="zh-TW" dirty="0" smtClean="0">
                <a:latin typeface="Arial" charset="0"/>
              </a:rPr>
              <a:t> and Henry 2013]</a:t>
            </a:r>
            <a:endParaRPr kumimoji="0" lang="en-US" altLang="zh-TW" dirty="0">
              <a:latin typeface="Arial" charset="0"/>
            </a:endParaRPr>
          </a:p>
        </p:txBody>
      </p:sp>
      <p:pic>
        <p:nvPicPr>
          <p:cNvPr id="49158" name="Picture 6" descr="fig02_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05064"/>
            <a:ext cx="80772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9BF5B-64B0-4E4A-843E-3E52847DE187}" type="slidenum">
              <a:rPr kumimoji="0" lang="zh-TW" altLang="en-US" sz="1200"/>
              <a:pPr eaLnBrk="1" hangingPunct="1"/>
              <a:t>44</a:t>
            </a:fld>
            <a:endParaRPr kumimoji="0" lang="en-US" altLang="zh-TW" sz="120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Searching an Array: the Largest Item (2/2)</a:t>
            </a:r>
            <a:endParaRPr kumimoji="0" lang="zh-TW" altLang="en-US" sz="3600" dirty="0" smtClean="0"/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295400" y="2209800"/>
            <a:ext cx="6172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(&lt;1,6,8,3&gt;)</a:t>
            </a:r>
          </a:p>
          <a:p>
            <a:pPr algn="ctr"/>
            <a:r>
              <a:rPr lang="en-US" altLang="zh-TW" sz="1600" dirty="0"/>
              <a:t>return max( 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(&lt;1,6&gt;),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(&lt;8,3&gt;)  )</a:t>
            </a:r>
          </a:p>
        </p:txBody>
      </p:sp>
      <p:sp>
        <p:nvSpPr>
          <p:cNvPr id="243717" name="Rectangle 5"/>
          <p:cNvSpPr>
            <a:spLocks noChangeArrowheads="1"/>
          </p:cNvSpPr>
          <p:nvPr/>
        </p:nvSpPr>
        <p:spPr bwMode="auto">
          <a:xfrm>
            <a:off x="2286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(&lt;1,6&gt;)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(&lt;1&gt;),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(&lt;6&gt;) )</a:t>
            </a:r>
          </a:p>
        </p:txBody>
      </p: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4648200" y="3429000"/>
            <a:ext cx="4343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(&lt;8,3&gt;)</a:t>
            </a:r>
          </a:p>
          <a:p>
            <a:pPr algn="ctr"/>
            <a:r>
              <a:rPr lang="en-US" altLang="zh-TW" sz="1600" dirty="0"/>
              <a:t>return max(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(&lt;8&gt;), </a:t>
            </a:r>
            <a:r>
              <a:rPr lang="en-US" altLang="zh-TW" sz="1600" dirty="0" err="1"/>
              <a:t>maxArray</a:t>
            </a:r>
            <a:r>
              <a:rPr lang="en-US" altLang="zh-TW" sz="1600" dirty="0"/>
              <a:t>(&lt;3&gt;) )</a:t>
            </a:r>
          </a:p>
        </p:txBody>
      </p:sp>
      <p:sp>
        <p:nvSpPr>
          <p:cNvPr id="243719" name="Rectangle 7"/>
          <p:cNvSpPr>
            <a:spLocks noChangeArrowheads="1"/>
          </p:cNvSpPr>
          <p:nvPr/>
        </p:nvSpPr>
        <p:spPr bwMode="auto">
          <a:xfrm>
            <a:off x="7620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(&lt;1&gt;)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1</a:t>
            </a:r>
          </a:p>
        </p:txBody>
      </p:sp>
      <p:sp>
        <p:nvSpPr>
          <p:cNvPr id="243720" name="Rectangle 8"/>
          <p:cNvSpPr>
            <a:spLocks noChangeArrowheads="1"/>
          </p:cNvSpPr>
          <p:nvPr/>
        </p:nvSpPr>
        <p:spPr bwMode="auto">
          <a:xfrm>
            <a:off x="2895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(&lt;6&gt;)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6</a:t>
            </a:r>
          </a:p>
        </p:txBody>
      </p:sp>
      <p:sp>
        <p:nvSpPr>
          <p:cNvPr id="243721" name="Rectangle 9"/>
          <p:cNvSpPr>
            <a:spLocks noChangeArrowheads="1"/>
          </p:cNvSpPr>
          <p:nvPr/>
        </p:nvSpPr>
        <p:spPr bwMode="auto">
          <a:xfrm>
            <a:off x="51816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(&lt;8&gt;)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8</a:t>
            </a:r>
          </a:p>
        </p:txBody>
      </p:sp>
      <p:sp>
        <p:nvSpPr>
          <p:cNvPr id="243722" name="Rectangle 10"/>
          <p:cNvSpPr>
            <a:spLocks noChangeArrowheads="1"/>
          </p:cNvSpPr>
          <p:nvPr/>
        </p:nvSpPr>
        <p:spPr bwMode="auto">
          <a:xfrm>
            <a:off x="7315200" y="4800600"/>
            <a:ext cx="1600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/>
              <a:t>maxArray</a:t>
            </a:r>
            <a:r>
              <a:rPr lang="en-US" altLang="zh-TW" sz="1600" dirty="0"/>
              <a:t>(&lt;3&gt;)</a:t>
            </a:r>
          </a:p>
          <a:p>
            <a:pPr algn="ctr"/>
            <a:r>
              <a:rPr lang="en-US" altLang="zh-TW" sz="1600" b="1" dirty="0">
                <a:solidFill>
                  <a:schemeClr val="accent2"/>
                </a:solidFill>
              </a:rPr>
              <a:t>return 3</a:t>
            </a:r>
          </a:p>
        </p:txBody>
      </p:sp>
      <p:sp>
        <p:nvSpPr>
          <p:cNvPr id="243723" name="Line 11"/>
          <p:cNvSpPr>
            <a:spLocks noChangeShapeType="1"/>
          </p:cNvSpPr>
          <p:nvPr/>
        </p:nvSpPr>
        <p:spPr bwMode="auto">
          <a:xfrm flipH="1">
            <a:off x="2590800" y="274320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4" name="Line 12"/>
          <p:cNvSpPr>
            <a:spLocks noChangeShapeType="1"/>
          </p:cNvSpPr>
          <p:nvPr/>
        </p:nvSpPr>
        <p:spPr bwMode="auto">
          <a:xfrm>
            <a:off x="5410200" y="27432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5" name="Line 13"/>
          <p:cNvSpPr>
            <a:spLocks noChangeShapeType="1"/>
          </p:cNvSpPr>
          <p:nvPr/>
        </p:nvSpPr>
        <p:spPr bwMode="auto">
          <a:xfrm flipH="1">
            <a:off x="14478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6" name="Line 14"/>
          <p:cNvSpPr>
            <a:spLocks noChangeShapeType="1"/>
          </p:cNvSpPr>
          <p:nvPr/>
        </p:nvSpPr>
        <p:spPr bwMode="auto">
          <a:xfrm>
            <a:off x="34290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7" name="Line 15"/>
          <p:cNvSpPr>
            <a:spLocks noChangeShapeType="1"/>
          </p:cNvSpPr>
          <p:nvPr/>
        </p:nvSpPr>
        <p:spPr bwMode="auto">
          <a:xfrm flipH="1">
            <a:off x="5867400" y="39624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28" name="Line 16"/>
          <p:cNvSpPr>
            <a:spLocks noChangeShapeType="1"/>
          </p:cNvSpPr>
          <p:nvPr/>
        </p:nvSpPr>
        <p:spPr bwMode="auto">
          <a:xfrm>
            <a:off x="7848600" y="3962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731" name="Text Box 19"/>
          <p:cNvSpPr txBox="1">
            <a:spLocks noChangeArrowheads="1"/>
          </p:cNvSpPr>
          <p:nvPr/>
        </p:nvSpPr>
        <p:spPr bwMode="auto">
          <a:xfrm>
            <a:off x="372745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2" name="Text Box 20"/>
          <p:cNvSpPr txBox="1">
            <a:spLocks noChangeArrowheads="1"/>
          </p:cNvSpPr>
          <p:nvPr/>
        </p:nvSpPr>
        <p:spPr bwMode="auto">
          <a:xfrm>
            <a:off x="5638800" y="2667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3" name="Text Box 21"/>
          <p:cNvSpPr txBox="1">
            <a:spLocks noChangeArrowheads="1"/>
          </p:cNvSpPr>
          <p:nvPr/>
        </p:nvSpPr>
        <p:spPr bwMode="auto">
          <a:xfrm>
            <a:off x="5319713" y="2257425"/>
            <a:ext cx="525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= 8</a:t>
            </a:r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205740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43737" name="Text Box 25"/>
          <p:cNvSpPr txBox="1">
            <a:spLocks noChangeArrowheads="1"/>
          </p:cNvSpPr>
          <p:nvPr/>
        </p:nvSpPr>
        <p:spPr bwMode="auto">
          <a:xfrm>
            <a:off x="34988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43738" name="Text Box 26"/>
          <p:cNvSpPr txBox="1">
            <a:spLocks noChangeArrowheads="1"/>
          </p:cNvSpPr>
          <p:nvPr/>
        </p:nvSpPr>
        <p:spPr bwMode="auto">
          <a:xfrm>
            <a:off x="60134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43739" name="Text Box 27"/>
          <p:cNvSpPr txBox="1">
            <a:spLocks noChangeArrowheads="1"/>
          </p:cNvSpPr>
          <p:nvPr/>
        </p:nvSpPr>
        <p:spPr bwMode="auto">
          <a:xfrm>
            <a:off x="7842250" y="38862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5" name="頁尾版面配置區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7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3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7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3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37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37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 build="allAtOnce" animBg="1"/>
      <p:bldP spid="243717" grpId="0" build="allAtOnce" animBg="1"/>
      <p:bldP spid="243718" grpId="0" build="allAtOnce" animBg="1"/>
      <p:bldP spid="243719" grpId="0" animBg="1"/>
      <p:bldP spid="243720" grpId="0" animBg="1"/>
      <p:bldP spid="243721" grpId="0" animBg="1"/>
      <p:bldP spid="243722" grpId="0" animBg="1"/>
      <p:bldP spid="243723" grpId="0" animBg="1"/>
      <p:bldP spid="243724" grpId="0" animBg="1"/>
      <p:bldP spid="243725" grpId="0" animBg="1"/>
      <p:bldP spid="243726" grpId="0" animBg="1"/>
      <p:bldP spid="243727" grpId="0" animBg="1"/>
      <p:bldP spid="243728" grpId="0" animBg="1"/>
      <p:bldP spid="243731" grpId="0"/>
      <p:bldP spid="243732" grpId="0"/>
      <p:bldP spid="243733" grpId="0"/>
      <p:bldP spid="243736" grpId="0"/>
      <p:bldP spid="243737" grpId="0"/>
      <p:bldP spid="243738" grpId="0"/>
      <p:bldP spid="24373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3F5D217-D47C-4BFA-8384-B0CC22537CF5}" type="slidenum">
              <a:rPr kumimoji="0" lang="zh-TW" altLang="en-US" sz="1200"/>
              <a:pPr eaLnBrk="1" hangingPunct="1"/>
              <a:t>45</a:t>
            </a:fld>
            <a:endParaRPr kumimoji="0" lang="en-US" altLang="zh-TW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(1/4)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You can solve this problem by sorting the array.</a:t>
            </a:r>
          </a:p>
          <a:p>
            <a:pPr lvl="1" eaLnBrk="1" hangingPunct="1"/>
            <a:r>
              <a:rPr kumimoji="0" lang="en-US" altLang="zh-TW" dirty="0" smtClean="0"/>
              <a:t>Then the </a:t>
            </a:r>
            <a:r>
              <a:rPr kumimoji="0" lang="en-US" altLang="zh-TW" i="1" dirty="0" err="1" smtClean="0"/>
              <a:t>k</a:t>
            </a:r>
            <a:r>
              <a:rPr kumimoji="0" lang="en-US" altLang="zh-TW" baseline="30000" dirty="0" err="1" smtClean="0"/>
              <a:t>th</a:t>
            </a:r>
            <a:r>
              <a:rPr kumimoji="0" lang="en-US" altLang="zh-TW" dirty="0" smtClean="0"/>
              <a:t> smallest item would be </a:t>
            </a:r>
            <a:r>
              <a:rPr kumimoji="0" lang="en-US" altLang="zh-TW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[k-1]</a:t>
            </a:r>
            <a:r>
              <a:rPr kumimoji="0" lang="en-US" altLang="zh-TW" dirty="0" smtClean="0"/>
              <a:t>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A more efficient solution is possible.</a:t>
            </a:r>
          </a:p>
          <a:p>
            <a:pPr lvl="1" eaLnBrk="1" hangingPunct="1"/>
            <a:r>
              <a:rPr kumimoji="0" lang="en-US" altLang="zh-TW" b="1" dirty="0" smtClean="0"/>
              <a:t>Without completely sorting</a:t>
            </a:r>
            <a:r>
              <a:rPr kumimoji="0" lang="en-US" altLang="zh-TW" dirty="0" smtClean="0"/>
              <a:t> the array.</a:t>
            </a:r>
          </a:p>
          <a:p>
            <a:pPr lvl="1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The recursive solution proceeds by:</a:t>
            </a:r>
          </a:p>
          <a:p>
            <a:pPr lvl="1" eaLnBrk="1" hangingPunct="1"/>
            <a:r>
              <a:rPr kumimoji="0" lang="en-US" altLang="zh-TW" dirty="0" smtClean="0"/>
              <a:t>Selecting a </a:t>
            </a:r>
            <a:r>
              <a:rPr kumimoji="0" lang="en-US" altLang="zh-TW" b="1" i="1" dirty="0" smtClean="0"/>
              <a:t>pivot item</a:t>
            </a:r>
            <a:r>
              <a:rPr kumimoji="0" lang="en-US" altLang="zh-TW" dirty="0" smtClean="0"/>
              <a:t> in the array.</a:t>
            </a:r>
          </a:p>
          <a:p>
            <a:pPr lvl="1" eaLnBrk="1" hangingPunct="1"/>
            <a:r>
              <a:rPr kumimoji="0" lang="en-US" altLang="zh-TW" b="1" dirty="0" smtClean="0"/>
              <a:t>Cleverly </a:t>
            </a:r>
            <a:r>
              <a:rPr kumimoji="0" lang="en-US" altLang="zh-TW" dirty="0" smtClean="0"/>
              <a:t>arranging, or </a:t>
            </a:r>
            <a:r>
              <a:rPr kumimoji="0" lang="en-US" altLang="zh-TW" b="1" dirty="0" smtClean="0"/>
              <a:t>partitioning</a:t>
            </a:r>
            <a:r>
              <a:rPr kumimoji="0" lang="en-US" altLang="zh-TW" dirty="0" smtClean="0"/>
              <a:t>, the items in the array about this pivot item.</a:t>
            </a:r>
          </a:p>
          <a:p>
            <a:pPr lvl="1" eaLnBrk="1" hangingPunct="1"/>
            <a:r>
              <a:rPr kumimoji="0" lang="en-US" altLang="zh-TW" dirty="0" smtClean="0"/>
              <a:t>Recursively applying the strategy to </a:t>
            </a:r>
            <a:r>
              <a:rPr kumimoji="0" lang="en-US" altLang="zh-TW" b="1" dirty="0" smtClean="0"/>
              <a:t>one</a:t>
            </a:r>
            <a:r>
              <a:rPr kumimoji="0" lang="en-US" altLang="zh-TW" dirty="0" smtClean="0"/>
              <a:t> of the partitions.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74EA32-A464-40B2-A985-B37B4FD7F0C1}" type="slidenum">
              <a:rPr kumimoji="0" lang="zh-TW" altLang="en-US" sz="1200"/>
              <a:pPr eaLnBrk="1" hangingPunct="1"/>
              <a:t>46</a:t>
            </a:fld>
            <a:endParaRPr kumimoji="0" lang="en-US" altLang="zh-TW" sz="1200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(2/4)</a:t>
            </a:r>
          </a:p>
        </p:txBody>
      </p:sp>
      <p:sp>
        <p:nvSpPr>
          <p:cNvPr id="70671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Suppose that you want to find the </a:t>
            </a:r>
            <a:r>
              <a:rPr lang="en-US" altLang="zh-TW" sz="2400" i="1" dirty="0" err="1" smtClean="0"/>
              <a:t>k</a:t>
            </a:r>
            <a:r>
              <a:rPr lang="en-US" altLang="zh-TW" sz="2400" baseline="30000" dirty="0" err="1" smtClean="0"/>
              <a:t>th</a:t>
            </a:r>
            <a:r>
              <a:rPr lang="en-US" altLang="zh-TW" sz="2400" dirty="0" smtClean="0"/>
              <a:t> smallest item in the array segment</a:t>
            </a:r>
            <a:r>
              <a:rPr lang="en-US" altLang="zh-TW" sz="2400" dirty="0" smtClean="0">
                <a:latin typeface="Courier New" pitchFamily="49" charset="0"/>
              </a:rPr>
              <a:t> </a:t>
            </a:r>
            <a:r>
              <a:rPr lang="en-US" altLang="zh-TW" sz="2400" dirty="0" err="1" smtClean="0">
                <a:latin typeface="Courier New" pitchFamily="49" charset="0"/>
              </a:rPr>
              <a:t>anArray</a:t>
            </a:r>
            <a:r>
              <a:rPr lang="en-US" altLang="zh-TW" sz="2400" dirty="0" smtClean="0">
                <a:latin typeface="Courier New" pitchFamily="49" charset="0"/>
              </a:rPr>
              <a:t>[first...last]</a:t>
            </a:r>
            <a:r>
              <a:rPr lang="en-US" altLang="zh-TW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200" dirty="0" smtClean="0"/>
              <a:t>Let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i="1" dirty="0" smtClean="0">
                <a:latin typeface="Courier New" pitchFamily="49" charset="0"/>
              </a:rPr>
              <a:t>p</a:t>
            </a:r>
            <a:r>
              <a:rPr lang="en-US" altLang="zh-TW" sz="2200" dirty="0" smtClean="0">
                <a:latin typeface="Courier New" pitchFamily="49" charset="0"/>
              </a:rPr>
              <a:t> </a:t>
            </a:r>
            <a:r>
              <a:rPr lang="en-US" altLang="zh-TW" sz="2200" dirty="0" smtClean="0"/>
              <a:t>be any item of the array segment.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>
                <a:cs typeface="Courier New" pitchFamily="49" charset="0"/>
              </a:rPr>
              <a:t>k</a:t>
            </a:r>
            <a:r>
              <a:rPr lang="en-US" altLang="zh-TW" sz="2400" dirty="0" smtClean="0">
                <a:cs typeface="Courier New" pitchFamily="49" charset="0"/>
              </a:rPr>
              <a:t>-1</a:t>
            </a:r>
            <a:r>
              <a:rPr lang="en-US" altLang="zh-TW" sz="2400" dirty="0" smtClean="0"/>
              <a:t>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</a:t>
            </a:r>
            <a:r>
              <a:rPr lang="en-US" altLang="zh-TW" sz="2400" i="1" dirty="0" smtClean="0"/>
              <a:t>k</a:t>
            </a:r>
            <a:r>
              <a:rPr lang="en-US" altLang="zh-TW" sz="2400" dirty="0" smtClean="0"/>
              <a:t> or more items: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/>
              <a:t>k</a:t>
            </a:r>
            <a:r>
              <a:rPr lang="en-US" altLang="zh-TW" sz="2400" dirty="0" smtClean="0"/>
              <a:t>-1 items (S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 &amp; </a:t>
            </a:r>
            <a:r>
              <a:rPr lang="en-US" altLang="zh-TW" sz="2400" i="1" dirty="0" smtClean="0"/>
              <a:t>p</a:t>
            </a:r>
            <a:r>
              <a:rPr lang="en-US" altLang="zh-TW" sz="2400" dirty="0" smtClean="0"/>
              <a:t> contains fewer than </a:t>
            </a:r>
            <a:r>
              <a:rPr lang="en-US" altLang="zh-TW" sz="2400" i="1" dirty="0" smtClean="0"/>
              <a:t>k</a:t>
            </a:r>
            <a:r>
              <a:rPr lang="en-US" altLang="zh-TW" sz="2400" dirty="0" smtClean="0"/>
              <a:t> items):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&gt; </a:t>
            </a:r>
            <a:r>
              <a:rPr lang="en-US" altLang="zh-TW" sz="2400" i="1" dirty="0" err="1" smtClean="0">
                <a:latin typeface="Courier New" pitchFamily="49" charset="0"/>
                <a:cs typeface="Courier New" pitchFamily="49" charset="0"/>
              </a:rPr>
              <a:t>pivotIndex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– </a:t>
            </a:r>
            <a:r>
              <a:rPr lang="en-US" altLang="zh-TW" sz="2400" i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+ 1</a:t>
            </a:r>
            <a:r>
              <a:rPr lang="en-US" altLang="zh-TW" sz="2400" dirty="0" smtClean="0"/>
              <a:t>.</a:t>
            </a:r>
          </a:p>
        </p:txBody>
      </p:sp>
      <p:pic>
        <p:nvPicPr>
          <p:cNvPr id="60421" name="Picture 8" descr="fig02_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64904"/>
            <a:ext cx="56388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C231828-14E2-4B51-B739-00625606F2C7}" type="slidenum">
              <a:rPr kumimoji="0" lang="zh-TW" altLang="en-US" sz="1200"/>
              <a:pPr eaLnBrk="1" hangingPunct="1"/>
              <a:t>47</a:t>
            </a:fld>
            <a:endParaRPr kumimoji="0" lang="en-US" altLang="zh-TW" sz="12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(3/4)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kSmall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(k,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, first, last) = 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kumimoji="0" lang="en-US" altLang="zh-TW" sz="2400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kumimoji="0" lang="en-US" altLang="zh-TW" sz="2400" i="1" baseline="30000" dirty="0" err="1" smtClean="0">
                <a:latin typeface="Courier New" pitchFamily="49" charset="0"/>
                <a:cs typeface="Courier New" pitchFamily="49" charset="0"/>
              </a:rPr>
              <a:t>th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 smallest item in </a:t>
            </a:r>
            <a:r>
              <a:rPr kumimoji="0" lang="en-US" altLang="zh-TW" sz="2400" dirty="0" err="1" smtClean="0">
                <a:latin typeface="Courier New" pitchFamily="49" charset="0"/>
                <a:cs typeface="Courier New" pitchFamily="49" charset="0"/>
              </a:rPr>
              <a:t>anArray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[first..last]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endParaRPr kumimoji="0" lang="en-US" altLang="zh-TW" dirty="0" smtClean="0">
              <a:latin typeface="Courier New" pitchFamily="49" charset="0"/>
            </a:endParaRPr>
          </a:p>
          <a:p>
            <a:pPr eaLnBrk="1" hangingPunct="1"/>
            <a:r>
              <a:rPr kumimoji="0" lang="en-US" altLang="zh-TW" sz="2800" dirty="0" smtClean="0"/>
              <a:t>Solution: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 first, last)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=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(k,anArray,first,pivotIndex-1)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	if k &lt;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= p 	if k =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= </a:t>
            </a:r>
            <a:r>
              <a:rPr kumimoji="0" lang="en-US" altLang="zh-TW" sz="2000" dirty="0" err="1" smtClean="0">
                <a:latin typeface="Courier New" pitchFamily="49" charset="0"/>
              </a:rPr>
              <a:t>kSmall</a:t>
            </a:r>
            <a:r>
              <a:rPr kumimoji="0" lang="en-US" altLang="zh-TW" sz="2000" dirty="0" smtClean="0">
                <a:latin typeface="Courier New" pitchFamily="49" charset="0"/>
              </a:rPr>
              <a:t>(</a:t>
            </a:r>
            <a:r>
              <a:rPr kumimoji="0" lang="en-US" altLang="zh-TW" sz="2000" b="1" dirty="0" smtClean="0">
                <a:latin typeface="Courier New" pitchFamily="49" charset="0"/>
              </a:rPr>
              <a:t>k-(pivotIndex-first+1)</a:t>
            </a:r>
            <a:r>
              <a:rPr kumimoji="0" lang="en-US" altLang="zh-TW" sz="2000" dirty="0" smtClean="0">
                <a:latin typeface="Courier New" pitchFamily="49" charset="0"/>
              </a:rPr>
              <a:t>, </a:t>
            </a:r>
            <a:r>
              <a:rPr kumimoji="0" lang="en-US" altLang="zh-TW" sz="2000" dirty="0" err="1" smtClean="0">
                <a:latin typeface="Courier New" pitchFamily="49" charset="0"/>
              </a:rPr>
              <a:t>anArray</a:t>
            </a:r>
            <a:r>
              <a:rPr kumimoji="0" lang="en-US" altLang="zh-TW" sz="2000" dirty="0" smtClean="0">
                <a:latin typeface="Courier New" pitchFamily="49" charset="0"/>
              </a:rPr>
              <a:t>,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         </a:t>
            </a:r>
            <a:r>
              <a:rPr kumimoji="0" lang="en-US" altLang="zh-TW" sz="2000" b="1" dirty="0" smtClean="0">
                <a:latin typeface="Courier New" pitchFamily="49" charset="0"/>
              </a:rPr>
              <a:t>pivotIndex+1</a:t>
            </a:r>
            <a:r>
              <a:rPr kumimoji="0" lang="en-US" altLang="zh-TW" sz="2000" dirty="0" smtClean="0">
                <a:latin typeface="Courier New" pitchFamily="49" charset="0"/>
              </a:rPr>
              <a:t>, last)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000" dirty="0" smtClean="0">
                <a:latin typeface="Courier New" pitchFamily="49" charset="0"/>
              </a:rPr>
              <a:t>		 	if k &gt; </a:t>
            </a:r>
            <a:r>
              <a:rPr kumimoji="0" lang="en-US" altLang="zh-TW" sz="2000" dirty="0" err="1" smtClean="0">
                <a:latin typeface="Courier New" pitchFamily="49" charset="0"/>
              </a:rPr>
              <a:t>pivotIndex</a:t>
            </a:r>
            <a:r>
              <a:rPr kumimoji="0" lang="en-US" altLang="zh-TW" sz="2000" dirty="0" smtClean="0">
                <a:latin typeface="Courier New" pitchFamily="49" charset="0"/>
              </a:rPr>
              <a:t> – first + 1 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380312" y="4770859"/>
            <a:ext cx="1422184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 smtClean="0"/>
              <a:t>the base </a:t>
            </a:r>
            <a:r>
              <a:rPr lang="en-US" altLang="zh-TW" dirty="0"/>
              <a:t>case</a:t>
            </a:r>
            <a:endParaRPr lang="en-US" altLang="zh-TW" sz="1200" dirty="0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H="1">
            <a:off x="6804248" y="4941167"/>
            <a:ext cx="576064" cy="58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112E43A-FC4A-4E0B-B85D-2ADE9C248653}" type="slidenum">
              <a:rPr kumimoji="0" lang="zh-TW" altLang="en-US" sz="1200"/>
              <a:pPr eaLnBrk="1" hangingPunct="1"/>
              <a:t>48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400" dirty="0" smtClean="0"/>
              <a:t>Searching an Array: the </a:t>
            </a:r>
            <a:r>
              <a:rPr kumimoji="0" lang="en-US" altLang="zh-TW" sz="3400" i="1" dirty="0" err="1" smtClean="0"/>
              <a:t>k</a:t>
            </a:r>
            <a:r>
              <a:rPr kumimoji="0" lang="en-US" altLang="zh-TW" sz="3400" baseline="30000" dirty="0" err="1" smtClean="0"/>
              <a:t>th</a:t>
            </a:r>
            <a:r>
              <a:rPr kumimoji="0" lang="en-US" altLang="zh-TW" sz="3400" dirty="0" smtClean="0"/>
              <a:t> Smallest Item (4/4)</a:t>
            </a:r>
            <a:endParaRPr kumimoji="0" lang="zh-TW" altLang="en-US" sz="3400" dirty="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Two more questions:</a:t>
            </a:r>
          </a:p>
          <a:p>
            <a:pPr lvl="1" eaLnBrk="1" hangingPunct="1"/>
            <a:r>
              <a:rPr lang="en-US" altLang="zh-TW" dirty="0" smtClean="0"/>
              <a:t>How to choose the pivot item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?</a:t>
            </a:r>
          </a:p>
          <a:p>
            <a:pPr lvl="2" eaLnBrk="1" hangingPunct="1"/>
            <a:r>
              <a:rPr lang="en-US" altLang="zh-TW" dirty="0" smtClean="0"/>
              <a:t>The choice of </a:t>
            </a:r>
            <a:r>
              <a:rPr lang="en-US" altLang="zh-TW" i="1" dirty="0" smtClean="0">
                <a:latin typeface="Courier New" pitchFamily="49" charset="0"/>
              </a:rPr>
              <a:t>p</a:t>
            </a:r>
            <a:r>
              <a:rPr lang="en-US" altLang="zh-TW" dirty="0" smtClean="0"/>
              <a:t> is arbitrary.</a:t>
            </a:r>
          </a:p>
          <a:p>
            <a:pPr lvl="1" eaLnBrk="1" hangingPunct="1"/>
            <a:r>
              <a:rPr lang="en-US" altLang="zh-TW" dirty="0" smtClean="0"/>
              <a:t>How to partition the array?</a:t>
            </a:r>
          </a:p>
          <a:p>
            <a:pPr lvl="2" eaLnBrk="1" hangingPunct="1"/>
            <a:r>
              <a:rPr lang="en-US" altLang="zh-TW" dirty="0" smtClean="0"/>
              <a:t>Chapter 11 gives an algorithm for partitioning the array.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55B7912-6303-4B51-B708-16C7CF63CF88}" type="slidenum">
              <a:rPr kumimoji="0" lang="zh-TW" altLang="en-US" sz="1200"/>
              <a:pPr eaLnBrk="1" hangingPunct="1"/>
              <a:t>49</a:t>
            </a:fld>
            <a:endParaRPr kumimoji="0" lang="en-US" altLang="zh-TW" sz="12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(1/11)</a:t>
            </a:r>
            <a:endParaRPr kumimoji="0" lang="zh-TW" altLang="en-US" smtClean="0"/>
          </a:p>
        </p:txBody>
      </p:sp>
      <p:sp>
        <p:nvSpPr>
          <p:cNvPr id="6349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760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Rules:</a:t>
            </a:r>
          </a:p>
          <a:p>
            <a:pPr lvl="1" eaLnBrk="1" hangingPunct="1"/>
            <a:r>
              <a:rPr lang="en-US" altLang="zh-TW" dirty="0" smtClean="0"/>
              <a:t>To move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 disks, one by one, from pole A to pole B.</a:t>
            </a:r>
          </a:p>
          <a:p>
            <a:pPr lvl="1" eaLnBrk="1" hangingPunct="1"/>
            <a:r>
              <a:rPr lang="en-US" altLang="zh-TW" dirty="0" smtClean="0"/>
              <a:t>Pole C can be used for the help of the transfer.</a:t>
            </a:r>
          </a:p>
          <a:p>
            <a:pPr lvl="1" eaLnBrk="1" hangingPunct="1"/>
            <a:r>
              <a:rPr lang="en-US" altLang="zh-TW" dirty="0" smtClean="0"/>
              <a:t>A disk could be placed only on top of a larger disk.</a:t>
            </a:r>
          </a:p>
        </p:txBody>
      </p:sp>
      <p:pic>
        <p:nvPicPr>
          <p:cNvPr id="6349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0463" y="3962400"/>
            <a:ext cx="4273550" cy="2057400"/>
          </a:xfrm>
          <a:noFill/>
        </p:spPr>
      </p:pic>
      <p:sp>
        <p:nvSpPr>
          <p:cNvPr id="63494" name="Text Box 8"/>
          <p:cNvSpPr txBox="1">
            <a:spLocks noChangeArrowheads="1"/>
          </p:cNvSpPr>
          <p:nvPr/>
        </p:nvSpPr>
        <p:spPr bwMode="auto">
          <a:xfrm>
            <a:off x="2514600" y="5715000"/>
            <a:ext cx="933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(source)</a:t>
            </a:r>
          </a:p>
        </p:txBody>
      </p:sp>
      <p:sp>
        <p:nvSpPr>
          <p:cNvPr id="63495" name="Text Box 9"/>
          <p:cNvSpPr txBox="1">
            <a:spLocks noChangeArrowheads="1"/>
          </p:cNvSpPr>
          <p:nvPr/>
        </p:nvSpPr>
        <p:spPr bwMode="auto">
          <a:xfrm>
            <a:off x="4076700" y="5697538"/>
            <a:ext cx="133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(destination)</a:t>
            </a:r>
          </a:p>
        </p:txBody>
      </p:sp>
      <p:sp>
        <p:nvSpPr>
          <p:cNvPr id="63496" name="Text Box 10"/>
          <p:cNvSpPr txBox="1">
            <a:spLocks noChangeArrowheads="1"/>
          </p:cNvSpPr>
          <p:nvPr/>
        </p:nvSpPr>
        <p:spPr bwMode="auto">
          <a:xfrm>
            <a:off x="5943600" y="5697538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AFBAF2A-FFEC-4420-AE4B-518D7B95DAD4}" type="slidenum">
              <a:rPr kumimoji="0" lang="zh-TW" altLang="en-US" sz="1200"/>
              <a:pPr eaLnBrk="1" hangingPunct="1"/>
              <a:t>50</a:t>
            </a:fld>
            <a:endParaRPr kumimoji="0" lang="en-US" altLang="zh-TW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(2/11)</a:t>
            </a:r>
            <a:endParaRPr kumimoji="0" lang="zh-TW" altLang="en-US" smtClean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Recursive thinking:</a:t>
            </a:r>
          </a:p>
          <a:p>
            <a:pPr lvl="1" eaLnBrk="1" hangingPunct="1"/>
            <a:r>
              <a:rPr lang="en-US" altLang="zh-TW" dirty="0" smtClean="0"/>
              <a:t>If you have only one disk (that is,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=1):</a:t>
            </a:r>
          </a:p>
          <a:p>
            <a:pPr lvl="2" eaLnBrk="1" hangingPunct="1"/>
            <a:r>
              <a:rPr lang="en-US" altLang="zh-TW" dirty="0" smtClean="0"/>
              <a:t>Move it from source to destination directly.</a:t>
            </a:r>
          </a:p>
          <a:p>
            <a:pPr lvl="1" eaLnBrk="1" hangingPunct="1"/>
            <a:r>
              <a:rPr lang="en-US" altLang="zh-TW" dirty="0" smtClean="0"/>
              <a:t>If you have more than one disk (that is,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&gt;1):</a:t>
            </a:r>
          </a:p>
          <a:p>
            <a:pPr lvl="2" eaLnBrk="1" hangingPunct="1"/>
            <a:r>
              <a:rPr lang="en-US" altLang="zh-TW" u="sng" dirty="0" smtClean="0"/>
              <a:t>Ignore the bottom disk and solve the problem for </a:t>
            </a:r>
            <a:r>
              <a:rPr lang="en-US" altLang="zh-TW" i="1" u="sng" dirty="0" smtClean="0"/>
              <a:t>n</a:t>
            </a:r>
            <a:r>
              <a:rPr lang="en-US" altLang="zh-TW" u="sng" dirty="0" smtClean="0"/>
              <a:t>-1 disks</a:t>
            </a:r>
            <a:r>
              <a:rPr lang="en-US" altLang="zh-TW" dirty="0" smtClean="0"/>
              <a:t>, with the small modification that </a:t>
            </a:r>
            <a:r>
              <a:rPr lang="en-US" altLang="zh-TW" u="sng" dirty="0" smtClean="0"/>
              <a:t>pole C is the destination and pole B is the spare</a:t>
            </a:r>
            <a:r>
              <a:rPr lang="en-US" altLang="zh-TW" dirty="0" smtClean="0"/>
              <a:t>. 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11352"/>
            <a:ext cx="449580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2362200" y="6292552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5715000" y="6275090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4191000" y="6275090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>
          <a:xfrm>
            <a:off x="2590800" y="6580584"/>
            <a:ext cx="5181600" cy="30480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3" grpId="0"/>
      <p:bldP spid="252934" grpId="0"/>
      <p:bldP spid="2529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FADC059-9E8F-42DA-B319-F994BB47F583}" type="slidenum">
              <a:rPr kumimoji="0" lang="zh-TW" altLang="en-US" sz="1200"/>
              <a:pPr eaLnBrk="1" hangingPunct="1"/>
              <a:t>51</a:t>
            </a:fld>
            <a:endParaRPr kumimoji="0" lang="en-US" altLang="zh-TW" sz="120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(3/11)</a:t>
            </a:r>
            <a:endParaRPr kumimoji="0" lang="zh-TW" altLang="en-US" smtClean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Then, solve the problem for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=1 by moving the largest disk from A to B.</a:t>
            </a:r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  <a:p>
            <a:pPr lvl="2" eaLnBrk="1" hangingPunct="1"/>
            <a:endParaRPr lang="en-US" altLang="zh-TW" dirty="0" smtClean="0"/>
          </a:p>
        </p:txBody>
      </p:sp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40050"/>
            <a:ext cx="41148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2325688" y="4924400"/>
            <a:ext cx="104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auto">
          <a:xfrm>
            <a:off x="3810000" y="4906938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5544" name="Text Box 7"/>
          <p:cNvSpPr txBox="1">
            <a:spLocks noChangeArrowheads="1"/>
          </p:cNvSpPr>
          <p:nvPr/>
        </p:nvSpPr>
        <p:spPr bwMode="auto">
          <a:xfrm>
            <a:off x="5867400" y="4906938"/>
            <a:ext cx="931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F40392B-D33D-4A78-B602-042C3B9AF1D9}" type="slidenum">
              <a:rPr kumimoji="0" lang="zh-TW" altLang="en-US" sz="1200"/>
              <a:pPr eaLnBrk="1" hangingPunct="1"/>
              <a:t>52</a:t>
            </a:fld>
            <a:endParaRPr kumimoji="0" lang="en-US" altLang="zh-TW" sz="120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(4/11)</a:t>
            </a:r>
            <a:endParaRPr kumimoji="0" lang="zh-TW" altLang="en-US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Now, all you have to do is move the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-1 disks from pole C to pole B.</a:t>
            </a:r>
          </a:p>
          <a:p>
            <a:pPr lvl="1" eaLnBrk="1" hangingPunct="1"/>
            <a:r>
              <a:rPr lang="en-US" altLang="zh-TW" dirty="0" smtClean="0"/>
              <a:t>C as the source, B as the destination, and A as the spare.</a:t>
            </a:r>
          </a:p>
          <a:p>
            <a:pPr eaLnBrk="1" hangingPunct="1"/>
            <a:endParaRPr lang="zh-TW" altLang="en-US" dirty="0" smtClean="0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46959"/>
            <a:ext cx="434340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5867400" y="5788496"/>
            <a:ext cx="10429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(source)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3832225" y="5788496"/>
            <a:ext cx="1501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(destination)</a:t>
            </a:r>
          </a:p>
        </p:txBody>
      </p:sp>
      <p:sp>
        <p:nvSpPr>
          <p:cNvPr id="66568" name="Text Box 7"/>
          <p:cNvSpPr txBox="1">
            <a:spLocks noChangeArrowheads="1"/>
          </p:cNvSpPr>
          <p:nvPr/>
        </p:nvSpPr>
        <p:spPr bwMode="auto">
          <a:xfrm>
            <a:off x="2344738" y="5788496"/>
            <a:ext cx="931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(spare)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B8324DE-7B16-41C4-AEF3-2FF071222B18}" type="slidenum">
              <a:rPr kumimoji="0" lang="zh-TW" altLang="en-US" sz="1200"/>
              <a:pPr eaLnBrk="1" hangingPunct="1"/>
              <a:t>53</a:t>
            </a:fld>
            <a:endParaRPr kumimoji="0" lang="en-US" altLang="zh-TW" sz="120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(5/11)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err="1" smtClean="0"/>
              <a:t>Pseudocode</a:t>
            </a:r>
            <a:r>
              <a:rPr kumimoji="0" lang="en-US" altLang="zh-TW" dirty="0" smtClean="0"/>
              <a:t>:</a:t>
            </a:r>
            <a:endParaRPr kumimoji="0" lang="en-US" altLang="zh-TW" dirty="0" smtClean="0"/>
          </a:p>
          <a:p>
            <a:pPr lvl="1" eaLnBrk="1" hangingPunct="1">
              <a:buFont typeface="Wingdings" pitchFamily="2" charset="2"/>
              <a:buNone/>
            </a:pPr>
            <a:endParaRPr kumimoji="0" lang="en-US" altLang="zh-TW" sz="2400" dirty="0" smtClean="0">
              <a:latin typeface="Courier New" pitchFamily="49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</a:rPr>
              <a:t> </a:t>
            </a:r>
            <a:endParaRPr kumimoji="0" lang="en-US" altLang="zh-TW" sz="2400" b="1" dirty="0" smtClean="0">
              <a:latin typeface="Courier New" pitchFamily="49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79438" y="2532063"/>
            <a:ext cx="8070850" cy="2573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lvl="1">
              <a:defRPr/>
            </a:pPr>
            <a:r>
              <a:rPr kumimoji="0" lang="en-US" altLang="zh-TW" sz="1800" b="1" dirty="0" err="1">
                <a:solidFill>
                  <a:srgbClr val="CC00FF"/>
                </a:solidFill>
                <a:latin typeface="Courier New" pitchFamily="49" charset="0"/>
              </a:rPr>
              <a:t>solveTowers</a:t>
            </a:r>
            <a:r>
              <a:rPr kumimoji="0" lang="en-US" altLang="zh-TW" sz="1800" b="1" dirty="0">
                <a:latin typeface="Courier New" pitchFamily="49" charset="0"/>
              </a:rPr>
              <a:t>(count, source, destination, spare)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	 </a:t>
            </a:r>
          </a:p>
          <a:p>
            <a:pPr lvl="1">
              <a:defRPr/>
            </a:pPr>
            <a:r>
              <a:rPr kumimoji="0" lang="en-US" altLang="zh-TW" sz="1800" dirty="0">
                <a:latin typeface="Courier New" pitchFamily="49" charset="0"/>
              </a:rPr>
              <a:t>	if</a:t>
            </a:r>
            <a:r>
              <a:rPr kumimoji="0" lang="en-US" altLang="zh-TW" sz="1800" b="1" dirty="0">
                <a:latin typeface="Courier New" pitchFamily="49" charset="0"/>
              </a:rPr>
              <a:t> (count</a:t>
            </a:r>
            <a:r>
              <a:rPr kumimoji="0" lang="en-US" altLang="zh-TW" sz="1800" b="1" i="1" dirty="0">
                <a:latin typeface="Courier New" pitchFamily="49" charset="0"/>
              </a:rPr>
              <a:t> is </a:t>
            </a:r>
            <a:r>
              <a:rPr kumimoji="0" lang="en-US" altLang="zh-TW" sz="1800" b="1" dirty="0">
                <a:latin typeface="Courier New" pitchFamily="49" charset="0"/>
              </a:rPr>
              <a:t>1)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   </a:t>
            </a:r>
            <a:r>
              <a:rPr kumimoji="0" lang="en-US" altLang="zh-TW" sz="1800" b="1" i="1" dirty="0">
                <a:latin typeface="Courier New" pitchFamily="49" charset="0"/>
              </a:rPr>
              <a:t>Move a disk directly from </a:t>
            </a:r>
            <a:r>
              <a:rPr kumimoji="0" lang="en-US" altLang="zh-TW" sz="1800" b="1" dirty="0">
                <a:latin typeface="Courier New" pitchFamily="49" charset="0"/>
              </a:rPr>
              <a:t>source </a:t>
            </a:r>
            <a:r>
              <a:rPr kumimoji="0" lang="en-US" altLang="zh-TW" sz="1800" b="1" i="1" dirty="0">
                <a:latin typeface="Courier New" pitchFamily="49" charset="0"/>
              </a:rPr>
              <a:t>to</a:t>
            </a:r>
            <a:r>
              <a:rPr kumimoji="0" lang="en-US" altLang="zh-TW" sz="1800" b="1" dirty="0">
                <a:latin typeface="Courier New" pitchFamily="49" charset="0"/>
              </a:rPr>
              <a:t> destination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</a:t>
            </a:r>
            <a:r>
              <a:rPr kumimoji="0" lang="en-US" altLang="zh-TW" sz="1800" dirty="0">
                <a:latin typeface="Courier New" pitchFamily="49" charset="0"/>
              </a:rPr>
              <a:t>else</a:t>
            </a:r>
            <a:endParaRPr kumimoji="0" lang="en-US" altLang="zh-TW" sz="1800" b="1" dirty="0">
              <a:latin typeface="Courier New" pitchFamily="49" charset="0"/>
            </a:endParaRP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{  </a:t>
            </a:r>
            <a:r>
              <a:rPr kumimoji="0" lang="en-US" altLang="zh-TW" sz="1800" b="1" dirty="0" err="1">
                <a:solidFill>
                  <a:srgbClr val="CC00FF"/>
                </a:solidFill>
                <a:latin typeface="Courier New" pitchFamily="49" charset="0"/>
              </a:rPr>
              <a:t>solveTowers</a:t>
            </a:r>
            <a:r>
              <a:rPr kumimoji="0" lang="en-US" altLang="zh-TW" sz="1800" b="1" dirty="0">
                <a:latin typeface="Courier New" pitchFamily="49" charset="0"/>
              </a:rPr>
              <a:t>(count-1,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source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spare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destination</a:t>
            </a:r>
            <a:r>
              <a:rPr kumimoji="0" lang="en-US" altLang="zh-TW" sz="1800" b="1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   </a:t>
            </a:r>
            <a:r>
              <a:rPr kumimoji="0" lang="en-US" altLang="zh-TW" sz="1800" b="1" dirty="0" err="1">
                <a:solidFill>
                  <a:srgbClr val="CC00FF"/>
                </a:solidFill>
                <a:latin typeface="Courier New" pitchFamily="49" charset="0"/>
              </a:rPr>
              <a:t>solveTowers</a:t>
            </a:r>
            <a:r>
              <a:rPr kumimoji="0" lang="en-US" altLang="zh-TW" sz="1800" b="1" dirty="0">
                <a:latin typeface="Courier New" pitchFamily="49" charset="0"/>
              </a:rPr>
              <a:t>(1,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source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destination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spare</a:t>
            </a:r>
            <a:r>
              <a:rPr kumimoji="0" lang="en-US" altLang="zh-TW" sz="1800" b="1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   </a:t>
            </a:r>
            <a:r>
              <a:rPr kumimoji="0" lang="en-US" altLang="zh-TW" sz="1800" b="1" dirty="0" err="1">
                <a:solidFill>
                  <a:srgbClr val="CC00FF"/>
                </a:solidFill>
                <a:latin typeface="Courier New" pitchFamily="49" charset="0"/>
              </a:rPr>
              <a:t>solveTowers</a:t>
            </a:r>
            <a:r>
              <a:rPr kumimoji="0" lang="en-US" altLang="zh-TW" sz="1800" b="1" dirty="0">
                <a:latin typeface="Courier New" pitchFamily="49" charset="0"/>
              </a:rPr>
              <a:t>(count-1,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spare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destination</a:t>
            </a:r>
            <a:r>
              <a:rPr kumimoji="0" lang="en-US" altLang="zh-TW" sz="1800" b="1" dirty="0">
                <a:latin typeface="Courier New" pitchFamily="49" charset="0"/>
              </a:rPr>
              <a:t>, </a:t>
            </a:r>
            <a:r>
              <a:rPr kumimoji="0" lang="en-US" altLang="zh-TW" sz="1800" b="1" dirty="0">
                <a:solidFill>
                  <a:schemeClr val="accent2"/>
                </a:solidFill>
                <a:latin typeface="Courier New" pitchFamily="49" charset="0"/>
              </a:rPr>
              <a:t>source</a:t>
            </a:r>
            <a:r>
              <a:rPr kumimoji="0" lang="en-US" altLang="zh-TW" sz="1800" b="1" dirty="0">
                <a:latin typeface="Courier New" pitchFamily="49" charset="0"/>
              </a:rPr>
              <a:t>)</a:t>
            </a:r>
          </a:p>
          <a:p>
            <a:pPr lvl="1">
              <a:defRPr/>
            </a:pPr>
            <a:r>
              <a:rPr kumimoji="0" lang="en-US" altLang="zh-TW" sz="1800" b="1" dirty="0">
                <a:latin typeface="Courier New" pitchFamily="49" charset="0"/>
              </a:rPr>
              <a:t>	} </a:t>
            </a:r>
            <a:r>
              <a:rPr kumimoji="0" lang="en-US" altLang="zh-TW" sz="1800" b="1" dirty="0">
                <a:solidFill>
                  <a:schemeClr val="accent1"/>
                </a:solidFill>
                <a:latin typeface="Courier New" pitchFamily="49" charset="0"/>
              </a:rPr>
              <a:t>// end if</a:t>
            </a:r>
            <a:endParaRPr lang="zh-TW" altLang="en-US" sz="1800" dirty="0">
              <a:solidFill>
                <a:schemeClr val="accent1"/>
              </a:solidFill>
              <a:latin typeface="Courier New" pitchFamily="49" charset="0"/>
            </a:endParaRPr>
          </a:p>
        </p:txBody>
      </p:sp>
      <p:sp>
        <p:nvSpPr>
          <p:cNvPr id="67590" name="Text Box 4"/>
          <p:cNvSpPr txBox="1">
            <a:spLocks noChangeArrowheads="1"/>
          </p:cNvSpPr>
          <p:nvPr/>
        </p:nvSpPr>
        <p:spPr bwMode="auto">
          <a:xfrm>
            <a:off x="7343775" y="2886075"/>
            <a:ext cx="141922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base case</a:t>
            </a:r>
            <a:endParaRPr lang="en-US" altLang="zh-TW" sz="1200" dirty="0"/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 flipH="1">
            <a:off x="6516688" y="3038475"/>
            <a:ext cx="83820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33400" y="5334000"/>
            <a:ext cx="2751074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/>
              <a:t>Meet the four </a:t>
            </a:r>
            <a:r>
              <a:rPr lang="en-US" altLang="zh-TW" b="1" dirty="0" smtClean="0"/>
              <a:t>questions </a:t>
            </a:r>
            <a:r>
              <a:rPr lang="en-US" altLang="zh-TW" b="1" dirty="0"/>
              <a:t>?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214980A-DDEF-4200-9794-6C3EA8699E79}" type="slidenum">
              <a:rPr kumimoji="0" lang="zh-TW" altLang="en-US" sz="1200"/>
              <a:pPr eaLnBrk="1" hangingPunct="1"/>
              <a:t>54</a:t>
            </a:fld>
            <a:endParaRPr kumimoji="0" lang="en-US" altLang="zh-TW" sz="120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(6/11)</a:t>
            </a:r>
            <a:endParaRPr kumimoji="0" lang="zh-TW" altLang="en-US" smtClean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505200" y="19812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(3</a:t>
            </a:r>
            <a:r>
              <a:rPr lang="en-US" altLang="zh-TW" dirty="0"/>
              <a:t>, A, B, C)</a:t>
            </a:r>
          </a:p>
        </p:txBody>
      </p:sp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1219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06" name="Rectangle 6"/>
          <p:cNvSpPr>
            <a:spLocks noChangeArrowheads="1"/>
          </p:cNvSpPr>
          <p:nvPr/>
        </p:nvSpPr>
        <p:spPr bwMode="auto">
          <a:xfrm>
            <a:off x="3505200" y="2667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07" name="Rectangle 7"/>
          <p:cNvSpPr>
            <a:spLocks noChangeArrowheads="1"/>
          </p:cNvSpPr>
          <p:nvPr/>
        </p:nvSpPr>
        <p:spPr bwMode="auto">
          <a:xfrm>
            <a:off x="5791200" y="2667000"/>
            <a:ext cx="2209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(2</a:t>
            </a:r>
            <a:r>
              <a:rPr lang="en-US" altLang="zh-TW" dirty="0"/>
              <a:t>, C, B, A)</a:t>
            </a:r>
          </a:p>
        </p:txBody>
      </p:sp>
      <p:sp>
        <p:nvSpPr>
          <p:cNvPr id="256008" name="Line 8"/>
          <p:cNvSpPr>
            <a:spLocks noChangeShapeType="1"/>
          </p:cNvSpPr>
          <p:nvPr/>
        </p:nvSpPr>
        <p:spPr bwMode="auto">
          <a:xfrm flipH="1">
            <a:off x="2743200" y="2286000"/>
            <a:ext cx="1676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09" name="Line 9"/>
          <p:cNvSpPr>
            <a:spLocks noChangeShapeType="1"/>
          </p:cNvSpPr>
          <p:nvPr/>
        </p:nvSpPr>
        <p:spPr bwMode="auto">
          <a:xfrm>
            <a:off x="4648200" y="228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0" name="Line 10"/>
          <p:cNvSpPr>
            <a:spLocks noChangeShapeType="1"/>
          </p:cNvSpPr>
          <p:nvPr/>
        </p:nvSpPr>
        <p:spPr bwMode="auto">
          <a:xfrm>
            <a:off x="4876800" y="22860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1" name="Rectangle 11"/>
          <p:cNvSpPr>
            <a:spLocks noChangeArrowheads="1"/>
          </p:cNvSpPr>
          <p:nvPr/>
        </p:nvSpPr>
        <p:spPr bwMode="auto">
          <a:xfrm>
            <a:off x="1524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dirty="0"/>
              <a:t>, A, B, C)</a:t>
            </a:r>
          </a:p>
        </p:txBody>
      </p:sp>
      <p:sp>
        <p:nvSpPr>
          <p:cNvPr id="256012" name="Rectangle 12"/>
          <p:cNvSpPr>
            <a:spLocks noChangeArrowheads="1"/>
          </p:cNvSpPr>
          <p:nvPr/>
        </p:nvSpPr>
        <p:spPr bwMode="auto">
          <a:xfrm>
            <a:off x="10668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C, B)</a:t>
            </a:r>
          </a:p>
        </p:txBody>
      </p:sp>
      <p:sp>
        <p:nvSpPr>
          <p:cNvPr id="256013" name="Rectangle 13"/>
          <p:cNvSpPr>
            <a:spLocks noChangeArrowheads="1"/>
          </p:cNvSpPr>
          <p:nvPr/>
        </p:nvSpPr>
        <p:spPr bwMode="auto">
          <a:xfrm>
            <a:off x="22860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B, C, A)</a:t>
            </a:r>
          </a:p>
        </p:txBody>
      </p:sp>
      <p:sp>
        <p:nvSpPr>
          <p:cNvPr id="256014" name="Rectangle 14"/>
          <p:cNvSpPr>
            <a:spLocks noChangeArrowheads="1"/>
          </p:cNvSpPr>
          <p:nvPr/>
        </p:nvSpPr>
        <p:spPr bwMode="auto">
          <a:xfrm>
            <a:off x="4648200" y="32766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A, B)</a:t>
            </a:r>
          </a:p>
        </p:txBody>
      </p:sp>
      <p:sp>
        <p:nvSpPr>
          <p:cNvPr id="256015" name="Rectangle 15"/>
          <p:cNvSpPr>
            <a:spLocks noChangeArrowheads="1"/>
          </p:cNvSpPr>
          <p:nvPr/>
        </p:nvSpPr>
        <p:spPr bwMode="auto">
          <a:xfrm>
            <a:off x="5562600" y="38100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C, B, A)</a:t>
            </a:r>
          </a:p>
        </p:txBody>
      </p:sp>
      <p:sp>
        <p:nvSpPr>
          <p:cNvPr id="256016" name="Rectangle 16"/>
          <p:cNvSpPr>
            <a:spLocks noChangeArrowheads="1"/>
          </p:cNvSpPr>
          <p:nvPr/>
        </p:nvSpPr>
        <p:spPr bwMode="auto">
          <a:xfrm>
            <a:off x="6781800" y="4267200"/>
            <a:ext cx="22098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1600" dirty="0" err="1" smtClean="0"/>
              <a:t>solveTowers</a:t>
            </a:r>
            <a:r>
              <a:rPr lang="en-US" altLang="zh-TW" sz="1600" dirty="0" smtClean="0"/>
              <a:t>(1</a:t>
            </a:r>
            <a:r>
              <a:rPr lang="en-US" altLang="zh-TW" sz="1600" dirty="0"/>
              <a:t>, A, B, C)</a:t>
            </a:r>
          </a:p>
        </p:txBody>
      </p:sp>
      <p:sp>
        <p:nvSpPr>
          <p:cNvPr id="256017" name="Line 17"/>
          <p:cNvSpPr>
            <a:spLocks noChangeShapeType="1"/>
          </p:cNvSpPr>
          <p:nvPr/>
        </p:nvSpPr>
        <p:spPr bwMode="auto">
          <a:xfrm flipH="1">
            <a:off x="1600200" y="29718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8" name="Line 18"/>
          <p:cNvSpPr>
            <a:spLocks noChangeShapeType="1"/>
          </p:cNvSpPr>
          <p:nvPr/>
        </p:nvSpPr>
        <p:spPr bwMode="auto">
          <a:xfrm flipH="1">
            <a:off x="24384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19" name="Line 19"/>
          <p:cNvSpPr>
            <a:spLocks noChangeShapeType="1"/>
          </p:cNvSpPr>
          <p:nvPr/>
        </p:nvSpPr>
        <p:spPr bwMode="auto">
          <a:xfrm>
            <a:off x="3200400" y="2971800"/>
            <a:ext cx="304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0" name="Line 20"/>
          <p:cNvSpPr>
            <a:spLocks noChangeShapeType="1"/>
          </p:cNvSpPr>
          <p:nvPr/>
        </p:nvSpPr>
        <p:spPr bwMode="auto">
          <a:xfrm flipH="1">
            <a:off x="6096000" y="2971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1" name="Line 21"/>
          <p:cNvSpPr>
            <a:spLocks noChangeShapeType="1"/>
          </p:cNvSpPr>
          <p:nvPr/>
        </p:nvSpPr>
        <p:spPr bwMode="auto">
          <a:xfrm flipH="1">
            <a:off x="6934200" y="29718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22" name="Line 22"/>
          <p:cNvSpPr>
            <a:spLocks noChangeShapeType="1"/>
          </p:cNvSpPr>
          <p:nvPr/>
        </p:nvSpPr>
        <p:spPr bwMode="auto">
          <a:xfrm>
            <a:off x="7696200" y="2971800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631" name="Rectangle 26"/>
          <p:cNvSpPr>
            <a:spLocks noChangeArrowheads="1"/>
          </p:cNvSpPr>
          <p:nvPr/>
        </p:nvSpPr>
        <p:spPr bwMode="auto">
          <a:xfrm>
            <a:off x="838200" y="5410200"/>
            <a:ext cx="762000" cy="3048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TW"/>
          </a:p>
        </p:txBody>
      </p:sp>
      <p:sp>
        <p:nvSpPr>
          <p:cNvPr id="68632" name="Text Box 27"/>
          <p:cNvSpPr txBox="1">
            <a:spLocks noChangeArrowheads="1"/>
          </p:cNvSpPr>
          <p:nvPr/>
        </p:nvSpPr>
        <p:spPr bwMode="auto">
          <a:xfrm>
            <a:off x="1552575" y="5416550"/>
            <a:ext cx="6999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: base case, move disk from source to destination directly.</a:t>
            </a:r>
          </a:p>
        </p:txBody>
      </p:sp>
      <p:sp>
        <p:nvSpPr>
          <p:cNvPr id="68633" name="Text Box 28"/>
          <p:cNvSpPr txBox="1">
            <a:spLocks noChangeArrowheads="1"/>
          </p:cNvSpPr>
          <p:nvPr/>
        </p:nvSpPr>
        <p:spPr bwMode="auto">
          <a:xfrm>
            <a:off x="3336925" y="1690688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</a:t>
            </a:r>
          </a:p>
        </p:txBody>
      </p:sp>
      <p:sp>
        <p:nvSpPr>
          <p:cNvPr id="256029" name="Text Box 29"/>
          <p:cNvSpPr txBox="1">
            <a:spLocks noChangeArrowheads="1"/>
          </p:cNvSpPr>
          <p:nvPr/>
        </p:nvSpPr>
        <p:spPr bwMode="auto">
          <a:xfrm>
            <a:off x="1066800" y="23622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2</a:t>
            </a:r>
          </a:p>
        </p:txBody>
      </p:sp>
      <p:sp>
        <p:nvSpPr>
          <p:cNvPr id="256030" name="Text Box 30"/>
          <p:cNvSpPr txBox="1">
            <a:spLocks noChangeArrowheads="1"/>
          </p:cNvSpPr>
          <p:nvPr/>
        </p:nvSpPr>
        <p:spPr bwMode="auto">
          <a:xfrm>
            <a:off x="0" y="29718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3</a:t>
            </a:r>
          </a:p>
        </p:txBody>
      </p:sp>
      <p:sp>
        <p:nvSpPr>
          <p:cNvPr id="256031" name="Text Box 31"/>
          <p:cNvSpPr txBox="1">
            <a:spLocks noChangeArrowheads="1"/>
          </p:cNvSpPr>
          <p:nvPr/>
        </p:nvSpPr>
        <p:spPr bwMode="auto">
          <a:xfrm>
            <a:off x="838200" y="3581400"/>
            <a:ext cx="296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4</a:t>
            </a:r>
          </a:p>
        </p:txBody>
      </p:sp>
      <p:sp>
        <p:nvSpPr>
          <p:cNvPr id="256032" name="Text Box 32"/>
          <p:cNvSpPr txBox="1">
            <a:spLocks noChangeArrowheads="1"/>
          </p:cNvSpPr>
          <p:nvPr/>
        </p:nvSpPr>
        <p:spPr bwMode="auto">
          <a:xfrm>
            <a:off x="1995488" y="41148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5</a:t>
            </a:r>
          </a:p>
        </p:txBody>
      </p:sp>
      <p:sp>
        <p:nvSpPr>
          <p:cNvPr id="256033" name="Text Box 33"/>
          <p:cNvSpPr txBox="1">
            <a:spLocks noChangeArrowheads="1"/>
          </p:cNvSpPr>
          <p:nvPr/>
        </p:nvSpPr>
        <p:spPr bwMode="auto">
          <a:xfrm>
            <a:off x="4198938" y="23622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6</a:t>
            </a:r>
          </a:p>
        </p:txBody>
      </p:sp>
      <p:sp>
        <p:nvSpPr>
          <p:cNvPr id="256034" name="Text Box 34"/>
          <p:cNvSpPr txBox="1">
            <a:spLocks noChangeArrowheads="1"/>
          </p:cNvSpPr>
          <p:nvPr/>
        </p:nvSpPr>
        <p:spPr bwMode="auto">
          <a:xfrm>
            <a:off x="6180138" y="234315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7</a:t>
            </a:r>
          </a:p>
        </p:txBody>
      </p:sp>
      <p:sp>
        <p:nvSpPr>
          <p:cNvPr id="256035" name="Text Box 35"/>
          <p:cNvSpPr txBox="1">
            <a:spLocks noChangeArrowheads="1"/>
          </p:cNvSpPr>
          <p:nvPr/>
        </p:nvSpPr>
        <p:spPr bwMode="auto">
          <a:xfrm>
            <a:off x="4427538" y="30480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8</a:t>
            </a:r>
          </a:p>
        </p:txBody>
      </p:sp>
      <p:sp>
        <p:nvSpPr>
          <p:cNvPr id="256036" name="Text Box 36"/>
          <p:cNvSpPr txBox="1">
            <a:spLocks noChangeArrowheads="1"/>
          </p:cNvSpPr>
          <p:nvPr/>
        </p:nvSpPr>
        <p:spPr bwMode="auto">
          <a:xfrm>
            <a:off x="5341938" y="3581400"/>
            <a:ext cx="296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9</a:t>
            </a:r>
          </a:p>
        </p:txBody>
      </p:sp>
      <p:sp>
        <p:nvSpPr>
          <p:cNvPr id="256037" name="Text Box 37"/>
          <p:cNvSpPr txBox="1">
            <a:spLocks noChangeArrowheads="1"/>
          </p:cNvSpPr>
          <p:nvPr/>
        </p:nvSpPr>
        <p:spPr bwMode="auto">
          <a:xfrm>
            <a:off x="6400800" y="4129088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/>
              <a:t>10</a:t>
            </a: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36" name="頁尾版面配置區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6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6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5" grpId="0" animBg="1"/>
      <p:bldP spid="256006" grpId="0" animBg="1"/>
      <p:bldP spid="256007" grpId="0" animBg="1"/>
      <p:bldP spid="256008" grpId="0" animBg="1"/>
      <p:bldP spid="256009" grpId="0" animBg="1"/>
      <p:bldP spid="256010" grpId="0" animBg="1"/>
      <p:bldP spid="256011" grpId="0" animBg="1"/>
      <p:bldP spid="256012" grpId="0" animBg="1"/>
      <p:bldP spid="256013" grpId="0" animBg="1"/>
      <p:bldP spid="256014" grpId="0" animBg="1"/>
      <p:bldP spid="256015" grpId="0" animBg="1"/>
      <p:bldP spid="256016" grpId="0" animBg="1"/>
      <p:bldP spid="256017" grpId="0" animBg="1"/>
      <p:bldP spid="256018" grpId="0" animBg="1"/>
      <p:bldP spid="256019" grpId="0" animBg="1"/>
      <p:bldP spid="256020" grpId="0" animBg="1"/>
      <p:bldP spid="256021" grpId="0" animBg="1"/>
      <p:bldP spid="256022" grpId="0" animBg="1"/>
      <p:bldP spid="256029" grpId="0"/>
      <p:bldP spid="256030" grpId="0"/>
      <p:bldP spid="256031" grpId="0"/>
      <p:bldP spid="256032" grpId="0"/>
      <p:bldP spid="256033" grpId="0"/>
      <p:bldP spid="256034" grpId="0"/>
      <p:bldP spid="256035" grpId="0"/>
      <p:bldP spid="256036" grpId="0"/>
      <p:bldP spid="25603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F647D40-7267-44E2-907E-AA2C703B0448}" type="slidenum">
              <a:rPr kumimoji="0" lang="zh-TW" altLang="en-US" sz="1200"/>
              <a:pPr eaLnBrk="1" hangingPunct="1"/>
              <a:t>55</a:t>
            </a:fld>
            <a:endParaRPr kumimoji="0" lang="en-US" altLang="zh-TW" sz="120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(7/11)</a:t>
            </a:r>
            <a:endParaRPr kumimoji="0" lang="zh-TW" altLang="en-US" smtClean="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disks, how many moves does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make?</a:t>
            </a:r>
          </a:p>
          <a:p>
            <a:pPr eaLnBrk="1" hangingPunct="1"/>
            <a:endParaRPr lang="en-US" altLang="zh-TW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Let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 be the number of moves made starting with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disks.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= 1</a:t>
            </a:r>
            <a:r>
              <a:rPr lang="en-US" altLang="zh-TW" dirty="0" smtClean="0">
                <a:solidFill>
                  <a:schemeClr val="tx2"/>
                </a:solidFill>
              </a:rPr>
              <a:t>, 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(1) = 1</a:t>
            </a:r>
            <a:r>
              <a:rPr lang="en-US" altLang="zh-TW" sz="2400" dirty="0" smtClean="0">
                <a:solidFill>
                  <a:schemeClr val="tx2"/>
                </a:solidFill>
              </a:rPr>
              <a:t>.</a:t>
            </a:r>
            <a:endParaRPr lang="en-US" altLang="zh-TW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When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&gt; 1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</a:rPr>
              <a:t>	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+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(1) +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             </a:t>
            </a:r>
            <a:r>
              <a:rPr lang="en-US" altLang="zh-TW" i="1" dirty="0" smtClean="0">
                <a:solidFill>
                  <a:srgbClr val="CC00FF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–1).</a:t>
            </a:r>
            <a:endParaRPr lang="zh-TW" altLang="en-US" dirty="0" smtClean="0">
              <a:latin typeface="Courier New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8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8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15B331F-32A3-40A2-8D03-36B23E0B85D4}" type="slidenum">
              <a:rPr kumimoji="0" lang="zh-TW" altLang="en-US" sz="1200"/>
              <a:pPr eaLnBrk="1" hangingPunct="1"/>
              <a:t>56</a:t>
            </a:fld>
            <a:endParaRPr kumimoji="0" lang="en-US" altLang="zh-TW" sz="120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(8/11)</a:t>
            </a:r>
            <a:endParaRPr kumimoji="0" lang="zh-TW" altLang="en-US" smtClean="0"/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tx2"/>
                </a:solidFill>
              </a:rPr>
              <a:t>Recurrence relation for the number of moves that </a:t>
            </a:r>
            <a:r>
              <a:rPr lang="en-US" altLang="zh-TW" dirty="0" err="1" smtClean="0">
                <a:solidFill>
                  <a:schemeClr val="tx2"/>
                </a:solidFill>
                <a:latin typeface="Courier New" pitchFamily="49" charset="0"/>
              </a:rPr>
              <a:t>solveTowers</a:t>
            </a:r>
            <a:r>
              <a:rPr lang="en-US" altLang="zh-TW" dirty="0" smtClean="0">
                <a:solidFill>
                  <a:schemeClr val="tx2"/>
                </a:solidFill>
              </a:rPr>
              <a:t> requires for </a:t>
            </a:r>
            <a:r>
              <a:rPr lang="en-US" altLang="zh-TW" i="1" dirty="0" smtClean="0">
                <a:solidFill>
                  <a:schemeClr val="tx2"/>
                </a:solidFill>
              </a:rPr>
              <a:t>N </a:t>
            </a:r>
            <a:r>
              <a:rPr lang="en-US" altLang="zh-TW" dirty="0" smtClean="0">
                <a:solidFill>
                  <a:schemeClr val="tx2"/>
                </a:solidFill>
              </a:rPr>
              <a:t>disks: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= 1,			         if N = 1,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			 = 2 *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–1) + 1, if </a:t>
            </a:r>
            <a:r>
              <a:rPr lang="en-US" altLang="zh-TW" sz="2400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sz="2400" dirty="0" smtClean="0">
                <a:solidFill>
                  <a:schemeClr val="tx2"/>
                </a:solidFill>
                <a:latin typeface="Courier New" pitchFamily="49" charset="0"/>
              </a:rPr>
              <a:t> &gt; 1.</a:t>
            </a:r>
          </a:p>
          <a:p>
            <a:pPr eaLnBrk="1" hangingPunct="1">
              <a:lnSpc>
                <a:spcPct val="90000"/>
              </a:lnSpc>
            </a:pPr>
            <a:endParaRPr lang="zh-TW" alt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Example: 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3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2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2200" dirty="0" smtClean="0">
                <a:solidFill>
                  <a:schemeClr val="tx2"/>
                </a:solidFill>
                <a:latin typeface="Courier New" pitchFamily="49" charset="0"/>
              </a:rPr>
              <a:t>			   	  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= 2 * (2 * 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sz="2200" i="1" dirty="0" smtClean="0">
                <a:solidFill>
                  <a:schemeClr val="tx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)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2 * (2 * </a:t>
            </a:r>
            <a:r>
              <a:rPr lang="en-US" altLang="zh-TW" sz="2200" b="1" dirty="0" smtClean="0">
                <a:solidFill>
                  <a:schemeClr val="accent2"/>
                </a:solidFill>
                <a:latin typeface="Courier New" pitchFamily="49" charset="0"/>
              </a:rPr>
              <a:t>1</a:t>
            </a: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  + 1)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 smtClean="0">
                <a:solidFill>
                  <a:schemeClr val="tx2"/>
                </a:solidFill>
                <a:latin typeface="Courier New" pitchFamily="49" charset="0"/>
              </a:rPr>
              <a:t>			   	  = 7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D43BF5B-29F1-4512-BA10-ECE06EFE3C7F}" type="slidenum">
              <a:rPr kumimoji="0" lang="zh-TW" altLang="en-US" sz="1200"/>
              <a:pPr eaLnBrk="1" hangingPunct="1"/>
              <a:t>57</a:t>
            </a:fld>
            <a:endParaRPr kumimoji="0" lang="en-US" altLang="zh-TW" sz="120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(9/11)</a:t>
            </a:r>
            <a:endParaRPr kumimoji="0" lang="zh-TW" altLang="en-US" smtClean="0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2"/>
                </a:solidFill>
              </a:rPr>
              <a:t>Although the recurrence relation gives you a way to compute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, </a:t>
            </a:r>
            <a:r>
              <a:rPr lang="en-US" altLang="zh-TW" u="sng" dirty="0" smtClean="0">
                <a:solidFill>
                  <a:schemeClr val="tx2"/>
                </a:solidFill>
              </a:rPr>
              <a:t>A </a:t>
            </a:r>
            <a:r>
              <a:rPr lang="en-US" altLang="zh-TW" b="1" u="sng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u="sng" dirty="0" smtClean="0">
                <a:solidFill>
                  <a:schemeClr val="tx2"/>
                </a:solidFill>
              </a:rPr>
              <a:t> is more satisfactory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lvl="1" eaLnBrk="1" hangingPunct="1"/>
            <a:r>
              <a:rPr lang="en-US" altLang="zh-TW" b="1" dirty="0" smtClean="0">
                <a:solidFill>
                  <a:schemeClr val="tx2"/>
                </a:solidFill>
              </a:rPr>
              <a:t>Closed-form formula</a:t>
            </a:r>
            <a:r>
              <a:rPr lang="en-US" altLang="zh-TW" dirty="0" smtClean="0">
                <a:solidFill>
                  <a:schemeClr val="tx2"/>
                </a:solidFill>
              </a:rPr>
              <a:t>: such as an algebraic expression.</a:t>
            </a:r>
          </a:p>
          <a:p>
            <a:pPr lvl="1" eaLnBrk="1" hangingPunct="1"/>
            <a:r>
              <a:rPr lang="en-US" altLang="zh-TW" dirty="0" smtClean="0">
                <a:solidFill>
                  <a:schemeClr val="tx2"/>
                </a:solidFill>
              </a:rPr>
              <a:t>With the formula, you can substitute any given value for 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 and obtain the number of moves made.</a:t>
            </a:r>
          </a:p>
          <a:p>
            <a:pPr lvl="1" eaLnBrk="1" hangingPunct="1"/>
            <a:endParaRPr lang="en-US" altLang="zh-TW" i="1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zh-TW" i="1" dirty="0" smtClean="0">
                <a:solidFill>
                  <a:schemeClr val="tx2"/>
                </a:solidFill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</a:rPr>
              <a:t>) </a:t>
            </a:r>
            <a:r>
              <a:rPr lang="en-US" altLang="zh-TW" sz="1800" dirty="0" smtClean="0">
                <a:solidFill>
                  <a:schemeClr val="tx2"/>
                </a:solidFill>
              </a:rPr>
              <a:t> 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2</a:t>
            </a:r>
            <a:r>
              <a:rPr lang="en-US" altLang="zh-TW" i="1" baseline="30000" dirty="0" smtClean="0">
                <a:solidFill>
                  <a:schemeClr val="tx2"/>
                </a:solidFill>
                <a:latin typeface="Times New Roman" pitchFamily="18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 – 1</a:t>
            </a:r>
            <a:r>
              <a:rPr lang="en-US" altLang="zh-TW" dirty="0" smtClean="0">
                <a:solidFill>
                  <a:schemeClr val="tx2"/>
                </a:solidFill>
              </a:rPr>
              <a:t>, for all </a:t>
            </a:r>
            <a:r>
              <a:rPr lang="en-US" altLang="zh-TW" i="1" dirty="0" smtClean="0">
                <a:solidFill>
                  <a:schemeClr val="tx2"/>
                </a:solidFill>
                <a:latin typeface="Times New Roman" pitchFamily="18" charset="0"/>
              </a:rPr>
              <a:t>N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 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en-US" altLang="zh-TW" dirty="0" smtClean="0">
                <a:solidFill>
                  <a:schemeClr val="tx2"/>
                </a:solidFill>
              </a:rPr>
              <a:t>  1.</a:t>
            </a:r>
          </a:p>
          <a:p>
            <a:pPr lvl="2" eaLnBrk="1" hangingPunct="1"/>
            <a:r>
              <a:rPr lang="en-US" altLang="zh-TW" dirty="0" smtClean="0">
                <a:solidFill>
                  <a:schemeClr val="tx2"/>
                </a:solidFill>
              </a:rPr>
              <a:t>E.g., 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moves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altLang="zh-TW" i="1" dirty="0" smtClean="0">
                <a:solidFill>
                  <a:schemeClr val="tx2"/>
                </a:solidFill>
                <a:latin typeface="Courier New" pitchFamily="49" charset="0"/>
              </a:rPr>
              <a:t>3</a:t>
            </a:r>
            <a:r>
              <a:rPr lang="en-US" altLang="zh-TW" dirty="0" smtClean="0">
                <a:solidFill>
                  <a:schemeClr val="tx2"/>
                </a:solidFill>
                <a:latin typeface="Courier New" pitchFamily="49" charset="0"/>
              </a:rPr>
              <a:t>)</a:t>
            </a:r>
            <a:r>
              <a:rPr lang="en-US" altLang="zh-TW" dirty="0" smtClean="0">
                <a:solidFill>
                  <a:schemeClr val="tx2"/>
                </a:solidFill>
              </a:rPr>
              <a:t> = 2</a:t>
            </a:r>
            <a:r>
              <a:rPr lang="en-US" altLang="zh-TW" baseline="30000" dirty="0" smtClean="0">
                <a:solidFill>
                  <a:schemeClr val="tx2"/>
                </a:solidFill>
              </a:rPr>
              <a:t>3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–</a:t>
            </a:r>
            <a:r>
              <a:rPr lang="en-US" altLang="zh-TW" dirty="0" smtClean="0">
                <a:solidFill>
                  <a:schemeClr val="tx2"/>
                </a:solidFill>
              </a:rPr>
              <a:t> 1 = 8 </a:t>
            </a:r>
            <a:r>
              <a:rPr lang="en-US" altLang="zh-TW" dirty="0" smtClean="0">
                <a:solidFill>
                  <a:schemeClr val="tx2"/>
                </a:solidFill>
                <a:latin typeface="Times New Roman" pitchFamily="18" charset="0"/>
              </a:rPr>
              <a:t>–</a:t>
            </a:r>
            <a:r>
              <a:rPr lang="en-US" altLang="zh-TW" dirty="0" smtClean="0">
                <a:solidFill>
                  <a:schemeClr val="tx2"/>
                </a:solidFill>
              </a:rPr>
              <a:t> 1 = </a:t>
            </a:r>
            <a:r>
              <a:rPr lang="en-US" altLang="zh-TW" b="1" dirty="0" smtClean="0">
                <a:solidFill>
                  <a:schemeClr val="accent2"/>
                </a:solidFill>
              </a:rPr>
              <a:t>7</a:t>
            </a:r>
            <a:r>
              <a:rPr lang="en-US" altLang="zh-TW" dirty="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endParaRPr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E45A8A3-C68C-4BAE-9F05-EEA9233E44F3}" type="slidenum">
              <a:rPr kumimoji="0" lang="zh-TW" altLang="en-US" sz="1200"/>
              <a:pPr eaLnBrk="1" hangingPunct="1"/>
              <a:t>58</a:t>
            </a:fld>
            <a:endParaRPr kumimoji="0" lang="en-US" altLang="zh-TW" sz="12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(10/11)</a:t>
            </a:r>
            <a:endParaRPr kumimoji="0" lang="zh-TW" altLang="en-US" smtClean="0"/>
          </a:p>
        </p:txBody>
      </p:sp>
      <p:sp>
        <p:nvSpPr>
          <p:cNvPr id="271364" name="Oval 4"/>
          <p:cNvSpPr>
            <a:spLocks noChangeArrowheads="1"/>
          </p:cNvSpPr>
          <p:nvPr/>
        </p:nvSpPr>
        <p:spPr bwMode="auto">
          <a:xfrm>
            <a:off x="1774825" y="1916832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55638" y="19311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1</a:t>
            </a:r>
          </a:p>
        </p:txBody>
      </p:sp>
      <p:sp>
        <p:nvSpPr>
          <p:cNvPr id="271366" name="Oval 6"/>
          <p:cNvSpPr>
            <a:spLocks noChangeArrowheads="1"/>
          </p:cNvSpPr>
          <p:nvPr/>
        </p:nvSpPr>
        <p:spPr bwMode="auto">
          <a:xfrm>
            <a:off x="17526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655638" y="2921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2</a:t>
            </a:r>
          </a:p>
        </p:txBody>
      </p:sp>
      <p:sp>
        <p:nvSpPr>
          <p:cNvPr id="271368" name="Oval 8"/>
          <p:cNvSpPr>
            <a:spLocks noChangeArrowheads="1"/>
          </p:cNvSpPr>
          <p:nvPr/>
        </p:nvSpPr>
        <p:spPr bwMode="auto">
          <a:xfrm>
            <a:off x="12192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69" name="Line 9"/>
          <p:cNvSpPr>
            <a:spLocks noChangeShapeType="1"/>
          </p:cNvSpPr>
          <p:nvPr/>
        </p:nvSpPr>
        <p:spPr bwMode="auto">
          <a:xfrm flipV="1">
            <a:off x="15240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0" name="Oval 10"/>
          <p:cNvSpPr>
            <a:spLocks noChangeArrowheads="1"/>
          </p:cNvSpPr>
          <p:nvPr/>
        </p:nvSpPr>
        <p:spPr bwMode="auto">
          <a:xfrm>
            <a:off x="2209800" y="3531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N=1</a:t>
            </a:r>
          </a:p>
        </p:txBody>
      </p:sp>
      <p:sp>
        <p:nvSpPr>
          <p:cNvPr id="271371" name="Line 11"/>
          <p:cNvSpPr>
            <a:spLocks noChangeShapeType="1"/>
          </p:cNvSpPr>
          <p:nvPr/>
        </p:nvSpPr>
        <p:spPr bwMode="auto">
          <a:xfrm flipH="1" flipV="1">
            <a:off x="21336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2212975" y="1964457"/>
            <a:ext cx="4020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: move the disk once from source to </a:t>
            </a:r>
          </a:p>
          <a:p>
            <a:pPr eaLnBrk="1" hangingPunct="1"/>
            <a:r>
              <a:rPr lang="en-US" altLang="zh-TW" sz="1600" dirty="0"/>
              <a:t>  destination directly.</a:t>
            </a:r>
            <a:endParaRPr lang="zh-TW" altLang="en-US" sz="1600" dirty="0"/>
          </a:p>
        </p:txBody>
      </p:sp>
      <p:sp>
        <p:nvSpPr>
          <p:cNvPr id="271373" name="Oval 13"/>
          <p:cNvSpPr>
            <a:spLocks noChangeArrowheads="1"/>
          </p:cNvSpPr>
          <p:nvPr/>
        </p:nvSpPr>
        <p:spPr bwMode="auto">
          <a:xfrm>
            <a:off x="4114800" y="2845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4" name="Oval 14"/>
          <p:cNvSpPr>
            <a:spLocks noChangeArrowheads="1"/>
          </p:cNvSpPr>
          <p:nvPr/>
        </p:nvSpPr>
        <p:spPr bwMode="auto">
          <a:xfrm>
            <a:off x="35814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5" name="Line 15"/>
          <p:cNvSpPr>
            <a:spLocks noChangeShapeType="1"/>
          </p:cNvSpPr>
          <p:nvPr/>
        </p:nvSpPr>
        <p:spPr bwMode="auto">
          <a:xfrm flipV="1">
            <a:off x="38862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6" name="Oval 16"/>
          <p:cNvSpPr>
            <a:spLocks noChangeArrowheads="1"/>
          </p:cNvSpPr>
          <p:nvPr/>
        </p:nvSpPr>
        <p:spPr bwMode="auto">
          <a:xfrm>
            <a:off x="4572000" y="3531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77" name="Line 17"/>
          <p:cNvSpPr>
            <a:spLocks noChangeShapeType="1"/>
          </p:cNvSpPr>
          <p:nvPr/>
        </p:nvSpPr>
        <p:spPr bwMode="auto">
          <a:xfrm flipH="1" flipV="1">
            <a:off x="4495800" y="3226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78" name="AutoShape 18"/>
          <p:cNvSpPr>
            <a:spLocks noChangeArrowheads="1"/>
          </p:cNvSpPr>
          <p:nvPr/>
        </p:nvSpPr>
        <p:spPr bwMode="auto">
          <a:xfrm>
            <a:off x="2895600" y="3150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79" name="Text Box 19"/>
          <p:cNvSpPr txBox="1">
            <a:spLocks noChangeArrowheads="1"/>
          </p:cNvSpPr>
          <p:nvPr/>
        </p:nvSpPr>
        <p:spPr bwMode="auto">
          <a:xfrm>
            <a:off x="6372225" y="3156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3 moves</a:t>
            </a:r>
          </a:p>
        </p:txBody>
      </p:sp>
      <p:sp>
        <p:nvSpPr>
          <p:cNvPr id="271380" name="Oval 20"/>
          <p:cNvSpPr>
            <a:spLocks noChangeArrowheads="1"/>
          </p:cNvSpPr>
          <p:nvPr/>
        </p:nvSpPr>
        <p:spPr bwMode="auto">
          <a:xfrm>
            <a:off x="17399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1" name="Text Box 21"/>
          <p:cNvSpPr txBox="1">
            <a:spLocks noChangeArrowheads="1"/>
          </p:cNvSpPr>
          <p:nvPr/>
        </p:nvSpPr>
        <p:spPr bwMode="auto">
          <a:xfrm>
            <a:off x="642938" y="4445719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i="1">
                <a:latin typeface="Courier New" pitchFamily="49" charset="0"/>
              </a:rPr>
              <a:t>N = 3</a:t>
            </a:r>
          </a:p>
        </p:txBody>
      </p:sp>
      <p:sp>
        <p:nvSpPr>
          <p:cNvPr id="271382" name="Oval 22"/>
          <p:cNvSpPr>
            <a:spLocks noChangeArrowheads="1"/>
          </p:cNvSpPr>
          <p:nvPr/>
        </p:nvSpPr>
        <p:spPr bwMode="auto">
          <a:xfrm>
            <a:off x="12065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3" name="Line 23"/>
          <p:cNvSpPr>
            <a:spLocks noChangeShapeType="1"/>
          </p:cNvSpPr>
          <p:nvPr/>
        </p:nvSpPr>
        <p:spPr bwMode="auto">
          <a:xfrm flipV="1">
            <a:off x="15113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4" name="Oval 24"/>
          <p:cNvSpPr>
            <a:spLocks noChangeArrowheads="1"/>
          </p:cNvSpPr>
          <p:nvPr/>
        </p:nvSpPr>
        <p:spPr bwMode="auto">
          <a:xfrm>
            <a:off x="2197100" y="5055319"/>
            <a:ext cx="457200" cy="381000"/>
          </a:xfrm>
          <a:prstGeom prst="ellipse">
            <a:avLst/>
          </a:prstGeom>
          <a:solidFill>
            <a:schemeClr val="bg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i="1" dirty="0">
                <a:latin typeface="Courier New" pitchFamily="49" charset="0"/>
              </a:rPr>
              <a:t>N=2</a:t>
            </a:r>
          </a:p>
        </p:txBody>
      </p:sp>
      <p:sp>
        <p:nvSpPr>
          <p:cNvPr id="271385" name="Line 25"/>
          <p:cNvSpPr>
            <a:spLocks noChangeShapeType="1"/>
          </p:cNvSpPr>
          <p:nvPr/>
        </p:nvSpPr>
        <p:spPr bwMode="auto">
          <a:xfrm flipH="1" flipV="1">
            <a:off x="2120900" y="47505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6" name="Oval 26"/>
          <p:cNvSpPr>
            <a:spLocks noChangeArrowheads="1"/>
          </p:cNvSpPr>
          <p:nvPr/>
        </p:nvSpPr>
        <p:spPr bwMode="auto">
          <a:xfrm>
            <a:off x="4343400" y="43695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7" name="Oval 27"/>
          <p:cNvSpPr>
            <a:spLocks noChangeArrowheads="1"/>
          </p:cNvSpPr>
          <p:nvPr/>
        </p:nvSpPr>
        <p:spPr bwMode="auto">
          <a:xfrm>
            <a:off x="35052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88" name="Line 28"/>
          <p:cNvSpPr>
            <a:spLocks noChangeShapeType="1"/>
          </p:cNvSpPr>
          <p:nvPr/>
        </p:nvSpPr>
        <p:spPr bwMode="auto">
          <a:xfrm flipV="1">
            <a:off x="38100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89" name="Oval 29"/>
          <p:cNvSpPr>
            <a:spLocks noChangeArrowheads="1"/>
          </p:cNvSpPr>
          <p:nvPr/>
        </p:nvSpPr>
        <p:spPr bwMode="auto">
          <a:xfrm>
            <a:off x="5105400" y="50553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0" name="Line 30"/>
          <p:cNvSpPr>
            <a:spLocks noChangeShapeType="1"/>
          </p:cNvSpPr>
          <p:nvPr/>
        </p:nvSpPr>
        <p:spPr bwMode="auto">
          <a:xfrm flipH="1" flipV="1">
            <a:off x="4724400" y="4750519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1" name="AutoShape 31"/>
          <p:cNvSpPr>
            <a:spLocks noChangeArrowheads="1"/>
          </p:cNvSpPr>
          <p:nvPr/>
        </p:nvSpPr>
        <p:spPr bwMode="auto">
          <a:xfrm>
            <a:off x="2882900" y="4674319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392" name="Text Box 32"/>
          <p:cNvSpPr txBox="1">
            <a:spLocks noChangeArrowheads="1"/>
          </p:cNvSpPr>
          <p:nvPr/>
        </p:nvSpPr>
        <p:spPr bwMode="auto">
          <a:xfrm>
            <a:off x="6296025" y="4680669"/>
            <a:ext cx="1059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7 moves</a:t>
            </a:r>
          </a:p>
        </p:txBody>
      </p:sp>
      <p:sp>
        <p:nvSpPr>
          <p:cNvPr id="271394" name="Oval 34"/>
          <p:cNvSpPr>
            <a:spLocks noChangeArrowheads="1"/>
          </p:cNvSpPr>
          <p:nvPr/>
        </p:nvSpPr>
        <p:spPr bwMode="auto">
          <a:xfrm>
            <a:off x="29718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5" name="Line 35"/>
          <p:cNvSpPr>
            <a:spLocks noChangeShapeType="1"/>
          </p:cNvSpPr>
          <p:nvPr/>
        </p:nvSpPr>
        <p:spPr bwMode="auto">
          <a:xfrm flipV="1">
            <a:off x="32766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6" name="Oval 36"/>
          <p:cNvSpPr>
            <a:spLocks noChangeArrowheads="1"/>
          </p:cNvSpPr>
          <p:nvPr/>
        </p:nvSpPr>
        <p:spPr bwMode="auto">
          <a:xfrm>
            <a:off x="39624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7" name="Line 37"/>
          <p:cNvSpPr>
            <a:spLocks noChangeShapeType="1"/>
          </p:cNvSpPr>
          <p:nvPr/>
        </p:nvSpPr>
        <p:spPr bwMode="auto">
          <a:xfrm flipH="1" flipV="1">
            <a:off x="38862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398" name="Oval 38"/>
          <p:cNvSpPr>
            <a:spLocks noChangeArrowheads="1"/>
          </p:cNvSpPr>
          <p:nvPr/>
        </p:nvSpPr>
        <p:spPr bwMode="auto">
          <a:xfrm>
            <a:off x="45720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399" name="Line 39"/>
          <p:cNvSpPr>
            <a:spLocks noChangeShapeType="1"/>
          </p:cNvSpPr>
          <p:nvPr/>
        </p:nvSpPr>
        <p:spPr bwMode="auto">
          <a:xfrm flipV="1">
            <a:off x="48768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0" name="Oval 40"/>
          <p:cNvSpPr>
            <a:spLocks noChangeArrowheads="1"/>
          </p:cNvSpPr>
          <p:nvPr/>
        </p:nvSpPr>
        <p:spPr bwMode="auto">
          <a:xfrm>
            <a:off x="5562600" y="5741119"/>
            <a:ext cx="4572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/>
              <a:t>1</a:t>
            </a:r>
          </a:p>
        </p:txBody>
      </p:sp>
      <p:sp>
        <p:nvSpPr>
          <p:cNvPr id="271401" name="Line 41"/>
          <p:cNvSpPr>
            <a:spLocks noChangeShapeType="1"/>
          </p:cNvSpPr>
          <p:nvPr/>
        </p:nvSpPr>
        <p:spPr bwMode="auto">
          <a:xfrm flipH="1" flipV="1">
            <a:off x="5486400" y="543631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402" name="Text Box 42"/>
          <p:cNvSpPr txBox="1">
            <a:spLocks noChangeArrowheads="1"/>
          </p:cNvSpPr>
          <p:nvPr/>
        </p:nvSpPr>
        <p:spPr bwMode="auto">
          <a:xfrm>
            <a:off x="6388100" y="2007319"/>
            <a:ext cx="9524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1 move</a:t>
            </a:r>
          </a:p>
        </p:txBody>
      </p:sp>
      <p:sp>
        <p:nvSpPr>
          <p:cNvPr id="271403" name="Rectangle 43"/>
          <p:cNvSpPr>
            <a:spLocks noChangeArrowheads="1"/>
          </p:cNvSpPr>
          <p:nvPr/>
        </p:nvSpPr>
        <p:spPr bwMode="auto">
          <a:xfrm>
            <a:off x="2895600" y="4140919"/>
            <a:ext cx="3200400" cy="21336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1404" name="Text Box 44"/>
          <p:cNvSpPr txBox="1">
            <a:spLocks noChangeArrowheads="1"/>
          </p:cNvSpPr>
          <p:nvPr/>
        </p:nvSpPr>
        <p:spPr bwMode="auto">
          <a:xfrm>
            <a:off x="6577013" y="5055319"/>
            <a:ext cx="2542684" cy="107721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i="1" dirty="0">
                <a:latin typeface="Courier New" pitchFamily="49" charset="0"/>
              </a:rPr>
              <a:t>moves(N)</a:t>
            </a:r>
            <a:r>
              <a:rPr lang="en-US" altLang="zh-TW" sz="1600" dirty="0"/>
              <a:t> equals to </a:t>
            </a:r>
          </a:p>
          <a:p>
            <a:pPr eaLnBrk="1" hangingPunct="1"/>
            <a:r>
              <a:rPr lang="en-US" altLang="zh-TW" sz="1600" dirty="0"/>
              <a:t>the </a:t>
            </a:r>
            <a:r>
              <a:rPr lang="en-US" altLang="zh-TW" sz="1600" dirty="0" err="1" smtClean="0"/>
              <a:t>numer</a:t>
            </a:r>
            <a:r>
              <a:rPr lang="en-US" altLang="zh-TW" sz="1600" dirty="0" smtClean="0"/>
              <a:t> of nodes </a:t>
            </a:r>
            <a:r>
              <a:rPr lang="en-US" altLang="zh-TW" sz="1600" dirty="0"/>
              <a:t>in </a:t>
            </a:r>
            <a:endParaRPr lang="en-US" altLang="zh-TW" sz="1600" dirty="0" smtClean="0"/>
          </a:p>
          <a:p>
            <a:pPr eaLnBrk="1" hangingPunct="1"/>
            <a:r>
              <a:rPr lang="en-US" altLang="zh-TW" sz="1600" dirty="0" smtClean="0"/>
              <a:t>a binary </a:t>
            </a:r>
            <a:r>
              <a:rPr lang="en-US" altLang="zh-TW" sz="1600" dirty="0"/>
              <a:t>tree.</a:t>
            </a:r>
          </a:p>
          <a:p>
            <a:pPr eaLnBrk="1" hangingPunct="1"/>
            <a:r>
              <a:rPr lang="en-US" altLang="zh-TW" sz="1600" b="1" i="1" dirty="0"/>
              <a:t>2</a:t>
            </a:r>
            <a:r>
              <a:rPr lang="en-US" altLang="zh-TW" sz="1600" b="1" i="1" baseline="30000" dirty="0"/>
              <a:t>N</a:t>
            </a:r>
            <a:r>
              <a:rPr lang="en-US" altLang="zh-TW" sz="1600" b="1" i="1" dirty="0"/>
              <a:t>-1</a:t>
            </a:r>
          </a:p>
        </p:txBody>
      </p:sp>
      <p:sp>
        <p:nvSpPr>
          <p:cNvPr id="271405" name="Line 45"/>
          <p:cNvSpPr>
            <a:spLocks noChangeShapeType="1"/>
          </p:cNvSpPr>
          <p:nvPr/>
        </p:nvSpPr>
        <p:spPr bwMode="auto">
          <a:xfrm flipH="1">
            <a:off x="6172200" y="581731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5" name="日期版面配置區 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6" name="頁尾版面配置區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7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7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14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1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71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71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71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animBg="1"/>
      <p:bldP spid="271365" grpId="0"/>
      <p:bldP spid="271366" grpId="0" animBg="1"/>
      <p:bldP spid="271367" grpId="0"/>
      <p:bldP spid="271368" grpId="0" animBg="1"/>
      <p:bldP spid="271369" grpId="0" animBg="1"/>
      <p:bldP spid="271370" grpId="0" animBg="1"/>
      <p:bldP spid="271371" grpId="0" animBg="1"/>
      <p:bldP spid="271372" grpId="0"/>
      <p:bldP spid="271373" grpId="0" animBg="1"/>
      <p:bldP spid="271374" grpId="0" animBg="1"/>
      <p:bldP spid="271375" grpId="0" animBg="1"/>
      <p:bldP spid="271376" grpId="0" animBg="1"/>
      <p:bldP spid="271377" grpId="0" animBg="1"/>
      <p:bldP spid="271378" grpId="0" animBg="1"/>
      <p:bldP spid="271379" grpId="0"/>
      <p:bldP spid="271380" grpId="0" animBg="1"/>
      <p:bldP spid="271381" grpId="0"/>
      <p:bldP spid="271382" grpId="0" animBg="1"/>
      <p:bldP spid="271383" grpId="0" animBg="1"/>
      <p:bldP spid="271384" grpId="0" animBg="1"/>
      <p:bldP spid="271385" grpId="0" animBg="1"/>
      <p:bldP spid="271386" grpId="0" animBg="1"/>
      <p:bldP spid="271387" grpId="0" animBg="1"/>
      <p:bldP spid="271388" grpId="0" animBg="1"/>
      <p:bldP spid="271389" grpId="0" animBg="1"/>
      <p:bldP spid="271390" grpId="0" animBg="1"/>
      <p:bldP spid="271391" grpId="0" animBg="1"/>
      <p:bldP spid="271392" grpId="0"/>
      <p:bldP spid="271394" grpId="0" animBg="1"/>
      <p:bldP spid="271395" grpId="0" animBg="1"/>
      <p:bldP spid="271396" grpId="0" animBg="1"/>
      <p:bldP spid="271397" grpId="0" animBg="1"/>
      <p:bldP spid="271398" grpId="0" animBg="1"/>
      <p:bldP spid="271399" grpId="0" animBg="1"/>
      <p:bldP spid="271400" grpId="0" animBg="1"/>
      <p:bldP spid="271401" grpId="0" animBg="1"/>
      <p:bldP spid="271402" grpId="0"/>
      <p:bldP spid="271403" grpId="0" animBg="1"/>
      <p:bldP spid="271404" grpId="0" build="allAtOnce" animBg="1"/>
      <p:bldP spid="27140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ABAE00D6-0A3D-4609-B104-308369CB2BF8}" type="slidenum">
              <a:rPr kumimoji="0" lang="zh-TW" altLang="en-US" sz="1200"/>
              <a:pPr eaLnBrk="1" hangingPunct="1"/>
              <a:t>59</a:t>
            </a:fld>
            <a:endParaRPr kumimoji="0" lang="en-US" altLang="zh-TW" sz="120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The Towers of Hanoi (11/11)</a:t>
            </a:r>
            <a:endParaRPr kumimoji="0" lang="zh-TW" altLang="en-US" smtClean="0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The towers of Hanoi is a very difficult problem.</a:t>
            </a:r>
          </a:p>
          <a:p>
            <a:pPr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graphicFrame>
        <p:nvGraphicFramePr>
          <p:cNvPr id="272430" name="Group 46"/>
          <p:cNvGraphicFramePr>
            <a:graphicFrameLocks noGrp="1"/>
          </p:cNvGraphicFramePr>
          <p:nvPr>
            <p:ph sz="half" idx="4294967295"/>
          </p:nvPr>
        </p:nvGraphicFramePr>
        <p:xfrm>
          <a:off x="685800" y="2132856"/>
          <a:ext cx="7924800" cy="3733800"/>
        </p:xfrm>
        <a:graphic>
          <a:graphicData uri="http://schemas.openxmlformats.org/drawingml/2006/table">
            <a:tbl>
              <a:tblPr/>
              <a:tblGrid>
                <a:gridCol w="2641600"/>
                <a:gridCol w="2641600"/>
                <a:gridCol w="2641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moves(N)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 seconds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17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 minutes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1048575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12 days!!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2431" name="Text Box 47"/>
          <p:cNvSpPr txBox="1">
            <a:spLocks noChangeArrowheads="1"/>
          </p:cNvSpPr>
          <p:nvPr/>
        </p:nvSpPr>
        <p:spPr bwMode="auto">
          <a:xfrm>
            <a:off x="533400" y="6165304"/>
            <a:ext cx="5375189" cy="307777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/>
              <a:t>The recursive </a:t>
            </a:r>
            <a:r>
              <a:rPr lang="en-US" altLang="zh-TW" dirty="0" err="1" smtClean="0">
                <a:latin typeface="Courier New" pitchFamily="49" charset="0"/>
              </a:rPr>
              <a:t>solveTowers</a:t>
            </a:r>
            <a:r>
              <a:rPr lang="en-US" altLang="zh-TW" dirty="0" smtClean="0"/>
              <a:t> </a:t>
            </a:r>
            <a:r>
              <a:rPr lang="en-US" altLang="zh-TW" dirty="0"/>
              <a:t>is an </a:t>
            </a:r>
            <a:r>
              <a:rPr lang="en-US" altLang="zh-TW" b="1" dirty="0">
                <a:solidFill>
                  <a:schemeClr val="accent2"/>
                </a:solidFill>
              </a:rPr>
              <a:t>exponential</a:t>
            </a:r>
            <a:r>
              <a:rPr lang="en-US" altLang="zh-TW" dirty="0"/>
              <a:t> algorithm.</a:t>
            </a:r>
          </a:p>
        </p:txBody>
      </p:sp>
      <p:sp>
        <p:nvSpPr>
          <p:cNvPr id="272433" name="Text Box 49"/>
          <p:cNvSpPr txBox="1">
            <a:spLocks noChangeArrowheads="1"/>
          </p:cNvSpPr>
          <p:nvPr/>
        </p:nvSpPr>
        <p:spPr bwMode="auto">
          <a:xfrm>
            <a:off x="4953000" y="4647456"/>
            <a:ext cx="1577975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double moves</a:t>
            </a:r>
          </a:p>
        </p:txBody>
      </p:sp>
      <p:sp>
        <p:nvSpPr>
          <p:cNvPr id="272434" name="Freeform 50"/>
          <p:cNvSpPr>
            <a:spLocks/>
          </p:cNvSpPr>
          <p:nvPr/>
        </p:nvSpPr>
        <p:spPr bwMode="auto">
          <a:xfrm>
            <a:off x="5029200" y="4495056"/>
            <a:ext cx="228600" cy="609600"/>
          </a:xfrm>
          <a:custGeom>
            <a:avLst/>
            <a:gdLst>
              <a:gd name="T0" fmla="*/ 0 w 144"/>
              <a:gd name="T1" fmla="*/ 0 h 384"/>
              <a:gd name="T2" fmla="*/ 144 w 144"/>
              <a:gd name="T3" fmla="*/ 144 h 384"/>
              <a:gd name="T4" fmla="*/ 0 w 144"/>
              <a:gd name="T5" fmla="*/ 384 h 384"/>
              <a:gd name="T6" fmla="*/ 0 60000 65536"/>
              <a:gd name="T7" fmla="*/ 0 60000 65536"/>
              <a:gd name="T8" fmla="*/ 0 60000 65536"/>
              <a:gd name="T9" fmla="*/ 0 w 144"/>
              <a:gd name="T10" fmla="*/ 0 h 384"/>
              <a:gd name="T11" fmla="*/ 144 w 14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384">
                <a:moveTo>
                  <a:pt x="0" y="0"/>
                </a:moveTo>
                <a:cubicBezTo>
                  <a:pt x="72" y="40"/>
                  <a:pt x="144" y="80"/>
                  <a:pt x="144" y="144"/>
                </a:cubicBezTo>
                <a:cubicBezTo>
                  <a:pt x="144" y="208"/>
                  <a:pt x="72" y="296"/>
                  <a:pt x="0" y="3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2438" name="Text Box 54"/>
          <p:cNvSpPr txBox="1">
            <a:spLocks noChangeArrowheads="1"/>
          </p:cNvSpPr>
          <p:nvPr/>
        </p:nvSpPr>
        <p:spPr bwMode="auto">
          <a:xfrm>
            <a:off x="2971800" y="5028456"/>
            <a:ext cx="1314450" cy="31432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/>
              <a:t>1025 times</a:t>
            </a:r>
          </a:p>
        </p:txBody>
      </p:sp>
      <p:sp>
        <p:nvSpPr>
          <p:cNvPr id="272437" name="Freeform 53"/>
          <p:cNvSpPr>
            <a:spLocks/>
          </p:cNvSpPr>
          <p:nvPr/>
        </p:nvSpPr>
        <p:spPr bwMode="auto">
          <a:xfrm>
            <a:off x="4013200" y="4571256"/>
            <a:ext cx="254000" cy="914400"/>
          </a:xfrm>
          <a:custGeom>
            <a:avLst/>
            <a:gdLst>
              <a:gd name="T0" fmla="*/ 160 w 160"/>
              <a:gd name="T1" fmla="*/ 0 h 576"/>
              <a:gd name="T2" fmla="*/ 16 w 160"/>
              <a:gd name="T3" fmla="*/ 288 h 576"/>
              <a:gd name="T4" fmla="*/ 64 w 160"/>
              <a:gd name="T5" fmla="*/ 576 h 576"/>
              <a:gd name="T6" fmla="*/ 0 60000 65536"/>
              <a:gd name="T7" fmla="*/ 0 60000 65536"/>
              <a:gd name="T8" fmla="*/ 0 60000 65536"/>
              <a:gd name="T9" fmla="*/ 0 w 160"/>
              <a:gd name="T10" fmla="*/ 0 h 576"/>
              <a:gd name="T11" fmla="*/ 160 w 160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576">
                <a:moveTo>
                  <a:pt x="160" y="0"/>
                </a:moveTo>
                <a:cubicBezTo>
                  <a:pt x="96" y="96"/>
                  <a:pt x="32" y="192"/>
                  <a:pt x="16" y="288"/>
                </a:cubicBezTo>
                <a:cubicBezTo>
                  <a:pt x="0" y="384"/>
                  <a:pt x="32" y="480"/>
                  <a:pt x="64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431" grpId="0" animBg="1"/>
      <p:bldP spid="272433" grpId="0" animBg="1"/>
      <p:bldP spid="272434" grpId="0" animBg="1"/>
      <p:bldP spid="272438" grpId="0" animBg="1"/>
      <p:bldP spid="27243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738C02A-723A-47FD-9D1D-9FEA5AB19D9C}" type="slidenum">
              <a:rPr kumimoji="0" lang="zh-TW" altLang="en-US" sz="1200"/>
              <a:pPr eaLnBrk="1" hangingPunct="1"/>
              <a:t>60</a:t>
            </a:fld>
            <a:endParaRPr kumimoji="0" lang="en-US" altLang="zh-TW" sz="12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3600" dirty="0" smtClean="0"/>
              <a:t>The Fibonacci Sequence (1/5)</a:t>
            </a:r>
            <a:br>
              <a:rPr kumimoji="0" lang="en-US" altLang="zh-TW" sz="3600" dirty="0" smtClean="0"/>
            </a:br>
            <a:r>
              <a:rPr kumimoji="0" lang="en-US" altLang="zh-TW" sz="3600" dirty="0" smtClean="0"/>
              <a:t>(Multiplying Rabbits)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kumimoji="0" lang="en-US" altLang="zh-TW" dirty="0" smtClean="0">
              <a:latin typeface="Arial" charset="0"/>
            </a:endParaRPr>
          </a:p>
          <a:p>
            <a:pPr eaLnBrk="1" hangingPunct="1"/>
            <a:r>
              <a:rPr kumimoji="0" lang="zh-TW" altLang="en-US" dirty="0" smtClean="0">
                <a:latin typeface="Arial" charset="0"/>
              </a:rPr>
              <a:t>“</a:t>
            </a:r>
            <a:r>
              <a:rPr kumimoji="0" lang="en-US" altLang="zh-TW" dirty="0" smtClean="0"/>
              <a:t>Facts</a:t>
            </a:r>
            <a:r>
              <a:rPr kumimoji="0" lang="en-US" altLang="zh-TW" dirty="0" smtClean="0">
                <a:latin typeface="Arial" charset="0"/>
              </a:rPr>
              <a:t>”</a:t>
            </a:r>
            <a:r>
              <a:rPr kumimoji="0" lang="en-US" altLang="zh-TW" dirty="0" smtClean="0"/>
              <a:t> about rabbits:</a:t>
            </a:r>
          </a:p>
          <a:p>
            <a:pPr lvl="1" eaLnBrk="1" hangingPunct="1"/>
            <a:r>
              <a:rPr kumimoji="0" lang="en-US" altLang="zh-TW" dirty="0" smtClean="0"/>
              <a:t>Rabbits </a:t>
            </a:r>
            <a:r>
              <a:rPr kumimoji="0" lang="en-US" altLang="zh-TW" u="sng" dirty="0" smtClean="0"/>
              <a:t>never die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A rabbit reaches sexual maturity exactly two months after birth, that is, </a:t>
            </a:r>
            <a:r>
              <a:rPr kumimoji="0" lang="en-US" altLang="zh-TW" u="sng" dirty="0" smtClean="0"/>
              <a:t>at the beginning of its third month of life</a:t>
            </a:r>
            <a:r>
              <a:rPr kumimoji="0" lang="en-US" altLang="zh-TW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lvl="1" eaLnBrk="1" hangingPunct="1"/>
            <a:r>
              <a:rPr kumimoji="0" lang="en-US" altLang="zh-TW" u="sng" dirty="0" smtClean="0"/>
              <a:t>Rabbits are always born in male-female pairs</a:t>
            </a:r>
            <a:r>
              <a:rPr kumimoji="0" lang="en-US" altLang="zh-TW" dirty="0" smtClean="0"/>
              <a:t>. At the beginning of every month, each sexually mature male-female pair gives birth to exactly one male-female pair.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09DC93E-5B3A-4EB6-BEC5-2656188E6847}" type="slidenum">
              <a:rPr kumimoji="0" lang="zh-TW" altLang="en-US" sz="1200"/>
              <a:pPr eaLnBrk="1" hangingPunct="1"/>
              <a:t>61</a:t>
            </a:fld>
            <a:endParaRPr kumimoji="0" lang="en-US" altLang="zh-TW" sz="12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(2/5)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How many pairs of rabbits are alive in month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?</a:t>
            </a:r>
          </a:p>
          <a:p>
            <a:pPr lvl="2" eaLnBrk="1" hangingPunct="1">
              <a:lnSpc>
                <a:spcPct val="90000"/>
              </a:lnSpc>
            </a:pPr>
            <a:r>
              <a:rPr kumimoji="0" lang="en-US" altLang="zh-TW" sz="2200" dirty="0" smtClean="0"/>
              <a:t>Started with a single newborn male-female pair.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Recurrence relation: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  <a:r>
              <a:rPr kumimoji="0" lang="en-US" altLang="zh-TW" sz="2400" dirty="0" smtClean="0"/>
              <a:t>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sz="2800" dirty="0" smtClean="0"/>
              <a:t>Differences to the previous examples: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sz="2400" dirty="0" smtClean="0"/>
              <a:t>You can solve a problem by </a:t>
            </a:r>
            <a:r>
              <a:rPr kumimoji="0" lang="en-US" altLang="zh-TW" sz="2400" b="1" u="sng" dirty="0" smtClean="0"/>
              <a:t>solving more than one</a:t>
            </a:r>
            <a:r>
              <a:rPr kumimoji="0" lang="en-US" altLang="zh-TW" sz="2400" dirty="0" smtClean="0"/>
              <a:t> </a:t>
            </a:r>
            <a:r>
              <a:rPr kumimoji="0" lang="en-US" altLang="zh-TW" sz="2400" b="1" u="sng" dirty="0" smtClean="0"/>
              <a:t>smaller problem of the same type</a:t>
            </a:r>
            <a:r>
              <a:rPr kumimoji="0" lang="en-US" altLang="zh-TW" sz="2400" dirty="0" smtClean="0"/>
              <a:t>.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39552" y="4057650"/>
            <a:ext cx="3925888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dirty="0"/>
              <a:t>old members</a:t>
            </a:r>
            <a:r>
              <a:rPr lang="en-US" altLang="zh-TW" sz="1600" dirty="0"/>
              <a:t>: the number of </a:t>
            </a:r>
          </a:p>
          <a:p>
            <a:pPr eaLnBrk="1" hangingPunct="1"/>
            <a:r>
              <a:rPr lang="en-US" altLang="zh-TW" sz="1600" dirty="0"/>
              <a:t>pairs alive just prior to the month </a:t>
            </a:r>
            <a:r>
              <a:rPr lang="en-US" altLang="zh-TW" sz="1600" i="1" dirty="0"/>
              <a:t>n</a:t>
            </a:r>
            <a:r>
              <a:rPr lang="en-US" altLang="zh-TW" sz="1600" dirty="0"/>
              <a:t>.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 flipV="1">
            <a:off x="3739952" y="3641725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4968751" y="4041775"/>
            <a:ext cx="3995737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/>
              <a:t>new members</a:t>
            </a:r>
            <a:r>
              <a:rPr lang="en-US" altLang="zh-TW" sz="1600"/>
              <a:t>: the number of pairs</a:t>
            </a:r>
          </a:p>
          <a:p>
            <a:pPr eaLnBrk="1" hangingPunct="1"/>
            <a:r>
              <a:rPr lang="en-US" altLang="zh-TW" sz="1600"/>
              <a:t>born at the start of month </a:t>
            </a:r>
            <a:r>
              <a:rPr lang="en-US" altLang="zh-TW" sz="1600" i="1"/>
              <a:t>n</a:t>
            </a:r>
            <a:r>
              <a:rPr lang="en-US" altLang="zh-TW" sz="1600"/>
              <a:t>.</a:t>
            </a:r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 flipV="1">
            <a:off x="6444208" y="3645023"/>
            <a:ext cx="234280" cy="3777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animBg="1"/>
      <p:bldP spid="64518" grpId="0" animBg="1"/>
      <p:bldP spid="64519" grpId="0" animBg="1"/>
      <p:bldP spid="645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DB4C61-53C3-440A-BB2E-0F11CA9A039C}" type="slidenum">
              <a:rPr kumimoji="0" lang="zh-TW" altLang="en-US" sz="1200"/>
              <a:pPr eaLnBrk="1" hangingPunct="1"/>
              <a:t>62</a:t>
            </a:fld>
            <a:endParaRPr kumimoji="0" lang="en-US" altLang="zh-TW" sz="12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(3/5)</a:t>
            </a:r>
            <a:endParaRPr kumimoji="0" lang="zh-TW" altLang="en-US" sz="4000" dirty="0" smtClean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you employ more than one recursive call in problem solving, </a:t>
            </a:r>
            <a:r>
              <a:rPr lang="en-US" altLang="zh-TW" u="sng" dirty="0" smtClean="0"/>
              <a:t>you must be very careful when selecting the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Assume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= 1</a:t>
            </a:r>
            <a:r>
              <a:rPr lang="en-US" altLang="zh-TW" dirty="0" smtClean="0"/>
              <a:t> is the base case.</a:t>
            </a:r>
          </a:p>
          <a:p>
            <a:pPr lvl="1" eaLnBrk="1" hangingPunct="1"/>
            <a:r>
              <a:rPr lang="en-US" altLang="zh-TW" dirty="0" smtClean="0"/>
              <a:t>Then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(2) =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(1) + </a:t>
            </a:r>
            <a:r>
              <a:rPr lang="en-US" altLang="zh-TW" b="1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b="1" dirty="0" smtClean="0">
                <a:solidFill>
                  <a:schemeClr val="accent2"/>
                </a:solidFill>
                <a:latin typeface="Courier New" pitchFamily="49" charset="0"/>
              </a:rPr>
              <a:t>(0)</a:t>
            </a:r>
            <a:r>
              <a:rPr lang="en-US" altLang="zh-TW" dirty="0" smtClean="0"/>
              <a:t>.</a:t>
            </a:r>
          </a:p>
          <a:p>
            <a:pPr lvl="1" eaLnBrk="1" hangingPunct="1"/>
            <a:endParaRPr lang="en-US" altLang="zh-TW" dirty="0" smtClean="0"/>
          </a:p>
          <a:p>
            <a:pPr lvl="1" eaLnBrk="1" hangingPunct="1"/>
            <a:endParaRPr lang="en-US" altLang="zh-TW" dirty="0" smtClean="0"/>
          </a:p>
          <a:p>
            <a:pPr eaLnBrk="1" hangingPunct="1"/>
            <a:r>
              <a:rPr lang="en-US" altLang="zh-TW" dirty="0" smtClean="0"/>
              <a:t>You have to define </a:t>
            </a:r>
            <a:r>
              <a:rPr lang="en-US" altLang="zh-TW" b="1" i="1" dirty="0" smtClean="0"/>
              <a:t>more than one base case</a:t>
            </a:r>
            <a:r>
              <a:rPr lang="en-US" altLang="zh-TW" dirty="0" smtClean="0"/>
              <a:t>.</a:t>
            </a:r>
          </a:p>
          <a:p>
            <a:pPr lvl="1" eaLnBrk="1" hangingPunct="1"/>
            <a:r>
              <a:rPr lang="en-US" altLang="zh-TW" dirty="0" smtClean="0"/>
              <a:t>Either </a:t>
            </a:r>
            <a:r>
              <a:rPr lang="en-US" altLang="zh-TW" i="1" dirty="0" smtClean="0">
                <a:latin typeface="Courier New" pitchFamily="49" charset="0"/>
              </a:rPr>
              <a:t>rabbit</a:t>
            </a:r>
            <a:r>
              <a:rPr lang="en-US" altLang="zh-TW" dirty="0" smtClean="0">
                <a:latin typeface="Courier New" pitchFamily="49" charset="0"/>
              </a:rPr>
              <a:t>(0) = 0</a:t>
            </a:r>
            <a:r>
              <a:rPr lang="en-US" altLang="zh-TW" dirty="0" smtClean="0"/>
              <a:t> or </a:t>
            </a:r>
            <a:r>
              <a:rPr lang="en-US" altLang="zh-TW" i="1" dirty="0" smtClean="0">
                <a:solidFill>
                  <a:schemeClr val="accent2"/>
                </a:solidFill>
                <a:latin typeface="Courier New" pitchFamily="49" charset="0"/>
              </a:rPr>
              <a:t>rabbit</a:t>
            </a:r>
            <a:r>
              <a:rPr lang="en-US" altLang="zh-TW" dirty="0" smtClean="0">
                <a:solidFill>
                  <a:schemeClr val="accent2"/>
                </a:solidFill>
                <a:latin typeface="Courier New" pitchFamily="49" charset="0"/>
              </a:rPr>
              <a:t>(2) = 1</a:t>
            </a:r>
            <a:r>
              <a:rPr lang="en-US" altLang="zh-TW" dirty="0" smtClean="0"/>
              <a:t>.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429000" y="3765550"/>
            <a:ext cx="557530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b="1" i="1" u="sng" dirty="0"/>
              <a:t>Keep recursive</a:t>
            </a:r>
            <a:r>
              <a:rPr lang="en-US" altLang="zh-TW" sz="1600" b="1" i="1" dirty="0"/>
              <a:t>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(-1)</a:t>
            </a:r>
            <a:r>
              <a:rPr lang="en-US" altLang="zh-TW" sz="1600" b="1" dirty="0"/>
              <a:t>, </a:t>
            </a:r>
            <a:r>
              <a:rPr lang="en-US" altLang="zh-TW" sz="1600" b="1" i="1" dirty="0">
                <a:latin typeface="Courier New" pitchFamily="49" charset="0"/>
              </a:rPr>
              <a:t>rabbit</a:t>
            </a:r>
            <a:r>
              <a:rPr lang="en-US" altLang="zh-TW" sz="1600" b="1" dirty="0">
                <a:latin typeface="Courier New" pitchFamily="49" charset="0"/>
              </a:rPr>
              <a:t>(-2)</a:t>
            </a:r>
            <a:r>
              <a:rPr lang="en-US" altLang="zh-TW" sz="1600" b="1" dirty="0"/>
              <a:t> </a:t>
            </a:r>
            <a:r>
              <a:rPr lang="en-US" altLang="zh-TW" sz="1600" b="1" i="1" dirty="0">
                <a:latin typeface="Arial" charset="0"/>
              </a:rPr>
              <a:t>…</a:t>
            </a:r>
            <a:endParaRPr lang="en-US" altLang="zh-TW" sz="1600" b="1" i="1" dirty="0"/>
          </a:p>
          <a:p>
            <a:pPr eaLnBrk="1" hangingPunct="1"/>
            <a:r>
              <a:rPr lang="en-US" altLang="zh-TW" sz="1600" b="1" i="1" dirty="0"/>
              <a:t>Violate the question 4, </a:t>
            </a:r>
            <a:r>
              <a:rPr kumimoji="0" lang="en-US" altLang="zh-TW" dirty="0"/>
              <a:t>will you reach </a:t>
            </a:r>
            <a:r>
              <a:rPr kumimoji="0" lang="en-US" altLang="zh-TW" dirty="0" smtClean="0"/>
              <a:t>the </a:t>
            </a:r>
            <a:r>
              <a:rPr kumimoji="0" lang="en-US" altLang="zh-TW" dirty="0"/>
              <a:t>base case?</a:t>
            </a:r>
            <a:r>
              <a:rPr lang="en-US" altLang="zh-TW" sz="1600" b="1" i="1" dirty="0"/>
              <a:t> </a:t>
            </a:r>
          </a:p>
        </p:txBody>
      </p:sp>
      <p:sp>
        <p:nvSpPr>
          <p:cNvPr id="124933" name="Line 5"/>
          <p:cNvSpPr>
            <a:spLocks noChangeShapeType="1"/>
          </p:cNvSpPr>
          <p:nvPr/>
        </p:nvSpPr>
        <p:spPr bwMode="auto">
          <a:xfrm flipV="1">
            <a:off x="6723856" y="35814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animBg="1"/>
      <p:bldP spid="12493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5DEC4B3-ED89-49B9-87EA-F223D82D1412}" type="slidenum">
              <a:rPr kumimoji="0" lang="zh-TW" altLang="en-US" sz="1200"/>
              <a:pPr eaLnBrk="1" hangingPunct="1"/>
              <a:t>63</a:t>
            </a:fld>
            <a:endParaRPr kumimoji="0" lang="en-US" altLang="zh-TW" sz="12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(4/5)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sz="2800" dirty="0" smtClean="0">
                <a:cs typeface="Courier New" pitchFamily="49" charset="0"/>
              </a:rPr>
              <a:t>, </a:t>
            </a:r>
            <a:r>
              <a:rPr kumimoji="0" lang="en-US" altLang="zh-TW" sz="28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800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sz="2800" dirty="0" smtClean="0"/>
              <a:t>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b="1" dirty="0" smtClean="0"/>
              <a:t>Recursive definition</a:t>
            </a:r>
            <a:r>
              <a:rPr kumimoji="0" lang="en-US" altLang="zh-TW" sz="2800" dirty="0" smtClean="0"/>
              <a:t>:	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) = 1 			if </a:t>
            </a:r>
            <a:r>
              <a:rPr kumimoji="0" lang="en-US" altLang="zh-TW" sz="2400" i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is 1 </a:t>
            </a:r>
            <a:r>
              <a:rPr kumimoji="0" lang="en-US" altLang="zh-TW" sz="2400" b="1" u="sng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or</a:t>
            </a:r>
            <a:r>
              <a:rPr kumimoji="0" lang="en-US" altLang="zh-TW" sz="24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2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		       =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1) +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 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– 2)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                           if </a:t>
            </a:r>
            <a:r>
              <a:rPr kumimoji="0" lang="en-US" altLang="zh-TW" sz="2400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kumimoji="0" lang="en-US" altLang="zh-TW" sz="2400" dirty="0" smtClean="0">
                <a:latin typeface="Courier New" pitchFamily="49" charset="0"/>
                <a:cs typeface="Courier New" pitchFamily="49" charset="0"/>
              </a:rPr>
              <a:t> &gt; 2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sz="2800" dirty="0" smtClean="0"/>
              <a:t>Fibonacci sequence</a:t>
            </a:r>
          </a:p>
          <a:p>
            <a:pPr lvl="1" eaLnBrk="1" hangingPunct="1"/>
            <a:r>
              <a:rPr kumimoji="0" lang="en-US" altLang="zh-TW" dirty="0" smtClean="0"/>
              <a:t>The series of numbers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(1)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(2)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>
                <a:latin typeface="Courier New" pitchFamily="49" charset="0"/>
                <a:cs typeface="Courier New" pitchFamily="49" charset="0"/>
              </a:rPr>
              <a:t>rabbit</a:t>
            </a:r>
            <a:r>
              <a:rPr kumimoji="0" lang="en-US" altLang="zh-TW" dirty="0" smtClean="0">
                <a:latin typeface="Courier New" pitchFamily="49" charset="0"/>
                <a:cs typeface="Courier New" pitchFamily="49" charset="0"/>
              </a:rPr>
              <a:t>(3)</a:t>
            </a:r>
            <a:r>
              <a:rPr kumimoji="0" lang="en-US" altLang="zh-TW" dirty="0" smtClean="0"/>
              <a:t>, and so on; that is, 1, 1, 2, 3, 5, 8, 13, </a:t>
            </a:r>
            <a:r>
              <a:rPr kumimoji="0" lang="en-US" altLang="zh-TW" dirty="0" smtClean="0">
                <a:latin typeface="Arial" charset="0"/>
              </a:rPr>
              <a:t>…</a:t>
            </a:r>
            <a:endParaRPr kumimoji="0" lang="en-US" altLang="zh-TW" dirty="0" smtClean="0"/>
          </a:p>
          <a:p>
            <a:pPr lvl="1" eaLnBrk="1" hangingPunct="1"/>
            <a:r>
              <a:rPr kumimoji="0" lang="en-US" altLang="zh-TW" dirty="0" smtClean="0"/>
              <a:t>Which models many naturally occurring phenomena.</a:t>
            </a:r>
            <a:endParaRPr kumimoji="0" lang="zh-TW" altLang="en-US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F1F197C-E727-4115-ADB1-07A903BF435E}" type="slidenum">
              <a:rPr kumimoji="0" lang="zh-TW" altLang="en-US" sz="1200"/>
              <a:pPr eaLnBrk="1" hangingPunct="1"/>
              <a:t>64</a:t>
            </a:fld>
            <a:endParaRPr kumimoji="0" lang="en-US" altLang="zh-TW" sz="12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The Fibonacci Sequence (5/5)</a:t>
            </a:r>
            <a:endParaRPr kumimoji="0" lang="zh-TW" altLang="en-US" sz="4000" dirty="0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lang="en-US" altLang="zh-TW" i="1" dirty="0" smtClean="0"/>
              <a:t>rabbit</a:t>
            </a:r>
            <a:r>
              <a:rPr lang="en-US" altLang="zh-TW" dirty="0" smtClean="0"/>
              <a:t>(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):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1127125" y="1988840"/>
            <a:ext cx="6873875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sz="2000" b="1" u="sng" dirty="0">
                <a:solidFill>
                  <a:schemeClr val="accent1"/>
                </a:solidFill>
                <a:latin typeface="Courier New" pitchFamily="49" charset="0"/>
              </a:rPr>
              <a:t>pre n is a positive integer</a:t>
            </a:r>
            <a:r>
              <a:rPr lang="en-US" altLang="zh-TW" sz="2000" b="1" dirty="0">
                <a:solidFill>
                  <a:schemeClr val="accent1"/>
                </a:solidFill>
                <a:latin typeface="Courier New" pitchFamily="49" charset="0"/>
              </a:rPr>
              <a:t>. (n &gt; 0)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@post None.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sz="2000" dirty="0" err="1">
                <a:solidFill>
                  <a:schemeClr val="accent1"/>
                </a:solidFill>
                <a:latin typeface="Courier New" pitchFamily="49" charset="0"/>
              </a:rPr>
              <a:t>param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n The given integer.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@return The nth Fibonacci number . */</a:t>
            </a:r>
          </a:p>
          <a:p>
            <a:pPr>
              <a:defRPr/>
            </a:pP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if (n &lt;= 2)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return 1;</a:t>
            </a:r>
          </a:p>
          <a:p>
            <a:pPr>
              <a:defRPr/>
            </a:pP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else 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2000" b="1" u="sng" dirty="0">
                <a:solidFill>
                  <a:schemeClr val="accent1"/>
                </a:solidFill>
                <a:latin typeface="Courier New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return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b="1" dirty="0">
                <a:latin typeface="Courier New" pitchFamily="49" charset="0"/>
              </a:rPr>
              <a:t>(n-1)</a:t>
            </a:r>
            <a:r>
              <a:rPr lang="en-US" altLang="zh-TW" sz="2000" dirty="0">
                <a:latin typeface="Courier New" pitchFamily="49" charset="0"/>
              </a:rPr>
              <a:t> +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b="1" dirty="0">
                <a:latin typeface="Courier New" pitchFamily="49" charset="0"/>
              </a:rPr>
              <a:t>(n-2)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5AEF6097-D72D-4742-8BA6-85E7BCCF94AD}" type="slidenum">
              <a:rPr kumimoji="0" lang="zh-TW" altLang="en-US" sz="1200"/>
              <a:pPr eaLnBrk="1" hangingPunct="1"/>
              <a:t>65</a:t>
            </a:fld>
            <a:endParaRPr kumimoji="0" lang="en-US" altLang="zh-TW" sz="12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Organizing a Parade (1/3)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b="1" dirty="0" smtClean="0"/>
              <a:t>Problem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dirty="0" smtClean="0"/>
              <a:t>How many ways can you organize a parade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?</a:t>
            </a:r>
          </a:p>
          <a:p>
            <a:pPr lvl="1" eaLnBrk="1" hangingPunct="1"/>
            <a:r>
              <a:rPr kumimoji="0" lang="en-US" altLang="zh-TW" sz="2400" dirty="0" smtClean="0"/>
              <a:t>The parade will consist of </a:t>
            </a:r>
            <a:r>
              <a:rPr kumimoji="0" lang="en-US" altLang="zh-TW" sz="2400" b="1" dirty="0" smtClean="0"/>
              <a:t>bands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b="1" dirty="0" smtClean="0"/>
              <a:t>floats</a:t>
            </a:r>
            <a:r>
              <a:rPr kumimoji="0" lang="en-US" altLang="zh-TW" sz="2400" dirty="0" smtClean="0"/>
              <a:t> in a single line.</a:t>
            </a:r>
          </a:p>
          <a:p>
            <a:pPr lvl="1" eaLnBrk="1" hangingPunct="1"/>
            <a:r>
              <a:rPr kumimoji="0" lang="en-US" altLang="zh-TW" sz="2400" dirty="0" smtClean="0"/>
              <a:t>One </a:t>
            </a:r>
            <a:r>
              <a:rPr kumimoji="0" lang="en-US" altLang="zh-TW" sz="2400" b="1" dirty="0" smtClean="0"/>
              <a:t>band</a:t>
            </a:r>
            <a:r>
              <a:rPr kumimoji="0" lang="en-US" altLang="zh-TW" sz="2400" dirty="0" smtClean="0"/>
              <a:t> cannot be placed immediately after another.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Let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ways to organize a parade of length </a:t>
            </a:r>
            <a:r>
              <a:rPr kumimoji="0" lang="en-US" altLang="zh-TW" sz="2400" i="1" dirty="0" smtClean="0"/>
              <a:t>n.</a:t>
            </a:r>
          </a:p>
          <a:p>
            <a:pPr lvl="1" eaLnBrk="1" hangingPunct="1"/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float</a:t>
            </a:r>
            <a:r>
              <a:rPr kumimoji="0" lang="en-US" altLang="zh-TW" sz="2400" dirty="0" smtClean="0"/>
              <a:t>.</a:t>
            </a:r>
          </a:p>
          <a:p>
            <a:pPr lvl="1" eaLnBrk="1" hangingPunct="1"/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): the number of parades of length 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 </a:t>
            </a:r>
            <a:r>
              <a:rPr kumimoji="0" lang="en-US" altLang="zh-TW" sz="2400" u="sng" dirty="0" smtClean="0"/>
              <a:t>ending with a band</a:t>
            </a:r>
            <a:r>
              <a:rPr kumimoji="0" lang="en-US" altLang="zh-TW" sz="2400" dirty="0" smtClean="0"/>
              <a:t>.</a:t>
            </a:r>
          </a:p>
          <a:p>
            <a:pPr lvl="3" eaLnBrk="1" hangingPunct="1"/>
            <a:endParaRPr kumimoji="0" lang="en-US" altLang="zh-TW" sz="2000" dirty="0" smtClean="0"/>
          </a:p>
          <a:p>
            <a:pPr eaLnBrk="1" hangingPunct="1"/>
            <a:r>
              <a:rPr kumimoji="0" lang="en-US" altLang="zh-TW" sz="2800" dirty="0" smtClean="0"/>
              <a:t>Then</a:t>
            </a:r>
          </a:p>
          <a:p>
            <a:pPr lvl="1" eaLnBrk="1" hangingPunct="1"/>
            <a:r>
              <a:rPr kumimoji="0" lang="en-US" altLang="zh-TW" sz="2400" i="1" dirty="0" smtClean="0"/>
              <a:t>P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= </a:t>
            </a:r>
            <a:r>
              <a:rPr kumimoji="0" lang="en-US" altLang="zh-TW" sz="2400" i="1" dirty="0" smtClean="0"/>
              <a:t>F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 + </a:t>
            </a:r>
            <a:r>
              <a:rPr kumimoji="0" lang="en-US" altLang="zh-TW" sz="2400" i="1" dirty="0" smtClean="0"/>
              <a:t>B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n</a:t>
            </a:r>
            <a:r>
              <a:rPr kumimoji="0" lang="en-US" altLang="zh-TW" sz="2400" dirty="0" smtClean="0"/>
              <a:t>).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992163EB-46F6-42B0-B271-2A5A0A8312F5}" type="slidenum">
              <a:rPr kumimoji="0" lang="zh-TW" altLang="en-US" sz="1200"/>
              <a:pPr eaLnBrk="1" hangingPunct="1"/>
              <a:t>66</a:t>
            </a:fld>
            <a:endParaRPr kumimoji="0" lang="en-US" altLang="zh-TW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(2/3)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You can have a parade of length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that ends with a float simply by placing a float at the end of any acceptable parade of length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-1.</a:t>
            </a:r>
          </a:p>
          <a:p>
            <a:pPr lvl="4"/>
            <a:endParaRPr kumimoji="0" lang="en-US" altLang="zh-TW" sz="1400" dirty="0" smtClean="0"/>
          </a:p>
          <a:p>
            <a:pPr eaLnBrk="1" hangingPunct="1"/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</a:t>
            </a:r>
          </a:p>
          <a:p>
            <a:pPr lvl="1" eaLnBrk="1" hangingPunct="1"/>
            <a:r>
              <a:rPr kumimoji="0" lang="en-US" altLang="zh-TW" dirty="0" smtClean="0"/>
              <a:t>The only way a parade can end with a band is if the unit just before the end is a float.</a:t>
            </a:r>
          </a:p>
          <a:p>
            <a:pPr lvl="1" eaLnBrk="1" hangingPunct="1"/>
            <a:r>
              <a:rPr kumimoji="0" lang="en-US" altLang="zh-TW" dirty="0" smtClean="0"/>
              <a:t>Or,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- 2).</a:t>
            </a:r>
          </a:p>
          <a:p>
            <a:pPr lvl="4" eaLnBrk="1" hangingPunct="1"/>
            <a:endParaRPr kumimoji="0" lang="en-US" altLang="zh-TW" sz="1400" dirty="0" smtClean="0"/>
          </a:p>
          <a:p>
            <a:pPr eaLnBrk="1" hangingPunct="1"/>
            <a:r>
              <a:rPr kumimoji="0" lang="en-US" altLang="zh-TW" dirty="0" smtClean="0"/>
              <a:t>Number of acceptable parades of length </a:t>
            </a:r>
            <a:r>
              <a:rPr kumimoji="0" lang="en-US" altLang="zh-TW" i="1" dirty="0" smtClean="0"/>
              <a:t>n</a:t>
            </a:r>
          </a:p>
          <a:p>
            <a:pPr lvl="1" eaLnBrk="1" hangingPunct="1"/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F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+ </a:t>
            </a:r>
            <a:r>
              <a:rPr kumimoji="0" lang="en-US" altLang="zh-TW" i="1" dirty="0" smtClean="0"/>
              <a:t>B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0840E386-2114-4E79-9011-3B4039604E31}" type="slidenum">
              <a:rPr kumimoji="0" lang="zh-TW" altLang="en-US" sz="1200"/>
              <a:pPr eaLnBrk="1" hangingPunct="1"/>
              <a:t>67</a:t>
            </a:fld>
            <a:endParaRPr kumimoji="0" lang="en-US" altLang="zh-TW" sz="12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Organizing a Parade (3/3)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Again, two base cases are necessary.</a:t>
            </a:r>
          </a:p>
          <a:p>
            <a:pPr lvl="1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Base cases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sz="1800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(1) = 2 (The parades of length 1 are </a:t>
            </a:r>
            <a:r>
              <a:rPr kumimoji="0" lang="en-US" altLang="zh-TW" i="1" dirty="0" smtClean="0"/>
              <a:t>float </a:t>
            </a:r>
            <a:r>
              <a:rPr kumimoji="0" lang="en-US" altLang="zh-TW" dirty="0" smtClean="0"/>
              <a:t>and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(2) = 3 (The parades of length 2 are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-   	              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, and </a:t>
            </a:r>
            <a:r>
              <a:rPr kumimoji="0" lang="en-US" altLang="zh-TW" i="1" dirty="0" smtClean="0"/>
              <a:t>float</a:t>
            </a:r>
            <a:r>
              <a:rPr kumimoji="0" lang="en-US" altLang="zh-TW" dirty="0" smtClean="0"/>
              <a:t>-</a:t>
            </a:r>
            <a:r>
              <a:rPr kumimoji="0" lang="en-US" altLang="zh-TW" i="1" dirty="0" smtClean="0"/>
              <a:t>band</a:t>
            </a:r>
            <a:r>
              <a:rPr kumimoji="0" lang="en-US" altLang="zh-TW" dirty="0" smtClean="0"/>
              <a:t>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Solution: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(n)  = 2			for n = 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	</a:t>
            </a:r>
            <a:r>
              <a:rPr kumimoji="0" lang="en-US" altLang="zh-TW" i="1" dirty="0" smtClean="0"/>
              <a:t>	      </a:t>
            </a:r>
            <a:r>
              <a:rPr kumimoji="0" lang="en-US" altLang="zh-TW" dirty="0" smtClean="0"/>
              <a:t>= 3			for n =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=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P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2) 	for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kumimoji="0" lang="en-US" altLang="zh-TW" sz="1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835696" y="5790778"/>
            <a:ext cx="4959350" cy="59055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600" dirty="0"/>
              <a:t>The recurrence relation is identical to </a:t>
            </a:r>
            <a:r>
              <a:rPr lang="en-US" altLang="zh-TW" sz="1600" i="1" dirty="0">
                <a:latin typeface="Courier New" pitchFamily="49" charset="0"/>
              </a:rPr>
              <a:t>rabbit</a:t>
            </a:r>
            <a:r>
              <a:rPr lang="en-US" altLang="zh-TW" sz="1600" dirty="0"/>
              <a:t>, </a:t>
            </a:r>
          </a:p>
          <a:p>
            <a:pPr eaLnBrk="1" hangingPunct="1"/>
            <a:r>
              <a:rPr lang="en-US" altLang="zh-TW" sz="1600" dirty="0"/>
              <a:t>but the base cases are different.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D7746E-1CA9-41D8-A128-3D77E13C126C}" type="slidenum">
              <a:rPr kumimoji="0" lang="zh-TW" altLang="en-US" sz="1200"/>
              <a:pPr eaLnBrk="1" hangingPunct="1"/>
              <a:t>68</a:t>
            </a:fld>
            <a:endParaRPr kumimoji="0" lang="en-US" altLang="zh-TW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(1/6)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0" lang="en-US" altLang="zh-TW" b="1" dirty="0" smtClean="0"/>
              <a:t>Problem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How many different choices are possible for exploring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out of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planets in a solar system?</a:t>
            </a:r>
          </a:p>
          <a:p>
            <a:pPr lvl="2" eaLnBrk="1" hangingPunct="1">
              <a:lnSpc>
                <a:spcPct val="9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kumimoji="0" lang="en-US" altLang="zh-TW" dirty="0" smtClean="0"/>
              <a:t>Let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be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chosen from </a:t>
            </a:r>
            <a:r>
              <a:rPr kumimoji="0" lang="en-US" altLang="zh-TW" i="1" dirty="0" smtClean="0"/>
              <a:t>n.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TW" dirty="0" smtClean="0"/>
              <a:t>In terms of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i="1" dirty="0" smtClean="0"/>
              <a:t>   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 =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			include Planet </a:t>
            </a:r>
            <a:r>
              <a:rPr kumimoji="0" lang="en-US" altLang="zh-TW" i="1" dirty="0" smtClean="0"/>
              <a:t>X</a:t>
            </a:r>
            <a:r>
              <a:rPr kumimoji="0" lang="en-US" altLang="zh-TW" dirty="0" smtClean="0"/>
              <a:t>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0" lang="en-US" altLang="zh-TW" dirty="0" smtClean="0"/>
              <a:t>                   		                     +</a:t>
            </a:r>
            <a:br>
              <a:rPr kumimoji="0" lang="en-US" altLang="zh-TW" dirty="0" smtClean="0"/>
            </a:br>
            <a:r>
              <a:rPr kumimoji="0" lang="en-US" altLang="zh-TW" dirty="0" smtClean="0"/>
              <a:t>                the number of groups of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planets that                		do not include Planet </a:t>
            </a:r>
            <a:r>
              <a:rPr kumimoji="0" lang="en-US" altLang="zh-TW" i="1" dirty="0" smtClean="0"/>
              <a:t>X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6AB0983-DCFF-47C2-B0E6-806287E6CF2B}" type="slidenum">
              <a:rPr kumimoji="0" lang="zh-TW" altLang="en-US" sz="1200"/>
              <a:pPr eaLnBrk="1" hangingPunct="1"/>
              <a:t>69</a:t>
            </a:fld>
            <a:endParaRPr kumimoji="0" lang="en-US" altLang="zh-TW" sz="12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(2/6)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</a:t>
            </a:r>
            <a:r>
              <a:rPr kumimoji="0" lang="en-US" altLang="zh-TW" sz="2800" dirty="0" smtClean="0"/>
              <a:t>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 =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1) + </a:t>
            </a:r>
            <a:r>
              <a:rPr kumimoji="0" lang="en-US" altLang="zh-TW" sz="2800" i="1" dirty="0" smtClean="0"/>
              <a:t>g</a:t>
            </a:r>
            <a:r>
              <a:rPr kumimoji="0" lang="en-US" altLang="zh-TW" sz="2800" dirty="0" smtClean="0"/>
              <a:t>(</a:t>
            </a:r>
            <a:r>
              <a:rPr kumimoji="0" lang="en-US" altLang="zh-TW" sz="2800" i="1" dirty="0" smtClean="0"/>
              <a:t>n </a:t>
            </a:r>
            <a:r>
              <a:rPr kumimoji="0" lang="en-US" altLang="zh-TW" sz="2800" dirty="0" smtClean="0">
                <a:latin typeface="Arial" charset="0"/>
              </a:rPr>
              <a:t>–</a:t>
            </a:r>
            <a:r>
              <a:rPr kumimoji="0" lang="en-US" altLang="zh-TW" sz="2800" dirty="0" smtClean="0"/>
              <a:t> 1, </a:t>
            </a:r>
            <a:r>
              <a:rPr kumimoji="0" lang="en-US" altLang="zh-TW" sz="2800" i="1" dirty="0" smtClean="0"/>
              <a:t>k</a:t>
            </a:r>
            <a:r>
              <a:rPr kumimoji="0" lang="en-US" altLang="zh-TW" sz="2800" dirty="0" smtClean="0"/>
              <a:t>)</a:t>
            </a:r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lvl="1" eaLnBrk="1" hangingPunct="1"/>
            <a:endParaRPr kumimoji="0" lang="en-US" altLang="zh-TW" sz="1800" dirty="0" smtClean="0"/>
          </a:p>
          <a:p>
            <a:pPr eaLnBrk="1" hangingPunct="1"/>
            <a:r>
              <a:rPr kumimoji="0" lang="en-US" altLang="zh-TW" sz="2800" b="1" dirty="0" smtClean="0"/>
              <a:t>Base cases</a:t>
            </a:r>
            <a:r>
              <a:rPr kumimoji="0" lang="en-US" altLang="zh-TW" sz="2800" dirty="0" smtClean="0"/>
              <a:t>:</a:t>
            </a:r>
          </a:p>
          <a:p>
            <a:pPr lvl="1" eaLnBrk="1" hangingPunct="1"/>
            <a:r>
              <a:rPr kumimoji="0" lang="en-US" altLang="zh-TW" sz="2400" i="1" dirty="0" smtClean="0"/>
              <a:t>g</a:t>
            </a:r>
            <a:r>
              <a:rPr kumimoji="0" lang="en-US" altLang="zh-TW" sz="2400" dirty="0" smtClean="0"/>
              <a:t>(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, </a:t>
            </a:r>
            <a:r>
              <a:rPr kumimoji="0" lang="en-US" altLang="zh-TW" sz="2400" i="1" dirty="0" smtClean="0"/>
              <a:t>k</a:t>
            </a:r>
            <a:r>
              <a:rPr kumimoji="0" lang="en-US" altLang="zh-TW" sz="2400" dirty="0" smtClean="0"/>
              <a:t>) = 1. There is one group of everything.</a:t>
            </a:r>
          </a:p>
          <a:p>
            <a:pPr lvl="2" eaLnBrk="1" hangingPunct="1"/>
            <a:r>
              <a:rPr kumimoji="0" lang="en-US" altLang="zh-TW" sz="2200" u="sng" dirty="0" smtClean="0">
                <a:solidFill>
                  <a:schemeClr val="accent2"/>
                </a:solidFill>
              </a:rPr>
              <a:t>Will you reach this base case</a:t>
            </a:r>
            <a:r>
              <a:rPr kumimoji="0" lang="en-US" altLang="zh-TW" sz="2200" dirty="0" smtClean="0">
                <a:solidFill>
                  <a:schemeClr val="accent2"/>
                </a:solidFill>
              </a:rPr>
              <a:t>?</a:t>
            </a:r>
          </a:p>
          <a:p>
            <a:pPr lvl="3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it is easy to see that the </a:t>
            </a:r>
            <a:r>
              <a:rPr kumimoji="0" lang="en-US" altLang="zh-TW" b="1" u="sng" dirty="0" smtClean="0"/>
              <a:t>second term</a:t>
            </a:r>
            <a:r>
              <a:rPr kumimoji="0" lang="en-US" altLang="zh-TW" dirty="0" smtClean="0"/>
              <a:t> in the recursive definition 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n-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</a:t>
            </a:r>
            <a:r>
              <a:rPr kumimoji="0" lang="en-US" altLang="zh-TW" dirty="0" smtClean="0"/>
              <a:t>)) is closer to the base case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3" eaLnBrk="1" hangingPunct="1"/>
            <a:r>
              <a:rPr kumimoji="0" lang="en-US" altLang="zh-TW" b="1" dirty="0" smtClean="0"/>
              <a:t>However</a:t>
            </a:r>
            <a:r>
              <a:rPr kumimoji="0" lang="en-US" altLang="zh-TW" dirty="0" smtClean="0"/>
              <a:t>, the </a:t>
            </a:r>
            <a:r>
              <a:rPr kumimoji="0" lang="en-US" altLang="zh-TW" b="1" u="sng" dirty="0" smtClean="0"/>
              <a:t>first term</a:t>
            </a:r>
            <a:r>
              <a:rPr kumimoji="0" lang="en-US" altLang="zh-TW" dirty="0" smtClean="0"/>
              <a:t> 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n-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,k-1</a:t>
            </a:r>
            <a:r>
              <a:rPr kumimoji="0" lang="en-US" altLang="zh-TW" dirty="0" smtClean="0"/>
              <a:t>)) is not closer to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k,k</a:t>
            </a:r>
            <a:r>
              <a:rPr kumimoji="0" lang="en-US" altLang="zh-TW" dirty="0" smtClean="0"/>
              <a:t>) than is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 — they are the same distance apart.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301626" y="1927423"/>
            <a:ext cx="305435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 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073476" y="1933600"/>
            <a:ext cx="2882900" cy="9255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dirty="0"/>
              <a:t>Not including </a:t>
            </a:r>
            <a:r>
              <a:rPr lang="en-US" altLang="zh-TW" sz="1800" i="1" dirty="0"/>
              <a:t>X</a:t>
            </a:r>
            <a:r>
              <a:rPr lang="en-US" altLang="zh-TW" sz="1800" dirty="0"/>
              <a:t>,</a:t>
            </a:r>
          </a:p>
          <a:p>
            <a:pPr eaLnBrk="1" hangingPunct="1"/>
            <a:r>
              <a:rPr lang="en-US" altLang="zh-TW" sz="1800" dirty="0"/>
              <a:t>the number of ways to </a:t>
            </a:r>
          </a:p>
          <a:p>
            <a:pPr eaLnBrk="1" hangingPunct="1"/>
            <a:r>
              <a:rPr lang="en-US" altLang="zh-TW" sz="1800" dirty="0"/>
              <a:t>choose </a:t>
            </a:r>
            <a:r>
              <a:rPr lang="en-US" altLang="zh-TW" sz="1800" i="1" dirty="0"/>
              <a:t>k</a:t>
            </a:r>
            <a:r>
              <a:rPr lang="en-US" altLang="zh-TW" sz="1800" dirty="0"/>
              <a:t> out of </a:t>
            </a:r>
            <a:r>
              <a:rPr lang="en-US" altLang="zh-TW" sz="1800" i="1" dirty="0"/>
              <a:t>n</a:t>
            </a:r>
            <a:r>
              <a:rPr lang="en-US" altLang="zh-TW" sz="1800" dirty="0"/>
              <a:t> </a:t>
            </a:r>
            <a:r>
              <a:rPr lang="en-US" altLang="zh-TW" sz="1800" dirty="0">
                <a:latin typeface="Arial" charset="0"/>
              </a:rPr>
              <a:t>–</a:t>
            </a:r>
            <a:r>
              <a:rPr lang="en-US" altLang="zh-TW" sz="1800" dirty="0"/>
              <a:t> 1</a:t>
            </a:r>
            <a:endParaRPr lang="en-US" altLang="zh-TW" sz="1600" dirty="0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831976" y="1622623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5568776" y="16288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2" grpId="0" animBg="1"/>
      <p:bldP spid="25613" grpId="0" animBg="1"/>
      <p:bldP spid="2561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218EDE3-77D8-438F-8993-49E08687E1EB}" type="slidenum">
              <a:rPr kumimoji="0" lang="zh-TW" altLang="en-US" sz="1200"/>
              <a:pPr eaLnBrk="1" hangingPunct="1"/>
              <a:t>70</a:t>
            </a:fld>
            <a:endParaRPr kumimoji="0" lang="en-US" altLang="zh-TW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(3/6)</a:t>
            </a:r>
            <a:endParaRPr kumimoji="0" lang="zh-TW" altLang="en-US" sz="4000" dirty="0" smtClean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0) = 1. There is one group of nothing.</a:t>
            </a:r>
          </a:p>
          <a:p>
            <a:pPr lvl="1" eaLnBrk="1" hangingPunct="1"/>
            <a:r>
              <a:rPr kumimoji="0" lang="en-US" altLang="zh-TW" dirty="0" smtClean="0"/>
              <a:t>If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first term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n-</a:t>
            </a:r>
            <a:r>
              <a:rPr kumimoji="0" lang="en-US" altLang="zh-TW" dirty="0" smtClean="0"/>
              <a:t>1</a:t>
            </a:r>
            <a:r>
              <a:rPr kumimoji="0" lang="en-US" altLang="zh-TW" i="1" dirty="0" smtClean="0"/>
              <a:t>,k-</a:t>
            </a:r>
            <a:r>
              <a:rPr kumimoji="0" lang="en-US" altLang="zh-TW" dirty="0" smtClean="0"/>
              <a:t>1</a:t>
            </a:r>
            <a:r>
              <a:rPr kumimoji="0" lang="en-US" altLang="zh-TW" dirty="0" smtClean="0"/>
              <a:t>) is closer to it than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err="1" smtClean="0"/>
              <a:t>n,k</a:t>
            </a:r>
            <a:r>
              <a:rPr kumimoji="0" lang="en-US" altLang="zh-TW" dirty="0" smtClean="0"/>
              <a:t>).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We have shown that, when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, the two terms in the recursive definition would eventually reach a base case.</a:t>
            </a:r>
          </a:p>
          <a:p>
            <a:pPr lvl="1" eaLnBrk="1" hangingPunct="1"/>
            <a:r>
              <a:rPr kumimoji="0" lang="en-US" altLang="zh-TW" b="1" dirty="0" smtClean="0"/>
              <a:t>But </a:t>
            </a:r>
            <a:r>
              <a:rPr kumimoji="0" lang="en-US" altLang="zh-TW" b="1" dirty="0" smtClean="0">
                <a:latin typeface="Arial" charset="0"/>
              </a:rPr>
              <a:t>…</a:t>
            </a:r>
            <a:r>
              <a:rPr kumimoji="0" lang="en-US" altLang="zh-TW" b="1" dirty="0" smtClean="0"/>
              <a:t> what if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n</a:t>
            </a:r>
            <a:r>
              <a:rPr kumimoji="0" lang="en-US" altLang="zh-TW" b="1" dirty="0" smtClean="0">
                <a:solidFill>
                  <a:schemeClr val="accent2"/>
                </a:solidFill>
              </a:rPr>
              <a:t> &lt; </a:t>
            </a:r>
            <a:r>
              <a:rPr kumimoji="0" lang="en-US" altLang="zh-TW" b="1" i="1" dirty="0" smtClean="0">
                <a:solidFill>
                  <a:schemeClr val="accent2"/>
                </a:solidFill>
              </a:rPr>
              <a:t>k</a:t>
            </a:r>
            <a:r>
              <a:rPr kumimoji="0" lang="en-US" altLang="zh-TW" b="1" dirty="0" smtClean="0"/>
              <a:t>?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0 if</a:t>
            </a:r>
            <a:r>
              <a:rPr kumimoji="0" lang="en-US" altLang="zh-TW" i="1" dirty="0" smtClean="0"/>
              <a:t> 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. Although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cannot exceed 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 here, we want our solution to be general.</a:t>
            </a:r>
          </a:p>
          <a:p>
            <a:pPr eaLnBrk="1" hangingPunct="1"/>
            <a:endParaRPr lang="en-US" altLang="zh-TW" sz="2000" dirty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16CF9A18-B7E3-4D22-9898-92517BF661D1}" type="slidenum">
              <a:rPr kumimoji="0" lang="zh-TW" altLang="en-US" sz="1200"/>
              <a:pPr eaLnBrk="1" hangingPunct="1"/>
              <a:t>71</a:t>
            </a:fld>
            <a:endParaRPr kumimoji="0" lang="en-US" altLang="zh-TW" sz="12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(4/6)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b="1" dirty="0" smtClean="0"/>
              <a:t>Recursive solution</a:t>
            </a:r>
            <a:r>
              <a:rPr kumimoji="0" lang="en-US" altLang="zh-TW" dirty="0" smtClean="0"/>
              <a:t>: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>
              <a:buFont typeface="Wingdings" pitchFamily="2" charset="2"/>
              <a:buNone/>
            </a:pPr>
            <a:r>
              <a:rPr kumimoji="0" lang="en-US" altLang="zh-TW" sz="2000" dirty="0" smtClean="0"/>
              <a:t>	</a:t>
            </a:r>
            <a:r>
              <a:rPr kumimoji="0" lang="en-US" altLang="zh-TW" sz="2600" i="1" dirty="0" smtClean="0"/>
              <a:t>g</a:t>
            </a:r>
            <a:r>
              <a:rPr kumimoji="0" lang="en-US" altLang="zh-TW" sz="2600" dirty="0" smtClean="0"/>
              <a:t>(</a:t>
            </a:r>
            <a:r>
              <a:rPr kumimoji="0" lang="en-US" altLang="zh-TW" sz="2600" i="1" dirty="0" smtClean="0"/>
              <a:t>n</a:t>
            </a:r>
            <a:r>
              <a:rPr kumimoji="0" lang="en-US" altLang="zh-TW" sz="2600" dirty="0" smtClean="0"/>
              <a:t>,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)  =  1			                        if </a:t>
            </a:r>
            <a:r>
              <a:rPr kumimoji="0" lang="en-US" altLang="zh-TW" sz="2600" i="1" dirty="0" smtClean="0"/>
              <a:t>k</a:t>
            </a:r>
            <a:r>
              <a:rPr kumimoji="0" lang="en-US" altLang="zh-TW" sz="2600" dirty="0" smtClean="0"/>
              <a:t> = 0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1			            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=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dirty="0" smtClean="0"/>
              <a:t>		         0  			            if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&gt; </a:t>
            </a:r>
            <a:r>
              <a:rPr kumimoji="0" lang="en-US" altLang="zh-TW" i="1" dirty="0" smtClean="0"/>
              <a:t>n</a:t>
            </a:r>
          </a:p>
          <a:p>
            <a:pPr lvl="1" eaLnBrk="1" hangingPunct="1">
              <a:buFont typeface="Wingdings" pitchFamily="2" charset="2"/>
              <a:buNone/>
            </a:pPr>
            <a:r>
              <a:rPr kumimoji="0" lang="en-US" altLang="zh-TW" i="1" dirty="0" smtClean="0"/>
              <a:t>		        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g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	if 0 &lt;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 &lt; </a:t>
            </a:r>
            <a:r>
              <a:rPr kumimoji="0" lang="en-US" altLang="zh-TW" i="1" dirty="0" smtClean="0"/>
              <a:t>n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24311782-44E2-4CCB-86FA-6AC1E663ED52}" type="slidenum">
              <a:rPr kumimoji="0" lang="zh-TW" altLang="en-US" sz="1200"/>
              <a:pPr eaLnBrk="1" hangingPunct="1"/>
              <a:t>72</a:t>
            </a:fld>
            <a:endParaRPr kumimoji="0" lang="en-US" altLang="zh-TW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(5/6)</a:t>
            </a:r>
            <a:endParaRPr kumimoji="0" lang="zh-TW" altLang="en-US" sz="4000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C++ function to compute </a:t>
            </a:r>
            <a:r>
              <a:rPr lang="en-US" altLang="zh-TW" i="1" dirty="0" smtClean="0"/>
              <a:t>g</a:t>
            </a:r>
            <a:r>
              <a:rPr lang="en-US" altLang="zh-TW" dirty="0" smtClean="0"/>
              <a:t>(</a:t>
            </a:r>
            <a:r>
              <a:rPr lang="en-US" altLang="zh-TW" i="1" dirty="0" err="1" smtClean="0"/>
              <a:t>n,k</a:t>
            </a:r>
            <a:r>
              <a:rPr lang="en-US" altLang="zh-TW" dirty="0" smtClean="0"/>
              <a:t>):</a:t>
            </a: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1127125" y="1916832"/>
            <a:ext cx="6873875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/** Computes the number of groups of k out of n things.</a:t>
            </a:r>
          </a:p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b="1" u="sng" dirty="0">
                <a:solidFill>
                  <a:schemeClr val="accent1"/>
                </a:solidFill>
                <a:latin typeface="Courier New" pitchFamily="49" charset="0"/>
              </a:rPr>
              <a:t>pre n and k are nonnegative integers.</a:t>
            </a:r>
            <a:endParaRPr lang="en-US" altLang="zh-TW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*  @post None.</a:t>
            </a:r>
          </a:p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dirty="0" err="1">
                <a:solidFill>
                  <a:schemeClr val="accent1"/>
                </a:solidFill>
                <a:latin typeface="Courier New" pitchFamily="49" charset="0"/>
              </a:rPr>
              <a:t>param</a:t>
            </a: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n The given number of things.</a:t>
            </a:r>
          </a:p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dirty="0" err="1">
                <a:solidFill>
                  <a:schemeClr val="accent1"/>
                </a:solidFill>
                <a:latin typeface="Courier New" pitchFamily="49" charset="0"/>
              </a:rPr>
              <a:t>param</a:t>
            </a: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k The given number to choose.</a:t>
            </a:r>
          </a:p>
          <a:p>
            <a:pPr>
              <a:defRPr/>
            </a:pP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 *  @return </a:t>
            </a:r>
            <a:r>
              <a:rPr lang="en-US" altLang="zh-TW" dirty="0" smtClean="0">
                <a:solidFill>
                  <a:schemeClr val="accent1"/>
                </a:solidFill>
                <a:latin typeface="Courier New" pitchFamily="49" charset="0"/>
              </a:rPr>
              <a:t>g(</a:t>
            </a:r>
            <a:r>
              <a:rPr lang="en-US" altLang="zh-TW" dirty="0" err="1" smtClean="0">
                <a:solidFill>
                  <a:schemeClr val="accent1"/>
                </a:solidFill>
                <a:latin typeface="Courier New" pitchFamily="49" charset="0"/>
              </a:rPr>
              <a:t>n,k</a:t>
            </a:r>
            <a:r>
              <a:rPr lang="en-US" altLang="zh-TW" dirty="0">
                <a:solidFill>
                  <a:schemeClr val="accent1"/>
                </a:solidFill>
                <a:latin typeface="Courier New" pitchFamily="49" charset="0"/>
              </a:rPr>
              <a:t>). */</a:t>
            </a:r>
          </a:p>
          <a:p>
            <a:pPr>
              <a:defRPr/>
            </a:pPr>
            <a:r>
              <a:rPr lang="en-US" altLang="zh-TW" dirty="0" err="1">
                <a:latin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</a:rPr>
              <a:t> </a:t>
            </a:r>
            <a:r>
              <a:rPr lang="en-US" altLang="zh-TW" b="1" dirty="0">
                <a:solidFill>
                  <a:srgbClr val="CC00FF"/>
                </a:solidFill>
                <a:latin typeface="Courier New" pitchFamily="49" charset="0"/>
              </a:rPr>
              <a:t>g</a:t>
            </a:r>
            <a:r>
              <a:rPr lang="en-US" altLang="zh-TW" dirty="0" smtClean="0">
                <a:latin typeface="Courier New" pitchFamily="49" charset="0"/>
              </a:rPr>
              <a:t>(</a:t>
            </a:r>
            <a:r>
              <a:rPr lang="en-US" altLang="zh-TW" dirty="0" err="1" smtClean="0">
                <a:latin typeface="Courier New" pitchFamily="49" charset="0"/>
              </a:rPr>
              <a:t>int</a:t>
            </a:r>
            <a:r>
              <a:rPr lang="en-US" altLang="zh-TW" dirty="0" smtClean="0">
                <a:latin typeface="Courier New" pitchFamily="49" charset="0"/>
              </a:rPr>
              <a:t> </a:t>
            </a:r>
            <a:r>
              <a:rPr lang="en-US" altLang="zh-TW" dirty="0">
                <a:latin typeface="Courier New" pitchFamily="49" charset="0"/>
              </a:rPr>
              <a:t>n, k)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if( (k == 0) || (k == n) 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return 1;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else if (k &gt; n)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return 0;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else 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    return </a:t>
            </a:r>
            <a:r>
              <a:rPr lang="en-US" altLang="zh-TW" b="1" dirty="0">
                <a:solidFill>
                  <a:srgbClr val="CC00FF"/>
                </a:solidFill>
                <a:latin typeface="Courier New" pitchFamily="49" charset="0"/>
              </a:rPr>
              <a:t>g</a:t>
            </a:r>
            <a:r>
              <a:rPr lang="en-US" altLang="zh-TW" b="1" dirty="0" smtClean="0">
                <a:latin typeface="Courier New" pitchFamily="49" charset="0"/>
              </a:rPr>
              <a:t>(n-1,k-1</a:t>
            </a:r>
            <a:r>
              <a:rPr lang="en-US" altLang="zh-TW" b="1" dirty="0">
                <a:latin typeface="Courier New" pitchFamily="49" charset="0"/>
              </a:rPr>
              <a:t>)</a:t>
            </a:r>
            <a:r>
              <a:rPr lang="en-US" altLang="zh-TW" dirty="0">
                <a:latin typeface="Courier New" pitchFamily="49" charset="0"/>
              </a:rPr>
              <a:t> + </a:t>
            </a:r>
            <a:r>
              <a:rPr lang="en-US" altLang="zh-TW" b="1" dirty="0">
                <a:solidFill>
                  <a:srgbClr val="CC00FF"/>
                </a:solidFill>
                <a:latin typeface="Courier New" pitchFamily="49" charset="0"/>
              </a:rPr>
              <a:t>g</a:t>
            </a:r>
            <a:r>
              <a:rPr lang="en-US" altLang="zh-TW" b="1" dirty="0" smtClean="0">
                <a:latin typeface="Courier New" pitchFamily="49" charset="0"/>
              </a:rPr>
              <a:t>(n-1,k</a:t>
            </a:r>
            <a:r>
              <a:rPr lang="en-US" altLang="zh-TW" b="1" dirty="0">
                <a:latin typeface="Courier New" pitchFamily="49" charset="0"/>
              </a:rPr>
              <a:t>)</a:t>
            </a:r>
            <a:r>
              <a:rPr lang="en-US" altLang="zh-TW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dirty="0">
                <a:latin typeface="Courier New" pitchFamily="49" charset="0"/>
              </a:rPr>
              <a:t>}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DAAA1D34-829B-4D27-9071-E02EA74BBCCE}" type="slidenum">
              <a:rPr kumimoji="0" lang="zh-TW" altLang="en-US" sz="1200"/>
              <a:pPr eaLnBrk="1" hangingPunct="1"/>
              <a:t>73</a:t>
            </a:fld>
            <a:endParaRPr kumimoji="0" lang="en-US" altLang="zh-TW" sz="12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z="4000" dirty="0" smtClean="0"/>
              <a:t>Choosing </a:t>
            </a:r>
            <a:r>
              <a:rPr kumimoji="0" lang="en-US" altLang="zh-TW" sz="4000" i="1" dirty="0" smtClean="0"/>
              <a:t>k</a:t>
            </a:r>
            <a:r>
              <a:rPr kumimoji="0" lang="en-US" altLang="zh-TW" sz="4000" dirty="0" smtClean="0"/>
              <a:t> out of </a:t>
            </a:r>
            <a:r>
              <a:rPr kumimoji="0" lang="en-US" altLang="zh-TW" sz="4000" i="1" dirty="0" smtClean="0"/>
              <a:t>n</a:t>
            </a:r>
            <a:r>
              <a:rPr kumimoji="0" lang="en-US" altLang="zh-TW" sz="4000" dirty="0" smtClean="0"/>
              <a:t> Things (6/6)</a:t>
            </a:r>
            <a:endParaRPr kumimoji="0" lang="zh-TW" altLang="en-US" sz="4000" dirty="0" smtClean="0"/>
          </a:p>
        </p:txBody>
      </p:sp>
      <p:sp>
        <p:nvSpPr>
          <p:cNvPr id="48132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1025922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latin typeface="Courier New" pitchFamily="49" charset="0"/>
              </a:rPr>
              <a:t>g</a:t>
            </a:r>
            <a:r>
              <a:rPr lang="en-US" altLang="zh-TW" dirty="0" smtClean="0">
                <a:latin typeface="Courier New" pitchFamily="49" charset="0"/>
              </a:rPr>
              <a:t>(4,2</a:t>
            </a:r>
            <a:r>
              <a:rPr lang="en-US" altLang="zh-TW" dirty="0" smtClean="0">
                <a:latin typeface="Courier New" pitchFamily="49" charset="0"/>
              </a:rPr>
              <a:t>) =</a:t>
            </a:r>
            <a:r>
              <a:rPr lang="en-US" altLang="zh-TW" dirty="0" smtClean="0"/>
              <a:t> 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2771800" y="2484185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(4,2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g(3,1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103594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g(2,0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5284098" y="34020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(3,2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 smtClean="0">
                <a:latin typeface="Courier New" pitchFamily="49" charset="0"/>
              </a:rPr>
              <a:t>Return g(2,1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395536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1671846" y="439261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4624174" y="4398963"/>
            <a:ext cx="2900153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return </a:t>
            </a:r>
            <a:r>
              <a:rPr lang="en-US" altLang="zh-TW" sz="1600" dirty="0" smtClean="0">
                <a:latin typeface="Courier New" pitchFamily="49" charset="0"/>
              </a:rPr>
              <a:t>g(1,0</a:t>
            </a:r>
            <a:r>
              <a:rPr lang="en-US" altLang="zh-TW" sz="1600" dirty="0">
                <a:latin typeface="Courier New" pitchFamily="49" charset="0"/>
              </a:rPr>
              <a:t>) + </a:t>
            </a:r>
            <a:r>
              <a:rPr lang="en-US" altLang="zh-TW" sz="1600" dirty="0" smtClean="0">
                <a:latin typeface="Courier New" pitchFamily="49" charset="0"/>
              </a:rPr>
              <a:t>g(1,1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7576347" y="4398963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(2,2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3" name="Text Box 11"/>
          <p:cNvSpPr txBox="1">
            <a:spLocks noChangeArrowheads="1"/>
          </p:cNvSpPr>
          <p:nvPr/>
        </p:nvSpPr>
        <p:spPr bwMode="auto">
          <a:xfrm>
            <a:off x="1815707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4" name="Text Box 12"/>
          <p:cNvSpPr txBox="1">
            <a:spLocks noChangeArrowheads="1"/>
          </p:cNvSpPr>
          <p:nvPr/>
        </p:nvSpPr>
        <p:spPr bwMode="auto">
          <a:xfrm>
            <a:off x="339988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4840043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(1,0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6" name="Text Box 14"/>
          <p:cNvSpPr txBox="1">
            <a:spLocks noChangeArrowheads="1"/>
          </p:cNvSpPr>
          <p:nvPr/>
        </p:nvSpPr>
        <p:spPr bwMode="auto">
          <a:xfrm>
            <a:off x="6424219" y="5301208"/>
            <a:ext cx="1172117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600" dirty="0">
                <a:latin typeface="Courier New" pitchFamily="49" charset="0"/>
              </a:rPr>
              <a:t>g</a:t>
            </a:r>
            <a:r>
              <a:rPr lang="en-US" altLang="zh-TW" sz="1600" dirty="0" smtClean="0">
                <a:latin typeface="Courier New" pitchFamily="49" charset="0"/>
              </a:rPr>
              <a:t>(1,1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algn="ctr" eaLnBrk="1" hangingPunct="1"/>
            <a:r>
              <a:rPr lang="en-US" altLang="zh-TW" sz="1600" b="1" dirty="0">
                <a:solidFill>
                  <a:schemeClr val="accent2"/>
                </a:solidFill>
                <a:latin typeface="Courier New" pitchFamily="49" charset="0"/>
              </a:rPr>
              <a:t>return 1</a:t>
            </a:r>
          </a:p>
        </p:txBody>
      </p:sp>
      <p:sp>
        <p:nvSpPr>
          <p:cNvPr id="264207" name="Line 15"/>
          <p:cNvSpPr>
            <a:spLocks noChangeShapeType="1"/>
          </p:cNvSpPr>
          <p:nvPr/>
        </p:nvSpPr>
        <p:spPr bwMode="auto">
          <a:xfrm flipH="1">
            <a:off x="3200400" y="3021013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8" name="Line 16"/>
          <p:cNvSpPr>
            <a:spLocks noChangeShapeType="1"/>
          </p:cNvSpPr>
          <p:nvPr/>
        </p:nvSpPr>
        <p:spPr bwMode="auto">
          <a:xfrm>
            <a:off x="5410200" y="3021013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09" name="Line 17"/>
          <p:cNvSpPr>
            <a:spLocks noChangeShapeType="1"/>
          </p:cNvSpPr>
          <p:nvPr/>
        </p:nvSpPr>
        <p:spPr bwMode="auto">
          <a:xfrm flipH="1">
            <a:off x="1371600" y="3935413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0" name="Line 18"/>
          <p:cNvSpPr>
            <a:spLocks noChangeShapeType="1"/>
          </p:cNvSpPr>
          <p:nvPr/>
        </p:nvSpPr>
        <p:spPr bwMode="auto">
          <a:xfrm>
            <a:off x="3200400" y="3935413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1" name="Line 19"/>
          <p:cNvSpPr>
            <a:spLocks noChangeShapeType="1"/>
          </p:cNvSpPr>
          <p:nvPr/>
        </p:nvSpPr>
        <p:spPr bwMode="auto">
          <a:xfrm flipH="1">
            <a:off x="6019800" y="3935413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2" name="Line 20"/>
          <p:cNvSpPr>
            <a:spLocks noChangeShapeType="1"/>
          </p:cNvSpPr>
          <p:nvPr/>
        </p:nvSpPr>
        <p:spPr bwMode="auto">
          <a:xfrm>
            <a:off x="7543800" y="3935413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3" name="Line 21"/>
          <p:cNvSpPr>
            <a:spLocks noChangeShapeType="1"/>
          </p:cNvSpPr>
          <p:nvPr/>
        </p:nvSpPr>
        <p:spPr bwMode="auto">
          <a:xfrm flipH="1">
            <a:off x="2543053" y="4941168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4" name="Line 22"/>
          <p:cNvSpPr>
            <a:spLocks noChangeShapeType="1"/>
          </p:cNvSpPr>
          <p:nvPr/>
        </p:nvSpPr>
        <p:spPr bwMode="auto">
          <a:xfrm>
            <a:off x="3843536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5" name="Line 23"/>
          <p:cNvSpPr>
            <a:spLocks noChangeShapeType="1"/>
          </p:cNvSpPr>
          <p:nvPr/>
        </p:nvSpPr>
        <p:spPr bwMode="auto">
          <a:xfrm flipH="1">
            <a:off x="5567389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6" name="Line 24"/>
          <p:cNvSpPr>
            <a:spLocks noChangeShapeType="1"/>
          </p:cNvSpPr>
          <p:nvPr/>
        </p:nvSpPr>
        <p:spPr bwMode="auto">
          <a:xfrm>
            <a:off x="6922965" y="4941168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218" name="Text Box 26"/>
          <p:cNvSpPr txBox="1">
            <a:spLocks noChangeArrowheads="1"/>
          </p:cNvSpPr>
          <p:nvPr/>
        </p:nvSpPr>
        <p:spPr bwMode="auto">
          <a:xfrm>
            <a:off x="2279650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19" name="Text Box 27"/>
          <p:cNvSpPr txBox="1">
            <a:spLocks noChangeArrowheads="1"/>
          </p:cNvSpPr>
          <p:nvPr/>
        </p:nvSpPr>
        <p:spPr bwMode="auto">
          <a:xfrm>
            <a:off x="2892698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0" name="Text Box 28"/>
          <p:cNvSpPr txBox="1">
            <a:spLocks noChangeArrowheads="1"/>
          </p:cNvSpPr>
          <p:nvPr/>
        </p:nvSpPr>
        <p:spPr bwMode="auto">
          <a:xfrm>
            <a:off x="3898629" y="486916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1" name="Text Box 29"/>
          <p:cNvSpPr txBox="1">
            <a:spLocks noChangeArrowheads="1"/>
          </p:cNvSpPr>
          <p:nvPr/>
        </p:nvSpPr>
        <p:spPr bwMode="auto">
          <a:xfrm>
            <a:off x="3252738" y="384428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2" name="Text Box 30"/>
          <p:cNvSpPr txBox="1">
            <a:spLocks noChangeArrowheads="1"/>
          </p:cNvSpPr>
          <p:nvPr/>
        </p:nvSpPr>
        <p:spPr bwMode="auto">
          <a:xfrm>
            <a:off x="40322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23" name="Text Box 31"/>
          <p:cNvSpPr txBox="1">
            <a:spLocks noChangeArrowheads="1"/>
          </p:cNvSpPr>
          <p:nvPr/>
        </p:nvSpPr>
        <p:spPr bwMode="auto">
          <a:xfrm>
            <a:off x="5701010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6" name="Text Box 34"/>
          <p:cNvSpPr txBox="1">
            <a:spLocks noChangeArrowheads="1"/>
          </p:cNvSpPr>
          <p:nvPr/>
        </p:nvSpPr>
        <p:spPr bwMode="auto">
          <a:xfrm>
            <a:off x="6997154" y="4852392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7" name="Text Box 35"/>
          <p:cNvSpPr txBox="1">
            <a:spLocks noChangeArrowheads="1"/>
          </p:cNvSpPr>
          <p:nvPr/>
        </p:nvSpPr>
        <p:spPr bwMode="auto">
          <a:xfrm>
            <a:off x="66992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64228" name="Text Box 36"/>
          <p:cNvSpPr txBox="1">
            <a:spLocks noChangeArrowheads="1"/>
          </p:cNvSpPr>
          <p:nvPr/>
        </p:nvSpPr>
        <p:spPr bwMode="auto">
          <a:xfrm>
            <a:off x="7613650" y="38100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64229" name="Text Box 37"/>
          <p:cNvSpPr txBox="1">
            <a:spLocks noChangeArrowheads="1"/>
          </p:cNvSpPr>
          <p:nvPr/>
        </p:nvSpPr>
        <p:spPr bwMode="auto">
          <a:xfrm>
            <a:off x="5403850" y="2895600"/>
            <a:ext cx="31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4230" name="Text Box 38"/>
          <p:cNvSpPr txBox="1">
            <a:spLocks noChangeArrowheads="1"/>
          </p:cNvSpPr>
          <p:nvPr/>
        </p:nvSpPr>
        <p:spPr bwMode="auto">
          <a:xfrm>
            <a:off x="3053159" y="1315616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400" b="1" dirty="0">
                <a:solidFill>
                  <a:schemeClr val="accent2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37" name="日期版面配置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8" name="頁尾版面配置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4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4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4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4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6" grpId="0" animBg="1"/>
      <p:bldP spid="264197" grpId="0" animBg="1"/>
      <p:bldP spid="264198" grpId="0" animBg="1"/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  <p:bldP spid="264207" grpId="0" animBg="1"/>
      <p:bldP spid="264208" grpId="0" animBg="1"/>
      <p:bldP spid="264209" grpId="0" animBg="1"/>
      <p:bldP spid="264210" grpId="0" animBg="1"/>
      <p:bldP spid="264211" grpId="0" animBg="1"/>
      <p:bldP spid="264212" grpId="0" animBg="1"/>
      <p:bldP spid="264213" grpId="0" animBg="1"/>
      <p:bldP spid="264214" grpId="0" animBg="1"/>
      <p:bldP spid="264215" grpId="0" animBg="1"/>
      <p:bldP spid="264216" grpId="0" animBg="1"/>
      <p:bldP spid="264218" grpId="0"/>
      <p:bldP spid="264219" grpId="0"/>
      <p:bldP spid="264220" grpId="0"/>
      <p:bldP spid="264221" grpId="0"/>
      <p:bldP spid="264222" grpId="0"/>
      <p:bldP spid="264223" grpId="0"/>
      <p:bldP spid="264226" grpId="0"/>
      <p:bldP spid="264227" grpId="0"/>
      <p:bldP spid="264228" grpId="0"/>
      <p:bldP spid="264229" grpId="0"/>
      <p:bldP spid="26423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F1A94F22-73DB-4F62-A9C0-7BD8BFBB6787}" type="slidenum">
              <a:rPr kumimoji="0" lang="zh-TW" altLang="en-US" sz="1200"/>
              <a:pPr eaLnBrk="1" hangingPunct="1"/>
              <a:t>74</a:t>
            </a:fld>
            <a:endParaRPr kumimoji="0" lang="en-US" altLang="zh-TW" sz="12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(1/4)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sz="2800" dirty="0" smtClean="0"/>
              <a:t>Recursion is a powerful problem-solving technique that often produces very </a:t>
            </a:r>
            <a:r>
              <a:rPr kumimoji="0" lang="en-US" altLang="zh-TW" sz="2800" b="1" dirty="0" smtClean="0">
                <a:solidFill>
                  <a:schemeClr val="accent2"/>
                </a:solidFill>
              </a:rPr>
              <a:t>clear</a:t>
            </a:r>
            <a:r>
              <a:rPr kumimoji="0" lang="en-US" altLang="zh-TW" sz="2800" dirty="0" smtClean="0"/>
              <a:t> solutions to complex problems.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Some recursive solutions are so </a:t>
            </a:r>
            <a:r>
              <a:rPr kumimoji="0" lang="en-US" altLang="zh-TW" sz="2800" b="1" dirty="0" smtClean="0"/>
              <a:t>inefficient</a:t>
            </a:r>
            <a:r>
              <a:rPr kumimoji="0" lang="en-US" altLang="zh-TW" sz="2800" dirty="0" smtClean="0"/>
              <a:t> that they should not be used.</a:t>
            </a:r>
          </a:p>
          <a:p>
            <a:pPr lvl="1" eaLnBrk="1" hangingPunct="1"/>
            <a:r>
              <a:rPr kumimoji="0" lang="en-US" altLang="zh-TW" sz="2400" i="1" dirty="0" err="1" smtClean="0">
                <a:latin typeface="Courier New" pitchFamily="49" charset="0"/>
              </a:rPr>
              <a:t>binarySearch</a:t>
            </a:r>
            <a:r>
              <a:rPr kumimoji="0" lang="en-US" altLang="zh-TW" sz="2400" dirty="0" smtClean="0"/>
              <a:t> and </a:t>
            </a:r>
            <a:r>
              <a:rPr kumimoji="0" lang="en-US" altLang="zh-TW" sz="2400" i="1" dirty="0" err="1" smtClean="0">
                <a:latin typeface="Courier New" pitchFamily="49" charset="0"/>
              </a:rPr>
              <a:t>solveTowers</a:t>
            </a:r>
            <a:r>
              <a:rPr kumimoji="0" lang="en-US" altLang="zh-TW" sz="2400" dirty="0" smtClean="0"/>
              <a:t> are exceptions; they are quite efficient.</a:t>
            </a:r>
            <a:endParaRPr kumimoji="0" lang="en-US" altLang="zh-TW" sz="1800" dirty="0" smtClean="0"/>
          </a:p>
          <a:p>
            <a:pPr eaLnBrk="1" hangingPunct="1"/>
            <a:r>
              <a:rPr kumimoji="0" lang="en-US" altLang="zh-TW" sz="2800" dirty="0" smtClean="0"/>
              <a:t>Factors that contribute to the inefficiency of some recursive solutions:</a:t>
            </a:r>
          </a:p>
          <a:p>
            <a:pPr lvl="1" eaLnBrk="1" hangingPunct="1"/>
            <a:r>
              <a:rPr kumimoji="0" lang="en-US" altLang="zh-TW" sz="2400" dirty="0" smtClean="0"/>
              <a:t>Overhead associated with function calls.</a:t>
            </a:r>
          </a:p>
          <a:p>
            <a:pPr lvl="1" eaLnBrk="1" hangingPunct="1"/>
            <a:r>
              <a:rPr kumimoji="0" lang="en-US" altLang="zh-TW" sz="2400" dirty="0" smtClean="0"/>
              <a:t>Inherent inefficiency of some recursive algorithms.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C6D5A375-CA11-4839-909E-50C4A5AF9734}" type="slidenum">
              <a:rPr kumimoji="0" lang="zh-TW" altLang="en-US" sz="1200"/>
              <a:pPr eaLnBrk="1" hangingPunct="1"/>
              <a:t>75</a:t>
            </a:fld>
            <a:endParaRPr kumimoji="0" lang="en-US" altLang="zh-TW" sz="120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Recursion and Efficiency (2/4)</a:t>
            </a:r>
            <a:endParaRPr kumimoji="0" lang="zh-TW" altLang="en-US" dirty="0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In most programming languages, a function call incurs a </a:t>
            </a:r>
            <a:r>
              <a:rPr lang="en-US" altLang="zh-TW" b="1" u="sng" smtClean="0"/>
              <a:t>bookkeeping overhead</a:t>
            </a:r>
            <a:r>
              <a:rPr lang="en-US" altLang="zh-TW" smtClean="0"/>
              <a:t>.</a:t>
            </a:r>
          </a:p>
          <a:p>
            <a:pPr lvl="1" eaLnBrk="1" hangingPunct="1"/>
            <a:r>
              <a:rPr lang="en-US" altLang="zh-TW" smtClean="0"/>
              <a:t>Local variables, the returning address, </a:t>
            </a:r>
            <a:r>
              <a:rPr lang="en-US" altLang="zh-TW" smtClean="0">
                <a:latin typeface="Arial" charset="0"/>
              </a:rPr>
              <a:t>…</a:t>
            </a:r>
            <a:r>
              <a:rPr lang="en-US" altLang="zh-TW" smtClean="0"/>
              <a:t> etc.</a:t>
            </a:r>
          </a:p>
          <a:p>
            <a:pPr lvl="1" eaLnBrk="1" hangingPunct="1"/>
            <a:r>
              <a:rPr lang="en-US" altLang="zh-TW" smtClean="0"/>
              <a:t>Recursive functions can generate a lot of recursive calls </a:t>
            </a:r>
            <a:r>
              <a:rPr lang="en-US" altLang="zh-TW" smtClean="0">
                <a:sym typeface="Wingdings" pitchFamily="2" charset="2"/>
              </a:rPr>
              <a:t> magnify this overhead.</a:t>
            </a: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>
              <a:sym typeface="Wingdings" pitchFamily="2" charset="2"/>
            </a:endParaRPr>
          </a:p>
          <a:p>
            <a:pPr lvl="1"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0699C3F-FA5A-4475-8E0C-008A42003CBF}" type="slidenum">
              <a:rPr kumimoji="0" lang="zh-TW" altLang="en-US" sz="1200"/>
              <a:pPr eaLnBrk="1" hangingPunct="1"/>
              <a:t>76</a:t>
            </a:fld>
            <a:endParaRPr kumimoji="0" lang="en-US" altLang="zh-TW" sz="120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(3/4)</a:t>
            </a:r>
            <a:endParaRPr kumimoji="0" lang="zh-TW" altLang="en-US" smtClean="0"/>
          </a:p>
        </p:txBody>
      </p:sp>
      <p:sp>
        <p:nvSpPr>
          <p:cNvPr id="76804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An example of inefficient recursive algorithms:</a:t>
            </a:r>
          </a:p>
          <a:p>
            <a:pPr lvl="1" eaLnBrk="1" hangingPunct="1"/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</a:t>
            </a:r>
            <a:r>
              <a:rPr kumimoji="0" lang="en-US" altLang="zh-TW" dirty="0" smtClean="0"/>
              <a:t>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 =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1) + </a:t>
            </a:r>
            <a:r>
              <a:rPr kumimoji="0" lang="en-US" altLang="zh-TW" i="1" dirty="0" smtClean="0"/>
              <a:t>c</a:t>
            </a:r>
            <a:r>
              <a:rPr kumimoji="0" lang="en-US" altLang="zh-TW" dirty="0" smtClean="0"/>
              <a:t>(</a:t>
            </a:r>
            <a:r>
              <a:rPr kumimoji="0" lang="en-US" altLang="zh-TW" i="1" dirty="0" smtClean="0"/>
              <a:t>n </a:t>
            </a:r>
            <a:r>
              <a:rPr kumimoji="0" lang="en-US" altLang="zh-TW" dirty="0" smtClean="0">
                <a:latin typeface="Arial" charset="0"/>
              </a:rPr>
              <a:t>–</a:t>
            </a:r>
            <a:r>
              <a:rPr kumimoji="0" lang="en-US" altLang="zh-TW" dirty="0" smtClean="0"/>
              <a:t> 1, </a:t>
            </a:r>
            <a:r>
              <a:rPr kumimoji="0" lang="en-US" altLang="zh-TW" i="1" dirty="0" smtClean="0"/>
              <a:t>k</a:t>
            </a:r>
            <a:r>
              <a:rPr kumimoji="0" lang="en-US" altLang="zh-TW" dirty="0" smtClean="0"/>
              <a:t>)</a:t>
            </a:r>
          </a:p>
          <a:p>
            <a:pPr lvl="1" eaLnBrk="1" hangingPunct="1"/>
            <a:endParaRPr lang="en-US" altLang="zh-TW" dirty="0" smtClean="0"/>
          </a:p>
          <a:p>
            <a:pPr eaLnBrk="1" hangingPunct="1"/>
            <a:endParaRPr lang="zh-TW" altLang="en-US" dirty="0" smtClean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5277" y="2348880"/>
            <a:ext cx="6315075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5908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48200" y="4382890"/>
            <a:ext cx="1981200" cy="16764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TW" altLang="en-US" sz="1800">
              <a:solidFill>
                <a:schemeClr val="accent2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99592" y="6237312"/>
            <a:ext cx="548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Source: FIGURE 2-20 in [</a:t>
            </a:r>
            <a:r>
              <a:rPr lang="en-US" altLang="zh-TW" dirty="0" err="1" smtClean="0"/>
              <a:t>Carrano</a:t>
            </a:r>
            <a:r>
              <a:rPr lang="en-US" altLang="zh-TW" dirty="0" smtClean="0"/>
              <a:t> and Henry 2013].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79B50608-5639-48A0-9B90-FE0E08A5C5F6}" type="slidenum">
              <a:rPr kumimoji="0" lang="zh-TW" altLang="en-US" sz="1200"/>
              <a:pPr eaLnBrk="1" hangingPunct="1"/>
              <a:t>77</a:t>
            </a:fld>
            <a:endParaRPr kumimoji="0" lang="en-US" altLang="zh-TW" sz="120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Recursion and Efficiency (4/4)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Do not use a recursive solution if it is inefficient and there is a clear, efficient iterative solution.</a:t>
            </a:r>
          </a:p>
          <a:p>
            <a:pPr lvl="4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You may need to convert a recursive solution to an iterative solution.</a:t>
            </a:r>
          </a:p>
          <a:p>
            <a:pPr lvl="4" eaLnBrk="1" hangingPunct="1"/>
            <a:endParaRPr kumimoji="0" lang="en-US" altLang="zh-TW" dirty="0" smtClean="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5496" y="4149080"/>
            <a:ext cx="4801314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latin typeface="Courier New" pitchFamily="49" charset="0"/>
              </a:rPr>
              <a:t>void </a:t>
            </a:r>
            <a:r>
              <a:rPr lang="en-US" altLang="zh-TW" sz="1500" dirty="0" err="1">
                <a:latin typeface="Courier New" pitchFamily="49" charset="0"/>
              </a:rPr>
              <a:t>writeBackward</a:t>
            </a:r>
            <a:r>
              <a:rPr lang="en-US" altLang="zh-TW" sz="1500" dirty="0">
                <a:latin typeface="Courier New" pitchFamily="49" charset="0"/>
              </a:rPr>
              <a:t>(string </a:t>
            </a:r>
            <a:r>
              <a:rPr lang="en-US" altLang="zh-TW" sz="1500" dirty="0" smtClean="0">
                <a:latin typeface="Courier New" pitchFamily="49" charset="0"/>
              </a:rPr>
              <a:t>s)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Courier New" pitchFamily="49" charset="0"/>
              </a:rPr>
              <a:t>{ </a:t>
            </a:r>
            <a:r>
              <a:rPr lang="en-US" altLang="zh-TW" sz="1500" dirty="0" err="1" smtClean="0">
                <a:latin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</a:rPr>
              <a:t> length = </a:t>
            </a:r>
            <a:r>
              <a:rPr lang="en-US" altLang="zh-TW" sz="1500" dirty="0" err="1" smtClean="0">
                <a:latin typeface="Courier New" pitchFamily="49" charset="0"/>
              </a:rPr>
              <a:t>s.size</a:t>
            </a:r>
            <a:r>
              <a:rPr lang="en-US" altLang="zh-TW" sz="1500" dirty="0" smtClean="0">
                <a:latin typeface="Courier New" pitchFamily="49" charset="0"/>
              </a:rPr>
              <a:t>();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 </a:t>
            </a:r>
            <a:r>
              <a:rPr lang="en-US" altLang="zh-TW" sz="1500" dirty="0" smtClean="0">
                <a:latin typeface="Courier New" pitchFamily="49" charset="0"/>
              </a:rPr>
              <a:t>if (length </a:t>
            </a:r>
            <a:r>
              <a:rPr lang="en-US" altLang="zh-TW" sz="1500" dirty="0">
                <a:latin typeface="Courier New" pitchFamily="49" charset="0"/>
              </a:rPr>
              <a:t>&gt; 0</a:t>
            </a:r>
            <a:r>
              <a:rPr lang="en-US" altLang="zh-TW" sz="1500" dirty="0" smtClean="0">
                <a:latin typeface="Courier New" pitchFamily="49" charset="0"/>
              </a:rPr>
              <a:t>) {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Courier New" pitchFamily="49" charset="0"/>
              </a:rPr>
              <a:t>    </a:t>
            </a:r>
            <a:r>
              <a:rPr lang="en-US" altLang="zh-TW" sz="1500" dirty="0" err="1" smtClean="0">
                <a:latin typeface="Courier New" pitchFamily="49" charset="0"/>
              </a:rPr>
              <a:t>cout</a:t>
            </a:r>
            <a:r>
              <a:rPr lang="en-US" altLang="zh-TW" sz="1500" dirty="0" smtClean="0">
                <a:latin typeface="Courier New" pitchFamily="49" charset="0"/>
              </a:rPr>
              <a:t> </a:t>
            </a:r>
            <a:r>
              <a:rPr lang="en-US" altLang="zh-TW" sz="1500" dirty="0">
                <a:latin typeface="Courier New" pitchFamily="49" charset="0"/>
              </a:rPr>
              <a:t>&lt;&lt; </a:t>
            </a:r>
            <a:r>
              <a:rPr lang="en-US" altLang="zh-TW" sz="1500" dirty="0" err="1" smtClean="0">
                <a:latin typeface="Courier New" pitchFamily="49" charset="0"/>
              </a:rPr>
              <a:t>s.substr</a:t>
            </a:r>
            <a:r>
              <a:rPr lang="en-US" altLang="zh-TW" sz="1500" dirty="0" smtClean="0">
                <a:latin typeface="Courier New" pitchFamily="49" charset="0"/>
              </a:rPr>
              <a:t>(length-1</a:t>
            </a:r>
            <a:r>
              <a:rPr lang="en-US" altLang="zh-TW" sz="1500" dirty="0">
                <a:latin typeface="Courier New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   </a:t>
            </a:r>
            <a:r>
              <a:rPr lang="en-US" altLang="zh-TW" sz="1500" dirty="0" err="1" smtClean="0">
                <a:latin typeface="Courier New" pitchFamily="49" charset="0"/>
              </a:rPr>
              <a:t>writeBackward</a:t>
            </a:r>
            <a:r>
              <a:rPr lang="en-US" altLang="zh-TW" sz="1500" dirty="0" smtClean="0">
                <a:latin typeface="Courier New" pitchFamily="49" charset="0"/>
              </a:rPr>
              <a:t>(</a:t>
            </a:r>
            <a:r>
              <a:rPr lang="en-US" altLang="zh-TW" sz="1500" dirty="0" err="1" smtClean="0">
                <a:latin typeface="Courier New" pitchFamily="49" charset="0"/>
              </a:rPr>
              <a:t>s.substr</a:t>
            </a:r>
            <a:r>
              <a:rPr lang="en-US" altLang="zh-TW" sz="1500" dirty="0" smtClean="0">
                <a:latin typeface="Courier New" pitchFamily="49" charset="0"/>
              </a:rPr>
              <a:t>(0,length-1));</a:t>
            </a:r>
          </a:p>
          <a:p>
            <a:pPr eaLnBrk="1" hangingPunct="1"/>
            <a:r>
              <a:rPr lang="en-US" altLang="zh-TW" sz="1500" dirty="0" smtClean="0">
                <a:latin typeface="Courier New" pitchFamily="49" charset="0"/>
              </a:rPr>
              <a:t>  }</a:t>
            </a:r>
          </a:p>
          <a:p>
            <a:pPr eaLnBrk="1" hangingPunct="1"/>
            <a:r>
              <a:rPr lang="en-US" altLang="zh-TW" sz="1500" dirty="0" smtClean="0">
                <a:latin typeface="Courier New" pitchFamily="49" charset="0"/>
              </a:rPr>
              <a:t>}</a:t>
            </a:r>
            <a:endParaRPr lang="zh-TW" altLang="en-US" sz="1500" dirty="0">
              <a:latin typeface="Courier New" pitchFamily="49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991100" y="4148138"/>
            <a:ext cx="4108817" cy="1708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500" dirty="0">
                <a:latin typeface="Courier New" pitchFamily="49" charset="0"/>
              </a:rPr>
              <a:t>void </a:t>
            </a:r>
            <a:r>
              <a:rPr lang="en-US" altLang="zh-TW" sz="1500" dirty="0" err="1">
                <a:latin typeface="Courier New" pitchFamily="49" charset="0"/>
              </a:rPr>
              <a:t>writeBackward</a:t>
            </a:r>
            <a:r>
              <a:rPr lang="en-US" altLang="zh-TW" sz="1500" dirty="0">
                <a:latin typeface="Courier New" pitchFamily="49" charset="0"/>
              </a:rPr>
              <a:t>(string </a:t>
            </a:r>
            <a:r>
              <a:rPr lang="en-US" altLang="zh-TW" sz="1500" dirty="0" smtClean="0">
                <a:latin typeface="Courier New" pitchFamily="49" charset="0"/>
              </a:rPr>
              <a:t>s)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 smtClean="0">
                <a:latin typeface="Courier New" pitchFamily="49" charset="0"/>
              </a:rPr>
              <a:t>{ </a:t>
            </a:r>
            <a:r>
              <a:rPr lang="en-US" altLang="zh-TW" sz="1500" dirty="0" err="1" smtClean="0">
                <a:latin typeface="Courier New" pitchFamily="49" charset="0"/>
              </a:rPr>
              <a:t>int</a:t>
            </a:r>
            <a:r>
              <a:rPr lang="en-US" altLang="zh-TW" sz="1500" dirty="0" smtClean="0">
                <a:latin typeface="Courier New" pitchFamily="49" charset="0"/>
              </a:rPr>
              <a:t> length = </a:t>
            </a:r>
            <a:r>
              <a:rPr lang="en-US" altLang="zh-TW" sz="1500" dirty="0" err="1" smtClean="0">
                <a:latin typeface="Courier New" pitchFamily="49" charset="0"/>
              </a:rPr>
              <a:t>s.size</a:t>
            </a:r>
            <a:r>
              <a:rPr lang="en-US" altLang="zh-TW" sz="1500" dirty="0" smtClean="0">
                <a:latin typeface="Courier New" pitchFamily="49" charset="0"/>
              </a:rPr>
              <a:t>();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 </a:t>
            </a:r>
            <a:r>
              <a:rPr lang="en-US" altLang="zh-TW" sz="1500" dirty="0" smtClean="0">
                <a:latin typeface="Courier New" pitchFamily="49" charset="0"/>
              </a:rPr>
              <a:t>while (length </a:t>
            </a:r>
            <a:r>
              <a:rPr lang="en-US" altLang="zh-TW" sz="1500" dirty="0">
                <a:latin typeface="Courier New" pitchFamily="49" charset="0"/>
              </a:rPr>
              <a:t>&gt; 0</a:t>
            </a:r>
            <a:r>
              <a:rPr lang="en-US" altLang="zh-TW" sz="1500" dirty="0" smtClean="0">
                <a:latin typeface="Courier New" pitchFamily="49" charset="0"/>
              </a:rPr>
              <a:t>) {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  </a:t>
            </a:r>
            <a:r>
              <a:rPr lang="en-US" altLang="zh-TW" sz="1500" dirty="0" smtClean="0">
                <a:latin typeface="Courier New" pitchFamily="49" charset="0"/>
              </a:rPr>
              <a:t> </a:t>
            </a:r>
            <a:r>
              <a:rPr lang="en-US" altLang="zh-TW" sz="1500" dirty="0" err="1" smtClean="0">
                <a:latin typeface="Courier New" pitchFamily="49" charset="0"/>
              </a:rPr>
              <a:t>cout</a:t>
            </a:r>
            <a:r>
              <a:rPr lang="en-US" altLang="zh-TW" sz="1500" dirty="0" smtClean="0">
                <a:latin typeface="Courier New" pitchFamily="49" charset="0"/>
              </a:rPr>
              <a:t> </a:t>
            </a:r>
            <a:r>
              <a:rPr lang="en-US" altLang="zh-TW" sz="1500" dirty="0">
                <a:latin typeface="Courier New" pitchFamily="49" charset="0"/>
              </a:rPr>
              <a:t>&lt;&lt; </a:t>
            </a:r>
            <a:r>
              <a:rPr lang="en-US" altLang="zh-TW" sz="1500" dirty="0" err="1" smtClean="0">
                <a:latin typeface="Courier New" pitchFamily="49" charset="0"/>
              </a:rPr>
              <a:t>s.substr</a:t>
            </a:r>
            <a:r>
              <a:rPr lang="en-US" altLang="zh-TW" sz="1500" dirty="0" smtClean="0">
                <a:latin typeface="Courier New" pitchFamily="49" charset="0"/>
              </a:rPr>
              <a:t>(length-1</a:t>
            </a:r>
            <a:r>
              <a:rPr lang="en-US" altLang="zh-TW" sz="1500" dirty="0">
                <a:latin typeface="Courier New" pitchFamily="49" charset="0"/>
              </a:rPr>
              <a:t>, 1);</a:t>
            </a: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   </a:t>
            </a:r>
            <a:r>
              <a:rPr lang="en-US" altLang="zh-TW" sz="1500" dirty="0" smtClean="0">
                <a:latin typeface="Courier New" pitchFamily="49" charset="0"/>
              </a:rPr>
              <a:t>length--;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 </a:t>
            </a:r>
            <a:r>
              <a:rPr lang="en-US" altLang="zh-TW" sz="1500" dirty="0" smtClean="0">
                <a:latin typeface="Courier New" pitchFamily="49" charset="0"/>
              </a:rPr>
              <a:t> }</a:t>
            </a:r>
            <a:endParaRPr lang="en-US" altLang="zh-TW" sz="1500" dirty="0">
              <a:latin typeface="Courier New" pitchFamily="49" charset="0"/>
            </a:endParaRPr>
          </a:p>
          <a:p>
            <a:pPr eaLnBrk="1" hangingPunct="1"/>
            <a:r>
              <a:rPr lang="en-US" altLang="zh-TW" sz="1500" dirty="0">
                <a:latin typeface="Courier New" pitchFamily="49" charset="0"/>
              </a:rPr>
              <a:t>}</a:t>
            </a:r>
            <a:endParaRPr lang="zh-TW" altLang="en-US" sz="1500" dirty="0">
              <a:latin typeface="Courier New" pitchFamily="49" charset="0"/>
            </a:endParaRP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4644008" y="4869160"/>
            <a:ext cx="308992" cy="14401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447800" y="5808811"/>
            <a:ext cx="6069013" cy="64452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800" b="1" dirty="0"/>
              <a:t>Tail recursion</a:t>
            </a:r>
            <a:r>
              <a:rPr lang="en-US" altLang="zh-TW" sz="1800" dirty="0"/>
              <a:t>: the recursive call is the last action</a:t>
            </a:r>
          </a:p>
          <a:p>
            <a:pPr eaLnBrk="1" hangingPunct="1"/>
            <a:r>
              <a:rPr lang="en-US" altLang="zh-TW" sz="1800" dirty="0"/>
              <a:t>that the function takes.</a:t>
            </a:r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 flipH="1" flipV="1">
            <a:off x="1828800" y="5395019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 animBg="1"/>
      <p:bldP spid="72710" grpId="0" animBg="1"/>
      <p:bldP spid="72711" grpId="0" animBg="1"/>
      <p:bldP spid="7271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B926071-64F6-4259-8A15-1C2E3601A0A4}" type="slidenum">
              <a:rPr kumimoji="0" lang="zh-TW" altLang="en-US" sz="1200"/>
              <a:pPr eaLnBrk="1" hangingPunct="1"/>
              <a:t>78</a:t>
            </a:fld>
            <a:endParaRPr kumimoji="0" lang="en-US" altLang="zh-TW" sz="12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(1/2)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Recursion solves a problem by solving smaller problems of the same type.</a:t>
            </a:r>
          </a:p>
          <a:p>
            <a:pPr lvl="1" eaLnBrk="1" hangingPunct="1">
              <a:lnSpc>
                <a:spcPct val="80000"/>
              </a:lnSpc>
            </a:pPr>
            <a:endParaRPr kumimoji="0"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kumimoji="0" lang="en-US" altLang="zh-TW" dirty="0" smtClean="0"/>
              <a:t>Four questions: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can you define the problem in terms of smaller problems of the same type?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How does each recursive call diminish the size of the problem?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What instance(s) of the problem can serve as the base case?</a:t>
            </a:r>
          </a:p>
          <a:p>
            <a:pPr lvl="1" eaLnBrk="1" hangingPunct="1">
              <a:lnSpc>
                <a:spcPct val="80000"/>
              </a:lnSpc>
            </a:pPr>
            <a:r>
              <a:rPr kumimoji="0" lang="en-US" altLang="zh-TW" dirty="0" smtClean="0"/>
              <a:t>As the problem size diminishes, </a:t>
            </a:r>
            <a:r>
              <a:rPr kumimoji="0" lang="en-US" altLang="zh-TW" b="1" u="sng" dirty="0" smtClean="0"/>
              <a:t>will you reach a base case</a:t>
            </a:r>
            <a:r>
              <a:rPr kumimoji="0" lang="en-US" altLang="zh-TW" dirty="0" smtClean="0"/>
              <a:t>?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8872A62B-1DD0-4F41-BFF9-FA0811579E8D}" type="slidenum">
              <a:rPr kumimoji="0" lang="zh-TW" altLang="en-US" sz="1200"/>
              <a:pPr eaLnBrk="1" hangingPunct="1"/>
              <a:t>79</a:t>
            </a:fld>
            <a:endParaRPr kumimoji="0" lang="en-US" altLang="zh-TW" sz="120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TW" smtClean="0"/>
              <a:t>Summary (2/2)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kumimoji="0" lang="en-US" altLang="zh-TW" dirty="0" smtClean="0"/>
              <a:t>A box trace can be used to trace the actions of a recursive method.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Some recursive solutions are much less efficient than a corresponding iterative solution due to their inherently inefficient algorithms and the overhead of function calls.</a:t>
            </a:r>
          </a:p>
          <a:p>
            <a:pPr lvl="2" eaLnBrk="1" hangingPunct="1"/>
            <a:endParaRPr kumimoji="0" lang="en-US" altLang="zh-TW" dirty="0" smtClean="0"/>
          </a:p>
          <a:p>
            <a:pPr eaLnBrk="1" hangingPunct="1"/>
            <a:r>
              <a:rPr kumimoji="0" lang="en-US" altLang="zh-TW" dirty="0" smtClean="0"/>
              <a:t>If you can easily, clearly, and efficiently solve a problem by using iteration, you should do so.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(1/4)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“Recursive thinking” should be better repositioned as “</a:t>
            </a:r>
            <a:r>
              <a:rPr lang="en-US" altLang="zh-TW" dirty="0" smtClean="0">
                <a:solidFill>
                  <a:srgbClr val="0070C0"/>
                </a:solidFill>
              </a:rPr>
              <a:t>inductive thinking</a:t>
            </a:r>
            <a:r>
              <a:rPr lang="en-US" altLang="zh-TW" dirty="0" smtClean="0"/>
              <a:t>.”</a:t>
            </a:r>
          </a:p>
          <a:p>
            <a:r>
              <a:rPr lang="en-US" altLang="zh-TW" dirty="0" smtClean="0"/>
              <a:t>Inductive thinking tries to solve a problem in essentially the same way as recursive thinking.</a:t>
            </a:r>
          </a:p>
          <a:p>
            <a:r>
              <a:rPr lang="en-US" altLang="zh-TW" dirty="0" smtClean="0"/>
              <a:t>More importantly, induction is associated with  </a:t>
            </a:r>
            <a:r>
              <a:rPr lang="en-US" altLang="zh-TW" dirty="0" smtClean="0">
                <a:solidFill>
                  <a:srgbClr val="0070C0"/>
                </a:solidFill>
              </a:rPr>
              <a:t>principles of precise mathematical reasoning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Basically, when you have a positive answer to each of the “four questions” for recursion, you have a proper induction.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(2/4)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backward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recursive</a:t>
            </a:r>
            <a:r>
              <a:rPr lang="en-US" altLang="zh-TW" dirty="0" smtClean="0"/>
              <a:t> solutions (as you have seen).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81</a:t>
            </a:fld>
            <a:endParaRPr lang="en-US" altLang="zh-TW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27125" y="2340163"/>
            <a:ext cx="6873875" cy="4401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/** Computes a term in the Fibonacci sequence.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sz="2000" b="1" u="sng" dirty="0">
                <a:solidFill>
                  <a:schemeClr val="accent1"/>
                </a:solidFill>
                <a:latin typeface="Courier New" pitchFamily="49" charset="0"/>
              </a:rPr>
              <a:t>pre n is a positive integer</a:t>
            </a:r>
            <a:r>
              <a:rPr lang="en-US" altLang="zh-TW" sz="2000" b="1" dirty="0">
                <a:solidFill>
                  <a:schemeClr val="accent1"/>
                </a:solidFill>
                <a:latin typeface="Courier New" pitchFamily="49" charset="0"/>
              </a:rPr>
              <a:t>. (n &gt; 0)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@post None.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</a:t>
            </a:r>
            <a:r>
              <a:rPr lang="en-US" altLang="zh-TW" sz="2000" dirty="0" err="1">
                <a:solidFill>
                  <a:schemeClr val="accent1"/>
                </a:solidFill>
                <a:latin typeface="Courier New" pitchFamily="49" charset="0"/>
              </a:rPr>
              <a:t>param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n The given integer.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 *  @return The nth Fibonacci number . */</a:t>
            </a:r>
          </a:p>
          <a:p>
            <a:pPr>
              <a:defRPr/>
            </a:pP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n)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{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if (n &lt;= 2)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return 1;</a:t>
            </a:r>
          </a:p>
          <a:p>
            <a:pPr>
              <a:defRPr/>
            </a:pP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else   </a:t>
            </a:r>
            <a:r>
              <a:rPr lang="en-US" altLang="zh-TW" sz="2000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altLang="zh-TW" sz="2000" b="1" u="sng" dirty="0">
                <a:solidFill>
                  <a:schemeClr val="accent1"/>
                </a:solidFill>
                <a:latin typeface="Courier New" pitchFamily="49" charset="0"/>
              </a:rPr>
              <a:t>n &gt; 2, so n-1 &gt; 0 and n-2 &gt; 0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return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b="1" dirty="0">
                <a:latin typeface="Courier New" pitchFamily="49" charset="0"/>
              </a:rPr>
              <a:t>(n-1)</a:t>
            </a:r>
            <a:r>
              <a:rPr lang="en-US" altLang="zh-TW" sz="2000" dirty="0">
                <a:latin typeface="Courier New" pitchFamily="49" charset="0"/>
              </a:rPr>
              <a:t> + </a:t>
            </a:r>
            <a:r>
              <a:rPr lang="en-US" altLang="zh-TW" sz="2000" b="1" dirty="0">
                <a:solidFill>
                  <a:srgbClr val="CC00FF"/>
                </a:solidFill>
                <a:latin typeface="Courier New" pitchFamily="49" charset="0"/>
              </a:rPr>
              <a:t>rabbit</a:t>
            </a:r>
            <a:r>
              <a:rPr lang="en-US" altLang="zh-TW" sz="2000" b="1" dirty="0">
                <a:latin typeface="Courier New" pitchFamily="49" charset="0"/>
              </a:rPr>
              <a:t>(n-2)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(3/4)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you use induction </a:t>
            </a:r>
            <a:r>
              <a:rPr lang="en-US" altLang="zh-TW" dirty="0" smtClean="0">
                <a:solidFill>
                  <a:srgbClr val="0070C0"/>
                </a:solidFill>
              </a:rPr>
              <a:t>forward</a:t>
            </a:r>
            <a:r>
              <a:rPr lang="en-US" altLang="zh-TW" dirty="0" smtClean="0"/>
              <a:t>, you get </a:t>
            </a:r>
            <a:r>
              <a:rPr lang="en-US" altLang="zh-TW" dirty="0" smtClean="0">
                <a:solidFill>
                  <a:srgbClr val="0070C0"/>
                </a:solidFill>
              </a:rPr>
              <a:t>iterative</a:t>
            </a:r>
            <a:r>
              <a:rPr lang="en-US" altLang="zh-TW" dirty="0" smtClean="0"/>
              <a:t> solutions.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82</a:t>
            </a:fld>
            <a:endParaRPr lang="en-US" altLang="zh-TW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98525" y="2268155"/>
            <a:ext cx="6873875" cy="470898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b="1" dirty="0" err="1" smtClean="0">
                <a:solidFill>
                  <a:srgbClr val="CC00FF"/>
                </a:solidFill>
                <a:latin typeface="Courier New" pitchFamily="49" charset="0"/>
              </a:rPr>
              <a:t>rabbit_iterative</a:t>
            </a:r>
            <a:r>
              <a:rPr lang="en-US" altLang="zh-TW" sz="2000" dirty="0" smtClean="0">
                <a:latin typeface="Courier New" pitchFamily="49" charset="0"/>
              </a:rPr>
              <a:t>(</a:t>
            </a:r>
            <a:r>
              <a:rPr lang="en-US" altLang="zh-TW" sz="2000" dirty="0" err="1" smtClean="0">
                <a:latin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n)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{ // Declarations of locals omitted.</a:t>
            </a: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if (n &lt;= 2)</a:t>
            </a: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return 1</a:t>
            </a:r>
            <a:r>
              <a:rPr lang="en-US" altLang="zh-TW" sz="2000" dirty="0" smtClean="0">
                <a:latin typeface="Courier New" pitchFamily="49" charset="0"/>
              </a:rPr>
              <a:t>;</a:t>
            </a: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 smtClean="0">
                <a:latin typeface="Courier New" pitchFamily="49" charset="0"/>
              </a:rPr>
              <a:t>else {</a:t>
            </a:r>
            <a:endParaRPr lang="en-US" altLang="zh-TW" sz="2000" b="1" u="sng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 smtClean="0">
                <a:latin typeface="Courier New" pitchFamily="49" charset="0"/>
              </a:rPr>
              <a:t>fn_2 = 1;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fn_1 = 1;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for (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 = 3;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 &lt;= n; </a:t>
            </a:r>
            <a:r>
              <a:rPr lang="en-US" altLang="zh-TW" sz="2000" dirty="0" err="1" smtClean="0">
                <a:latin typeface="Courier New" pitchFamily="49" charset="0"/>
              </a:rPr>
              <a:t>i</a:t>
            </a:r>
            <a:r>
              <a:rPr lang="en-US" altLang="zh-TW" sz="2000" dirty="0" smtClean="0">
                <a:latin typeface="Courier New" pitchFamily="49" charset="0"/>
              </a:rPr>
              <a:t>++) {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  fn = fn_2 + fn_1;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  fn_2 = fn_1;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  fn_1 = fn;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}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  return fn;</a:t>
            </a:r>
          </a:p>
          <a:p>
            <a:pPr>
              <a:defRPr/>
            </a:pPr>
            <a:r>
              <a:rPr lang="en-US" altLang="zh-TW" sz="2000" dirty="0" smtClean="0">
                <a:latin typeface="Courier New" pitchFamily="49" charset="0"/>
              </a:rPr>
              <a:t>  }</a:t>
            </a:r>
            <a:endParaRPr lang="en-US" altLang="zh-TW" sz="2000" dirty="0">
              <a:latin typeface="Courier New" pitchFamily="49" charset="0"/>
            </a:endParaRPr>
          </a:p>
          <a:p>
            <a:pPr>
              <a:defRPr/>
            </a:pPr>
            <a:r>
              <a:rPr lang="en-US" altLang="zh-TW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Remarks (4/4)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Why does induction work?</a:t>
            </a:r>
          </a:p>
          <a:p>
            <a:pPr lvl="1"/>
            <a:r>
              <a:rPr lang="en-US" altLang="zh-TW" dirty="0" smtClean="0"/>
              <a:t>Many data sets have natural </a:t>
            </a:r>
            <a:r>
              <a:rPr lang="en-US" altLang="zh-TW" dirty="0" smtClean="0">
                <a:solidFill>
                  <a:srgbClr val="0070C0"/>
                </a:solidFill>
              </a:rPr>
              <a:t>inductive definitions</a:t>
            </a:r>
            <a:r>
              <a:rPr lang="en-US" altLang="zh-TW" dirty="0" smtClean="0"/>
              <a:t>.</a:t>
            </a:r>
          </a:p>
          <a:p>
            <a:pPr lvl="2"/>
            <a:r>
              <a:rPr lang="en-US" altLang="zh-TW" dirty="0" smtClean="0"/>
              <a:t>Examples: the natural numbers, lists, binary trees</a:t>
            </a:r>
          </a:p>
          <a:p>
            <a:pPr lvl="1"/>
            <a:r>
              <a:rPr lang="en-US" altLang="zh-TW" dirty="0" smtClean="0"/>
              <a:t>Functions from such a data set to another data set also have natural inductive definitions.</a:t>
            </a:r>
          </a:p>
          <a:p>
            <a:pPr lvl="2"/>
            <a:r>
              <a:rPr lang="en-US" altLang="zh-TW" dirty="0" smtClean="0"/>
              <a:t>Examples: “factorial of 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”, “</a:t>
            </a:r>
            <a:r>
              <a:rPr lang="en-US" altLang="zh-TW" i="1" dirty="0" smtClean="0"/>
              <a:t>n</a:t>
            </a:r>
            <a:r>
              <a:rPr lang="en-US" altLang="zh-TW" dirty="0" smtClean="0"/>
              <a:t>-</a:t>
            </a:r>
            <a:r>
              <a:rPr lang="en-US" altLang="zh-TW" dirty="0" err="1" smtClean="0"/>
              <a:t>th</a:t>
            </a:r>
            <a:r>
              <a:rPr lang="en-US" altLang="zh-TW" dirty="0" smtClean="0"/>
              <a:t> Fibonacci number”, “length of a list”, “number of tree nodes”</a:t>
            </a:r>
          </a:p>
          <a:p>
            <a:pPr lvl="1"/>
            <a:r>
              <a:rPr lang="en-US" altLang="zh-TW" dirty="0" smtClean="0"/>
              <a:t>Such inductive definitions provide the basis for </a:t>
            </a:r>
            <a:r>
              <a:rPr lang="en-US" altLang="zh-TW" dirty="0" smtClean="0">
                <a:solidFill>
                  <a:srgbClr val="0070C0"/>
                </a:solidFill>
              </a:rPr>
              <a:t>simple and effective solutions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Finally, it is often possible to attain </a:t>
            </a:r>
            <a:r>
              <a:rPr lang="en-US" altLang="zh-TW" dirty="0" smtClean="0">
                <a:solidFill>
                  <a:srgbClr val="0070C0"/>
                </a:solidFill>
              </a:rPr>
              <a:t>efficiency</a:t>
            </a:r>
            <a:r>
              <a:rPr lang="en-US" altLang="zh-TW" dirty="0" smtClean="0"/>
              <a:t>, while maintaining the </a:t>
            </a:r>
            <a:r>
              <a:rPr lang="en-US" altLang="zh-TW" dirty="0" smtClean="0">
                <a:solidFill>
                  <a:srgbClr val="0070C0"/>
                </a:solidFill>
              </a:rPr>
              <a:t>simplicity</a:t>
            </a:r>
            <a:r>
              <a:rPr lang="en-US" altLang="zh-TW" dirty="0" smtClean="0"/>
              <a:t> of the solution.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2015: Recursion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13865</TotalTime>
  <Words>6903</Words>
  <Application>Microsoft Office PowerPoint</Application>
  <PresentationFormat>如螢幕大小 (4:3)</PresentationFormat>
  <Paragraphs>1448</Paragraphs>
  <Slides>83</Slides>
  <Notes>16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83</vt:i4>
      </vt:variant>
    </vt:vector>
  </HeadingPairs>
  <TitlesOfParts>
    <vt:vector size="85" baseType="lpstr">
      <vt:lpstr>1_Edge</vt:lpstr>
      <vt:lpstr>Office 佈景主題</vt:lpstr>
      <vt:lpstr> Recursion </vt:lpstr>
      <vt:lpstr>The Basic Idea</vt:lpstr>
      <vt:lpstr>An Example (1/2)</vt:lpstr>
      <vt:lpstr>An Example (2/2)</vt:lpstr>
      <vt:lpstr>Recursive Solutions (1/2)</vt:lpstr>
      <vt:lpstr>Recursive Solutions (2/2)</vt:lpstr>
      <vt:lpstr>About Efficiency</vt:lpstr>
      <vt:lpstr>Facts about a Recursive Solution</vt:lpstr>
      <vt:lpstr>Four Questions to Ask/Answer </vt:lpstr>
      <vt:lpstr>A Recursive Function: Factorial (1/4)</vt:lpstr>
      <vt:lpstr>A Recursive Function: Factorial (2/4)</vt:lpstr>
      <vt:lpstr>A Recursive Function: Factorial (3/4)</vt:lpstr>
      <vt:lpstr>A Recursive Function: Factorial (4/4)</vt:lpstr>
      <vt:lpstr>Box Traces</vt:lpstr>
      <vt:lpstr>Constructing a Box Trace (1/7)</vt:lpstr>
      <vt:lpstr>Constructing a Box Trace (2/7)</vt:lpstr>
      <vt:lpstr>Constructing a Box Trace (3/7)</vt:lpstr>
      <vt:lpstr>Constructing a Box Trace (4/7)</vt:lpstr>
      <vt:lpstr>Constructing a Box Trace (5/7)</vt:lpstr>
      <vt:lpstr>Constructing a Box Trace (6/7)</vt:lpstr>
      <vt:lpstr>Constructing a Box Trace (7/7)</vt:lpstr>
      <vt:lpstr>Invariants for Recursive Functions</vt:lpstr>
      <vt:lpstr>A Recursive Procedure: writeBackward (1/5)</vt:lpstr>
      <vt:lpstr>A Recursive Procedure: writeBackward (2/5)</vt:lpstr>
      <vt:lpstr>A Recursive Procedure: writeBackward (3/5)</vt:lpstr>
      <vt:lpstr>A Recursive Procedure: writeBackward (4/5)</vt:lpstr>
      <vt:lpstr>A Recursive Procedure: writeBackward (5/5)</vt:lpstr>
      <vt:lpstr>A Box Trace of  writeBackward (1/3)</vt:lpstr>
      <vt:lpstr>A Box Trace of  writeBackward (2/3)</vt:lpstr>
      <vt:lpstr>A Box Trace of  writeBackward (3/3)</vt:lpstr>
      <vt:lpstr>An Alternative  writeBackward (1/2)</vt:lpstr>
      <vt:lpstr>An Alternative writeBackward (2/2)</vt:lpstr>
      <vt:lpstr>A Box Trace of  writeBackward2</vt:lpstr>
      <vt:lpstr>Searching an Array: Binary Search (1/8)</vt:lpstr>
      <vt:lpstr>Searching an Array: Binary Search (2/8)</vt:lpstr>
      <vt:lpstr>Searching an Array: Binary Search (3/8)</vt:lpstr>
      <vt:lpstr>Searching an Array: Binary Search (4/8)</vt:lpstr>
      <vt:lpstr>Searching an Array: Binary Search (5/8)</vt:lpstr>
      <vt:lpstr>Searching an Array: Binary Search (6/8)</vt:lpstr>
      <vt:lpstr>Searching an Array: Binary Search (7/8)</vt:lpstr>
      <vt:lpstr>Searching an Array: Binary Search (8/8)</vt:lpstr>
      <vt:lpstr>Searching an Array: Another Binary Search</vt:lpstr>
      <vt:lpstr>Searching an Array: the Largest Item (1/2)</vt:lpstr>
      <vt:lpstr>Searching an Array: the Largest Item (2/2)</vt:lpstr>
      <vt:lpstr>Searching an Array: the kth Smallest Item (1/4)</vt:lpstr>
      <vt:lpstr>Searching an Array: the kth Smallest Item (2/4)</vt:lpstr>
      <vt:lpstr>Searching an Array: the kth Smallest Item (3/4)</vt:lpstr>
      <vt:lpstr>Searching an Array: the kth Smallest Item (4/4)</vt:lpstr>
      <vt:lpstr>The Towers of Hanoi (1/11)</vt:lpstr>
      <vt:lpstr>The Towers of Hanoi (2/11)</vt:lpstr>
      <vt:lpstr>The Towers of Hanoi (3/11)</vt:lpstr>
      <vt:lpstr>The Towers of Hanoi (4/11)</vt:lpstr>
      <vt:lpstr>The Towers of Hanoi (5/11)</vt:lpstr>
      <vt:lpstr>The Towers of Hanoi (6/11)</vt:lpstr>
      <vt:lpstr>The Towers of Hanoi (7/11)</vt:lpstr>
      <vt:lpstr>The Towers of Hanoi (8/11)</vt:lpstr>
      <vt:lpstr>The Towers of Hanoi (9/11)</vt:lpstr>
      <vt:lpstr>The Towers of Hanoi (10/11)</vt:lpstr>
      <vt:lpstr>The Towers of Hanoi (11/11)</vt:lpstr>
      <vt:lpstr>The Fibonacci Sequence (1/5) (Multiplying Rabbits)</vt:lpstr>
      <vt:lpstr>The Fibonacci Sequence (2/5)</vt:lpstr>
      <vt:lpstr>The Fibonacci Sequence (3/5)</vt:lpstr>
      <vt:lpstr>The Fibonacci Sequence (4/5)</vt:lpstr>
      <vt:lpstr>The Fibonacci Sequence (5/5)</vt:lpstr>
      <vt:lpstr>Organizing a Parade (1/3)</vt:lpstr>
      <vt:lpstr>Organizing a Parade (2/3)</vt:lpstr>
      <vt:lpstr>Organizing a Parade (3/3)</vt:lpstr>
      <vt:lpstr>Choosing k out of n Things (1/6)</vt:lpstr>
      <vt:lpstr>Choosing k out of n Things (2/6)</vt:lpstr>
      <vt:lpstr>Choosing k out of n Things (3/6)</vt:lpstr>
      <vt:lpstr>Choosing k out of n Things (4/6)</vt:lpstr>
      <vt:lpstr>Choosing k out of n Things (5/6)</vt:lpstr>
      <vt:lpstr>Choosing k out of n Things (6/6)</vt:lpstr>
      <vt:lpstr>Recursion and Efficiency (1/4)</vt:lpstr>
      <vt:lpstr>Recursion and Efficiency (2/4)</vt:lpstr>
      <vt:lpstr>Recursion and Efficiency (3/4)</vt:lpstr>
      <vt:lpstr>Recursion and Efficiency (4/4)</vt:lpstr>
      <vt:lpstr>Summary (1/2)</vt:lpstr>
      <vt:lpstr>Summary (2/2)</vt:lpstr>
      <vt:lpstr>Remarks (1/4)</vt:lpstr>
      <vt:lpstr>Remarks (2/4)</vt:lpstr>
      <vt:lpstr>Remarks (3/4)</vt:lpstr>
      <vt:lpstr>Remarks (4/4)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chapter2_recursion</dc:title>
  <dc:creator>tsay</dc:creator>
  <cp:lastModifiedBy>Yih-Kuen Tsay</cp:lastModifiedBy>
  <cp:revision>633</cp:revision>
  <dcterms:created xsi:type="dcterms:W3CDTF">2009-06-21T02:54:00Z</dcterms:created>
  <dcterms:modified xsi:type="dcterms:W3CDTF">2015-10-05T06:10:08Z</dcterms:modified>
</cp:coreProperties>
</file>