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4" r:id="rId3"/>
    <p:sldId id="257" r:id="rId4"/>
    <p:sldId id="264" r:id="rId5"/>
    <p:sldId id="265" r:id="rId6"/>
    <p:sldId id="275" r:id="rId7"/>
    <p:sldId id="276" r:id="rId8"/>
    <p:sldId id="277" r:id="rId9"/>
    <p:sldId id="278" r:id="rId10"/>
    <p:sldId id="279" r:id="rId11"/>
    <p:sldId id="280" r:id="rId12"/>
    <p:sldId id="258" r:id="rId13"/>
    <p:sldId id="266" r:id="rId14"/>
    <p:sldId id="269" r:id="rId15"/>
    <p:sldId id="271" r:id="rId16"/>
    <p:sldId id="281" r:id="rId17"/>
    <p:sldId id="261" r:id="rId18"/>
    <p:sldId id="262" r:id="rId19"/>
    <p:sldId id="260" r:id="rId20"/>
    <p:sldId id="263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4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1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6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1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1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8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2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4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53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4367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94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1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05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2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9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2C37CAF-7BCA-4723-8E29-B323DC5AB1E6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13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 TA Session #1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Carlos &amp; Bo-REN</a:t>
            </a:r>
          </a:p>
          <a:p>
            <a:r>
              <a:rPr lang="en-US" dirty="0" smtClean="0"/>
              <a:t>2018/03/27</a:t>
            </a:r>
          </a:p>
        </p:txBody>
      </p:sp>
    </p:spTree>
    <p:extLst>
      <p:ext uri="{BB962C8B-B14F-4D97-AF65-F5344CB8AC3E}">
        <p14:creationId xmlns:p14="http://schemas.microsoft.com/office/powerpoint/2010/main" val="12076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Homework #1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Avg:75.2</a:t>
            </a:r>
            <a:r>
              <a:rPr lang="en-US" altLang="zh-TW" smtClean="0"/>
              <a:t>, std:24.7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588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8610600" cy="239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of the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By observing the definition of the entry, we may guess that the sum of the n</a:t>
                </a:r>
                <a:r>
                  <a:rPr lang="en-US" altLang="zh-TW" sz="2400" baseline="30000" dirty="0" smtClean="0"/>
                  <a:t>th</a:t>
                </a:r>
                <a:r>
                  <a:rPr lang="en-US" sz="2400" dirty="0" smtClean="0"/>
                  <a:t> row is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 3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(The number of entries in </a:t>
                </a:r>
                <a:r>
                  <a:rPr lang="en-US" altLang="zh-TW" sz="2400" dirty="0" smtClean="0"/>
                  <a:t>the n</a:t>
                </a:r>
                <a:r>
                  <a:rPr lang="en-US" altLang="zh-TW" sz="2400" baseline="30000" dirty="0" smtClean="0"/>
                  <a:t>th</a:t>
                </a:r>
                <a:r>
                  <a:rPr lang="en-US" altLang="zh-TW" sz="2400" dirty="0" smtClean="0"/>
                  <a:t> </a:t>
                </a:r>
                <a:r>
                  <a:rPr lang="en-US" altLang="zh-TW" sz="2400" dirty="0"/>
                  <a:t>row </a:t>
                </a:r>
                <a:r>
                  <a:rPr lang="en-US" altLang="zh-TW" sz="2400" dirty="0" smtClean="0"/>
                  <a:t>is 2n-1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altLang="zh-TW" sz="2400" dirty="0" smtClean="0"/>
                  <a:t>Proposition: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:r>
                  <a:rPr lang="en-US" altLang="zh-TW" sz="2400" dirty="0" smtClean="0"/>
                  <a:t>The sum of n</a:t>
                </a:r>
                <a:r>
                  <a:rPr lang="en-US" altLang="zh-TW" sz="2400" baseline="30000" dirty="0" smtClean="0"/>
                  <a:t>th</a:t>
                </a:r>
                <a:r>
                  <a:rPr lang="en-US" altLang="zh-TW" sz="2400" dirty="0" smtClean="0"/>
                  <a:t> row in the triangle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TW" sz="2400" baseline="300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53" t="-1163" r="-99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651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1960" y="152400"/>
            <a:ext cx="8229600" cy="914400"/>
          </a:xfrm>
        </p:spPr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1960" y="1066800"/>
            <a:ext cx="8229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proof is by induction on n.</a:t>
            </a:r>
          </a:p>
          <a:p>
            <a:r>
              <a:rPr lang="en-US" sz="2400" dirty="0" smtClean="0"/>
              <a:t>Base case(n=1): the sum of the first row is 1 = 3</a:t>
            </a:r>
            <a:r>
              <a:rPr lang="en-US" sz="2400" baseline="30000" dirty="0" smtClean="0"/>
              <a:t>1-1</a:t>
            </a:r>
            <a:r>
              <a:rPr lang="en-US" sz="2400" dirty="0" smtClean="0"/>
              <a:t>.</a:t>
            </a:r>
            <a:endParaRPr lang="en-US" sz="2400" baseline="30000" dirty="0" smtClean="0"/>
          </a:p>
          <a:p>
            <a:r>
              <a:rPr lang="en-US" sz="2400" dirty="0" smtClean="0"/>
              <a:t>Inductive step: Let the elements of n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row are (1,a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,…,a</a:t>
            </a:r>
            <a:r>
              <a:rPr lang="en-US" sz="2400" baseline="-25000" dirty="0" smtClean="0"/>
              <a:t>2n-3</a:t>
            </a:r>
            <a:r>
              <a:rPr lang="en-US" sz="2400" dirty="0" smtClean="0"/>
              <a:t>,1), </a:t>
            </a:r>
            <a:r>
              <a:rPr lang="en-US" altLang="zh-TW" sz="2400" dirty="0"/>
              <a:t>the elements of </a:t>
            </a:r>
            <a:r>
              <a:rPr lang="en-US" altLang="zh-TW" sz="2400" dirty="0" smtClean="0"/>
              <a:t>n+1</a:t>
            </a:r>
            <a:r>
              <a:rPr lang="en-US" altLang="zh-TW" sz="2400" baseline="30000" dirty="0" smtClean="0"/>
              <a:t>th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row are (</a:t>
            </a:r>
            <a:r>
              <a:rPr lang="en-US" altLang="zh-TW" sz="2400" dirty="0" smtClean="0"/>
              <a:t>1,b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,b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,…,b</a:t>
            </a:r>
            <a:r>
              <a:rPr lang="en-US" altLang="zh-TW" sz="2400" baseline="-25000" dirty="0" smtClean="0"/>
              <a:t>2n-1</a:t>
            </a:r>
            <a:r>
              <a:rPr lang="en-US" altLang="zh-TW" sz="2400" dirty="0" smtClean="0"/>
              <a:t>,1</a:t>
            </a:r>
            <a:r>
              <a:rPr lang="en-US" altLang="zh-TW" sz="2400" dirty="0"/>
              <a:t>).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The sum of the n+1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row</a:t>
            </a:r>
            <a:br>
              <a:rPr lang="en-US" sz="2400" dirty="0" smtClean="0"/>
            </a:br>
            <a:r>
              <a:rPr lang="en-US" sz="2400" dirty="0" smtClean="0"/>
              <a:t>=1+b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+…+b</a:t>
            </a:r>
            <a:r>
              <a:rPr lang="en-US" sz="2400" baseline="-25000" dirty="0" smtClean="0"/>
              <a:t>2n-2</a:t>
            </a:r>
            <a:r>
              <a:rPr lang="en-US" sz="2400" dirty="0" smtClean="0"/>
              <a:t>+b</a:t>
            </a:r>
            <a:r>
              <a:rPr lang="en-US" sz="2400" baseline="-25000" dirty="0" smtClean="0"/>
              <a:t>2n-1</a:t>
            </a:r>
            <a:r>
              <a:rPr lang="en-US" sz="2400" dirty="0" smtClean="0"/>
              <a:t>+1</a:t>
            </a:r>
            <a:br>
              <a:rPr lang="en-US" sz="2400" dirty="0" smtClean="0"/>
            </a:br>
            <a:r>
              <a:rPr lang="en-US" sz="2400" dirty="0" smtClean="0"/>
              <a:t>=1+(1+a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)+(1+a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)+…+(a</a:t>
            </a:r>
            <a:r>
              <a:rPr lang="en-US" sz="2400" baseline="-25000" dirty="0" smtClean="0"/>
              <a:t>2n-4</a:t>
            </a:r>
            <a:r>
              <a:rPr lang="en-US" sz="2400" dirty="0" smtClean="0"/>
              <a:t>+a</a:t>
            </a:r>
            <a:r>
              <a:rPr lang="en-US" sz="2400" baseline="-25000" dirty="0" smtClean="0"/>
              <a:t>2n-3</a:t>
            </a:r>
            <a:r>
              <a:rPr lang="en-US" sz="2400" dirty="0" smtClean="0"/>
              <a:t>+1)+(a</a:t>
            </a:r>
            <a:r>
              <a:rPr lang="en-US" sz="2400" baseline="-25000" dirty="0" smtClean="0"/>
              <a:t>2n-3</a:t>
            </a:r>
            <a:r>
              <a:rPr lang="en-US" sz="2400" dirty="0" smtClean="0"/>
              <a:t>+1)+1</a:t>
            </a:r>
            <a:br>
              <a:rPr lang="en-US" sz="2400" dirty="0" smtClean="0"/>
            </a:br>
            <a:r>
              <a:rPr lang="en-US" sz="2400" dirty="0" smtClean="0"/>
              <a:t>=3*(1+a</a:t>
            </a:r>
            <a:r>
              <a:rPr lang="en-US" sz="2400" baseline="-25000" dirty="0"/>
              <a:t>1</a:t>
            </a:r>
            <a:r>
              <a:rPr lang="en-US" sz="2400" dirty="0" smtClean="0"/>
              <a:t>+a</a:t>
            </a:r>
            <a:r>
              <a:rPr lang="en-US" sz="2400" baseline="-25000" dirty="0"/>
              <a:t>2</a:t>
            </a:r>
            <a:r>
              <a:rPr lang="en-US" sz="2400" dirty="0" smtClean="0"/>
              <a:t>+…+a</a:t>
            </a:r>
            <a:r>
              <a:rPr lang="en-US" sz="2400" baseline="-25000" dirty="0" smtClean="0"/>
              <a:t>2n-4</a:t>
            </a:r>
            <a:r>
              <a:rPr lang="en-US" sz="2400" dirty="0" smtClean="0"/>
              <a:t>+a</a:t>
            </a:r>
            <a:r>
              <a:rPr lang="en-US" sz="2400" baseline="-25000" dirty="0" smtClean="0"/>
              <a:t>2n-3</a:t>
            </a:r>
            <a:r>
              <a:rPr lang="en-US" sz="2400" dirty="0" smtClean="0"/>
              <a:t>+1)</a:t>
            </a:r>
            <a:br>
              <a:rPr lang="en-US" sz="2400" dirty="0" smtClean="0"/>
            </a:br>
            <a:r>
              <a:rPr lang="en-US" sz="2400" dirty="0" smtClean="0"/>
              <a:t>=3*(3</a:t>
            </a:r>
            <a:r>
              <a:rPr lang="en-US" sz="2400" baseline="30000" dirty="0" smtClean="0"/>
              <a:t>n-1</a:t>
            </a:r>
            <a:r>
              <a:rPr lang="en-US" sz="2400" dirty="0" smtClean="0"/>
              <a:t>)</a:t>
            </a:r>
            <a:r>
              <a:rPr lang="en-US" altLang="zh-TW" sz="2400" i="1" dirty="0">
                <a:solidFill>
                  <a:srgbClr val="FF0000"/>
                </a:solidFill>
              </a:rPr>
              <a:t> (</a:t>
            </a:r>
            <a:r>
              <a:rPr lang="en-US" altLang="zh-TW" sz="2400" i="1" dirty="0" smtClean="0">
                <a:solidFill>
                  <a:srgbClr val="FF0000"/>
                </a:solidFill>
              </a:rPr>
              <a:t>induction hypothesis)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=3</a:t>
            </a:r>
            <a:r>
              <a:rPr lang="en-US" sz="2400" baseline="30000" dirty="0" smtClean="0"/>
              <a:t>n </a:t>
            </a:r>
            <a:r>
              <a:rPr lang="en-US" sz="2400" dirty="0" smtClean="0"/>
              <a:t>= 3</a:t>
            </a:r>
            <a:r>
              <a:rPr lang="en-US" sz="2400" baseline="30000" dirty="0" smtClean="0"/>
              <a:t>(n+1)-1</a:t>
            </a:r>
            <a:endParaRPr lang="en-US" sz="2400" baseline="30000" dirty="0"/>
          </a:p>
          <a:p>
            <a:r>
              <a:rPr lang="en-US" sz="2400" dirty="0" smtClean="0"/>
              <a:t>By M.I., we proved the proposition.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26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Prove by Induction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appendix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1445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Induction in High School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Base case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dirty="0" smtClean="0"/>
              <a:t>假設</a:t>
            </a:r>
            <a:r>
              <a:rPr lang="en-US" altLang="zh-TW" dirty="0" smtClean="0"/>
              <a:t>n=k</a:t>
            </a:r>
            <a:r>
              <a:rPr lang="zh-TW" altLang="en-US" dirty="0" smtClean="0"/>
              <a:t>成立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zh-TW" altLang="en-US" dirty="0" smtClean="0"/>
              <a:t>證明</a:t>
            </a:r>
            <a:r>
              <a:rPr lang="en-US" altLang="zh-TW" dirty="0" smtClean="0"/>
              <a:t>n=k+1</a:t>
            </a:r>
            <a:r>
              <a:rPr lang="zh-TW" altLang="en-US" dirty="0" smtClean="0"/>
              <a:t>成立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By induction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989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Induction Now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Base case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Inductive step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+1))</m:t>
                    </m:r>
                  </m:oMath>
                </a14:m>
                <a:endParaRPr lang="en-US" altLang="zh-TW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dirty="0" smtClean="0"/>
                  <a:t>By induction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4" t="-87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095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 A(n) = B(n) for all positive integer n</a:t>
            </a:r>
          </a:p>
          <a:p>
            <a:endParaRPr lang="en-US" altLang="zh-TW" dirty="0"/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A(1) = B(1)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A(n+1) = … = A(n) + C </a:t>
            </a:r>
            <a:r>
              <a:rPr lang="en-US" altLang="zh-TW" b="1" dirty="0" smtClean="0">
                <a:solidFill>
                  <a:srgbClr val="FF0000"/>
                </a:solidFill>
              </a:rPr>
              <a:t>=</a:t>
            </a:r>
            <a:r>
              <a:rPr lang="en-US" altLang="zh-TW" dirty="0" smtClean="0"/>
              <a:t> B(n) + C = … = B(n+1)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By induction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4156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3138487"/>
            <a:ext cx="882967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15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371600"/>
                <a:ext cx="7192027" cy="502920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800" dirty="0" smtClean="0"/>
                  <a:t>The proof is by induction on n.</a:t>
                </a:r>
              </a:p>
              <a:p>
                <a:r>
                  <a:rPr lang="en-US" sz="2800" dirty="0" smtClean="0"/>
                  <a:t>Base case(n=</a:t>
                </a:r>
                <a:r>
                  <a:rPr lang="en-US" altLang="zh-TW" sz="2800" dirty="0" smtClean="0"/>
                  <a:t>0</a:t>
                </a:r>
                <a:r>
                  <a:rPr lang="en-US" sz="2800" dirty="0" smtClean="0"/>
                  <a:t>) 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(1)=1 ≥1</m:t>
                    </m:r>
                  </m:oMath>
                </a14:m>
                <a:endParaRPr lang="en-US" sz="2800" dirty="0" smtClean="0"/>
              </a:p>
              <a:p>
                <a:r>
                  <a:rPr lang="en-US" sz="2800" dirty="0" smtClean="0"/>
                  <a:t>Inductive step : </a:t>
                </a:r>
              </a:p>
              <a:p>
                <a:pPr algn="dist">
                  <a:buClr>
                    <a:schemeClr val="accent5">
                      <a:lumMod val="75000"/>
                    </a:schemeClr>
                  </a:buClr>
                  <a:buFontTx/>
                  <a:buChar char=" 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sz="2400" b="0" i="1" dirty="0" smtClean="0">
                  <a:latin typeface="Cambria Math" panose="02040503050406030204" pitchFamily="18" charset="0"/>
                </a:endParaRPr>
              </a:p>
              <a:p>
                <a:pPr algn="dist">
                  <a:buClr>
                    <a:schemeClr val="accent5">
                      <a:lumMod val="75000"/>
                    </a:schemeClr>
                  </a:buClr>
                  <a:buFontTx/>
                  <a:buChar char=" "/>
                </a:pP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(Induction hypothesis)</a:t>
                </a:r>
              </a:p>
              <a:p>
                <a:pPr algn="dist">
                  <a:buClr>
                    <a:schemeClr val="accent5">
                      <a:lumMod val="75000"/>
                    </a:schemeClr>
                  </a:buClr>
                  <a:buFontTx/>
                  <a:buChar char=" 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den>
                        </m:f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pPr algn="dist">
                  <a:buClr>
                    <a:schemeClr val="accent5">
                      <a:lumMod val="75000"/>
                    </a:schemeClr>
                  </a:buClr>
                  <a:buFontTx/>
                  <a:buChar char=" "/>
                </a:pPr>
                <a:endParaRPr lang="en-US" sz="2400" dirty="0" smtClean="0"/>
              </a:p>
              <a:p>
                <a:pPr algn="dist">
                  <a:buClr>
                    <a:schemeClr val="accent5">
                      <a:lumMod val="75000"/>
                    </a:schemeClr>
                  </a:buClr>
                  <a:buFontTx/>
                  <a:buChar char=" 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altLang="zh-TW" sz="2800" dirty="0"/>
                  <a:t>By M.I., we proved the proposition</a:t>
                </a:r>
                <a:r>
                  <a:rPr lang="en-US" altLang="zh-TW" sz="2800" dirty="0" smtClean="0"/>
                  <a:t>.</a:t>
                </a:r>
                <a:endParaRPr lang="en-US" altLang="zh-TW" sz="28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371600"/>
                <a:ext cx="7192027" cy="5029200"/>
              </a:xfrm>
              <a:blipFill rotWithShape="0">
                <a:blip r:embed="rId2"/>
                <a:stretch>
                  <a:fillRect l="-1103" t="-1212" r="-1357" b="-872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右大括弧 2"/>
          <p:cNvSpPr/>
          <p:nvPr/>
        </p:nvSpPr>
        <p:spPr>
          <a:xfrm rot="5400000">
            <a:off x="3550606" y="4236406"/>
            <a:ext cx="228600" cy="181418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3822749" y="5141322"/>
                <a:ext cx="716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TW" altLang="en-US" dirty="0" smtClean="0"/>
                  <a:t>個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49" y="5141322"/>
                <a:ext cx="716594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3679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8462" t="39763" r="16923" b="47456"/>
          <a:stretch/>
        </p:blipFill>
        <p:spPr>
          <a:xfrm>
            <a:off x="228600" y="2819400"/>
            <a:ext cx="8534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3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Proof(1)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85800" y="1371600"/>
            <a:ext cx="7192027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Proposition: </a:t>
            </a:r>
            <a:br>
              <a:rPr lang="en-US" sz="2800" dirty="0" smtClean="0"/>
            </a:br>
            <a:r>
              <a:rPr lang="en-US" altLang="zh-TW" sz="2800" dirty="0" smtClean="0"/>
              <a:t>Given </a:t>
            </a:r>
            <a:r>
              <a:rPr lang="en-US" altLang="zh-TW" sz="2800" dirty="0"/>
              <a:t>a set of n + 1 numbers out of the first 2n (starting from 1) natural numbers 1, 2, 3, . . ., 2n, </a:t>
            </a:r>
            <a:r>
              <a:rPr lang="en-US" altLang="zh-TW" sz="2800" dirty="0" smtClean="0"/>
              <a:t>there must be </a:t>
            </a:r>
            <a:r>
              <a:rPr lang="en-US" altLang="zh-TW" sz="2800" dirty="0"/>
              <a:t>two numbers in the set, one of which divides the other. </a:t>
            </a:r>
            <a:endParaRPr lang="en-US" altLang="zh-TW" sz="2800" dirty="0" smtClean="0"/>
          </a:p>
          <a:p>
            <a:r>
              <a:rPr lang="en-US" altLang="zh-TW" sz="2800" dirty="0" smtClean="0"/>
              <a:t>The proof is by induction on n.</a:t>
            </a:r>
          </a:p>
          <a:p>
            <a:r>
              <a:rPr lang="en-US" sz="2800" dirty="0" smtClean="0"/>
              <a:t>Base case(n=1):Select 2 numbers from the first 2 numbers. We must choose 1 and 2, and 1 divides 2.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407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800" dirty="0"/>
                  <a:t>Inductive </a:t>
                </a:r>
                <a:r>
                  <a:rPr lang="en-US" altLang="zh-TW" sz="2800" dirty="0" smtClean="0"/>
                  <a:t>step : If we select (n+1)+1 numbers(call it as S) from the first 2(n+1) numbers. There are two cases: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sz="2400" dirty="0" smtClean="0"/>
                  <a:t>S does not contain both 2n+1, 2n+2 =&gt; S contains n+1 or n+2 numbers from the first 2n numbers. </a:t>
                </a:r>
                <a:r>
                  <a:rPr lang="en-US" altLang="zh-TW" sz="2400" i="1" dirty="0" smtClean="0">
                    <a:solidFill>
                      <a:srgbClr val="FF0000"/>
                    </a:solidFill>
                  </a:rPr>
                  <a:t>&lt;= induction hypothesis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sz="2400" dirty="0" smtClean="0"/>
                  <a:t>S contains both 2n+1, 2n+2. Let S = S’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zh-TW" sz="2400" dirty="0" smtClean="0"/>
                  <a:t> {2n+1, 2n+2} =&gt;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S’ contains n numbers </a:t>
                </a:r>
                <a:r>
                  <a:rPr lang="en-US" altLang="zh-TW" sz="2400" dirty="0"/>
                  <a:t>from the first 2n </a:t>
                </a:r>
                <a:r>
                  <a:rPr lang="en-US" altLang="zh-TW" sz="2400" dirty="0" smtClean="0"/>
                  <a:t>numbers.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There are two possibilities for S’: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1.contains n+1 </a:t>
                </a:r>
                <a:br>
                  <a:rPr lang="en-US" altLang="zh-TW" sz="2400" dirty="0" smtClean="0"/>
                </a:br>
                <a:r>
                  <a:rPr lang="en-US" altLang="zh-TW" sz="2400" dirty="0" smtClean="0"/>
                  <a:t>2.does not contain n+1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0">
                <a:blip r:embed="rId2"/>
                <a:stretch>
                  <a:fillRect l="-889" t="-1355" b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052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Proof(3)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827700" y="1295400"/>
                <a:ext cx="6711654" cy="5410199"/>
              </a:xfrm>
            </p:spPr>
            <p:txBody>
              <a:bodyPr>
                <a:noAutofit/>
              </a:bodyPr>
              <a:lstStyle/>
              <a:p>
                <a:pPr marL="914392" lvl="1" indent="-457200">
                  <a:buFont typeface="+mj-lt"/>
                  <a:buAutoNum type="arabicPeriod"/>
                </a:pPr>
                <a:r>
                  <a:rPr lang="en-US" altLang="zh-TW" sz="2200" dirty="0" smtClean="0"/>
                  <a:t>S’ contains n+1 =&gt; n+1 is a divider of 2n+2</a:t>
                </a:r>
              </a:p>
              <a:p>
                <a:pPr marL="914392" lvl="1" indent="-457200">
                  <a:buFont typeface="+mj-lt"/>
                  <a:buAutoNum type="arabicPeriod"/>
                </a:pPr>
                <a:r>
                  <a:rPr lang="en-US" altLang="zh-TW" sz="2200" dirty="0" smtClean="0"/>
                  <a:t>S</a:t>
                </a:r>
                <a:r>
                  <a:rPr lang="en-US" altLang="zh-TW" sz="2200" dirty="0"/>
                  <a:t>’ does not contain n+1 =&gt; S’ </a:t>
                </a:r>
                <a14:m>
                  <m:oMath xmlns:m="http://schemas.openxmlformats.org/officeDocument/2006/math">
                    <m:r>
                      <a:rPr lang="en-US" altLang="zh-TW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zh-TW" sz="2200" dirty="0"/>
                  <a:t> {n+1} contains n+1 numbers out of the first 2n numbers, so </a:t>
                </a:r>
                <a:r>
                  <a:rPr lang="en-US" altLang="zh-TW" sz="2200" dirty="0" smtClean="0"/>
                  <a:t>there must be one number divides another one </a:t>
                </a:r>
                <a:r>
                  <a:rPr lang="en-US" altLang="zh-TW" sz="2200" dirty="0"/>
                  <a:t>in S’ </a:t>
                </a:r>
                <a14:m>
                  <m:oMath xmlns:m="http://schemas.openxmlformats.org/officeDocument/2006/math">
                    <m:r>
                      <a:rPr lang="en-US" altLang="zh-TW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altLang="zh-TW" sz="2200" dirty="0"/>
                  <a:t> {n+1</a:t>
                </a:r>
                <a:r>
                  <a:rPr lang="en-US" altLang="zh-TW" sz="2200" dirty="0" smtClean="0"/>
                  <a:t>}. </a:t>
                </a:r>
                <a:r>
                  <a:rPr lang="en-US" altLang="zh-TW" sz="2200" i="1" dirty="0" smtClean="0">
                    <a:solidFill>
                      <a:srgbClr val="FF0000"/>
                    </a:solidFill>
                  </a:rPr>
                  <a:t>(induction </a:t>
                </a:r>
                <a:r>
                  <a:rPr lang="en-US" altLang="zh-TW" sz="2200" i="1" dirty="0">
                    <a:solidFill>
                      <a:srgbClr val="FF0000"/>
                    </a:solidFill>
                  </a:rPr>
                  <a:t>hypothesis) </a:t>
                </a:r>
                <a:r>
                  <a:rPr lang="en-US" altLang="zh-TW" sz="2200" dirty="0"/>
                  <a:t/>
                </a:r>
                <a:br>
                  <a:rPr lang="en-US" altLang="zh-TW" sz="2200" dirty="0"/>
                </a:br>
                <a:r>
                  <a:rPr lang="en-US" altLang="zh-TW" sz="2200" dirty="0" smtClean="0"/>
                  <a:t>More, n+1 </a:t>
                </a:r>
                <a:r>
                  <a:rPr lang="en-US" altLang="zh-TW" sz="2200" dirty="0"/>
                  <a:t>is not a divider for any number in the first 2n numbers. =&gt; S’ </a:t>
                </a:r>
                <a:r>
                  <a:rPr lang="en-US" altLang="zh-TW" sz="2200" dirty="0" smtClean="0"/>
                  <a:t>either </a:t>
                </a:r>
                <a:r>
                  <a:rPr lang="en-US" altLang="zh-TW" sz="2200" dirty="0"/>
                  <a:t>contains two numbers, one of which </a:t>
                </a:r>
                <a:r>
                  <a:rPr lang="en-US" altLang="zh-TW" sz="2200" dirty="0" smtClean="0"/>
                  <a:t>divides </a:t>
                </a:r>
                <a:r>
                  <a:rPr lang="en-US" altLang="zh-TW" sz="2200" dirty="0" smtClean="0"/>
                  <a:t>the </a:t>
                </a:r>
                <a:r>
                  <a:rPr lang="en-US" altLang="zh-TW" sz="2200" dirty="0" smtClean="0"/>
                  <a:t>other </a:t>
                </a:r>
                <a:r>
                  <a:rPr lang="en-US" altLang="zh-TW" sz="2200" dirty="0" smtClean="0"/>
                  <a:t>and they are not both n+1, or </a:t>
                </a:r>
                <a:r>
                  <a:rPr lang="en-US" altLang="zh-TW" sz="2200" dirty="0" smtClean="0"/>
                  <a:t/>
                </a:r>
                <a:br>
                  <a:rPr lang="en-US" altLang="zh-TW" sz="2200" dirty="0" smtClean="0"/>
                </a:br>
                <a:r>
                  <a:rPr lang="en-US" altLang="zh-TW" sz="2200" dirty="0" smtClean="0"/>
                  <a:t>contains </a:t>
                </a:r>
                <a:r>
                  <a:rPr lang="en-US" altLang="zh-TW" sz="2200" dirty="0"/>
                  <a:t>the divider of </a:t>
                </a:r>
                <a:r>
                  <a:rPr lang="en-US" altLang="zh-TW" sz="2200" dirty="0" smtClean="0"/>
                  <a:t>n+1. </a:t>
                </a:r>
                <a:r>
                  <a:rPr lang="en-US" altLang="zh-TW" sz="2200" dirty="0" smtClean="0"/>
                  <a:t>We all know that the </a:t>
                </a:r>
                <a:r>
                  <a:rPr lang="en-US" altLang="zh-TW" sz="2200" dirty="0" smtClean="0"/>
                  <a:t>divider of n+1 also divides 2n+2. </a:t>
                </a:r>
                <a:endParaRPr lang="en-US" altLang="zh-TW" sz="2200" dirty="0"/>
              </a:p>
              <a:p>
                <a:pPr marL="914392" lvl="1" indent="-457200">
                  <a:buFont typeface="+mj-lt"/>
                  <a:buAutoNum type="arabicPeriod"/>
                </a:pPr>
                <a:r>
                  <a:rPr lang="en-US" altLang="zh-TW" sz="2200" dirty="0" smtClean="0"/>
                  <a:t>By 1,2, there </a:t>
                </a:r>
                <a:r>
                  <a:rPr lang="en-US" altLang="zh-TW" sz="2200" dirty="0"/>
                  <a:t>must be one number divides another one in S’ </a:t>
                </a:r>
                <a:endParaRPr lang="en-US" altLang="zh-TW" sz="2200" dirty="0" smtClean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700" y="1295400"/>
                <a:ext cx="6711654" cy="5410199"/>
              </a:xfrm>
              <a:blipFill rotWithShape="0">
                <a:blip r:embed="rId2"/>
                <a:stretch>
                  <a:fillRect t="-789" r="-1635" b="-169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115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Proof(4)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altLang="zh-TW" sz="2400" dirty="0" smtClean="0"/>
              <a:t>By the statements above, S contains </a:t>
            </a:r>
            <a:r>
              <a:rPr lang="en-US" altLang="zh-TW" sz="2400" dirty="0"/>
              <a:t>two numbers, one of which divides the </a:t>
            </a:r>
            <a:r>
              <a:rPr lang="en-US" altLang="zh-TW" sz="2400" dirty="0" smtClean="0"/>
              <a:t>other</a:t>
            </a:r>
          </a:p>
          <a:p>
            <a:pPr marL="514350" indent="-457200"/>
            <a:r>
              <a:rPr lang="en-US" sz="2800" dirty="0" smtClean="0"/>
              <a:t>By M.I., we proved the proposition.</a:t>
            </a:r>
          </a:p>
        </p:txBody>
      </p:sp>
    </p:spTree>
    <p:extLst>
      <p:ext uri="{BB962C8B-B14F-4D97-AF65-F5344CB8AC3E}">
        <p14:creationId xmlns:p14="http://schemas.microsoft.com/office/powerpoint/2010/main" val="2337117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915" t="33333" r="17638" b="34921"/>
          <a:stretch/>
        </p:blipFill>
        <p:spPr>
          <a:xfrm>
            <a:off x="152400" y="2133600"/>
            <a:ext cx="87157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93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to prove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case (n=1): </a:t>
            </a:r>
            <a:br>
              <a:rPr lang="en-US" dirty="0" smtClean="0"/>
            </a:br>
            <a:r>
              <a:rPr lang="en-US" dirty="0" smtClean="0"/>
              <a:t>F(1) = 1, G(1) = 1+1 =2</a:t>
            </a:r>
            <a:br>
              <a:rPr lang="en-US" dirty="0" smtClean="0"/>
            </a:br>
            <a:r>
              <a:rPr lang="en-US" dirty="0" smtClean="0"/>
              <a:t>=&gt; G(1) ≠ F(1) - 1 </a:t>
            </a:r>
          </a:p>
          <a:p>
            <a:r>
              <a:rPr lang="en-US" dirty="0" smtClean="0"/>
              <a:t>Mathematical Induction fails!!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81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609600" y="609600"/>
            <a:ext cx="7808410" cy="5843611"/>
            <a:chOff x="676506" y="828675"/>
            <a:chExt cx="7808410" cy="5843611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941" y="828675"/>
              <a:ext cx="7800975" cy="1533525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506" y="2362199"/>
              <a:ext cx="7808409" cy="4310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358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algn="dist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8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𝑀𝐵𝑆𝑈𝑀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zh-TW" sz="28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𝑀𝐵𝑆𝑈𝑀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𝑀𝑎𝑥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𝑀𝐵𝑆𝑈𝑀</m:t>
                            </m:r>
                            <m:d>
                              <m:dPr>
                                <m:ctrlP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8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𝑀𝐵𝑆𝑈𝑀</m:t>
                            </m:r>
                            <m:d>
                              <m:dPr>
                                <m:ctrlP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8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9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667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(b)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d>
                              <m:d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altLang="zh-TW" sz="2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⊥</m:t>
                                </m:r>
                              </m:e>
                            </m:d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𝑀𝑎𝑥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</m:t>
                            </m:r>
                            <m:sSup>
                              <m:sSupPr>
                                <m:ctrlP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TW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</m:t>
                            </m:r>
                            <m:sSup>
                              <m:sSupPr>
                                <m:ctrlP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TW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altLang="zh-TW" sz="2000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zh-TW" sz="2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𝑆𝑈𝑀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𝑛𝑜𝑑𝑒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))=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𝑀𝑎𝑥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</m:t>
                            </m:r>
                            <m:sSup>
                              <m:sSupPr>
                                <m:ctrlP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TW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𝑀𝐵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𝑆𝑈</m:t>
                            </m:r>
                            <m:sSup>
                              <m:sSupPr>
                                <m:ctrlP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TW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altLang="zh-TW" sz="2000" dirty="0"/>
              </a:p>
              <a:p>
                <a:endParaRPr lang="zh-TW" altLang="en-US" sz="20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550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離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離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652</TotalTime>
  <Words>340</Words>
  <Application>Microsoft Office PowerPoint</Application>
  <PresentationFormat>如螢幕大小 (4:3)</PresentationFormat>
  <Paragraphs>67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新細明體</vt:lpstr>
      <vt:lpstr>Arial</vt:lpstr>
      <vt:lpstr>Cambria Math</vt:lpstr>
      <vt:lpstr>Century Gothic</vt:lpstr>
      <vt:lpstr>Wingdings 3</vt:lpstr>
      <vt:lpstr>離子</vt:lpstr>
      <vt:lpstr>Algorithms TA Session #1</vt:lpstr>
      <vt:lpstr>Homework #1</vt:lpstr>
      <vt:lpstr>PowerPoint 簡報</vt:lpstr>
      <vt:lpstr>Make of the Formula</vt:lpstr>
      <vt:lpstr>Proof</vt:lpstr>
      <vt:lpstr>Prove by Induction</vt:lpstr>
      <vt:lpstr>Induction in High School</vt:lpstr>
      <vt:lpstr>Induction Now</vt:lpstr>
      <vt:lpstr>Example</vt:lpstr>
      <vt:lpstr>PowerPoint 簡報</vt:lpstr>
      <vt:lpstr>Proof</vt:lpstr>
      <vt:lpstr>PowerPoint 簡報</vt:lpstr>
      <vt:lpstr>Proof(1)</vt:lpstr>
      <vt:lpstr>Proof(2)</vt:lpstr>
      <vt:lpstr>Proof(3)</vt:lpstr>
      <vt:lpstr>Proof(4)</vt:lpstr>
      <vt:lpstr>PowerPoint 簡報</vt:lpstr>
      <vt:lpstr>Try to prove</vt:lpstr>
      <vt:lpstr>PowerPoint 簡報</vt:lpstr>
      <vt:lpstr>(a)</vt:lpstr>
      <vt:lpstr>(b)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TA Session #1</dc:title>
  <dc:creator>Po-Chuan, Chien</dc:creator>
  <cp:lastModifiedBy>Carlos</cp:lastModifiedBy>
  <cp:revision>153</cp:revision>
  <dcterms:created xsi:type="dcterms:W3CDTF">2016-03-15T04:50:10Z</dcterms:created>
  <dcterms:modified xsi:type="dcterms:W3CDTF">2018-03-27T05:09:38Z</dcterms:modified>
</cp:coreProperties>
</file>