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0"/>
  </p:notesMasterIdLst>
  <p:handoutMasterIdLst>
    <p:handoutMasterId r:id="rId31"/>
  </p:handoutMasterIdLst>
  <p:sldIdLst>
    <p:sldId id="377" r:id="rId3"/>
    <p:sldId id="425" r:id="rId4"/>
    <p:sldId id="450" r:id="rId5"/>
    <p:sldId id="452" r:id="rId6"/>
    <p:sldId id="429" r:id="rId7"/>
    <p:sldId id="451" r:id="rId8"/>
    <p:sldId id="454" r:id="rId9"/>
    <p:sldId id="430" r:id="rId10"/>
    <p:sldId id="431" r:id="rId11"/>
    <p:sldId id="432" r:id="rId12"/>
    <p:sldId id="433" r:id="rId13"/>
    <p:sldId id="464" r:id="rId14"/>
    <p:sldId id="453" r:id="rId15"/>
    <p:sldId id="455" r:id="rId16"/>
    <p:sldId id="456" r:id="rId17"/>
    <p:sldId id="457" r:id="rId18"/>
    <p:sldId id="458" r:id="rId19"/>
    <p:sldId id="466" r:id="rId20"/>
    <p:sldId id="467" r:id="rId21"/>
    <p:sldId id="465" r:id="rId22"/>
    <p:sldId id="459" r:id="rId23"/>
    <p:sldId id="460" r:id="rId24"/>
    <p:sldId id="461" r:id="rId25"/>
    <p:sldId id="462" r:id="rId26"/>
    <p:sldId id="463" r:id="rId27"/>
    <p:sldId id="468" r:id="rId28"/>
    <p:sldId id="445" r:id="rId2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333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1C71B6-7513-479E-8CE3-DFB44A948523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219888-8CA0-485F-8780-F714C8878644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67A81C-27F2-4182-8D03-D7FE5954CD8D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6AF27D-BDCD-4FCE-B9FF-2608DC9ED4A1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18DE4-7F3D-494D-9A86-4ACE91B9E311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A4CE07-1E8F-4EE0-B4A0-1D588B66DA94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z="10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Stacks: 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09DF84-53AE-4650-8A9A-CAC2D1E79226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Implementations of the ADT Stack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As in the case of the ADT bag, we will consider both 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array-based and 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link-based </a:t>
            </a:r>
          </a:p>
          <a:p>
            <a:pPr eaLnBrk="1" hangingPunct="1">
              <a:buNone/>
            </a:pPr>
            <a:r>
              <a:rPr lang="en-US" altLang="zh-TW" sz="2800" dirty="0" smtClean="0">
                <a:solidFill>
                  <a:schemeClr val="tx2"/>
                </a:solidFill>
              </a:rPr>
              <a:t>	implementations.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implementations will later be modified to use exceptions 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(1/9)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basic idea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341984"/>
            <a:ext cx="80391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71600" y="5661248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7-1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(2/9)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354698"/>
            <a:ext cx="8352928" cy="470898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ADT stack: Array-based implementation.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@file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ArrayStack.h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ifndef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_ARRAY_STACK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#define _ARRAY_STACK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StackInterface.h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"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MAX_STACK = </a:t>
            </a:r>
            <a:r>
              <a:rPr lang="en-US" altLang="zh-TW" sz="2000" i="1" dirty="0" smtClean="0">
                <a:latin typeface="Lucida Sans Typewriter" panose="020B0509030504030204" pitchFamily="49" charset="0"/>
                <a:cs typeface="Courier New" pitchFamily="49" charset="0"/>
              </a:rPr>
              <a:t>maximum-size-of-stack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: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private: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items[MAX_STACK];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 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Array of stack items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top;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Index to top of stack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3891C5-498A-4686-AF9F-3CED1C900412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(3/9)</a:t>
            </a:r>
            <a:endParaRPr lang="zh-TW" altLang="en-US" sz="4000" dirty="0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What if you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did not</a:t>
            </a:r>
            <a:r>
              <a:rPr lang="en-US" altLang="zh-TW" sz="2800" dirty="0" smtClean="0"/>
              <a:t> hide </a:t>
            </a:r>
            <a:r>
              <a:rPr lang="en-US" altLang="zh-TW" sz="2800" dirty="0" smtClean="0">
                <a:latin typeface="Courier New" pitchFamily="49" charset="0"/>
              </a:rPr>
              <a:t>items </a:t>
            </a:r>
            <a:r>
              <a:rPr lang="en-US" altLang="zh-TW" sz="2800" dirty="0" smtClean="0"/>
              <a:t>and</a:t>
            </a:r>
            <a:r>
              <a:rPr lang="en-US" altLang="zh-TW" sz="2800" dirty="0" smtClean="0">
                <a:latin typeface="Courier New" pitchFamily="49" charset="0"/>
              </a:rPr>
              <a:t> top</a:t>
            </a:r>
            <a:r>
              <a:rPr lang="en-US" altLang="zh-TW" sz="2800" dirty="0" smtClean="0"/>
              <a:t>, i.e</a:t>
            </a:r>
            <a:r>
              <a:rPr lang="en-US" altLang="zh-TW" sz="2800" dirty="0" smtClean="0"/>
              <a:t>., declare </a:t>
            </a:r>
            <a:r>
              <a:rPr lang="en-US" altLang="zh-TW" sz="2800" dirty="0" smtClean="0"/>
              <a:t>them as </a:t>
            </a:r>
            <a:r>
              <a:rPr lang="en-US" altLang="zh-TW" sz="2800" b="1" dirty="0" smtClean="0"/>
              <a:t>private</a:t>
            </a:r>
            <a:r>
              <a:rPr lang="en-US" altLang="zh-TW" sz="2800" dirty="0" smtClean="0"/>
              <a:t>?</a:t>
            </a:r>
          </a:p>
          <a:p>
            <a:pPr lvl="1" eaLnBrk="1" hangingPunct="1"/>
            <a:r>
              <a:rPr lang="en-US" altLang="zh-TW" sz="2400" dirty="0" smtClean="0"/>
              <a:t>The client could access any element in the stack, not just the top element.</a:t>
            </a:r>
          </a:p>
          <a:p>
            <a:pPr lvl="1" eaLnBrk="1" hangingPunct="1"/>
            <a:r>
              <a:rPr lang="en-US" altLang="zh-TW" sz="2400" dirty="0" smtClean="0"/>
              <a:t>This violates the specifications of the ADT stack.</a:t>
            </a:r>
          </a:p>
          <a:p>
            <a:pPr lvl="1" eaLnBrk="1" hangingPunct="1"/>
            <a:endParaRPr lang="en-US" altLang="zh-TW" sz="2400" dirty="0" smtClean="0"/>
          </a:p>
          <a:p>
            <a:pPr lvl="1" eaLnBrk="1" hangingPunct="1"/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(4/9)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529208" y="2204864"/>
            <a:ext cx="8219256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public: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();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Default constructor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push(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pop();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peek()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"ArrayStack.cpp"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endif</a:t>
            </a:r>
            <a:endParaRPr lang="en-US" altLang="zh-TW" sz="20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(5/9)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9552" y="1599758"/>
            <a:ext cx="7940675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@file ArrayStack.cpp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cassert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For assert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ArrayStack.h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"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Header file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(): top(-1)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default constructor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Copy constructor and destructor are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supplied by the compiler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(6/9)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91765" y="1694418"/>
            <a:ext cx="7940675" cy="16312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</a:t>
            </a: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top &lt; 0;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graphicFrame>
        <p:nvGraphicFramePr>
          <p:cNvPr id="158760" name="Group 40"/>
          <p:cNvGraphicFramePr>
            <a:graphicFrameLocks noGrp="1"/>
          </p:cNvGraphicFramePr>
          <p:nvPr/>
        </p:nvGraphicFramePr>
        <p:xfrm>
          <a:off x="4522217" y="52554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35" name="Text Box 41"/>
          <p:cNvSpPr txBox="1">
            <a:spLocks noChangeArrowheads="1"/>
          </p:cNvSpPr>
          <p:nvPr/>
        </p:nvSpPr>
        <p:spPr bwMode="auto">
          <a:xfrm>
            <a:off x="4499992" y="4874444"/>
            <a:ext cx="55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6636" name="Oval 43"/>
          <p:cNvSpPr>
            <a:spLocks noChangeArrowheads="1"/>
          </p:cNvSpPr>
          <p:nvPr/>
        </p:nvSpPr>
        <p:spPr bwMode="auto">
          <a:xfrm>
            <a:off x="5893817" y="5899969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58792" name="Group 72"/>
          <p:cNvGraphicFramePr>
            <a:graphicFrameLocks noGrp="1"/>
          </p:cNvGraphicFramePr>
          <p:nvPr>
            <p:ph idx="4294967295"/>
          </p:nvPr>
        </p:nvGraphicFramePr>
        <p:xfrm>
          <a:off x="5970017" y="4299769"/>
          <a:ext cx="685800" cy="154463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647" name="Text Box 64"/>
          <p:cNvSpPr txBox="1">
            <a:spLocks noChangeArrowheads="1"/>
          </p:cNvSpPr>
          <p:nvPr/>
        </p:nvSpPr>
        <p:spPr bwMode="auto">
          <a:xfrm>
            <a:off x="5916042" y="3933056"/>
            <a:ext cx="815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6648" name="Line 65"/>
          <p:cNvSpPr>
            <a:spLocks noChangeShapeType="1"/>
          </p:cNvSpPr>
          <p:nvPr/>
        </p:nvSpPr>
        <p:spPr bwMode="auto">
          <a:xfrm>
            <a:off x="5055617" y="5595169"/>
            <a:ext cx="892175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649" name="Text Box 66"/>
          <p:cNvSpPr txBox="1">
            <a:spLocks noChangeArrowheads="1"/>
          </p:cNvSpPr>
          <p:nvPr/>
        </p:nvSpPr>
        <p:spPr bwMode="auto">
          <a:xfrm>
            <a:off x="6655817" y="5533256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6650" name="Text Box 67"/>
          <p:cNvSpPr txBox="1">
            <a:spLocks noChangeArrowheads="1"/>
          </p:cNvSpPr>
          <p:nvPr/>
        </p:nvSpPr>
        <p:spPr bwMode="auto">
          <a:xfrm>
            <a:off x="6655817" y="5152256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6651" name="Text Box 68"/>
          <p:cNvSpPr txBox="1">
            <a:spLocks noChangeArrowheads="1"/>
          </p:cNvSpPr>
          <p:nvPr/>
        </p:nvSpPr>
        <p:spPr bwMode="auto">
          <a:xfrm>
            <a:off x="6633592" y="4191819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MAX_STACK-1</a:t>
            </a:r>
          </a:p>
        </p:txBody>
      </p:sp>
      <p:sp>
        <p:nvSpPr>
          <p:cNvPr id="26652" name="Text Box 70"/>
          <p:cNvSpPr txBox="1">
            <a:spLocks noChangeArrowheads="1"/>
          </p:cNvSpPr>
          <p:nvPr/>
        </p:nvSpPr>
        <p:spPr bwMode="auto">
          <a:xfrm>
            <a:off x="6084317" y="4604569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2011AF-F429-4220-BACA-BA5C387F29A2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(7/9)</a:t>
            </a:r>
            <a:endParaRPr lang="zh-TW" altLang="en-US" sz="4000" dirty="0" smtClean="0"/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591765" y="1412776"/>
            <a:ext cx="7940675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&gt;::push(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                     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false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(top &lt; MAX_STACK - 1) 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Stack has room for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endParaRPr lang="en-US" altLang="zh-TW" sz="2000" dirty="0" smtClean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top++;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items[top] =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true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if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push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graphicFrame>
        <p:nvGraphicFramePr>
          <p:cNvPr id="157712" name="Group 16"/>
          <p:cNvGraphicFramePr>
            <a:graphicFrameLocks noGrp="1"/>
          </p:cNvGraphicFramePr>
          <p:nvPr/>
        </p:nvGraphicFramePr>
        <p:xfrm>
          <a:off x="4922266" y="53061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59" name="Text Box 23"/>
          <p:cNvSpPr txBox="1">
            <a:spLocks noChangeArrowheads="1"/>
          </p:cNvSpPr>
          <p:nvPr/>
        </p:nvSpPr>
        <p:spPr bwMode="auto">
          <a:xfrm>
            <a:off x="4900041" y="4925144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7660" name="Oval 35"/>
          <p:cNvSpPr>
            <a:spLocks noChangeArrowheads="1"/>
          </p:cNvSpPr>
          <p:nvPr/>
        </p:nvSpPr>
        <p:spPr bwMode="auto">
          <a:xfrm>
            <a:off x="6697091" y="6144344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57748" name="Group 52"/>
          <p:cNvGraphicFramePr>
            <a:graphicFrameLocks noGrp="1"/>
          </p:cNvGraphicFramePr>
          <p:nvPr/>
        </p:nvGraphicFramePr>
        <p:xfrm>
          <a:off x="6773291" y="4315544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671" name="Text Box 46"/>
          <p:cNvSpPr txBox="1">
            <a:spLocks noChangeArrowheads="1"/>
          </p:cNvSpPr>
          <p:nvPr/>
        </p:nvSpPr>
        <p:spPr bwMode="auto">
          <a:xfrm>
            <a:off x="6719316" y="3948832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items</a:t>
            </a:r>
          </a:p>
        </p:txBody>
      </p:sp>
      <p:sp>
        <p:nvSpPr>
          <p:cNvPr id="27672" name="Text Box 47"/>
          <p:cNvSpPr txBox="1">
            <a:spLocks noChangeArrowheads="1"/>
          </p:cNvSpPr>
          <p:nvPr/>
        </p:nvSpPr>
        <p:spPr bwMode="auto">
          <a:xfrm>
            <a:off x="7459091" y="5718894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7673" name="Text Box 48"/>
          <p:cNvSpPr txBox="1">
            <a:spLocks noChangeArrowheads="1"/>
          </p:cNvSpPr>
          <p:nvPr/>
        </p:nvSpPr>
        <p:spPr bwMode="auto">
          <a:xfrm>
            <a:off x="7459091" y="5244232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7674" name="Text Box 49"/>
          <p:cNvSpPr txBox="1">
            <a:spLocks noChangeArrowheads="1"/>
          </p:cNvSpPr>
          <p:nvPr/>
        </p:nvSpPr>
        <p:spPr bwMode="auto">
          <a:xfrm>
            <a:off x="7436866" y="4163144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MAX_STACK-1</a:t>
            </a:r>
          </a:p>
        </p:txBody>
      </p:sp>
      <p:sp>
        <p:nvSpPr>
          <p:cNvPr id="27675" name="Text Box 50"/>
          <p:cNvSpPr txBox="1">
            <a:spLocks noChangeArrowheads="1"/>
          </p:cNvSpPr>
          <p:nvPr/>
        </p:nvSpPr>
        <p:spPr bwMode="auto">
          <a:xfrm>
            <a:off x="6887591" y="4620344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57749" name="Line 53"/>
          <p:cNvSpPr>
            <a:spLocks noChangeShapeType="1"/>
          </p:cNvSpPr>
          <p:nvPr/>
        </p:nvSpPr>
        <p:spPr bwMode="auto">
          <a:xfrm>
            <a:off x="5455666" y="5687144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7757" name="Group 61"/>
          <p:cNvGraphicFramePr>
            <a:graphicFrameLocks noGrp="1"/>
          </p:cNvGraphicFramePr>
          <p:nvPr/>
        </p:nvGraphicFramePr>
        <p:xfrm>
          <a:off x="4922266" y="53061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7764" name="Line 68"/>
          <p:cNvSpPr>
            <a:spLocks noChangeShapeType="1"/>
          </p:cNvSpPr>
          <p:nvPr/>
        </p:nvSpPr>
        <p:spPr bwMode="auto">
          <a:xfrm>
            <a:off x="5455666" y="5610944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7765" name="Freeform 69"/>
          <p:cNvSpPr>
            <a:spLocks/>
          </p:cNvSpPr>
          <p:nvPr/>
        </p:nvSpPr>
        <p:spPr bwMode="auto">
          <a:xfrm>
            <a:off x="4626110" y="4071802"/>
            <a:ext cx="2480556" cy="1800200"/>
          </a:xfrm>
          <a:custGeom>
            <a:avLst/>
            <a:gdLst>
              <a:gd name="T0" fmla="*/ 0 w 1344"/>
              <a:gd name="T1" fmla="*/ 0 h 672"/>
              <a:gd name="T2" fmla="*/ 2147483647 w 1344"/>
              <a:gd name="T3" fmla="*/ 2147483647 h 672"/>
              <a:gd name="T4" fmla="*/ 2147483647 w 1344"/>
              <a:gd name="T5" fmla="*/ 2147483647 h 672"/>
              <a:gd name="T6" fmla="*/ 0 60000 65536"/>
              <a:gd name="T7" fmla="*/ 0 60000 65536"/>
              <a:gd name="T8" fmla="*/ 0 60000 65536"/>
              <a:gd name="T9" fmla="*/ 0 w 1344"/>
              <a:gd name="T10" fmla="*/ 0 h 672"/>
              <a:gd name="T11" fmla="*/ 1344 w 1344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672">
                <a:moveTo>
                  <a:pt x="0" y="0"/>
                </a:moveTo>
                <a:cubicBezTo>
                  <a:pt x="392" y="40"/>
                  <a:pt x="784" y="80"/>
                  <a:pt x="1008" y="192"/>
                </a:cubicBezTo>
                <a:cubicBezTo>
                  <a:pt x="1232" y="304"/>
                  <a:pt x="1288" y="488"/>
                  <a:pt x="1344" y="67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7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49" grpId="0" animBg="1"/>
      <p:bldP spid="157764" grpId="0" animBg="1"/>
      <p:bldP spid="1577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A41C6D-F6C2-42A5-AF61-6B3478E3D269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(8/9)</a:t>
            </a:r>
            <a:endParaRPr lang="zh-TW" altLang="en-US" sz="4000" dirty="0" smtClean="0"/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663773" y="1699061"/>
            <a:ext cx="7940675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&gt;::pop()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false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(!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()) 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top--;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true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if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pop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graphicFrame>
        <p:nvGraphicFramePr>
          <p:cNvPr id="163888" name="Group 48"/>
          <p:cNvGraphicFramePr>
            <a:graphicFrameLocks noGrp="1"/>
          </p:cNvGraphicFramePr>
          <p:nvPr/>
        </p:nvGraphicFramePr>
        <p:xfrm>
          <a:off x="4348163" y="5522168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683" name="Text Box 54"/>
          <p:cNvSpPr txBox="1">
            <a:spLocks noChangeArrowheads="1"/>
          </p:cNvSpPr>
          <p:nvPr/>
        </p:nvSpPr>
        <p:spPr bwMode="auto">
          <a:xfrm>
            <a:off x="4325938" y="5141168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8684" name="Oval 55"/>
          <p:cNvSpPr>
            <a:spLocks noChangeArrowheads="1"/>
          </p:cNvSpPr>
          <p:nvPr/>
        </p:nvSpPr>
        <p:spPr bwMode="auto">
          <a:xfrm>
            <a:off x="6122988" y="6360368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63896" name="Group 56"/>
          <p:cNvGraphicFramePr>
            <a:graphicFrameLocks noGrp="1"/>
          </p:cNvGraphicFramePr>
          <p:nvPr/>
        </p:nvGraphicFramePr>
        <p:xfrm>
          <a:off x="6199188" y="4531568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695" name="Text Box 66"/>
          <p:cNvSpPr txBox="1">
            <a:spLocks noChangeArrowheads="1"/>
          </p:cNvSpPr>
          <p:nvPr/>
        </p:nvSpPr>
        <p:spPr bwMode="auto">
          <a:xfrm>
            <a:off x="6145213" y="4164856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8696" name="Text Box 67"/>
          <p:cNvSpPr txBox="1">
            <a:spLocks noChangeArrowheads="1"/>
          </p:cNvSpPr>
          <p:nvPr/>
        </p:nvSpPr>
        <p:spPr bwMode="auto">
          <a:xfrm>
            <a:off x="6884988" y="5934918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8697" name="Text Box 68"/>
          <p:cNvSpPr txBox="1">
            <a:spLocks noChangeArrowheads="1"/>
          </p:cNvSpPr>
          <p:nvPr/>
        </p:nvSpPr>
        <p:spPr bwMode="auto">
          <a:xfrm>
            <a:off x="6884988" y="5460256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8698" name="Text Box 69"/>
          <p:cNvSpPr txBox="1">
            <a:spLocks noChangeArrowheads="1"/>
          </p:cNvSpPr>
          <p:nvPr/>
        </p:nvSpPr>
        <p:spPr bwMode="auto">
          <a:xfrm>
            <a:off x="6862763" y="4379168"/>
            <a:ext cx="1671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MAX_STACK-1</a:t>
            </a:r>
          </a:p>
        </p:txBody>
      </p:sp>
      <p:sp>
        <p:nvSpPr>
          <p:cNvPr id="28699" name="Text Box 70"/>
          <p:cNvSpPr txBox="1">
            <a:spLocks noChangeArrowheads="1"/>
          </p:cNvSpPr>
          <p:nvPr/>
        </p:nvSpPr>
        <p:spPr bwMode="auto">
          <a:xfrm>
            <a:off x="6313488" y="4836368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63911" name="Line 71"/>
          <p:cNvSpPr>
            <a:spLocks noChangeShapeType="1"/>
          </p:cNvSpPr>
          <p:nvPr/>
        </p:nvSpPr>
        <p:spPr bwMode="auto">
          <a:xfrm>
            <a:off x="4881563" y="5903168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63912" name="Group 72"/>
          <p:cNvGraphicFramePr>
            <a:graphicFrameLocks noGrp="1"/>
          </p:cNvGraphicFramePr>
          <p:nvPr/>
        </p:nvGraphicFramePr>
        <p:xfrm>
          <a:off x="4343400" y="5522168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3918" name="Line 78"/>
          <p:cNvSpPr>
            <a:spLocks noChangeShapeType="1"/>
          </p:cNvSpPr>
          <p:nvPr/>
        </p:nvSpPr>
        <p:spPr bwMode="auto">
          <a:xfrm>
            <a:off x="4881563" y="5826968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39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3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1" grpId="0" animBg="1"/>
      <p:bldP spid="1639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018D4C-4E0B-421E-8D1A-F6907158F043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(9/9)</a:t>
            </a:r>
            <a:endParaRPr lang="zh-TW" altLang="en-US" sz="4000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93725" y="1340768"/>
            <a:ext cx="7940675" cy="255454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&gt;::peek()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assert 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(!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());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Enforce precondition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Stack is not empty; return top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items[top];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peek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of implementation file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29701" name="Text Box 48"/>
          <p:cNvSpPr txBox="1">
            <a:spLocks noChangeArrowheads="1"/>
          </p:cNvSpPr>
          <p:nvPr/>
        </p:nvSpPr>
        <p:spPr bwMode="auto">
          <a:xfrm>
            <a:off x="3733800" y="5424488"/>
            <a:ext cx="55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graphicFrame>
        <p:nvGraphicFramePr>
          <p:cNvPr id="165938" name="Group 50"/>
          <p:cNvGraphicFramePr>
            <a:graphicFrameLocks noGrp="1"/>
          </p:cNvGraphicFramePr>
          <p:nvPr/>
        </p:nvGraphicFramePr>
        <p:xfrm>
          <a:off x="5607050" y="4724400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712" name="Text Box 60"/>
          <p:cNvSpPr txBox="1">
            <a:spLocks noChangeArrowheads="1"/>
          </p:cNvSpPr>
          <p:nvPr/>
        </p:nvSpPr>
        <p:spPr bwMode="auto">
          <a:xfrm>
            <a:off x="5553075" y="4357688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9713" name="Text Box 61"/>
          <p:cNvSpPr txBox="1">
            <a:spLocks noChangeArrowheads="1"/>
          </p:cNvSpPr>
          <p:nvPr/>
        </p:nvSpPr>
        <p:spPr bwMode="auto">
          <a:xfrm>
            <a:off x="6292850" y="612775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9714" name="Text Box 62"/>
          <p:cNvSpPr txBox="1">
            <a:spLocks noChangeArrowheads="1"/>
          </p:cNvSpPr>
          <p:nvPr/>
        </p:nvSpPr>
        <p:spPr bwMode="auto">
          <a:xfrm>
            <a:off x="6292850" y="5653088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9715" name="Text Box 63"/>
          <p:cNvSpPr txBox="1">
            <a:spLocks noChangeArrowheads="1"/>
          </p:cNvSpPr>
          <p:nvPr/>
        </p:nvSpPr>
        <p:spPr bwMode="auto">
          <a:xfrm>
            <a:off x="6270625" y="4572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MAX_STACK-1</a:t>
            </a:r>
          </a:p>
        </p:txBody>
      </p:sp>
      <p:sp>
        <p:nvSpPr>
          <p:cNvPr id="29716" name="Text Box 64"/>
          <p:cNvSpPr txBox="1">
            <a:spLocks noChangeArrowheads="1"/>
          </p:cNvSpPr>
          <p:nvPr/>
        </p:nvSpPr>
        <p:spPr bwMode="auto">
          <a:xfrm>
            <a:off x="5721350" y="5029200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graphicFrame>
        <p:nvGraphicFramePr>
          <p:cNvPr id="165954" name="Group 66"/>
          <p:cNvGraphicFramePr>
            <a:graphicFrameLocks noGrp="1"/>
          </p:cNvGraphicFramePr>
          <p:nvPr/>
        </p:nvGraphicFramePr>
        <p:xfrm>
          <a:off x="3733800" y="5791200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723" name="Line 72"/>
          <p:cNvSpPr>
            <a:spLocks noChangeShapeType="1"/>
          </p:cNvSpPr>
          <p:nvPr/>
        </p:nvSpPr>
        <p:spPr bwMode="auto">
          <a:xfrm flipV="1">
            <a:off x="4289424" y="5877272"/>
            <a:ext cx="1290687" cy="14252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724" name="Text Box 80"/>
          <p:cNvSpPr txBox="1">
            <a:spLocks noChangeArrowheads="1"/>
          </p:cNvSpPr>
          <p:nvPr/>
        </p:nvSpPr>
        <p:spPr bwMode="auto">
          <a:xfrm>
            <a:off x="3203848" y="4343400"/>
            <a:ext cx="1544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/>
              <a:t>returned item</a:t>
            </a:r>
            <a:endParaRPr lang="en-US" altLang="zh-TW" sz="1800" dirty="0"/>
          </a:p>
        </p:txBody>
      </p:sp>
      <p:graphicFrame>
        <p:nvGraphicFramePr>
          <p:cNvPr id="165969" name="Group 81"/>
          <p:cNvGraphicFramePr>
            <a:graphicFrameLocks noGrp="1"/>
          </p:cNvGraphicFramePr>
          <p:nvPr/>
        </p:nvGraphicFramePr>
        <p:xfrm>
          <a:off x="3733800" y="4724400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5975" name="Line 87"/>
          <p:cNvSpPr>
            <a:spLocks noChangeShapeType="1"/>
          </p:cNvSpPr>
          <p:nvPr/>
        </p:nvSpPr>
        <p:spPr bwMode="auto">
          <a:xfrm flipH="1" flipV="1">
            <a:off x="4067944" y="5013176"/>
            <a:ext cx="1872208" cy="792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Stack Implementation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9552" y="1292562"/>
            <a:ext cx="8208912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iostream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&lt;string&gt;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ArrayStack.h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“</a:t>
            </a:r>
          </a:p>
          <a:p>
            <a:endParaRPr lang="en-US" altLang="zh-TW" sz="2000" dirty="0" smtClean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using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namespace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std;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main()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&lt;string&gt;*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stackPtr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                 new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&lt;string&gt;();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string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anItem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“”;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&lt;&lt; “Enter a string”;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cin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&gt;&gt;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anItem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Read an item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stackPtr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-&gt;push(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anItem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Push item onto stack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…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</a:t>
            </a:r>
            <a:endParaRPr lang="en-US" altLang="zh-TW" sz="2000" dirty="0" smtClean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5194920" cy="5226050"/>
          </a:xfrm>
        </p:spPr>
        <p:txBody>
          <a:bodyPr/>
          <a:lstStyle/>
          <a:p>
            <a:r>
              <a:rPr lang="en-US" altLang="zh-TW" sz="2800" dirty="0" smtClean="0"/>
              <a:t>The basic idea:</a:t>
            </a:r>
          </a:p>
          <a:p>
            <a:pPr lvl="1"/>
            <a:r>
              <a:rPr lang="en-US" altLang="zh-TW" sz="2400" dirty="0" smtClean="0">
                <a:solidFill>
                  <a:schemeClr val="tx2"/>
                </a:solidFill>
              </a:rPr>
              <a:t>A pointer-based implementation enables the stack to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grow and shrink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dynamically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/>
            <a:r>
              <a:rPr lang="en-US" altLang="zh-TW" sz="2400" b="1" dirty="0" err="1" smtClean="0">
                <a:solidFill>
                  <a:schemeClr val="accent2"/>
                </a:solidFill>
                <a:latin typeface="Courier New" pitchFamily="49" charset="0"/>
              </a:rPr>
              <a:t>topPtr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pointer to the head of a linked list of items.</a:t>
            </a:r>
          </a:p>
          <a:p>
            <a:r>
              <a:rPr lang="en-US" altLang="zh-TW" sz="2800" dirty="0" smtClean="0"/>
              <a:t>Because of the dynamically allocated memory, we must write a </a:t>
            </a:r>
            <a:r>
              <a:rPr lang="en-US" altLang="zh-TW" sz="2800" b="1" u="sng" dirty="0" smtClean="0">
                <a:solidFill>
                  <a:schemeClr val="accent2"/>
                </a:solidFill>
              </a:rPr>
              <a:t>copy constructor</a:t>
            </a:r>
            <a:r>
              <a:rPr lang="en-US" altLang="zh-TW" sz="2800" dirty="0" smtClean="0"/>
              <a:t> and a </a:t>
            </a:r>
            <a:r>
              <a:rPr lang="en-US" altLang="zh-TW" sz="2800" b="1" u="sng" dirty="0" smtClean="0">
                <a:solidFill>
                  <a:schemeClr val="accent2"/>
                </a:solidFill>
              </a:rPr>
              <a:t>destructor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 smtClean="0">
              <a:solidFill>
                <a:schemeClr val="tx2"/>
              </a:solidFill>
            </a:endParaRPr>
          </a:p>
          <a:p>
            <a:pPr lvl="1"/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9171" y="1268759"/>
            <a:ext cx="2703269" cy="525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7-2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(2/11)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364570"/>
            <a:ext cx="8208912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ADT stack: Link-based implementation.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LinkedStack.h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_LINKED_STACK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#define _LINKED_STACK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StackInterface.h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StackInterface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Pointer to first node in the chain;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this node contains the stack’s top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Constructors and destructor: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Default constructor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Copy constructor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~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Destructor 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(3/11)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685707"/>
            <a:ext cx="8208912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operations: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push(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pop();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LinkedStack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#include "LinkedStack.cpp"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endif</a:t>
            </a:r>
            <a:endParaRPr lang="en-US" altLang="zh-TW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(4/11)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052736"/>
            <a:ext cx="8208912" cy="57554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LinkedStack.cpp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cassert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For assert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Header file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default constructor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Point to nodes in original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Original stack is empty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Copy first node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 to first node in new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endParaRPr lang="en-US" altLang="zh-TW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309171" y="2852936"/>
            <a:ext cx="2439293" cy="5847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dirty="0" err="1"/>
              <a:t>topPtr</a:t>
            </a:r>
            <a:r>
              <a:rPr lang="en-US" altLang="zh-TW" sz="1600" dirty="0"/>
              <a:t> points to nowhere</a:t>
            </a:r>
          </a:p>
          <a:p>
            <a:r>
              <a:rPr lang="en-US" altLang="zh-TW" sz="1600" dirty="0"/>
              <a:t>when </a:t>
            </a:r>
            <a:r>
              <a:rPr lang="en-US" altLang="zh-TW" sz="1600" dirty="0" smtClean="0"/>
              <a:t>stack is empty</a:t>
            </a:r>
            <a:r>
              <a:rPr lang="en-US" altLang="zh-TW" sz="1600" dirty="0"/>
              <a:t>.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6516216" y="2564904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(5/11)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220554"/>
            <a:ext cx="8208912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Copy remaining nodes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Advance original-chain pointer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Get next item from original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nextItem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Create a new node containing the next item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nextItem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Link new node to end of new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Advance pointer to new last node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Flag end of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copy constructor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3"/>
          <p:cNvSpPr txBox="1">
            <a:spLocks noChangeArrowheads="1"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Copy first node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Copy remaining</a:t>
            </a:r>
            <a:r>
              <a:rPr kumimoji="1" lang="en-US" altLang="zh-TW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nodes 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(6/11)</a:t>
            </a:r>
            <a:endParaRPr lang="zh-TW" altLang="en-US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63688" y="2069719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aStack</a:t>
            </a:r>
            <a:r>
              <a:rPr lang="en-US" altLang="zh-TW" sz="1800" dirty="0"/>
              <a:t>::</a:t>
            </a:r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7" name="Group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2761398"/>
              </p:ext>
            </p:extLst>
          </p:nvPr>
        </p:nvGraphicFramePr>
        <p:xfrm>
          <a:off x="4691038" y="199351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Line 19"/>
          <p:cNvSpPr>
            <a:spLocks noChangeShapeType="1"/>
          </p:cNvSpPr>
          <p:nvPr/>
        </p:nvSpPr>
        <p:spPr bwMode="auto">
          <a:xfrm>
            <a:off x="5453038" y="222211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070770"/>
              </p:ext>
            </p:extLst>
          </p:nvPr>
        </p:nvGraphicFramePr>
        <p:xfrm>
          <a:off x="6062638" y="199351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6824638" y="222211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607340"/>
              </p:ext>
            </p:extLst>
          </p:nvPr>
        </p:nvGraphicFramePr>
        <p:xfrm>
          <a:off x="7434238" y="196335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Line 38"/>
          <p:cNvSpPr>
            <a:spLocks noChangeShapeType="1"/>
          </p:cNvSpPr>
          <p:nvPr/>
        </p:nvSpPr>
        <p:spPr bwMode="auto">
          <a:xfrm flipH="1">
            <a:off x="7935888" y="1993519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3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578401"/>
              </p:ext>
            </p:extLst>
          </p:nvPr>
        </p:nvGraphicFramePr>
        <p:xfrm>
          <a:off x="3776638" y="1993519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4081438" y="226815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15089"/>
              </p:ext>
            </p:extLst>
          </p:nvPr>
        </p:nvGraphicFramePr>
        <p:xfrm>
          <a:off x="4691038" y="272535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20200"/>
              </p:ext>
            </p:extLst>
          </p:nvPr>
        </p:nvGraphicFramePr>
        <p:xfrm>
          <a:off x="3776638" y="272535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Line 64"/>
          <p:cNvSpPr>
            <a:spLocks noChangeShapeType="1"/>
          </p:cNvSpPr>
          <p:nvPr/>
        </p:nvSpPr>
        <p:spPr bwMode="auto">
          <a:xfrm>
            <a:off x="4081438" y="2999994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Box 65"/>
          <p:cNvSpPr txBox="1">
            <a:spLocks noChangeArrowheads="1"/>
          </p:cNvSpPr>
          <p:nvPr/>
        </p:nvSpPr>
        <p:spPr bwMode="auto">
          <a:xfrm>
            <a:off x="2743176" y="2769806"/>
            <a:ext cx="881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cxnSp>
        <p:nvCxnSpPr>
          <p:cNvPr id="19" name="AutoShape 69"/>
          <p:cNvCxnSpPr>
            <a:cxnSpLocks noChangeShapeType="1"/>
          </p:cNvCxnSpPr>
          <p:nvPr/>
        </p:nvCxnSpPr>
        <p:spPr bwMode="auto">
          <a:xfrm rot="5400000">
            <a:off x="4595262" y="2660174"/>
            <a:ext cx="673556" cy="12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799282" y="4730641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aStack::topPtr</a:t>
            </a:r>
          </a:p>
        </p:txBody>
      </p:sp>
      <p:graphicFrame>
        <p:nvGraphicFramePr>
          <p:cNvPr id="2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18766"/>
              </p:ext>
            </p:extLst>
          </p:nvPr>
        </p:nvGraphicFramePr>
        <p:xfrm>
          <a:off x="4726632" y="4654441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Line 14"/>
          <p:cNvSpPr>
            <a:spLocks noChangeShapeType="1"/>
          </p:cNvSpPr>
          <p:nvPr/>
        </p:nvSpPr>
        <p:spPr bwMode="auto">
          <a:xfrm>
            <a:off x="5488632" y="488304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3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430990"/>
              </p:ext>
            </p:extLst>
          </p:nvPr>
        </p:nvGraphicFramePr>
        <p:xfrm>
          <a:off x="6098232" y="4654441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860232" y="488304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26340"/>
              </p:ext>
            </p:extLst>
          </p:nvPr>
        </p:nvGraphicFramePr>
        <p:xfrm>
          <a:off x="7469832" y="462427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Line 32"/>
          <p:cNvSpPr>
            <a:spLocks noChangeShapeType="1"/>
          </p:cNvSpPr>
          <p:nvPr/>
        </p:nvSpPr>
        <p:spPr bwMode="auto">
          <a:xfrm flipH="1">
            <a:off x="7971482" y="4654441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7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793470"/>
              </p:ext>
            </p:extLst>
          </p:nvPr>
        </p:nvGraphicFramePr>
        <p:xfrm>
          <a:off x="3812232" y="4654441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4117032" y="4929078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9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217159"/>
              </p:ext>
            </p:extLst>
          </p:nvPr>
        </p:nvGraphicFramePr>
        <p:xfrm>
          <a:off x="472663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03924"/>
              </p:ext>
            </p:extLst>
          </p:nvPr>
        </p:nvGraphicFramePr>
        <p:xfrm>
          <a:off x="3812232" y="596571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54"/>
          <p:cNvSpPr>
            <a:spLocks noChangeShapeType="1"/>
          </p:cNvSpPr>
          <p:nvPr/>
        </p:nvSpPr>
        <p:spPr bwMode="auto">
          <a:xfrm>
            <a:off x="4117032" y="624035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2778770" y="6010166"/>
            <a:ext cx="881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graphicFrame>
        <p:nvGraphicFramePr>
          <p:cNvPr id="33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411212"/>
              </p:ext>
            </p:extLst>
          </p:nvPr>
        </p:nvGraphicFramePr>
        <p:xfrm>
          <a:off x="6217295" y="3938478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 Box 68"/>
          <p:cNvSpPr txBox="1">
            <a:spLocks noChangeArrowheads="1"/>
          </p:cNvSpPr>
          <p:nvPr/>
        </p:nvSpPr>
        <p:spPr bwMode="auto">
          <a:xfrm>
            <a:off x="4716016" y="3982928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35" name="Line 69"/>
          <p:cNvSpPr>
            <a:spLocks noChangeShapeType="1"/>
          </p:cNvSpPr>
          <p:nvPr/>
        </p:nvSpPr>
        <p:spPr bwMode="auto">
          <a:xfrm>
            <a:off x="6371282" y="444330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635265"/>
              </p:ext>
            </p:extLst>
          </p:nvPr>
        </p:nvGraphicFramePr>
        <p:xfrm>
          <a:off x="4843264" y="5262453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Text Box 76"/>
          <p:cNvSpPr txBox="1">
            <a:spLocks noChangeArrowheads="1"/>
          </p:cNvSpPr>
          <p:nvPr/>
        </p:nvSpPr>
        <p:spPr bwMode="auto">
          <a:xfrm>
            <a:off x="3312096" y="5306903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newChainPtr</a:t>
            </a:r>
            <a:endParaRPr lang="en-US" altLang="zh-TW" sz="1800" dirty="0"/>
          </a:p>
        </p:txBody>
      </p:sp>
      <p:sp>
        <p:nvSpPr>
          <p:cNvPr id="38" name="Line 77"/>
          <p:cNvSpPr>
            <a:spLocks noChangeShapeType="1"/>
          </p:cNvSpPr>
          <p:nvPr/>
        </p:nvSpPr>
        <p:spPr bwMode="auto">
          <a:xfrm>
            <a:off x="5004048" y="576727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972090"/>
              </p:ext>
            </p:extLst>
          </p:nvPr>
        </p:nvGraphicFramePr>
        <p:xfrm>
          <a:off x="609823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86"/>
          <p:cNvSpPr>
            <a:spLocks noChangeShapeType="1"/>
          </p:cNvSpPr>
          <p:nvPr/>
        </p:nvSpPr>
        <p:spPr bwMode="auto">
          <a:xfrm>
            <a:off x="5488632" y="6240353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cxnSp>
        <p:nvCxnSpPr>
          <p:cNvPr id="41" name="AutoShape 87"/>
          <p:cNvCxnSpPr>
            <a:cxnSpLocks noChangeShapeType="1"/>
          </p:cNvCxnSpPr>
          <p:nvPr/>
        </p:nvCxnSpPr>
        <p:spPr bwMode="auto">
          <a:xfrm>
            <a:off x="5076056" y="5733256"/>
            <a:ext cx="1022176" cy="23246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2" name="AutoShape 88"/>
          <p:cNvCxnSpPr>
            <a:cxnSpLocks noChangeShapeType="1"/>
          </p:cNvCxnSpPr>
          <p:nvPr/>
        </p:nvCxnSpPr>
        <p:spPr bwMode="auto">
          <a:xfrm>
            <a:off x="6522095" y="4395422"/>
            <a:ext cx="947737" cy="27806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" name="AutoShape 89"/>
          <p:cNvCxnSpPr>
            <a:cxnSpLocks noChangeShapeType="1"/>
          </p:cNvCxnSpPr>
          <p:nvPr/>
        </p:nvCxnSpPr>
        <p:spPr bwMode="auto">
          <a:xfrm rot="5400000">
            <a:off x="5616116" y="5553236"/>
            <a:ext cx="1368152" cy="12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graphicFrame>
        <p:nvGraphicFramePr>
          <p:cNvPr id="47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585349"/>
              </p:ext>
            </p:extLst>
          </p:nvPr>
        </p:nvGraphicFramePr>
        <p:xfrm>
          <a:off x="4843264" y="393305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" name="Text Box 68"/>
          <p:cNvSpPr txBox="1">
            <a:spLocks noChangeArrowheads="1"/>
          </p:cNvSpPr>
          <p:nvPr/>
        </p:nvSpPr>
        <p:spPr bwMode="auto">
          <a:xfrm>
            <a:off x="3341985" y="3977506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49" name="Line 69"/>
          <p:cNvSpPr>
            <a:spLocks noChangeShapeType="1"/>
          </p:cNvSpPr>
          <p:nvPr/>
        </p:nvSpPr>
        <p:spPr bwMode="auto">
          <a:xfrm>
            <a:off x="4997251" y="443788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67390"/>
              </p:ext>
            </p:extLst>
          </p:nvPr>
        </p:nvGraphicFramePr>
        <p:xfrm>
          <a:off x="4777135" y="1255415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Text Box 68"/>
          <p:cNvSpPr txBox="1">
            <a:spLocks noChangeArrowheads="1"/>
          </p:cNvSpPr>
          <p:nvPr/>
        </p:nvSpPr>
        <p:spPr bwMode="auto">
          <a:xfrm>
            <a:off x="3275856" y="1299865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52" name="Line 69"/>
          <p:cNvSpPr>
            <a:spLocks noChangeShapeType="1"/>
          </p:cNvSpPr>
          <p:nvPr/>
        </p:nvSpPr>
        <p:spPr bwMode="auto">
          <a:xfrm>
            <a:off x="4931122" y="176024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4" grpId="0"/>
      <p:bldP spid="35" grpId="0" animBg="1"/>
      <p:bldP spid="35" grpId="1" animBg="1"/>
      <p:bldP spid="37" grpId="0"/>
      <p:bldP spid="38" grpId="0" animBg="1"/>
      <p:bldP spid="38" grpId="1" animBg="1"/>
      <p:bldP spid="40" grpId="0" animBg="1"/>
      <p:bldP spid="48" grpId="0"/>
      <p:bldP spid="49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3"/>
          <p:cNvSpPr txBox="1">
            <a:spLocks noChangeArrowheads="1"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kern="0" dirty="0" smtClean="0">
                <a:solidFill>
                  <a:schemeClr val="tx2"/>
                </a:solidFill>
                <a:latin typeface="Calibri" pitchFamily="34" charset="0"/>
              </a:rPr>
              <a:t>Flag end of new chain 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(7/11)</a:t>
            </a:r>
            <a:endParaRPr lang="zh-TW" altLang="en-US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886469" y="3362489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aStack</a:t>
            </a:r>
            <a:r>
              <a:rPr lang="en-US" altLang="zh-TW" sz="1800" dirty="0"/>
              <a:t>::</a:t>
            </a:r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45" name="Group 6"/>
          <p:cNvGraphicFramePr>
            <a:graphicFrameLocks noGrp="1"/>
          </p:cNvGraphicFramePr>
          <p:nvPr/>
        </p:nvGraphicFramePr>
        <p:xfrm>
          <a:off x="3813819" y="32862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Group 15"/>
          <p:cNvGraphicFramePr>
            <a:graphicFrameLocks noGrp="1"/>
          </p:cNvGraphicFramePr>
          <p:nvPr/>
        </p:nvGraphicFramePr>
        <p:xfrm>
          <a:off x="5185419" y="45816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23"/>
          <p:cNvSpPr>
            <a:spLocks noChangeShapeType="1"/>
          </p:cNvSpPr>
          <p:nvPr/>
        </p:nvSpPr>
        <p:spPr bwMode="auto">
          <a:xfrm>
            <a:off x="5947419" y="48102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8" name="Group 24"/>
          <p:cNvGraphicFramePr>
            <a:graphicFrameLocks noGrp="1"/>
          </p:cNvGraphicFramePr>
          <p:nvPr/>
        </p:nvGraphicFramePr>
        <p:xfrm>
          <a:off x="6557019" y="4597564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Line 32"/>
          <p:cNvSpPr>
            <a:spLocks noChangeShapeType="1"/>
          </p:cNvSpPr>
          <p:nvPr/>
        </p:nvSpPr>
        <p:spPr bwMode="auto">
          <a:xfrm flipH="1">
            <a:off x="7058669" y="4627726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0" name="Group 33"/>
          <p:cNvGraphicFramePr>
            <a:graphicFrameLocks noGrp="1"/>
          </p:cNvGraphicFramePr>
          <p:nvPr/>
        </p:nvGraphicFramePr>
        <p:xfrm>
          <a:off x="2899419" y="3286289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39"/>
          <p:cNvSpPr>
            <a:spLocks noChangeShapeType="1"/>
          </p:cNvSpPr>
          <p:nvPr/>
        </p:nvSpPr>
        <p:spPr bwMode="auto">
          <a:xfrm>
            <a:off x="3204219" y="356092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2" name="Group 40"/>
          <p:cNvGraphicFramePr>
            <a:graphicFrameLocks noGrp="1"/>
          </p:cNvGraphicFramePr>
          <p:nvPr/>
        </p:nvGraphicFramePr>
        <p:xfrm>
          <a:off x="3813819" y="4597564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Group 48"/>
          <p:cNvGraphicFramePr>
            <a:graphicFrameLocks noGrp="1"/>
          </p:cNvGraphicFramePr>
          <p:nvPr/>
        </p:nvGraphicFramePr>
        <p:xfrm>
          <a:off x="2899419" y="4597564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3204219" y="487220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5" name="Text Box 55"/>
          <p:cNvSpPr txBox="1">
            <a:spLocks noChangeArrowheads="1"/>
          </p:cNvSpPr>
          <p:nvPr/>
        </p:nvSpPr>
        <p:spPr bwMode="auto">
          <a:xfrm>
            <a:off x="1865957" y="4642014"/>
            <a:ext cx="881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graphicFrame>
        <p:nvGraphicFramePr>
          <p:cNvPr id="56" name="Group 56"/>
          <p:cNvGraphicFramePr>
            <a:graphicFrameLocks noGrp="1"/>
          </p:cNvGraphicFramePr>
          <p:nvPr/>
        </p:nvGraphicFramePr>
        <p:xfrm>
          <a:off x="7852419" y="257032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 Box 62"/>
          <p:cNvSpPr txBox="1">
            <a:spLocks noChangeArrowheads="1"/>
          </p:cNvSpPr>
          <p:nvPr/>
        </p:nvSpPr>
        <p:spPr bwMode="auto">
          <a:xfrm>
            <a:off x="6345292" y="2614776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58" name="Line 63"/>
          <p:cNvSpPr>
            <a:spLocks noChangeShapeType="1"/>
          </p:cNvSpPr>
          <p:nvPr/>
        </p:nvSpPr>
        <p:spPr bwMode="auto">
          <a:xfrm>
            <a:off x="8006407" y="307515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9" name="Group 64"/>
          <p:cNvGraphicFramePr>
            <a:graphicFrameLocks noGrp="1"/>
          </p:cNvGraphicFramePr>
          <p:nvPr/>
        </p:nvGraphicFramePr>
        <p:xfrm>
          <a:off x="6636394" y="3894301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Text Box 70"/>
          <p:cNvSpPr txBox="1">
            <a:spLocks noChangeArrowheads="1"/>
          </p:cNvSpPr>
          <p:nvPr/>
        </p:nvSpPr>
        <p:spPr bwMode="auto">
          <a:xfrm>
            <a:off x="5148064" y="3938751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newChainPtr</a:t>
            </a:r>
            <a:endParaRPr lang="en-US" altLang="zh-TW" sz="1800" dirty="0"/>
          </a:p>
        </p:txBody>
      </p:sp>
      <p:sp>
        <p:nvSpPr>
          <p:cNvPr id="61" name="Line 71"/>
          <p:cNvSpPr>
            <a:spLocks noChangeShapeType="1"/>
          </p:cNvSpPr>
          <p:nvPr/>
        </p:nvSpPr>
        <p:spPr bwMode="auto">
          <a:xfrm>
            <a:off x="6790382" y="4399126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2" name="Line 14"/>
          <p:cNvSpPr>
            <a:spLocks noChangeShapeType="1"/>
          </p:cNvSpPr>
          <p:nvPr/>
        </p:nvSpPr>
        <p:spPr bwMode="auto">
          <a:xfrm>
            <a:off x="4575819" y="48102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3" name="Line 83"/>
          <p:cNvSpPr>
            <a:spLocks noChangeShapeType="1"/>
          </p:cNvSpPr>
          <p:nvPr/>
        </p:nvSpPr>
        <p:spPr bwMode="auto">
          <a:xfrm>
            <a:off x="4575819" y="35148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4" name="Group 84"/>
          <p:cNvGraphicFramePr>
            <a:graphicFrameLocks noGrp="1"/>
          </p:cNvGraphicFramePr>
          <p:nvPr/>
        </p:nvGraphicFramePr>
        <p:xfrm>
          <a:off x="5185419" y="32862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" name="Line 92"/>
          <p:cNvSpPr>
            <a:spLocks noChangeShapeType="1"/>
          </p:cNvSpPr>
          <p:nvPr/>
        </p:nvSpPr>
        <p:spPr bwMode="auto">
          <a:xfrm>
            <a:off x="5947419" y="35148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6" name="Group 93"/>
          <p:cNvGraphicFramePr>
            <a:graphicFrameLocks noGrp="1"/>
          </p:cNvGraphicFramePr>
          <p:nvPr/>
        </p:nvGraphicFramePr>
        <p:xfrm>
          <a:off x="6557019" y="325612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Line 101"/>
          <p:cNvSpPr>
            <a:spLocks noChangeShapeType="1"/>
          </p:cNvSpPr>
          <p:nvPr/>
        </p:nvSpPr>
        <p:spPr bwMode="auto">
          <a:xfrm flipH="1">
            <a:off x="7058669" y="3286289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" name="Text Box 102"/>
          <p:cNvSpPr txBox="1">
            <a:spLocks noChangeArrowheads="1"/>
          </p:cNvSpPr>
          <p:nvPr/>
        </p:nvSpPr>
        <p:spPr bwMode="auto">
          <a:xfrm>
            <a:off x="7684144" y="3270414"/>
            <a:ext cx="776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NULL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(8/11)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757134"/>
            <a:ext cx="8208912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&gt;::~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Pop until stack is empty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(!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())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pop();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destructor</a:t>
            </a:r>
          </a:p>
          <a:p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500835" y="2636912"/>
            <a:ext cx="2951485" cy="83099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/>
              <a:t>responsible for returning </a:t>
            </a:r>
          </a:p>
          <a:p>
            <a:r>
              <a:rPr lang="en-US" altLang="zh-TW" sz="1600"/>
              <a:t>dynamically allocated memory</a:t>
            </a:r>
          </a:p>
          <a:p>
            <a:r>
              <a:rPr lang="en-US" altLang="zh-TW" sz="1600"/>
              <a:t>to system.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1835696" y="2924944"/>
            <a:ext cx="2664296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(9/11)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438905"/>
            <a:ext cx="8352928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&gt;::push(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push </a:t>
            </a:r>
            <a:endParaRPr lang="en-US" altLang="zh-TW" sz="1600" dirty="0">
              <a:latin typeface="Lucida Console" pitchFamily="49" charset="0"/>
              <a:cs typeface="Courier New" pitchFamily="49" charset="0"/>
            </a:endParaRPr>
          </a:p>
        </p:txBody>
      </p:sp>
      <p:graphicFrame>
        <p:nvGraphicFramePr>
          <p:cNvPr id="8" name="Group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69540"/>
              </p:ext>
            </p:extLst>
          </p:nvPr>
        </p:nvGraphicFramePr>
        <p:xfrm>
          <a:off x="2883495" y="4077072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1432972" y="4121522"/>
            <a:ext cx="1454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newNodePtr</a:t>
            </a:r>
            <a:endParaRPr lang="en-US" altLang="zh-TW" sz="1800" dirty="0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3037483" y="458189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755362"/>
              </p:ext>
            </p:extLst>
          </p:nvPr>
        </p:nvGraphicFramePr>
        <p:xfrm>
          <a:off x="2807295" y="4780335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1951112" y="5799510"/>
            <a:ext cx="8640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13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468246"/>
              </p:ext>
            </p:extLst>
          </p:nvPr>
        </p:nvGraphicFramePr>
        <p:xfrm>
          <a:off x="3718520" y="5723310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4480520" y="595191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19616"/>
              </p:ext>
            </p:extLst>
          </p:nvPr>
        </p:nvGraphicFramePr>
        <p:xfrm>
          <a:off x="5090120" y="5723310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Line 50"/>
          <p:cNvSpPr>
            <a:spLocks noChangeShapeType="1"/>
          </p:cNvSpPr>
          <p:nvPr/>
        </p:nvSpPr>
        <p:spPr bwMode="auto">
          <a:xfrm>
            <a:off x="5852120" y="595191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7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617880"/>
              </p:ext>
            </p:extLst>
          </p:nvPr>
        </p:nvGraphicFramePr>
        <p:xfrm>
          <a:off x="6461720" y="5693147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Line 59"/>
          <p:cNvSpPr>
            <a:spLocks noChangeShapeType="1"/>
          </p:cNvSpPr>
          <p:nvPr/>
        </p:nvSpPr>
        <p:spPr bwMode="auto">
          <a:xfrm flipH="1">
            <a:off x="6963370" y="572331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825340"/>
              </p:ext>
            </p:extLst>
          </p:nvPr>
        </p:nvGraphicFramePr>
        <p:xfrm>
          <a:off x="2804120" y="5723310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Line 66"/>
          <p:cNvSpPr>
            <a:spLocks noChangeShapeType="1"/>
          </p:cNvSpPr>
          <p:nvPr/>
        </p:nvSpPr>
        <p:spPr bwMode="auto">
          <a:xfrm>
            <a:off x="3108920" y="5997947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67"/>
          <p:cNvSpPr>
            <a:spLocks noChangeShapeType="1"/>
          </p:cNvSpPr>
          <p:nvPr/>
        </p:nvSpPr>
        <p:spPr bwMode="auto">
          <a:xfrm>
            <a:off x="3566120" y="5067672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Line 68"/>
          <p:cNvSpPr>
            <a:spLocks noChangeShapeType="1"/>
          </p:cNvSpPr>
          <p:nvPr/>
        </p:nvSpPr>
        <p:spPr bwMode="auto">
          <a:xfrm flipV="1">
            <a:off x="2956520" y="529627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Line 59"/>
          <p:cNvSpPr>
            <a:spLocks noChangeShapeType="1"/>
          </p:cNvSpPr>
          <p:nvPr/>
        </p:nvSpPr>
        <p:spPr bwMode="auto">
          <a:xfrm flipH="1">
            <a:off x="2915816" y="4077072"/>
            <a:ext cx="228600" cy="4405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(10/11)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250751"/>
            <a:ext cx="8229600" cy="4770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&gt;::pop()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result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(!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 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is not empty; delete top  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Return deleted node to system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result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 </a:t>
            </a:r>
          </a:p>
          <a:p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result;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pop 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75856" y="6041916"/>
            <a:ext cx="881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783799"/>
              </p:ext>
            </p:extLst>
          </p:nvPr>
        </p:nvGraphicFramePr>
        <p:xfrm>
          <a:off x="508667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5848672" y="619431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50455"/>
              </p:ext>
            </p:extLst>
          </p:nvPr>
        </p:nvGraphicFramePr>
        <p:xfrm>
          <a:off x="645827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220272" y="619431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3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69821"/>
              </p:ext>
            </p:extLst>
          </p:nvPr>
        </p:nvGraphicFramePr>
        <p:xfrm>
          <a:off x="7829872" y="593555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32"/>
          <p:cNvSpPr>
            <a:spLocks noChangeShapeType="1"/>
          </p:cNvSpPr>
          <p:nvPr/>
        </p:nvSpPr>
        <p:spPr bwMode="auto">
          <a:xfrm flipH="1">
            <a:off x="8331522" y="5965716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49016"/>
              </p:ext>
            </p:extLst>
          </p:nvPr>
        </p:nvGraphicFramePr>
        <p:xfrm>
          <a:off x="4172272" y="596571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Line 39"/>
          <p:cNvSpPr>
            <a:spLocks noChangeShapeType="1"/>
          </p:cNvSpPr>
          <p:nvPr/>
        </p:nvSpPr>
        <p:spPr bwMode="auto">
          <a:xfrm>
            <a:off x="4477072" y="624035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7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544519"/>
              </p:ext>
            </p:extLst>
          </p:nvPr>
        </p:nvGraphicFramePr>
        <p:xfrm>
          <a:off x="5242247" y="5205303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 Box 46"/>
          <p:cNvSpPr txBox="1">
            <a:spLocks noChangeArrowheads="1"/>
          </p:cNvSpPr>
          <p:nvPr/>
        </p:nvSpPr>
        <p:spPr bwMode="auto">
          <a:xfrm>
            <a:off x="3316922" y="5249753"/>
            <a:ext cx="190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err="1" smtClean="0"/>
              <a:t>nodeToDeletePtr</a:t>
            </a:r>
            <a:endParaRPr lang="en-US" altLang="zh-TW" sz="1800" dirty="0"/>
          </a:p>
        </p:txBody>
      </p:sp>
      <p:sp>
        <p:nvSpPr>
          <p:cNvPr id="19" name="Line 47"/>
          <p:cNvSpPr>
            <a:spLocks noChangeShapeType="1"/>
          </p:cNvSpPr>
          <p:nvPr/>
        </p:nvSpPr>
        <p:spPr bwMode="auto">
          <a:xfrm>
            <a:off x="5396235" y="571012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Freeform 48"/>
          <p:cNvSpPr>
            <a:spLocks/>
          </p:cNvSpPr>
          <p:nvPr/>
        </p:nvSpPr>
        <p:spPr bwMode="auto">
          <a:xfrm>
            <a:off x="4477072" y="5770453"/>
            <a:ext cx="1981200" cy="317500"/>
          </a:xfrm>
          <a:custGeom>
            <a:avLst/>
            <a:gdLst>
              <a:gd name="T0" fmla="*/ 0 w 1200"/>
              <a:gd name="T1" fmla="*/ 2147483647 h 200"/>
              <a:gd name="T2" fmla="*/ 2147483647 w 1200"/>
              <a:gd name="T3" fmla="*/ 2147483647 h 200"/>
              <a:gd name="T4" fmla="*/ 2147483647 w 1200"/>
              <a:gd name="T5" fmla="*/ 2147483647 h 200"/>
              <a:gd name="T6" fmla="*/ 0 60000 65536"/>
              <a:gd name="T7" fmla="*/ 0 60000 65536"/>
              <a:gd name="T8" fmla="*/ 0 60000 65536"/>
              <a:gd name="T9" fmla="*/ 0 w 1200"/>
              <a:gd name="T10" fmla="*/ 0 h 200"/>
              <a:gd name="T11" fmla="*/ 1200 w 1200"/>
              <a:gd name="T12" fmla="*/ 200 h 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0" h="200">
                <a:moveTo>
                  <a:pt x="0" y="200"/>
                </a:moveTo>
                <a:cubicBezTo>
                  <a:pt x="140" y="108"/>
                  <a:pt x="280" y="16"/>
                  <a:pt x="480" y="8"/>
                </a:cubicBezTo>
                <a:cubicBezTo>
                  <a:pt x="680" y="0"/>
                  <a:pt x="940" y="76"/>
                  <a:pt x="1200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50"/>
          <p:cNvSpPr>
            <a:spLocks noChangeShapeType="1"/>
          </p:cNvSpPr>
          <p:nvPr/>
        </p:nvSpPr>
        <p:spPr bwMode="auto">
          <a:xfrm flipH="1">
            <a:off x="5575622" y="5995878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Line 50"/>
          <p:cNvSpPr>
            <a:spLocks noChangeShapeType="1"/>
          </p:cNvSpPr>
          <p:nvPr/>
        </p:nvSpPr>
        <p:spPr bwMode="auto">
          <a:xfrm flipH="1">
            <a:off x="5220072" y="5229200"/>
            <a:ext cx="283543" cy="4835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0" grpId="1" animBg="1"/>
      <p:bldP spid="12" grpId="0" animBg="1"/>
      <p:bldP spid="14" grpId="0" animBg="1"/>
      <p:bldP spid="16" grpId="0" animBg="1"/>
      <p:bldP spid="16" grpId="1" animBg="1"/>
      <p:bldP spid="18" grpId="0"/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(11/11)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276305"/>
            <a:ext cx="8229600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assert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(!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Enforce precondition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is not empty; return top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peek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of implementation file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(1/3)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803588"/>
            <a:ext cx="8229600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_PRECOND_VIOLATED_EXCEP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#define _PRECOND_VIOLATED_EXCEP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stdexcept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&lt;string&gt;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using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namespace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std;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logic_error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string&amp; message = "");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endif</a:t>
            </a:r>
            <a:endParaRPr lang="en-US" altLang="zh-TW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(2/3)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829142"/>
            <a:ext cx="822960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PrecondViolatedExcep.cpp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string&amp;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message):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logic_error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("Precondition Violated Exception: " + message)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constructor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(3/3)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Change to the declaration of </a:t>
            </a:r>
            <a:r>
              <a:rPr lang="en-US" altLang="zh-TW" sz="2200" dirty="0" smtClean="0">
                <a:latin typeface="Lucida Console" pitchFamily="49" charset="0"/>
              </a:rPr>
              <a:t>peek</a:t>
            </a:r>
            <a:r>
              <a:rPr lang="en-US" altLang="zh-TW" sz="2400" dirty="0" smtClean="0"/>
              <a:t>:</a:t>
            </a:r>
          </a:p>
          <a:p>
            <a:endParaRPr lang="en-US" altLang="zh-TW" sz="2400" dirty="0" smtClean="0"/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Change to the implementation of </a:t>
            </a:r>
            <a:r>
              <a:rPr lang="en-US" altLang="zh-TW" sz="2200" dirty="0" smtClean="0">
                <a:latin typeface="Lucida Console" pitchFamily="49" charset="0"/>
              </a:rPr>
              <a:t>peek</a:t>
            </a:r>
            <a:r>
              <a:rPr lang="en-US" altLang="zh-TW" sz="2400" dirty="0" smtClean="0"/>
              <a:t>:</a:t>
            </a:r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829142"/>
            <a:ext cx="8219256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67544" y="3212976"/>
            <a:ext cx="8219256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Enforce precondition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(“peek() called with empty stack”);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is not empty; return top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683A8B-62C7-4153-AC71-4A7EAE2218CB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Comparing Implementations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>
                <a:solidFill>
                  <a:schemeClr val="tx2"/>
                </a:solidFill>
              </a:rPr>
              <a:t>Fixed versus dynamic sizes: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statically</a:t>
            </a:r>
            <a:r>
              <a:rPr lang="en-US" altLang="zh-TW" sz="2200" dirty="0" smtClean="0">
                <a:solidFill>
                  <a:schemeClr val="tx2"/>
                </a:solidFill>
              </a:rPr>
              <a:t> allocated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array-based</a:t>
            </a:r>
            <a:r>
              <a:rPr lang="en-US" altLang="zh-TW" sz="2200" dirty="0" smtClean="0">
                <a:solidFill>
                  <a:schemeClr val="tx2"/>
                </a:solidFill>
              </a:rPr>
              <a:t> implementation.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The size is known in advance, e.g., 80 characters in one line.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Prevents the </a:t>
            </a:r>
            <a:r>
              <a:rPr lang="en-US" altLang="zh-TW" sz="2100" dirty="0" smtClean="0">
                <a:solidFill>
                  <a:schemeClr val="tx2"/>
                </a:solidFill>
                <a:latin typeface="Courier New" pitchFamily="49" charset="0"/>
              </a:rPr>
              <a:t>push</a:t>
            </a:r>
            <a:r>
              <a:rPr lang="en-US" altLang="zh-TW" sz="2100" dirty="0" smtClean="0">
                <a:solidFill>
                  <a:schemeClr val="tx2"/>
                </a:solidFill>
              </a:rPr>
              <a:t> operation from adding an item to the stack, if the array is full.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endParaRPr lang="en-US" altLang="zh-TW" sz="2200" dirty="0" smtClean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altLang="zh-TW" sz="2200" dirty="0" smtClean="0">
                <a:solidFill>
                  <a:schemeClr val="tx2"/>
                </a:solidFill>
              </a:rPr>
              <a:t>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dynamically</a:t>
            </a:r>
            <a:r>
              <a:rPr lang="en-US" altLang="zh-TW" sz="2200" dirty="0" smtClean="0">
                <a:solidFill>
                  <a:schemeClr val="tx2"/>
                </a:solidFill>
              </a:rPr>
              <a:t> allocated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pointer-based</a:t>
            </a:r>
            <a:r>
              <a:rPr lang="en-US" altLang="zh-TW" sz="2200" dirty="0" smtClean="0">
                <a:solidFill>
                  <a:schemeClr val="tx2"/>
                </a:solidFill>
              </a:rPr>
              <a:t> (or dynamically allocated array-based) implementation.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No size restriction on the stack.</a:t>
            </a:r>
          </a:p>
          <a:p>
            <a:pPr lvl="2">
              <a:lnSpc>
                <a:spcPct val="90000"/>
              </a:lnSpc>
              <a:spcBef>
                <a:spcPct val="0"/>
              </a:spcBef>
            </a:pPr>
            <a:r>
              <a:rPr lang="en-US" altLang="zh-TW" sz="2100" dirty="0" smtClean="0">
                <a:solidFill>
                  <a:schemeClr val="tx2"/>
                </a:solidFill>
              </a:rPr>
              <a:t>Copy data between dynamically allocated data structures.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12014</TotalTime>
  <Words>1827</Words>
  <Application>Microsoft Office PowerPoint</Application>
  <PresentationFormat>如螢幕大小 (4:3)</PresentationFormat>
  <Paragraphs>454</Paragraphs>
  <Slides>27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27</vt:i4>
      </vt:variant>
    </vt:vector>
  </HeadingPairs>
  <TitlesOfParts>
    <vt:vector size="37" baseType="lpstr">
      <vt:lpstr>新細明體</vt:lpstr>
      <vt:lpstr>Arial</vt:lpstr>
      <vt:lpstr>Calibri</vt:lpstr>
      <vt:lpstr>Courier New</vt:lpstr>
      <vt:lpstr>Lucida Console</vt:lpstr>
      <vt:lpstr>Lucida Sans Typewriter</vt:lpstr>
      <vt:lpstr>Verdana</vt:lpstr>
      <vt:lpstr>Wingdings</vt:lpstr>
      <vt:lpstr>1_Edge</vt:lpstr>
      <vt:lpstr>Office 佈景主題</vt:lpstr>
      <vt:lpstr>Stacks:  Implementations </vt:lpstr>
      <vt:lpstr>Implementations of the ADT Stack</vt:lpstr>
      <vt:lpstr>An Array-Based Implementation (1/9)</vt:lpstr>
      <vt:lpstr>An Array-Based Implementation (2/9)</vt:lpstr>
      <vt:lpstr>An Array-Based Implementation (3/9)</vt:lpstr>
      <vt:lpstr>An Array-Based Implementation (4/9)</vt:lpstr>
      <vt:lpstr>An Array-Based Implementation (5/9)</vt:lpstr>
      <vt:lpstr>An Array-Based Implementation (6/9)</vt:lpstr>
      <vt:lpstr>An Array-Based Implementation (7/9)</vt:lpstr>
      <vt:lpstr>An Array-Based Implementation (8/9)</vt:lpstr>
      <vt:lpstr>An Array-Based Implementation (9/9)</vt:lpstr>
      <vt:lpstr>Using the Stack Implementation</vt:lpstr>
      <vt:lpstr>A Link-Based Implementation (1/11)</vt:lpstr>
      <vt:lpstr>A Link-Based Implementation (2/11)</vt:lpstr>
      <vt:lpstr>A Link-Based Implementation (3/11)</vt:lpstr>
      <vt:lpstr>A Link-Based Implementation (4/11)</vt:lpstr>
      <vt:lpstr>A Link-Based Implementation (5/11)</vt:lpstr>
      <vt:lpstr>A Link-Based Implementation (6/11)</vt:lpstr>
      <vt:lpstr>A Link-Based Implementation (7/11)</vt:lpstr>
      <vt:lpstr>A Link-Based Implementation (8/11)</vt:lpstr>
      <vt:lpstr>A Link-Based Implementation (9/11)</vt:lpstr>
      <vt:lpstr>A Link-Based Implementation (10/11)</vt:lpstr>
      <vt:lpstr>A Link-Based Implementation (11/11)</vt:lpstr>
      <vt:lpstr>Using Exceptions (1/3)</vt:lpstr>
      <vt:lpstr>Using Exceptions (2/3)</vt:lpstr>
      <vt:lpstr>Using Exceptions (3/3)</vt:lpstr>
      <vt:lpstr>Comparing Implementations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613</cp:revision>
  <dcterms:created xsi:type="dcterms:W3CDTF">2009-06-21T02:54:00Z</dcterms:created>
  <dcterms:modified xsi:type="dcterms:W3CDTF">2016-10-17T03:45:37Z</dcterms:modified>
</cp:coreProperties>
</file>