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62" r:id="rId5"/>
    <p:sldId id="271" r:id="rId6"/>
    <p:sldId id="277" r:id="rId7"/>
    <p:sldId id="274" r:id="rId8"/>
    <p:sldId id="258" r:id="rId9"/>
    <p:sldId id="273" r:id="rId10"/>
    <p:sldId id="263" r:id="rId11"/>
    <p:sldId id="264" r:id="rId12"/>
    <p:sldId id="276" r:id="rId13"/>
    <p:sldId id="265" r:id="rId14"/>
    <p:sldId id="275" r:id="rId15"/>
    <p:sldId id="266" r:id="rId16"/>
    <p:sldId id="268" r:id="rId17"/>
    <p:sldId id="278" r:id="rId18"/>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94660"/>
  </p:normalViewPr>
  <p:slideViewPr>
    <p:cSldViewPr snapToGrid="0">
      <p:cViewPr varScale="1">
        <p:scale>
          <a:sx n="84" d="100"/>
          <a:sy n="84" d="100"/>
        </p:scale>
        <p:origin x="57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2AD3A1-0F10-46E5-8BAB-9F72C404C5A2}" type="datetimeFigureOut">
              <a:rPr lang="zh-TW" altLang="en-US" smtClean="0"/>
              <a:t>2014/5/28</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BBDCE8-B830-4B5A-B472-BB5323615843}" type="slidenum">
              <a:rPr lang="zh-TW" altLang="en-US" smtClean="0"/>
              <a:t>‹#›</a:t>
            </a:fld>
            <a:endParaRPr lang="zh-TW" altLang="en-US"/>
          </a:p>
        </p:txBody>
      </p:sp>
    </p:spTree>
    <p:extLst>
      <p:ext uri="{BB962C8B-B14F-4D97-AF65-F5344CB8AC3E}">
        <p14:creationId xmlns:p14="http://schemas.microsoft.com/office/powerpoint/2010/main" val="3450029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CC53BF0D-60C7-4F10-A8E3-A02B1C033C08}" type="slidenum">
              <a:rPr lang="zh-TW" altLang="en-US" smtClean="0"/>
              <a:pPr/>
              <a:t>11</a:t>
            </a:fld>
            <a:endParaRPr lang="zh-TW" altLang="en-US"/>
          </a:p>
        </p:txBody>
      </p:sp>
    </p:spTree>
    <p:extLst>
      <p:ext uri="{BB962C8B-B14F-4D97-AF65-F5344CB8AC3E}">
        <p14:creationId xmlns:p14="http://schemas.microsoft.com/office/powerpoint/2010/main" val="1197471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2267857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4106624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2793643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1467291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285782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3691008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4186281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4235730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2803389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2333603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09A7D77D-DDE8-4D1A-8502-738C536374F7}" type="datetimeFigureOut">
              <a:rPr lang="zh-TW" altLang="en-US" smtClean="0"/>
              <a:t>2014/5/28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153335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A7D77D-DDE8-4D1A-8502-738C536374F7}" type="datetimeFigureOut">
              <a:rPr lang="zh-TW" altLang="en-US" smtClean="0"/>
              <a:t>2014/5/28</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D6B3A-0064-4F57-89FD-02BDFFB72724}" type="slidenum">
              <a:rPr lang="zh-TW" altLang="en-US" smtClean="0"/>
              <a:t>‹#›</a:t>
            </a:fld>
            <a:endParaRPr lang="zh-TW" altLang="en-US"/>
          </a:p>
        </p:txBody>
      </p:sp>
    </p:spTree>
    <p:extLst>
      <p:ext uri="{BB962C8B-B14F-4D97-AF65-F5344CB8AC3E}">
        <p14:creationId xmlns:p14="http://schemas.microsoft.com/office/powerpoint/2010/main" val="17573356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proofwiki.org/wiki/Symmetric_Transitive_and_Serial_Relation_is_Reflexive" TargetMode="External"/><Relationship Id="rId2" Type="http://schemas.openxmlformats.org/officeDocument/2006/relationships/hyperlink" Target="http://www.proofwiki.org/wiki/Symmetric_and_Transitive_therefore_Reflexiv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0.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smtClean="0"/>
              <a:t>Theory of Computing</a:t>
            </a:r>
            <a:r>
              <a:rPr lang="en-US" altLang="zh-TW" dirty="0"/>
              <a:t/>
            </a:r>
            <a:br>
              <a:rPr lang="en-US" altLang="zh-TW" dirty="0"/>
            </a:br>
            <a:r>
              <a:rPr lang="en-US" altLang="zh-TW" dirty="0" smtClean="0"/>
              <a:t>TA times #1</a:t>
            </a:r>
            <a:endParaRPr lang="zh-TW" altLang="en-US" dirty="0"/>
          </a:p>
        </p:txBody>
      </p:sp>
      <p:sp>
        <p:nvSpPr>
          <p:cNvPr id="3" name="副標題 2"/>
          <p:cNvSpPr>
            <a:spLocks noGrp="1"/>
          </p:cNvSpPr>
          <p:nvPr>
            <p:ph type="subTitle" idx="1"/>
          </p:nvPr>
        </p:nvSpPr>
        <p:spPr/>
        <p:txBody>
          <a:bodyPr>
            <a:normAutofit/>
          </a:bodyPr>
          <a:lstStyle/>
          <a:p>
            <a:r>
              <a:rPr lang="en-US" altLang="zh-TW" sz="3200" dirty="0" smtClean="0"/>
              <a:t>Hsu, Hung-Wei</a:t>
            </a:r>
          </a:p>
          <a:p>
            <a:r>
              <a:rPr lang="en-US" altLang="zh-TW" sz="3200" dirty="0" smtClean="0"/>
              <a:t>2014/03/19</a:t>
            </a:r>
            <a:endParaRPr lang="zh-TW" altLang="en-US" sz="3200" dirty="0"/>
          </a:p>
        </p:txBody>
      </p:sp>
    </p:spTree>
    <p:extLst>
      <p:ext uri="{BB962C8B-B14F-4D97-AF65-F5344CB8AC3E}">
        <p14:creationId xmlns:p14="http://schemas.microsoft.com/office/powerpoint/2010/main" val="15614321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To find a proof (Ch0.3) (1/3)</a:t>
            </a:r>
            <a:endParaRPr lang="zh-TW" altLang="en-US" dirty="0"/>
          </a:p>
        </p:txBody>
      </p:sp>
      <p:sp>
        <p:nvSpPr>
          <p:cNvPr id="3" name="內容版面配置區 2"/>
          <p:cNvSpPr>
            <a:spLocks noGrp="1"/>
          </p:cNvSpPr>
          <p:nvPr>
            <p:ph idx="1"/>
          </p:nvPr>
        </p:nvSpPr>
        <p:spPr/>
        <p:txBody>
          <a:bodyPr/>
          <a:lstStyle/>
          <a:p>
            <a:pPr>
              <a:lnSpc>
                <a:spcPct val="150000"/>
              </a:lnSpc>
            </a:pPr>
            <a:r>
              <a:rPr lang="en-US" altLang="zh-TW" dirty="0" smtClean="0"/>
              <a:t>Be patient</a:t>
            </a:r>
          </a:p>
          <a:p>
            <a:pPr>
              <a:lnSpc>
                <a:spcPct val="150000"/>
              </a:lnSpc>
            </a:pPr>
            <a:r>
              <a:rPr lang="en-US" altLang="zh-TW" dirty="0" smtClean="0"/>
              <a:t>Come back to it</a:t>
            </a:r>
          </a:p>
          <a:p>
            <a:pPr>
              <a:lnSpc>
                <a:spcPct val="150000"/>
              </a:lnSpc>
            </a:pPr>
            <a:r>
              <a:rPr lang="en-US" altLang="zh-TW" dirty="0" smtClean="0"/>
              <a:t>Be neat</a:t>
            </a:r>
          </a:p>
          <a:p>
            <a:pPr>
              <a:lnSpc>
                <a:spcPct val="150000"/>
              </a:lnSpc>
            </a:pPr>
            <a:r>
              <a:rPr lang="en-US" altLang="zh-TW" dirty="0" smtClean="0"/>
              <a:t>Be concise</a:t>
            </a:r>
          </a:p>
        </p:txBody>
      </p:sp>
    </p:spTree>
    <p:extLst>
      <p:ext uri="{BB962C8B-B14F-4D97-AF65-F5344CB8AC3E}">
        <p14:creationId xmlns:p14="http://schemas.microsoft.com/office/powerpoint/2010/main" val="1196227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To find a proof (Ch0.3</a:t>
            </a:r>
            <a:r>
              <a:rPr lang="en-US" altLang="zh-TW" dirty="0"/>
              <a:t>) </a:t>
            </a:r>
            <a:r>
              <a:rPr lang="en-US" altLang="zh-TW" dirty="0" smtClean="0"/>
              <a:t>(2/3</a:t>
            </a:r>
            <a:r>
              <a:rPr lang="en-US" altLang="zh-TW" dirty="0"/>
              <a:t>)</a:t>
            </a:r>
            <a:endParaRPr lang="zh-TW" altLang="en-US" dirty="0"/>
          </a:p>
        </p:txBody>
      </p:sp>
      <p:sp>
        <p:nvSpPr>
          <p:cNvPr id="3" name="內容版面配置區 2"/>
          <p:cNvSpPr>
            <a:spLocks noGrp="1"/>
          </p:cNvSpPr>
          <p:nvPr>
            <p:ph idx="1"/>
          </p:nvPr>
        </p:nvSpPr>
        <p:spPr/>
        <p:txBody>
          <a:bodyPr/>
          <a:lstStyle/>
          <a:p>
            <a:pPr>
              <a:lnSpc>
                <a:spcPct val="150000"/>
              </a:lnSpc>
            </a:pPr>
            <a:r>
              <a:rPr lang="en-US" altLang="zh-TW" dirty="0" smtClean="0"/>
              <a:t>Be patient – Be patient to what you want to explain, tell a whole story.</a:t>
            </a:r>
          </a:p>
          <a:p>
            <a:pPr>
              <a:lnSpc>
                <a:spcPct val="150000"/>
              </a:lnSpc>
            </a:pPr>
            <a:r>
              <a:rPr lang="en-US" altLang="zh-TW" dirty="0" smtClean="0"/>
              <a:t>Come back to it – Think twice and be sure about what you</a:t>
            </a:r>
            <a:r>
              <a:rPr lang="zh-TW" altLang="en-US" dirty="0" smtClean="0"/>
              <a:t> </a:t>
            </a:r>
            <a:r>
              <a:rPr lang="en-US" altLang="zh-TW" dirty="0" smtClean="0"/>
              <a:t>are writing.</a:t>
            </a:r>
          </a:p>
          <a:p>
            <a:pPr>
              <a:lnSpc>
                <a:spcPct val="150000"/>
              </a:lnSpc>
            </a:pPr>
            <a:r>
              <a:rPr lang="en-US" altLang="zh-TW" dirty="0" smtClean="0"/>
              <a:t>Be neat – Organize a good structure of your logic and intentions.</a:t>
            </a:r>
          </a:p>
          <a:p>
            <a:pPr>
              <a:lnSpc>
                <a:spcPct val="150000"/>
              </a:lnSpc>
            </a:pPr>
            <a:r>
              <a:rPr lang="en-US" altLang="zh-TW" dirty="0" smtClean="0"/>
              <a:t>Be concise – Use brief expressions that generally have clear and precise meaning. (</a:t>
            </a:r>
            <a:r>
              <a:rPr lang="en-US" altLang="zh-TW" i="1" dirty="0" smtClean="0"/>
              <a:t>Formal systems are</a:t>
            </a:r>
            <a:r>
              <a:rPr lang="en-US" altLang="zh-TW" dirty="0" smtClean="0"/>
              <a:t> your good friends.)</a:t>
            </a:r>
          </a:p>
        </p:txBody>
      </p:sp>
    </p:spTree>
    <p:extLst>
      <p:ext uri="{BB962C8B-B14F-4D97-AF65-F5344CB8AC3E}">
        <p14:creationId xmlns:p14="http://schemas.microsoft.com/office/powerpoint/2010/main" val="2928741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To find a proof (Ch0.3)</a:t>
            </a:r>
            <a:r>
              <a:rPr lang="zh-TW" altLang="en-US" dirty="0" smtClean="0"/>
              <a:t> </a:t>
            </a:r>
            <a:r>
              <a:rPr lang="en-US" altLang="zh-TW" dirty="0" smtClean="0"/>
              <a:t>(3/3</a:t>
            </a:r>
            <a:r>
              <a:rPr lang="en-US" altLang="zh-TW" dirty="0"/>
              <a:t>)</a:t>
            </a:r>
            <a:endParaRPr lang="zh-TW" altLang="en-US" dirty="0"/>
          </a:p>
        </p:txBody>
      </p:sp>
      <p:sp>
        <p:nvSpPr>
          <p:cNvPr id="3" name="內容版面配置區 2"/>
          <p:cNvSpPr>
            <a:spLocks noGrp="1"/>
          </p:cNvSpPr>
          <p:nvPr>
            <p:ph idx="1"/>
          </p:nvPr>
        </p:nvSpPr>
        <p:spPr/>
        <p:txBody>
          <a:bodyPr>
            <a:noAutofit/>
          </a:bodyPr>
          <a:lstStyle/>
          <a:p>
            <a:pPr>
              <a:lnSpc>
                <a:spcPct val="100000"/>
              </a:lnSpc>
            </a:pPr>
            <a:r>
              <a:rPr lang="en-US" altLang="zh-TW" b="1" dirty="0" smtClean="0"/>
              <a:t>Proof Idea</a:t>
            </a:r>
          </a:p>
          <a:p>
            <a:pPr lvl="1">
              <a:lnSpc>
                <a:spcPct val="100000"/>
              </a:lnSpc>
            </a:pPr>
            <a:r>
              <a:rPr lang="en-US" altLang="zh-TW" dirty="0" smtClean="0"/>
              <a:t>You should talk about any idea, strategy of your proof </a:t>
            </a:r>
            <a:r>
              <a:rPr lang="en-US" altLang="zh-TW" i="1" dirty="0" smtClean="0"/>
              <a:t>here</a:t>
            </a:r>
            <a:r>
              <a:rPr lang="en-US" altLang="zh-TW" dirty="0" smtClean="0"/>
              <a:t>. Better not to let any high level, informal expression goes into your proof parts (below) directly. Those expressions usually are not precise enough, and may cause confusion.</a:t>
            </a:r>
          </a:p>
          <a:p>
            <a:pPr>
              <a:lnSpc>
                <a:spcPct val="100000"/>
              </a:lnSpc>
            </a:pPr>
            <a:r>
              <a:rPr lang="en-US" altLang="zh-TW" b="1" dirty="0" smtClean="0"/>
              <a:t>Proof</a:t>
            </a:r>
          </a:p>
          <a:p>
            <a:pPr lvl="1">
              <a:lnSpc>
                <a:spcPct val="100000"/>
              </a:lnSpc>
            </a:pPr>
            <a:r>
              <a:rPr lang="en-US" altLang="zh-TW" dirty="0" smtClean="0"/>
              <a:t>In this part, please follow the four guidelines mentioned in the previous slide to construct your proof nicely. You should tell a whole story</a:t>
            </a:r>
            <a:r>
              <a:rPr lang="zh-TW" altLang="en-US" dirty="0" smtClean="0"/>
              <a:t> － </a:t>
            </a:r>
            <a:r>
              <a:rPr lang="en-US" altLang="zh-TW" dirty="0" smtClean="0"/>
              <a:t>each step should have clear logic connections with others, and most importantly, the story should have both a proper beginning, and a conclusive ending. Also, stay close to what you are proving.</a:t>
            </a:r>
          </a:p>
        </p:txBody>
      </p:sp>
    </p:spTree>
    <p:extLst>
      <p:ext uri="{BB962C8B-B14F-4D97-AF65-F5344CB8AC3E}">
        <p14:creationId xmlns:p14="http://schemas.microsoft.com/office/powerpoint/2010/main" val="3550718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pPr marL="0" indent="0" algn="ctr">
              <a:buNone/>
            </a:pPr>
            <a:r>
              <a:rPr lang="en-US" altLang="zh-TW" sz="3600" dirty="0" smtClean="0"/>
              <a:t>Most solutions we showed in TA’s slides are more </a:t>
            </a:r>
          </a:p>
          <a:p>
            <a:pPr marL="0" indent="0" algn="ctr">
              <a:buNone/>
            </a:pPr>
            <a:r>
              <a:rPr lang="en-US" altLang="zh-TW" sz="3600" dirty="0" smtClean="0"/>
              <a:t>like the </a:t>
            </a:r>
            <a:r>
              <a:rPr lang="en-US" altLang="zh-TW" sz="3600" i="1" dirty="0" smtClean="0"/>
              <a:t>ideas</a:t>
            </a:r>
            <a:r>
              <a:rPr lang="en-US" altLang="zh-TW" sz="3600" dirty="0" smtClean="0"/>
              <a:t> rather then </a:t>
            </a:r>
            <a:r>
              <a:rPr lang="en-US" altLang="zh-TW" sz="3600" i="1" dirty="0" smtClean="0"/>
              <a:t>completed solutions</a:t>
            </a:r>
            <a:r>
              <a:rPr lang="en-US" altLang="zh-TW" sz="3600" dirty="0" smtClean="0"/>
              <a:t>. </a:t>
            </a:r>
          </a:p>
          <a:p>
            <a:pPr marL="0" indent="0" algn="ctr">
              <a:buNone/>
            </a:pPr>
            <a:r>
              <a:rPr lang="en-US" altLang="zh-TW" sz="3600" dirty="0" smtClean="0"/>
              <a:t>You may take them as guides, but shouldn’t </a:t>
            </a:r>
          </a:p>
          <a:p>
            <a:pPr marL="0" indent="0" algn="ctr">
              <a:buNone/>
            </a:pPr>
            <a:r>
              <a:rPr lang="en-US" altLang="zh-TW" sz="3600" dirty="0" smtClean="0"/>
              <a:t>consider </a:t>
            </a:r>
            <a:r>
              <a:rPr lang="en-US" altLang="zh-TW" sz="3600" smtClean="0"/>
              <a:t>them </a:t>
            </a:r>
            <a:r>
              <a:rPr lang="en-US" altLang="zh-TW" sz="3600" smtClean="0"/>
              <a:t>as </a:t>
            </a:r>
            <a:r>
              <a:rPr lang="en-US" altLang="zh-TW" sz="3600" smtClean="0"/>
              <a:t>everything </a:t>
            </a:r>
            <a:r>
              <a:rPr lang="en-US" altLang="zh-TW" sz="3600" dirty="0" smtClean="0"/>
              <a:t>you need </a:t>
            </a:r>
          </a:p>
          <a:p>
            <a:pPr marL="0" indent="0" algn="ctr">
              <a:buNone/>
            </a:pPr>
            <a:r>
              <a:rPr lang="en-US" altLang="zh-TW" sz="3600" dirty="0" smtClean="0"/>
              <a:t>to complete an exercise.</a:t>
            </a:r>
            <a:endParaRPr lang="zh-TW" altLang="en-US" sz="3600" dirty="0"/>
          </a:p>
        </p:txBody>
      </p:sp>
      <p:sp>
        <p:nvSpPr>
          <p:cNvPr id="5" name="標題 1"/>
          <p:cNvSpPr>
            <a:spLocks noGrp="1"/>
          </p:cNvSpPr>
          <p:nvPr>
            <p:ph type="title"/>
          </p:nvPr>
        </p:nvSpPr>
        <p:spPr>
          <a:xfrm>
            <a:off x="838200" y="593725"/>
            <a:ext cx="10515600" cy="1325563"/>
          </a:xfrm>
        </p:spPr>
        <p:txBody>
          <a:bodyPr/>
          <a:lstStyle/>
          <a:p>
            <a:pPr algn="ctr"/>
            <a:r>
              <a:rPr lang="en-US" altLang="zh-TW" b="1" dirty="0" smtClean="0"/>
              <a:t>CAUTION</a:t>
            </a:r>
            <a:endParaRPr lang="zh-TW" altLang="en-US" b="1" dirty="0"/>
          </a:p>
        </p:txBody>
      </p:sp>
    </p:spTree>
    <p:extLst>
      <p:ext uri="{BB962C8B-B14F-4D97-AF65-F5344CB8AC3E}">
        <p14:creationId xmlns:p14="http://schemas.microsoft.com/office/powerpoint/2010/main" val="1025161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Stats.</a:t>
            </a:r>
            <a:endParaRPr lang="zh-TW" altLang="en-US" dirty="0"/>
          </a:p>
        </p:txBody>
      </p:sp>
      <p:sp>
        <p:nvSpPr>
          <p:cNvPr id="3" name="內容版面配置區 2"/>
          <p:cNvSpPr>
            <a:spLocks noGrp="1"/>
          </p:cNvSpPr>
          <p:nvPr>
            <p:ph idx="1"/>
          </p:nvPr>
        </p:nvSpPr>
        <p:spPr/>
        <p:txBody>
          <a:bodyPr>
            <a:normAutofit/>
          </a:bodyPr>
          <a:lstStyle/>
          <a:p>
            <a:r>
              <a:rPr lang="en-US" altLang="zh-TW" sz="3600" dirty="0" smtClean="0"/>
              <a:t>Homework #1</a:t>
            </a:r>
          </a:p>
          <a:p>
            <a:pPr lvl="1"/>
            <a:r>
              <a:rPr lang="en-US" altLang="zh-TW" sz="3200" dirty="0" smtClean="0"/>
              <a:t>Average 69.8</a:t>
            </a:r>
          </a:p>
          <a:p>
            <a:pPr lvl="1"/>
            <a:r>
              <a:rPr lang="en-US" altLang="zh-TW" sz="3200" dirty="0" smtClean="0"/>
              <a:t>Std. Dev. 22.5</a:t>
            </a:r>
            <a:endParaRPr lang="en-US" altLang="zh-TW" sz="3200" dirty="0"/>
          </a:p>
          <a:p>
            <a:r>
              <a:rPr lang="en-US" altLang="zh-TW" sz="3600" dirty="0"/>
              <a:t>Homework </a:t>
            </a:r>
            <a:r>
              <a:rPr lang="en-US" altLang="zh-TW" sz="3600" dirty="0" smtClean="0"/>
              <a:t>#2</a:t>
            </a:r>
            <a:endParaRPr lang="en-US" altLang="zh-TW" sz="3600" dirty="0"/>
          </a:p>
          <a:p>
            <a:pPr lvl="1"/>
            <a:r>
              <a:rPr lang="en-US" altLang="zh-TW" sz="3200" dirty="0"/>
              <a:t>Average </a:t>
            </a:r>
            <a:r>
              <a:rPr lang="en-US" altLang="zh-TW" sz="3200" dirty="0" smtClean="0"/>
              <a:t>70.8</a:t>
            </a:r>
            <a:endParaRPr lang="en-US" altLang="zh-TW" sz="3200" dirty="0"/>
          </a:p>
          <a:p>
            <a:pPr lvl="1"/>
            <a:r>
              <a:rPr lang="en-US" altLang="zh-TW" sz="3200" dirty="0"/>
              <a:t>Std. Dev. </a:t>
            </a:r>
            <a:r>
              <a:rPr lang="en-US" altLang="zh-TW" sz="3200" dirty="0" smtClean="0"/>
              <a:t>17.6</a:t>
            </a:r>
            <a:endParaRPr lang="en-US" altLang="zh-TW" sz="3200" dirty="0"/>
          </a:p>
        </p:txBody>
      </p:sp>
    </p:spTree>
    <p:extLst>
      <p:ext uri="{BB962C8B-B14F-4D97-AF65-F5344CB8AC3E}">
        <p14:creationId xmlns:p14="http://schemas.microsoft.com/office/powerpoint/2010/main" val="42914277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HW#1 – </a:t>
            </a:r>
            <a:r>
              <a:rPr lang="en-US" altLang="zh-TW" dirty="0" smtClean="0"/>
              <a:t>Q1 (1/3)</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pPr marL="0" indent="0">
                  <a:buNone/>
                </a:pPr>
                <a:r>
                  <a:rPr lang="en-US" altLang="zh-TW" dirty="0" smtClean="0"/>
                  <a:t>Let </a:t>
                </a:r>
                <a14:m>
                  <m:oMath xmlns:m="http://schemas.openxmlformats.org/officeDocument/2006/math">
                    <m:r>
                      <a:rPr lang="en-US" altLang="zh-TW" b="0" i="1" smtClean="0">
                        <a:latin typeface="Cambria Math" panose="02040503050406030204" pitchFamily="18" charset="0"/>
                      </a:rPr>
                      <m:t>𝑅</m:t>
                    </m:r>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𝑆</m:t>
                    </m:r>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𝑆</m:t>
                    </m:r>
                  </m:oMath>
                </a14:m>
                <a:r>
                  <a:rPr lang="en-US" altLang="zh-TW" dirty="0" smtClean="0"/>
                  <a:t> be a relation in </a:t>
                </a:r>
                <a14:m>
                  <m:oMath xmlns:m="http://schemas.openxmlformats.org/officeDocument/2006/math">
                    <m:r>
                      <a:rPr lang="en-US" altLang="zh-TW" b="0" i="1" smtClean="0">
                        <a:latin typeface="Cambria Math" panose="02040503050406030204" pitchFamily="18" charset="0"/>
                      </a:rPr>
                      <m:t>𝑆</m:t>
                    </m:r>
                  </m:oMath>
                </a14:m>
                <a:endParaRPr lang="en-US" altLang="zh-TW" dirty="0" smtClean="0"/>
              </a:p>
              <a:p>
                <a14:m>
                  <m:oMath xmlns:m="http://schemas.openxmlformats.org/officeDocument/2006/math">
                    <m:r>
                      <a:rPr lang="en-US" altLang="zh-TW" i="1">
                        <a:latin typeface="Cambria Math" panose="02040503050406030204" pitchFamily="18" charset="0"/>
                      </a:rPr>
                      <m:t>𝑅</m:t>
                    </m:r>
                  </m:oMath>
                </a14:m>
                <a:r>
                  <a:rPr lang="zh-TW" altLang="en-US" dirty="0" smtClean="0"/>
                  <a:t> </a:t>
                </a:r>
                <a:r>
                  <a:rPr lang="en-US" altLang="zh-TW" dirty="0" smtClean="0"/>
                  <a:t>is transitive </a:t>
                </a:r>
                <a:r>
                  <a:rPr lang="en-US" altLang="zh-TW" dirty="0" err="1" smtClean="0"/>
                  <a:t>iff</a:t>
                </a:r>
                <a:r>
                  <a:rPr lang="en-US" altLang="zh-TW" dirty="0" smtClean="0"/>
                  <a:t>: </a:t>
                </a:r>
                <a14:m>
                  <m:oMath xmlns:m="http://schemas.openxmlformats.org/officeDocument/2006/math">
                    <m:r>
                      <a:rPr lang="en-US" altLang="zh-TW" b="0" i="0" smtClean="0">
                        <a:latin typeface="Cambria Math" panose="02040503050406030204" pitchFamily="18" charset="0"/>
                      </a:rPr>
                      <m:t> </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𝑦</m:t>
                        </m:r>
                      </m:e>
                    </m:d>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rPr>
                      <m:t>𝑅</m:t>
                    </m:r>
                    <m:r>
                      <a:rPr lang="en-US" altLang="zh-TW" i="1">
                        <a:latin typeface="Cambria Math" panose="02040503050406030204" pitchFamily="18" charset="0"/>
                        <a:ea typeface="Cambria Math" panose="02040503050406030204" pitchFamily="18" charset="0"/>
                      </a:rPr>
                      <m:t>∧</m:t>
                    </m:r>
                    <m:d>
                      <m:dPr>
                        <m:ctrlPr>
                          <a:rPr lang="en-US" altLang="zh-TW" i="1">
                            <a:latin typeface="Cambria Math" panose="02040503050406030204" pitchFamily="18" charset="0"/>
                          </a:rPr>
                        </m:ctrlPr>
                      </m:dPr>
                      <m:e>
                        <m:r>
                          <a:rPr lang="en-US" altLang="zh-TW" i="1">
                            <a:latin typeface="Cambria Math" panose="02040503050406030204" pitchFamily="18" charset="0"/>
                          </a:rPr>
                          <m:t>𝑦</m:t>
                        </m:r>
                        <m:r>
                          <a:rPr lang="en-US" altLang="zh-TW" b="0" i="1" smtClean="0">
                            <a:latin typeface="Cambria Math" panose="02040503050406030204" pitchFamily="18" charset="0"/>
                          </a:rPr>
                          <m:t>,</m:t>
                        </m:r>
                        <m:r>
                          <a:rPr lang="en-US" altLang="zh-TW" b="0" i="1" smtClean="0">
                            <a:latin typeface="Cambria Math" panose="02040503050406030204" pitchFamily="18" charset="0"/>
                          </a:rPr>
                          <m:t>𝑧</m:t>
                        </m:r>
                      </m:e>
                    </m:d>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𝑅</m:t>
                    </m:r>
                    <m:r>
                      <a:rPr lang="en-US" altLang="zh-TW" b="0" i="1" smtClean="0">
                        <a:latin typeface="Cambria Math" panose="02040503050406030204" pitchFamily="18" charset="0"/>
                        <a:ea typeface="Cambria Math" panose="02040503050406030204" pitchFamily="18" charset="0"/>
                      </a:rPr>
                      <m:t>⟹</m:t>
                    </m:r>
                    <m:d>
                      <m:dPr>
                        <m:ctrlPr>
                          <a:rPr lang="en-US" altLang="zh-TW" i="1">
                            <a:latin typeface="Cambria Math" panose="02040503050406030204" pitchFamily="18" charset="0"/>
                          </a:rPr>
                        </m:ctrlPr>
                      </m:dPr>
                      <m:e>
                        <m:r>
                          <a:rPr lang="en-US" altLang="zh-TW" b="0" i="1" smtClean="0">
                            <a:latin typeface="Cambria Math" panose="02040503050406030204" pitchFamily="18" charset="0"/>
                          </a:rPr>
                          <m:t>𝑥</m:t>
                        </m:r>
                        <m:r>
                          <a:rPr lang="en-US" altLang="zh-TW" i="1">
                            <a:latin typeface="Cambria Math" panose="02040503050406030204" pitchFamily="18" charset="0"/>
                          </a:rPr>
                          <m:t>,</m:t>
                        </m:r>
                        <m:r>
                          <a:rPr lang="en-US" altLang="zh-TW" i="1">
                            <a:latin typeface="Cambria Math" panose="02040503050406030204" pitchFamily="18" charset="0"/>
                          </a:rPr>
                          <m:t>𝑧</m:t>
                        </m:r>
                      </m:e>
                    </m:d>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𝑅</m:t>
                    </m:r>
                  </m:oMath>
                </a14:m>
                <a:endParaRPr lang="en-US" altLang="zh-TW" dirty="0" smtClean="0"/>
              </a:p>
              <a:p>
                <a14:m>
                  <m:oMath xmlns:m="http://schemas.openxmlformats.org/officeDocument/2006/math">
                    <m:r>
                      <a:rPr lang="en-US" altLang="zh-TW" i="1">
                        <a:latin typeface="Cambria Math" panose="02040503050406030204" pitchFamily="18" charset="0"/>
                      </a:rPr>
                      <m:t>𝑅</m:t>
                    </m:r>
                  </m:oMath>
                </a14:m>
                <a:r>
                  <a:rPr lang="zh-TW" altLang="en-US" dirty="0"/>
                  <a:t> </a:t>
                </a:r>
                <a:r>
                  <a:rPr lang="en-US" altLang="zh-TW" dirty="0"/>
                  <a:t>is </a:t>
                </a:r>
                <a:r>
                  <a:rPr lang="en-US" altLang="zh-TW" dirty="0" smtClean="0"/>
                  <a:t>symmetric </a:t>
                </a:r>
                <a:r>
                  <a:rPr lang="en-US" altLang="zh-TW" dirty="0" err="1"/>
                  <a:t>iff</a:t>
                </a:r>
                <a:r>
                  <a:rPr lang="en-US" altLang="zh-TW" dirty="0"/>
                  <a:t>: </a:t>
                </a:r>
                <a14:m>
                  <m:oMath xmlns:m="http://schemas.openxmlformats.org/officeDocument/2006/math">
                    <m:r>
                      <a:rPr lang="en-US" altLang="zh-TW">
                        <a:latin typeface="Cambria Math" panose="02040503050406030204" pitchFamily="18" charset="0"/>
                      </a:rPr>
                      <m:t> </m:t>
                    </m:r>
                    <m:d>
                      <m:dPr>
                        <m:ctrlPr>
                          <a:rPr lang="en-US" altLang="zh-TW" i="1">
                            <a:latin typeface="Cambria Math" panose="02040503050406030204" pitchFamily="18" charset="0"/>
                          </a:rPr>
                        </m:ctrlPr>
                      </m:dPr>
                      <m:e>
                        <m:r>
                          <a:rPr lang="en-US" altLang="zh-TW" b="0" i="1" smtClean="0">
                            <a:latin typeface="Cambria Math" panose="02040503050406030204" pitchFamily="18" charset="0"/>
                          </a:rPr>
                          <m:t>𝑥</m:t>
                        </m:r>
                        <m:r>
                          <a:rPr lang="en-US" altLang="zh-TW" i="1">
                            <a:latin typeface="Cambria Math" panose="02040503050406030204" pitchFamily="18" charset="0"/>
                          </a:rPr>
                          <m:t>,</m:t>
                        </m:r>
                        <m:r>
                          <a:rPr lang="en-US" altLang="zh-TW" i="1">
                            <a:latin typeface="Cambria Math" panose="02040503050406030204" pitchFamily="18" charset="0"/>
                          </a:rPr>
                          <m:t>𝑦</m:t>
                        </m:r>
                      </m:e>
                    </m:d>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𝑅</m:t>
                    </m:r>
                    <m:r>
                      <a:rPr lang="en-US" altLang="zh-TW" i="1">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𝑦</m:t>
                    </m:r>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𝑥</m:t>
                    </m:r>
                    <m:r>
                      <a:rPr lang="en-US" altLang="zh-TW" b="0" i="1" smtClean="0">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𝑅</m:t>
                    </m:r>
                  </m:oMath>
                </a14:m>
                <a:endParaRPr lang="en-US" altLang="zh-TW" dirty="0"/>
              </a:p>
              <a:p>
                <a14:m>
                  <m:oMath xmlns:m="http://schemas.openxmlformats.org/officeDocument/2006/math">
                    <m:r>
                      <a:rPr lang="en-US" altLang="zh-TW" i="1">
                        <a:latin typeface="Cambria Math" panose="02040503050406030204" pitchFamily="18" charset="0"/>
                      </a:rPr>
                      <m:t>𝑅</m:t>
                    </m:r>
                  </m:oMath>
                </a14:m>
                <a:r>
                  <a:rPr lang="zh-TW" altLang="en-US" dirty="0"/>
                  <a:t> </a:t>
                </a:r>
                <a:r>
                  <a:rPr lang="en-US" altLang="zh-TW" dirty="0"/>
                  <a:t>is </a:t>
                </a:r>
                <a:r>
                  <a:rPr lang="en-US" altLang="zh-TW" dirty="0" smtClean="0"/>
                  <a:t>reflexive </a:t>
                </a:r>
                <a:r>
                  <a:rPr lang="en-US" altLang="zh-TW" dirty="0" err="1"/>
                  <a:t>iff</a:t>
                </a:r>
                <a:r>
                  <a:rPr lang="en-US" altLang="zh-TW" dirty="0"/>
                  <a:t>: </a:t>
                </a:r>
                <a14:m>
                  <m:oMath xmlns:m="http://schemas.openxmlformats.org/officeDocument/2006/math">
                    <m:r>
                      <a:rPr lang="en-US" altLang="zh-TW">
                        <a:latin typeface="Cambria Math" panose="02040503050406030204" pitchFamily="18" charset="0"/>
                      </a:rPr>
                      <m:t> </m:t>
                    </m:r>
                    <m:r>
                      <a:rPr lang="en-US" altLang="zh-TW"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𝑥</m:t>
                    </m:r>
                    <m:r>
                      <a:rPr lang="en-US" altLang="zh-TW" i="1">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𝑆</m:t>
                    </m:r>
                    <m:r>
                      <a:rPr lang="en-US" altLang="zh-TW" b="0" i="1" smtClean="0">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𝑥</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𝑥</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𝑅</m:t>
                    </m:r>
                  </m:oMath>
                </a14:m>
                <a:endParaRPr lang="en-US" altLang="zh-TW" dirty="0"/>
              </a:p>
              <a:p>
                <a14:m>
                  <m:oMath xmlns:m="http://schemas.openxmlformats.org/officeDocument/2006/math">
                    <m:r>
                      <a:rPr lang="en-US" altLang="zh-TW" i="1">
                        <a:latin typeface="Cambria Math" panose="02040503050406030204" pitchFamily="18" charset="0"/>
                      </a:rPr>
                      <m:t>𝑅</m:t>
                    </m:r>
                  </m:oMath>
                </a14:m>
                <a:r>
                  <a:rPr lang="zh-TW" altLang="en-US" dirty="0"/>
                  <a:t> </a:t>
                </a:r>
                <a:r>
                  <a:rPr lang="en-US" altLang="zh-TW" dirty="0"/>
                  <a:t>is </a:t>
                </a:r>
                <a:r>
                  <a:rPr lang="en-US" altLang="zh-TW" dirty="0" smtClean="0"/>
                  <a:t>serial </a:t>
                </a:r>
                <a:r>
                  <a:rPr lang="en-US" altLang="zh-TW" dirty="0" err="1"/>
                  <a:t>iff</a:t>
                </a:r>
                <a:r>
                  <a:rPr lang="en-US" altLang="zh-TW" dirty="0"/>
                  <a:t>: </a:t>
                </a:r>
                <a14:m>
                  <m:oMath xmlns:m="http://schemas.openxmlformats.org/officeDocument/2006/math">
                    <m:r>
                      <a:rPr lang="en-US" altLang="zh-TW">
                        <a:latin typeface="Cambria Math" panose="02040503050406030204" pitchFamily="18" charset="0"/>
                      </a:rPr>
                      <m:t> </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𝑥</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𝑆</m:t>
                    </m:r>
                    <m:r>
                      <a:rPr lang="en-US" altLang="zh-TW" i="1">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𝑦</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𝑆</m:t>
                    </m:r>
                    <m:r>
                      <a:rPr lang="en-US" altLang="zh-TW" i="1">
                        <a:latin typeface="Cambria Math" panose="02040503050406030204" pitchFamily="18" charset="0"/>
                        <a:ea typeface="Cambria Math" panose="02040503050406030204" pitchFamily="18" charset="0"/>
                      </a:rPr>
                      <m:t> :(</m:t>
                    </m:r>
                    <m:r>
                      <a:rPr lang="en-US" altLang="zh-TW" b="0" i="1" smtClean="0">
                        <a:latin typeface="Cambria Math" panose="02040503050406030204" pitchFamily="18" charset="0"/>
                        <a:ea typeface="Cambria Math" panose="02040503050406030204" pitchFamily="18" charset="0"/>
                      </a:rPr>
                      <m:t>𝑥</m:t>
                    </m:r>
                    <m:r>
                      <a:rPr lang="en-US" altLang="zh-TW" i="1">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𝑦</m:t>
                    </m:r>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𝑅</m:t>
                    </m:r>
                  </m:oMath>
                </a14:m>
                <a:endParaRPr lang="en-US" altLang="zh-TW" dirty="0"/>
              </a:p>
              <a:p>
                <a:endParaRPr lang="zh-TW" altLang="en-US" dirty="0"/>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217" t="-2241"/>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970340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HW#1 – </a:t>
            </a:r>
            <a:r>
              <a:rPr lang="en-US" altLang="zh-TW" dirty="0" smtClean="0"/>
              <a:t>Q1 (2/3)</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p:txBody>
              <a:bodyPr/>
              <a:lstStyle/>
              <a:p>
                <a:r>
                  <a:rPr lang="en-US" altLang="zh-TW" dirty="0" smtClean="0"/>
                  <a:t>Reflexive and symmetric but not transitive? </a:t>
                </a:r>
                <a:r>
                  <a:rPr lang="en-US" altLang="zh-TW" i="1" dirty="0" smtClean="0"/>
                  <a:t>It’s transitive!</a:t>
                </a:r>
              </a:p>
              <a:p>
                <a:pPr marL="0" indent="0">
                  <a:buNone/>
                </a:pPr>
                <a:r>
                  <a:rPr lang="en-US" altLang="zh-TW" b="0" dirty="0" smtClean="0"/>
                  <a:t>	</a:t>
                </a:r>
                <a14:m>
                  <m:oMath xmlns:m="http://schemas.openxmlformats.org/officeDocument/2006/math">
                    <m:r>
                      <a:rPr lang="en-US" altLang="zh-TW" b="0" i="1" smtClean="0">
                        <a:latin typeface="Cambria Math" panose="02040503050406030204" pitchFamily="18" charset="0"/>
                      </a:rPr>
                      <m:t>𝑅</m:t>
                    </m:r>
                    <m:r>
                      <a:rPr lang="en-US" altLang="zh-TW" b="0" i="1" smtClean="0">
                        <a:latin typeface="Cambria Math" panose="02040503050406030204" pitchFamily="18" charset="0"/>
                      </a:rPr>
                      <m:t> </m:t>
                    </m:r>
                    <m:r>
                      <a:rPr lang="en-US" altLang="zh-TW" b="0" i="1" smtClean="0">
                        <a:latin typeface="Cambria Math" panose="02040503050406030204" pitchFamily="18" charset="0"/>
                      </a:rPr>
                      <m:t>𝑜𝑛</m:t>
                    </m:r>
                    <m:r>
                      <a:rPr lang="en-US" altLang="zh-TW" b="0" i="1" smtClean="0">
                        <a:latin typeface="Cambria Math" panose="02040503050406030204" pitchFamily="18" charset="0"/>
                      </a:rPr>
                      <m:t> </m:t>
                    </m:r>
                    <m:d>
                      <m:dPr>
                        <m:begChr m:val="{"/>
                        <m:endChr m:val="}"/>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1,2,3</m:t>
                        </m:r>
                      </m:e>
                    </m:d>
                    <m:r>
                      <a:rPr lang="en-US" altLang="zh-TW" b="0" i="0" smtClean="0">
                        <a:latin typeface="Cambria Math" panose="02040503050406030204" pitchFamily="18" charset="0"/>
                      </a:rPr>
                      <m:t>={</m:t>
                    </m:r>
                    <m:d>
                      <m:dPr>
                        <m:ctrlPr>
                          <a:rPr lang="en-US" altLang="zh-TW" b="0" i="1" smtClean="0">
                            <a:latin typeface="Cambria Math" panose="02040503050406030204" pitchFamily="18" charset="0"/>
                          </a:rPr>
                        </m:ctrlPr>
                      </m:dPr>
                      <m:e>
                        <m:r>
                          <a:rPr lang="en-US" altLang="zh-TW" b="0" i="0" smtClean="0">
                            <a:latin typeface="Cambria Math" panose="02040503050406030204" pitchFamily="18" charset="0"/>
                          </a:rPr>
                          <m:t>1,1</m:t>
                        </m:r>
                      </m:e>
                    </m:d>
                    <m:r>
                      <a:rPr lang="en-US" altLang="zh-TW" b="0" i="0" smtClean="0">
                        <a:latin typeface="Cambria Math" panose="02040503050406030204" pitchFamily="18" charset="0"/>
                      </a:rPr>
                      <m:t>,</m:t>
                    </m:r>
                    <m:d>
                      <m:dPr>
                        <m:ctrlPr>
                          <a:rPr lang="en-US" altLang="zh-TW" b="0" i="1" smtClean="0">
                            <a:latin typeface="Cambria Math" panose="02040503050406030204" pitchFamily="18" charset="0"/>
                          </a:rPr>
                        </m:ctrlPr>
                      </m:dPr>
                      <m:e>
                        <m:r>
                          <a:rPr lang="en-US" altLang="zh-TW" b="0" i="0" smtClean="0">
                            <a:latin typeface="Cambria Math" panose="02040503050406030204" pitchFamily="18" charset="0"/>
                          </a:rPr>
                          <m:t>2,2</m:t>
                        </m:r>
                      </m:e>
                    </m:d>
                    <m:r>
                      <a:rPr lang="en-US" altLang="zh-TW" b="0" i="0" smtClean="0">
                        <a:latin typeface="Cambria Math" panose="02040503050406030204" pitchFamily="18" charset="0"/>
                      </a:rPr>
                      <m:t>,</m:t>
                    </m:r>
                    <m:d>
                      <m:dPr>
                        <m:ctrlPr>
                          <a:rPr lang="en-US" altLang="zh-TW" b="0" i="1" smtClean="0">
                            <a:latin typeface="Cambria Math" panose="02040503050406030204" pitchFamily="18" charset="0"/>
                          </a:rPr>
                        </m:ctrlPr>
                      </m:dPr>
                      <m:e>
                        <m:r>
                          <a:rPr lang="en-US" altLang="zh-TW" b="0" i="0" smtClean="0">
                            <a:latin typeface="Cambria Math" panose="02040503050406030204" pitchFamily="18" charset="0"/>
                          </a:rPr>
                          <m:t>3,3</m:t>
                        </m:r>
                      </m:e>
                    </m:d>
                    <m:r>
                      <a:rPr lang="en-US" altLang="zh-TW" b="0" i="0" smtClean="0">
                        <a:latin typeface="Cambria Math" panose="02040503050406030204" pitchFamily="18" charset="0"/>
                      </a:rPr>
                      <m:t>,</m:t>
                    </m:r>
                    <m:d>
                      <m:dPr>
                        <m:ctrlPr>
                          <a:rPr lang="en-US" altLang="zh-TW" b="0" i="1" smtClean="0">
                            <a:latin typeface="Cambria Math" panose="02040503050406030204" pitchFamily="18" charset="0"/>
                          </a:rPr>
                        </m:ctrlPr>
                      </m:dPr>
                      <m:e>
                        <m:r>
                          <a:rPr lang="en-US" altLang="zh-TW" b="0" i="0" smtClean="0">
                            <a:latin typeface="Cambria Math" panose="02040503050406030204" pitchFamily="18" charset="0"/>
                          </a:rPr>
                          <m:t>1,2</m:t>
                        </m:r>
                      </m:e>
                    </m:d>
                    <m:r>
                      <a:rPr lang="en-US" altLang="zh-TW" b="0" i="0" smtClean="0">
                        <a:latin typeface="Cambria Math" panose="02040503050406030204" pitchFamily="18" charset="0"/>
                      </a:rPr>
                      <m:t>,(2,1)}</m:t>
                    </m:r>
                  </m:oMath>
                </a14:m>
                <a:endParaRPr lang="en-US" altLang="zh-TW" dirty="0" smtClean="0"/>
              </a:p>
              <a:p>
                <a:endParaRPr lang="en-US" altLang="zh-TW" dirty="0" smtClean="0"/>
              </a:p>
              <a:p>
                <a:r>
                  <a:rPr lang="en-US" altLang="zh-TW" dirty="0" smtClean="0"/>
                  <a:t>Reflexive and transitive but not symmetric</a:t>
                </a:r>
              </a:p>
              <a:p>
                <a:pPr marL="0" indent="0">
                  <a:buNone/>
                </a:pPr>
                <a:r>
                  <a:rPr lang="en-US" altLang="zh-TW" dirty="0"/>
                  <a:t>	</a:t>
                </a:r>
                <a14:m>
                  <m:oMath xmlns:m="http://schemas.openxmlformats.org/officeDocument/2006/math">
                    <m:r>
                      <a:rPr lang="en-US" altLang="zh-TW" i="1">
                        <a:latin typeface="Cambria Math" panose="02040503050406030204" pitchFamily="18" charset="0"/>
                      </a:rPr>
                      <m:t>𝑅</m:t>
                    </m:r>
                    <m:r>
                      <a:rPr lang="en-US" altLang="zh-TW" i="1">
                        <a:latin typeface="Cambria Math" panose="02040503050406030204" pitchFamily="18" charset="0"/>
                      </a:rPr>
                      <m:t> </m:t>
                    </m:r>
                    <m:r>
                      <a:rPr lang="en-US" altLang="zh-TW" i="1">
                        <a:latin typeface="Cambria Math" panose="02040503050406030204" pitchFamily="18" charset="0"/>
                      </a:rPr>
                      <m:t>𝑜𝑛</m:t>
                    </m:r>
                    <m:r>
                      <a:rPr lang="en-US" altLang="zh-TW" i="1">
                        <a:latin typeface="Cambria Math" panose="02040503050406030204" pitchFamily="18" charset="0"/>
                      </a:rPr>
                      <m:t> </m:t>
                    </m:r>
                    <m:d>
                      <m:dPr>
                        <m:begChr m:val="{"/>
                        <m:endChr m:val="}"/>
                        <m:ctrlPr>
                          <a:rPr lang="en-US" altLang="zh-TW" i="1">
                            <a:latin typeface="Cambria Math" panose="02040503050406030204" pitchFamily="18" charset="0"/>
                          </a:rPr>
                        </m:ctrlPr>
                      </m:dPr>
                      <m:e>
                        <m:r>
                          <a:rPr lang="en-US" altLang="zh-TW" i="1">
                            <a:latin typeface="Cambria Math" panose="02040503050406030204" pitchFamily="18" charset="0"/>
                          </a:rPr>
                          <m:t>1,2,3</m:t>
                        </m:r>
                      </m:e>
                    </m:d>
                    <m:r>
                      <a:rPr lang="en-US" altLang="zh-TW">
                        <a:latin typeface="Cambria Math" panose="02040503050406030204" pitchFamily="18" charset="0"/>
                      </a:rPr>
                      <m:t>={</m:t>
                    </m:r>
                    <m:d>
                      <m:dPr>
                        <m:ctrlPr>
                          <a:rPr lang="en-US" altLang="zh-TW" i="1">
                            <a:latin typeface="Cambria Math" panose="02040503050406030204" pitchFamily="18" charset="0"/>
                          </a:rPr>
                        </m:ctrlPr>
                      </m:dPr>
                      <m:e>
                        <m:r>
                          <a:rPr lang="en-US" altLang="zh-TW">
                            <a:latin typeface="Cambria Math" panose="02040503050406030204" pitchFamily="18" charset="0"/>
                          </a:rPr>
                          <m:t>1,1</m:t>
                        </m:r>
                      </m:e>
                    </m:d>
                    <m:r>
                      <a:rPr lang="en-US" altLang="zh-TW">
                        <a:latin typeface="Cambria Math" panose="02040503050406030204" pitchFamily="18" charset="0"/>
                      </a:rPr>
                      <m:t>,</m:t>
                    </m:r>
                    <m:d>
                      <m:dPr>
                        <m:ctrlPr>
                          <a:rPr lang="en-US" altLang="zh-TW" i="1">
                            <a:latin typeface="Cambria Math" panose="02040503050406030204" pitchFamily="18" charset="0"/>
                          </a:rPr>
                        </m:ctrlPr>
                      </m:dPr>
                      <m:e>
                        <m:r>
                          <a:rPr lang="en-US" altLang="zh-TW">
                            <a:latin typeface="Cambria Math" panose="02040503050406030204" pitchFamily="18" charset="0"/>
                          </a:rPr>
                          <m:t>2,2</m:t>
                        </m:r>
                      </m:e>
                    </m:d>
                    <m:r>
                      <a:rPr lang="en-US" altLang="zh-TW">
                        <a:latin typeface="Cambria Math" panose="02040503050406030204" pitchFamily="18" charset="0"/>
                      </a:rPr>
                      <m:t>,</m:t>
                    </m:r>
                    <m:d>
                      <m:dPr>
                        <m:ctrlPr>
                          <a:rPr lang="en-US" altLang="zh-TW" i="1">
                            <a:latin typeface="Cambria Math" panose="02040503050406030204" pitchFamily="18" charset="0"/>
                          </a:rPr>
                        </m:ctrlPr>
                      </m:dPr>
                      <m:e>
                        <m:r>
                          <a:rPr lang="en-US" altLang="zh-TW">
                            <a:latin typeface="Cambria Math" panose="02040503050406030204" pitchFamily="18" charset="0"/>
                          </a:rPr>
                          <m:t>3,3</m:t>
                        </m:r>
                      </m:e>
                    </m:d>
                    <m:r>
                      <a:rPr lang="en-US" altLang="zh-TW">
                        <a:latin typeface="Cambria Math" panose="02040503050406030204" pitchFamily="18" charset="0"/>
                      </a:rPr>
                      <m:t>,</m:t>
                    </m:r>
                    <m:d>
                      <m:dPr>
                        <m:ctrlPr>
                          <a:rPr lang="en-US" altLang="zh-TW" i="1">
                            <a:latin typeface="Cambria Math" panose="02040503050406030204" pitchFamily="18" charset="0"/>
                          </a:rPr>
                        </m:ctrlPr>
                      </m:dPr>
                      <m:e>
                        <m:r>
                          <a:rPr lang="en-US" altLang="zh-TW">
                            <a:latin typeface="Cambria Math" panose="02040503050406030204" pitchFamily="18" charset="0"/>
                          </a:rPr>
                          <m:t>1,2</m:t>
                        </m:r>
                      </m:e>
                    </m:d>
                    <m:r>
                      <a:rPr lang="en-US" altLang="zh-TW">
                        <a:latin typeface="Cambria Math" panose="02040503050406030204" pitchFamily="18" charset="0"/>
                      </a:rPr>
                      <m:t>}</m:t>
                    </m:r>
                  </m:oMath>
                </a14:m>
                <a:endParaRPr lang="en-US" altLang="zh-TW" dirty="0" smtClean="0"/>
              </a:p>
              <a:p>
                <a:endParaRPr lang="en-US" altLang="zh-TW" dirty="0" smtClean="0"/>
              </a:p>
              <a:p>
                <a:r>
                  <a:rPr lang="en-US" altLang="zh-TW" dirty="0" smtClean="0"/>
                  <a:t>Symmetric and transitive but not reflexive</a:t>
                </a:r>
              </a:p>
              <a:p>
                <a:pPr marL="0" indent="0">
                  <a:buNone/>
                </a:pPr>
                <a:r>
                  <a:rPr lang="en-US" altLang="zh-TW" dirty="0"/>
                  <a:t>	</a:t>
                </a:r>
                <a14:m>
                  <m:oMath xmlns:m="http://schemas.openxmlformats.org/officeDocument/2006/math">
                    <m:r>
                      <a:rPr lang="en-US" altLang="zh-TW" i="1">
                        <a:latin typeface="Cambria Math" panose="02040503050406030204" pitchFamily="18" charset="0"/>
                      </a:rPr>
                      <m:t>𝑅</m:t>
                    </m:r>
                    <m:r>
                      <a:rPr lang="en-US" altLang="zh-TW" i="1">
                        <a:latin typeface="Cambria Math" panose="02040503050406030204" pitchFamily="18" charset="0"/>
                      </a:rPr>
                      <m:t> </m:t>
                    </m:r>
                    <m:r>
                      <a:rPr lang="en-US" altLang="zh-TW" i="1">
                        <a:latin typeface="Cambria Math" panose="02040503050406030204" pitchFamily="18" charset="0"/>
                      </a:rPr>
                      <m:t>𝑜𝑛</m:t>
                    </m:r>
                    <m:r>
                      <a:rPr lang="en-US" altLang="zh-TW" i="1">
                        <a:latin typeface="Cambria Math" panose="02040503050406030204" pitchFamily="18" charset="0"/>
                      </a:rPr>
                      <m:t> </m:t>
                    </m:r>
                    <m:d>
                      <m:dPr>
                        <m:begChr m:val="{"/>
                        <m:endChr m:val="}"/>
                        <m:ctrlPr>
                          <a:rPr lang="en-US" altLang="zh-TW" i="1">
                            <a:latin typeface="Cambria Math" panose="02040503050406030204" pitchFamily="18" charset="0"/>
                          </a:rPr>
                        </m:ctrlPr>
                      </m:dPr>
                      <m:e>
                        <m:r>
                          <a:rPr lang="en-US" altLang="zh-TW" i="1">
                            <a:latin typeface="Cambria Math" panose="02040503050406030204" pitchFamily="18" charset="0"/>
                          </a:rPr>
                          <m:t>1,2,3</m:t>
                        </m:r>
                      </m:e>
                    </m:d>
                    <m:r>
                      <a:rPr lang="en-US" altLang="zh-TW">
                        <a:latin typeface="Cambria Math" panose="02040503050406030204" pitchFamily="18" charset="0"/>
                      </a:rPr>
                      <m:t>={</m:t>
                    </m:r>
                    <m:d>
                      <m:dPr>
                        <m:ctrlPr>
                          <a:rPr lang="en-US" altLang="zh-TW" i="1">
                            <a:latin typeface="Cambria Math" panose="02040503050406030204" pitchFamily="18" charset="0"/>
                          </a:rPr>
                        </m:ctrlPr>
                      </m:dPr>
                      <m:e>
                        <m:r>
                          <a:rPr lang="en-US" altLang="zh-TW">
                            <a:latin typeface="Cambria Math" panose="02040503050406030204" pitchFamily="18" charset="0"/>
                          </a:rPr>
                          <m:t>1,</m:t>
                        </m:r>
                        <m:r>
                          <a:rPr lang="en-US" altLang="zh-TW" b="0" i="1" smtClean="0">
                            <a:latin typeface="Cambria Math" panose="02040503050406030204" pitchFamily="18" charset="0"/>
                          </a:rPr>
                          <m:t>2</m:t>
                        </m:r>
                      </m:e>
                    </m:d>
                    <m:r>
                      <a:rPr lang="en-US" altLang="zh-TW">
                        <a:latin typeface="Cambria Math" panose="02040503050406030204" pitchFamily="18" charset="0"/>
                      </a:rPr>
                      <m:t>,</m:t>
                    </m:r>
                    <m:d>
                      <m:dPr>
                        <m:ctrlPr>
                          <a:rPr lang="en-US" altLang="zh-TW" i="1">
                            <a:latin typeface="Cambria Math" panose="02040503050406030204" pitchFamily="18" charset="0"/>
                          </a:rPr>
                        </m:ctrlPr>
                      </m:dPr>
                      <m:e>
                        <m:r>
                          <a:rPr lang="en-US" altLang="zh-TW">
                            <a:latin typeface="Cambria Math" panose="02040503050406030204" pitchFamily="18" charset="0"/>
                          </a:rPr>
                          <m:t>2,</m:t>
                        </m:r>
                        <m:r>
                          <a:rPr lang="en-US" altLang="zh-TW" b="0" i="1" smtClean="0">
                            <a:latin typeface="Cambria Math" panose="02040503050406030204" pitchFamily="18" charset="0"/>
                          </a:rPr>
                          <m:t>1</m:t>
                        </m:r>
                      </m:e>
                    </m:d>
                    <m:r>
                      <a:rPr lang="en-US" altLang="zh-TW">
                        <a:latin typeface="Cambria Math" panose="02040503050406030204" pitchFamily="18" charset="0"/>
                      </a:rPr>
                      <m:t>,</m:t>
                    </m:r>
                    <m:d>
                      <m:dPr>
                        <m:ctrlPr>
                          <a:rPr lang="en-US" altLang="zh-TW" i="1">
                            <a:latin typeface="Cambria Math" panose="02040503050406030204" pitchFamily="18" charset="0"/>
                          </a:rPr>
                        </m:ctrlPr>
                      </m:dPr>
                      <m:e>
                        <m:r>
                          <a:rPr lang="en-US" altLang="zh-TW" b="0" i="0" smtClean="0">
                            <a:latin typeface="Cambria Math" panose="02040503050406030204" pitchFamily="18" charset="0"/>
                          </a:rPr>
                          <m:t>1</m:t>
                        </m:r>
                        <m:r>
                          <a:rPr lang="en-US" altLang="zh-TW">
                            <a:latin typeface="Cambria Math" panose="02040503050406030204" pitchFamily="18" charset="0"/>
                          </a:rPr>
                          <m:t>,</m:t>
                        </m:r>
                        <m:r>
                          <a:rPr lang="en-US" altLang="zh-TW" b="0" i="1" smtClean="0">
                            <a:latin typeface="Cambria Math" panose="02040503050406030204" pitchFamily="18" charset="0"/>
                          </a:rPr>
                          <m:t>1</m:t>
                        </m:r>
                      </m:e>
                    </m:d>
                    <m:r>
                      <a:rPr lang="en-US" altLang="zh-TW" b="0" i="1" smtClean="0">
                        <a:latin typeface="Cambria Math" panose="02040503050406030204" pitchFamily="18" charset="0"/>
                      </a:rPr>
                      <m:t>,(2,2)</m:t>
                    </m:r>
                    <m:r>
                      <a:rPr lang="en-US" altLang="zh-TW" i="1">
                        <a:latin typeface="Cambria Math" panose="02040503050406030204" pitchFamily="18" charset="0"/>
                      </a:rPr>
                      <m:t>}</m:t>
                    </m:r>
                  </m:oMath>
                </a14:m>
                <a:endParaRPr lang="en-US" altLang="zh-TW" dirty="0"/>
              </a:p>
              <a:p>
                <a:pPr marL="0" indent="0">
                  <a:buNone/>
                </a:pPr>
                <a:endParaRPr lang="zh-TW" altLang="en-US" dirty="0"/>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zh-TW" altLang="en-US">
                    <a:noFill/>
                  </a:rPr>
                  <a:t> </a:t>
                </a:r>
              </a:p>
            </p:txBody>
          </p:sp>
        </mc:Fallback>
      </mc:AlternateContent>
      <p:grpSp>
        <p:nvGrpSpPr>
          <p:cNvPr id="25" name="群組 24"/>
          <p:cNvGrpSpPr/>
          <p:nvPr/>
        </p:nvGrpSpPr>
        <p:grpSpPr>
          <a:xfrm>
            <a:off x="9864426" y="1661001"/>
            <a:ext cx="1305445" cy="1383895"/>
            <a:chOff x="9652000" y="1947826"/>
            <a:chExt cx="1305445" cy="1383895"/>
          </a:xfrm>
        </p:grpSpPr>
        <p:sp>
          <p:nvSpPr>
            <p:cNvPr id="4" name="橢圓 3"/>
            <p:cNvSpPr/>
            <p:nvPr/>
          </p:nvSpPr>
          <p:spPr>
            <a:xfrm>
              <a:off x="10227733" y="2223911"/>
              <a:ext cx="361245" cy="36124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TW" dirty="0" smtClean="0"/>
                <a:t>1</a:t>
              </a:r>
              <a:endParaRPr lang="zh-TW" altLang="en-US" dirty="0"/>
            </a:p>
          </p:txBody>
        </p:sp>
        <p:sp>
          <p:nvSpPr>
            <p:cNvPr id="5" name="橢圓 4"/>
            <p:cNvSpPr/>
            <p:nvPr/>
          </p:nvSpPr>
          <p:spPr>
            <a:xfrm>
              <a:off x="10536767" y="2970476"/>
              <a:ext cx="361245" cy="36124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TW" dirty="0" smtClean="0"/>
                <a:t>3</a:t>
              </a:r>
              <a:endParaRPr lang="zh-TW" altLang="en-US" dirty="0"/>
            </a:p>
          </p:txBody>
        </p:sp>
        <p:sp>
          <p:nvSpPr>
            <p:cNvPr id="6" name="橢圓 5"/>
            <p:cNvSpPr/>
            <p:nvPr/>
          </p:nvSpPr>
          <p:spPr>
            <a:xfrm>
              <a:off x="9652000" y="2802819"/>
              <a:ext cx="361245" cy="36124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TW" dirty="0" smtClean="0"/>
                <a:t>2</a:t>
              </a:r>
              <a:endParaRPr lang="zh-TW" altLang="en-US" dirty="0"/>
            </a:p>
          </p:txBody>
        </p:sp>
        <p:cxnSp>
          <p:nvCxnSpPr>
            <p:cNvPr id="8" name="直線單箭頭接點 7"/>
            <p:cNvCxnSpPr>
              <a:stCxn id="4" idx="2"/>
              <a:endCxn id="6" idx="0"/>
            </p:cNvCxnSpPr>
            <p:nvPr/>
          </p:nvCxnSpPr>
          <p:spPr>
            <a:xfrm flipH="1">
              <a:off x="9832623" y="2404534"/>
              <a:ext cx="395110" cy="3982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直線單箭頭接點 9"/>
            <p:cNvCxnSpPr>
              <a:stCxn id="6" idx="6"/>
              <a:endCxn id="4" idx="4"/>
            </p:cNvCxnSpPr>
            <p:nvPr/>
          </p:nvCxnSpPr>
          <p:spPr>
            <a:xfrm flipV="1">
              <a:off x="10013245" y="2585156"/>
              <a:ext cx="395111" cy="3982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弧形 21"/>
            <p:cNvSpPr/>
            <p:nvPr/>
          </p:nvSpPr>
          <p:spPr>
            <a:xfrm>
              <a:off x="10300482" y="1947826"/>
              <a:ext cx="359746" cy="359746"/>
            </a:xfrm>
            <a:prstGeom prst="arc">
              <a:avLst>
                <a:gd name="adj1" fmla="val 9228608"/>
                <a:gd name="adj2" fmla="val 2751708"/>
              </a:avLst>
            </a:prstGeom>
            <a:ln>
              <a:head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
          <p:nvSpPr>
            <p:cNvPr id="23" name="弧形 22"/>
            <p:cNvSpPr/>
            <p:nvPr/>
          </p:nvSpPr>
          <p:spPr>
            <a:xfrm>
              <a:off x="10597699" y="2691481"/>
              <a:ext cx="359746" cy="359746"/>
            </a:xfrm>
            <a:prstGeom prst="arc">
              <a:avLst>
                <a:gd name="adj1" fmla="val 9228608"/>
                <a:gd name="adj2" fmla="val 2751708"/>
              </a:avLst>
            </a:prstGeom>
            <a:ln>
              <a:head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
          <p:nvSpPr>
            <p:cNvPr id="24" name="弧形 23"/>
            <p:cNvSpPr/>
            <p:nvPr/>
          </p:nvSpPr>
          <p:spPr>
            <a:xfrm>
              <a:off x="9693471" y="2535970"/>
              <a:ext cx="359746" cy="359746"/>
            </a:xfrm>
            <a:prstGeom prst="arc">
              <a:avLst>
                <a:gd name="adj1" fmla="val 9228608"/>
                <a:gd name="adj2" fmla="val 2751708"/>
              </a:avLst>
            </a:prstGeom>
            <a:ln>
              <a:head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grpSp>
      <p:grpSp>
        <p:nvGrpSpPr>
          <p:cNvPr id="26" name="群組 25"/>
          <p:cNvGrpSpPr/>
          <p:nvPr/>
        </p:nvGrpSpPr>
        <p:grpSpPr>
          <a:xfrm>
            <a:off x="8548982" y="3214345"/>
            <a:ext cx="1305445" cy="1383895"/>
            <a:chOff x="9652000" y="1947826"/>
            <a:chExt cx="1305445" cy="1383895"/>
          </a:xfrm>
        </p:grpSpPr>
        <p:sp>
          <p:nvSpPr>
            <p:cNvPr id="27" name="橢圓 26"/>
            <p:cNvSpPr/>
            <p:nvPr/>
          </p:nvSpPr>
          <p:spPr>
            <a:xfrm>
              <a:off x="10227733" y="2223911"/>
              <a:ext cx="361245" cy="36124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TW" dirty="0" smtClean="0"/>
                <a:t>1</a:t>
              </a:r>
              <a:endParaRPr lang="zh-TW" altLang="en-US" dirty="0"/>
            </a:p>
          </p:txBody>
        </p:sp>
        <p:sp>
          <p:nvSpPr>
            <p:cNvPr id="28" name="橢圓 27"/>
            <p:cNvSpPr/>
            <p:nvPr/>
          </p:nvSpPr>
          <p:spPr>
            <a:xfrm>
              <a:off x="10536767" y="2970476"/>
              <a:ext cx="361245" cy="36124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TW" dirty="0" smtClean="0"/>
                <a:t>3</a:t>
              </a:r>
              <a:endParaRPr lang="zh-TW" altLang="en-US" dirty="0"/>
            </a:p>
          </p:txBody>
        </p:sp>
        <p:sp>
          <p:nvSpPr>
            <p:cNvPr id="29" name="橢圓 28"/>
            <p:cNvSpPr/>
            <p:nvPr/>
          </p:nvSpPr>
          <p:spPr>
            <a:xfrm>
              <a:off x="9652000" y="2802819"/>
              <a:ext cx="361245" cy="36124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TW" dirty="0" smtClean="0"/>
                <a:t>2</a:t>
              </a:r>
              <a:endParaRPr lang="zh-TW" altLang="en-US" dirty="0"/>
            </a:p>
          </p:txBody>
        </p:sp>
        <p:cxnSp>
          <p:nvCxnSpPr>
            <p:cNvPr id="30" name="直線單箭頭接點 29"/>
            <p:cNvCxnSpPr>
              <a:stCxn id="27" idx="2"/>
              <a:endCxn id="29" idx="0"/>
            </p:cNvCxnSpPr>
            <p:nvPr/>
          </p:nvCxnSpPr>
          <p:spPr>
            <a:xfrm flipH="1">
              <a:off x="9832623" y="2404534"/>
              <a:ext cx="395110" cy="3982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弧形 31"/>
            <p:cNvSpPr/>
            <p:nvPr/>
          </p:nvSpPr>
          <p:spPr>
            <a:xfrm>
              <a:off x="10300482" y="1947826"/>
              <a:ext cx="359746" cy="359746"/>
            </a:xfrm>
            <a:prstGeom prst="arc">
              <a:avLst>
                <a:gd name="adj1" fmla="val 9228608"/>
                <a:gd name="adj2" fmla="val 2751708"/>
              </a:avLst>
            </a:prstGeom>
            <a:ln>
              <a:head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
          <p:nvSpPr>
            <p:cNvPr id="33" name="弧形 32"/>
            <p:cNvSpPr/>
            <p:nvPr/>
          </p:nvSpPr>
          <p:spPr>
            <a:xfrm>
              <a:off x="10597699" y="2691481"/>
              <a:ext cx="359746" cy="359746"/>
            </a:xfrm>
            <a:prstGeom prst="arc">
              <a:avLst>
                <a:gd name="adj1" fmla="val 9228608"/>
                <a:gd name="adj2" fmla="val 2751708"/>
              </a:avLst>
            </a:prstGeom>
            <a:ln>
              <a:head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
          <p:nvSpPr>
            <p:cNvPr id="34" name="弧形 33"/>
            <p:cNvSpPr/>
            <p:nvPr/>
          </p:nvSpPr>
          <p:spPr>
            <a:xfrm>
              <a:off x="9693471" y="2535970"/>
              <a:ext cx="359746" cy="359746"/>
            </a:xfrm>
            <a:prstGeom prst="arc">
              <a:avLst>
                <a:gd name="adj1" fmla="val 9228608"/>
                <a:gd name="adj2" fmla="val 2751708"/>
              </a:avLst>
            </a:prstGeom>
            <a:ln>
              <a:head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grpSp>
      <p:grpSp>
        <p:nvGrpSpPr>
          <p:cNvPr id="35" name="群組 34"/>
          <p:cNvGrpSpPr/>
          <p:nvPr/>
        </p:nvGrpSpPr>
        <p:grpSpPr>
          <a:xfrm>
            <a:off x="9864426" y="4757443"/>
            <a:ext cx="1246012" cy="1383895"/>
            <a:chOff x="9652000" y="1947826"/>
            <a:chExt cx="1246012" cy="1383895"/>
          </a:xfrm>
        </p:grpSpPr>
        <p:sp>
          <p:nvSpPr>
            <p:cNvPr id="36" name="橢圓 35"/>
            <p:cNvSpPr/>
            <p:nvPr/>
          </p:nvSpPr>
          <p:spPr>
            <a:xfrm>
              <a:off x="10227733" y="2223911"/>
              <a:ext cx="361245" cy="3612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dirty="0" smtClean="0"/>
                <a:t>1</a:t>
              </a:r>
              <a:endParaRPr lang="zh-TW" altLang="en-US" dirty="0"/>
            </a:p>
          </p:txBody>
        </p:sp>
        <p:sp>
          <p:nvSpPr>
            <p:cNvPr id="37" name="橢圓 36"/>
            <p:cNvSpPr/>
            <p:nvPr/>
          </p:nvSpPr>
          <p:spPr>
            <a:xfrm>
              <a:off x="10536767" y="2970476"/>
              <a:ext cx="361245" cy="3612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dirty="0" smtClean="0"/>
                <a:t>3</a:t>
              </a:r>
              <a:endParaRPr lang="zh-TW" altLang="en-US" dirty="0"/>
            </a:p>
          </p:txBody>
        </p:sp>
        <p:sp>
          <p:nvSpPr>
            <p:cNvPr id="38" name="橢圓 37"/>
            <p:cNvSpPr/>
            <p:nvPr/>
          </p:nvSpPr>
          <p:spPr>
            <a:xfrm>
              <a:off x="9652000" y="2802819"/>
              <a:ext cx="361245" cy="3612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dirty="0" smtClean="0"/>
                <a:t>2</a:t>
              </a:r>
              <a:endParaRPr lang="zh-TW" altLang="en-US" dirty="0"/>
            </a:p>
          </p:txBody>
        </p:sp>
        <p:cxnSp>
          <p:nvCxnSpPr>
            <p:cNvPr id="39" name="直線單箭頭接點 38"/>
            <p:cNvCxnSpPr>
              <a:stCxn id="36" idx="2"/>
              <a:endCxn id="38" idx="0"/>
            </p:cNvCxnSpPr>
            <p:nvPr/>
          </p:nvCxnSpPr>
          <p:spPr>
            <a:xfrm flipH="1">
              <a:off x="9832623" y="2404534"/>
              <a:ext cx="395110" cy="3982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直線單箭頭接點 39"/>
            <p:cNvCxnSpPr>
              <a:stCxn id="38" idx="6"/>
              <a:endCxn id="36" idx="4"/>
            </p:cNvCxnSpPr>
            <p:nvPr/>
          </p:nvCxnSpPr>
          <p:spPr>
            <a:xfrm flipV="1">
              <a:off x="10013245" y="2585156"/>
              <a:ext cx="395111" cy="3982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1" name="弧形 40"/>
            <p:cNvSpPr/>
            <p:nvPr/>
          </p:nvSpPr>
          <p:spPr>
            <a:xfrm>
              <a:off x="10300482" y="1947826"/>
              <a:ext cx="359746" cy="359746"/>
            </a:xfrm>
            <a:prstGeom prst="arc">
              <a:avLst>
                <a:gd name="adj1" fmla="val 9228608"/>
                <a:gd name="adj2" fmla="val 2751708"/>
              </a:avLst>
            </a:prstGeom>
            <a:ln>
              <a:head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grpSp>
      <p:sp>
        <p:nvSpPr>
          <p:cNvPr id="31" name="弧形 30"/>
          <p:cNvSpPr/>
          <p:nvPr/>
        </p:nvSpPr>
        <p:spPr>
          <a:xfrm>
            <a:off x="9899041" y="5355081"/>
            <a:ext cx="359746" cy="359746"/>
          </a:xfrm>
          <a:prstGeom prst="arc">
            <a:avLst>
              <a:gd name="adj1" fmla="val 9228608"/>
              <a:gd name="adj2" fmla="val 2751708"/>
            </a:avLst>
          </a:prstGeom>
          <a:ln>
            <a:head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1366113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Symmetric, Transitive therefor Reflexive? (3/3)</a:t>
            </a:r>
            <a:endParaRPr lang="zh-TW" altLang="en-US" dirty="0"/>
          </a:p>
        </p:txBody>
      </p:sp>
      <p:sp>
        <p:nvSpPr>
          <p:cNvPr id="3" name="內容版面配置區 2"/>
          <p:cNvSpPr>
            <a:spLocks noGrp="1"/>
          </p:cNvSpPr>
          <p:nvPr>
            <p:ph idx="1"/>
          </p:nvPr>
        </p:nvSpPr>
        <p:spPr/>
        <p:txBody>
          <a:bodyPr/>
          <a:lstStyle/>
          <a:p>
            <a:r>
              <a:rPr lang="en-US" altLang="zh-TW" dirty="0" smtClean="0"/>
              <a:t>It’s a common fallacy. This only happen when the relation is also serial. You can go to the links below to learn more details.</a:t>
            </a:r>
          </a:p>
          <a:p>
            <a:r>
              <a:rPr lang="en-US" altLang="zh-TW" dirty="0" smtClean="0">
                <a:hlinkClick r:id="rId2"/>
              </a:rPr>
              <a:t>http</a:t>
            </a:r>
            <a:r>
              <a:rPr lang="en-US" altLang="zh-TW" dirty="0">
                <a:hlinkClick r:id="rId2"/>
              </a:rPr>
              <a:t>://</a:t>
            </a:r>
            <a:r>
              <a:rPr lang="en-US" altLang="zh-TW" dirty="0" smtClean="0">
                <a:hlinkClick r:id="rId2"/>
              </a:rPr>
              <a:t>www.proofwiki.org/wiki/Symmetric_and_Transitive_therefore_Reflexive</a:t>
            </a:r>
            <a:endParaRPr lang="en-US" altLang="zh-TW" dirty="0" smtClean="0"/>
          </a:p>
          <a:p>
            <a:r>
              <a:rPr lang="en-US" altLang="zh-TW" dirty="0">
                <a:hlinkClick r:id="rId3"/>
              </a:rPr>
              <a:t>http://</a:t>
            </a:r>
            <a:r>
              <a:rPr lang="en-US" altLang="zh-TW" dirty="0" smtClean="0">
                <a:hlinkClick r:id="rId3"/>
              </a:rPr>
              <a:t>www.proofwiki.org/wiki/Symmetric_Transitive_and_Serial_Relation_is_Reflexive</a:t>
            </a:r>
            <a:endParaRPr lang="en-US" altLang="zh-TW" dirty="0" smtClean="0"/>
          </a:p>
          <a:p>
            <a:endParaRPr lang="en-US" altLang="zh-TW" dirty="0" smtClean="0"/>
          </a:p>
        </p:txBody>
      </p:sp>
    </p:spTree>
    <p:extLst>
      <p:ext uri="{BB962C8B-B14F-4D97-AF65-F5344CB8AC3E}">
        <p14:creationId xmlns:p14="http://schemas.microsoft.com/office/powerpoint/2010/main" val="4974999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HW#1 – </a:t>
            </a:r>
            <a:r>
              <a:rPr lang="en-US" altLang="zh-TW" dirty="0" smtClean="0"/>
              <a:t>Q3 (1/3)</a:t>
            </a:r>
            <a:endParaRPr lang="zh-TW" altLang="en-US" dirty="0"/>
          </a:p>
        </p:txBody>
      </p:sp>
      <p:sp>
        <p:nvSpPr>
          <p:cNvPr id="3" name="內容版面配置區 2"/>
          <p:cNvSpPr>
            <a:spLocks noGrp="1"/>
          </p:cNvSpPr>
          <p:nvPr>
            <p:ph idx="1"/>
          </p:nvPr>
        </p:nvSpPr>
        <p:spPr>
          <a:xfrm>
            <a:off x="1184148" y="1762527"/>
            <a:ext cx="9823704" cy="4351338"/>
          </a:xfrm>
        </p:spPr>
        <p:txBody>
          <a:bodyPr/>
          <a:lstStyle/>
          <a:p>
            <a:r>
              <a:rPr lang="en-US" altLang="zh-TW" dirty="0" smtClean="0"/>
              <a:t>In the induction step, it needs that when h = 2 ~ k the claim be valid. However, we can easily discover that at the case h = 2, we cannot infer that all the horses are in the same color. Thus the induction step is wrong from the beginning. (You can say that its base case </a:t>
            </a:r>
            <a:r>
              <a:rPr lang="en-US" altLang="zh-TW" dirty="0"/>
              <a:t>i</a:t>
            </a:r>
            <a:r>
              <a:rPr lang="en-US" altLang="zh-TW" dirty="0" smtClean="0"/>
              <a:t>sn’t completed.)</a:t>
            </a:r>
            <a:endParaRPr lang="zh-TW" altLang="en-US" dirty="0"/>
          </a:p>
        </p:txBody>
      </p:sp>
      <p:grpSp>
        <p:nvGrpSpPr>
          <p:cNvPr id="24" name="群組 23"/>
          <p:cNvGrpSpPr/>
          <p:nvPr/>
        </p:nvGrpSpPr>
        <p:grpSpPr>
          <a:xfrm>
            <a:off x="1389389" y="3973817"/>
            <a:ext cx="9369656" cy="1785684"/>
            <a:chOff x="1763208" y="3938196"/>
            <a:chExt cx="9369656" cy="1785684"/>
          </a:xfrm>
        </p:grpSpPr>
        <p:grpSp>
          <p:nvGrpSpPr>
            <p:cNvPr id="20" name="群組 19"/>
            <p:cNvGrpSpPr/>
            <p:nvPr/>
          </p:nvGrpSpPr>
          <p:grpSpPr>
            <a:xfrm>
              <a:off x="2134199" y="3938196"/>
              <a:ext cx="8998665" cy="1785684"/>
              <a:chOff x="2104472" y="3483901"/>
              <a:chExt cx="8998665" cy="1785684"/>
            </a:xfrm>
          </p:grpSpPr>
          <p:grpSp>
            <p:nvGrpSpPr>
              <p:cNvPr id="19" name="群組 18"/>
              <p:cNvGrpSpPr/>
              <p:nvPr/>
            </p:nvGrpSpPr>
            <p:grpSpPr>
              <a:xfrm>
                <a:off x="2104472" y="3483901"/>
                <a:ext cx="8998665" cy="1785684"/>
                <a:chOff x="2110409" y="3493051"/>
                <a:chExt cx="8998665" cy="1785684"/>
              </a:xfrm>
            </p:grpSpPr>
            <p:grpSp>
              <p:nvGrpSpPr>
                <p:cNvPr id="8" name="群組 7"/>
                <p:cNvGrpSpPr/>
                <p:nvPr/>
              </p:nvGrpSpPr>
              <p:grpSpPr>
                <a:xfrm>
                  <a:off x="2110409" y="3493051"/>
                  <a:ext cx="8998665" cy="1785684"/>
                  <a:chOff x="2612936" y="3897159"/>
                  <a:chExt cx="8998665" cy="1785684"/>
                </a:xfrm>
              </p:grpSpPr>
              <p:grpSp>
                <p:nvGrpSpPr>
                  <p:cNvPr id="5" name="群組 4"/>
                  <p:cNvGrpSpPr/>
                  <p:nvPr/>
                </p:nvGrpSpPr>
                <p:grpSpPr>
                  <a:xfrm>
                    <a:off x="2612936" y="3897159"/>
                    <a:ext cx="1228622" cy="1345804"/>
                    <a:chOff x="2612936" y="3897159"/>
                    <a:chExt cx="1228622" cy="1345804"/>
                  </a:xfrm>
                </p:grpSpPr>
                <p:sp>
                  <p:nvSpPr>
                    <p:cNvPr id="4" name="橢圓 3"/>
                    <p:cNvSpPr/>
                    <p:nvPr/>
                  </p:nvSpPr>
                  <p:spPr>
                    <a:xfrm>
                      <a:off x="3625534" y="502693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橢圓 5"/>
                    <p:cNvSpPr/>
                    <p:nvPr/>
                  </p:nvSpPr>
                  <p:spPr>
                    <a:xfrm>
                      <a:off x="3083697" y="3897159"/>
                      <a:ext cx="216024" cy="21602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7" name="矩形 6"/>
                    <p:cNvSpPr/>
                    <p:nvPr/>
                  </p:nvSpPr>
                  <p:spPr>
                    <a:xfrm>
                      <a:off x="2612936" y="4207765"/>
                      <a:ext cx="720000" cy="72000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dirty="0" smtClean="0"/>
                    </a:p>
                  </p:txBody>
                </p:sp>
                <p:cxnSp>
                  <p:nvCxnSpPr>
                    <p:cNvPr id="9" name="圖案 8"/>
                    <p:cNvCxnSpPr/>
                    <p:nvPr/>
                  </p:nvCxnSpPr>
                  <p:spPr>
                    <a:xfrm rot="16200000" flipH="1">
                      <a:off x="3222973" y="4737218"/>
                      <a:ext cx="302726" cy="487866"/>
                    </a:xfrm>
                    <a:prstGeom prst="curvedConnector2">
                      <a:avLst/>
                    </a:prstGeom>
                    <a:ln w="190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0" name="文字方塊 9"/>
                  <p:cNvSpPr txBox="1"/>
                  <p:nvPr/>
                </p:nvSpPr>
                <p:spPr>
                  <a:xfrm>
                    <a:off x="4028909" y="4113183"/>
                    <a:ext cx="7582692" cy="1569660"/>
                  </a:xfrm>
                  <a:prstGeom prst="rect">
                    <a:avLst/>
                  </a:prstGeom>
                  <a:noFill/>
                </p:spPr>
                <p:txBody>
                  <a:bodyPr wrap="square" rtlCol="0">
                    <a:spAutoFit/>
                  </a:bodyPr>
                  <a:lstStyle/>
                  <a:p>
                    <a:r>
                      <a:rPr lang="en-US" altLang="zh-TW" sz="2400" dirty="0" smtClean="0"/>
                      <a:t>Though the color of the horses in the group will still stay consist, in the case h = 2, we only have a horse in the group at a time, no matter what color the horse is, the color of the “horses” in the group would all stay the same.</a:t>
                    </a:r>
                    <a:endParaRPr lang="zh-TW" altLang="en-US" sz="2400" dirty="0"/>
                  </a:p>
                </p:txBody>
              </p:sp>
            </p:grpSp>
            <p:sp>
              <p:nvSpPr>
                <p:cNvPr id="11" name="橢圓 10"/>
                <p:cNvSpPr/>
                <p:nvPr/>
              </p:nvSpPr>
              <p:spPr>
                <a:xfrm>
                  <a:off x="2487012" y="4184655"/>
                  <a:ext cx="214856" cy="216000"/>
                </a:xfrm>
                <a:prstGeom prst="ellipse">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8" name="弧形 17"/>
              <p:cNvSpPr/>
              <p:nvPr/>
            </p:nvSpPr>
            <p:spPr>
              <a:xfrm>
                <a:off x="2313992" y="3598224"/>
                <a:ext cx="506951" cy="828000"/>
              </a:xfrm>
              <a:prstGeom prst="arc">
                <a:avLst>
                  <a:gd name="adj1" fmla="val 10963243"/>
                  <a:gd name="adj2" fmla="val 15994521"/>
                </a:avLst>
              </a:prstGeom>
              <a:ln w="19050">
                <a:headEnd type="arrow"/>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grpSp>
        <p:sp>
          <p:nvSpPr>
            <p:cNvPr id="23" name="等腰三角形 22"/>
            <p:cNvSpPr/>
            <p:nvPr/>
          </p:nvSpPr>
          <p:spPr>
            <a:xfrm>
              <a:off x="1763208" y="4156529"/>
              <a:ext cx="483184" cy="416538"/>
            </a:xfrm>
            <a:prstGeom prst="triangle">
              <a:avLst/>
            </a:prstGeom>
            <a:solidFill>
              <a:srgbClr val="FFFF00"/>
            </a:solidFill>
            <a:ln w="38100"/>
          </p:spPr>
          <p:style>
            <a:lnRef idx="2">
              <a:schemeClr val="accent4">
                <a:shade val="50000"/>
              </a:schemeClr>
            </a:lnRef>
            <a:fillRef idx="1">
              <a:schemeClr val="accent4"/>
            </a:fillRef>
            <a:effectRef idx="0">
              <a:schemeClr val="accent4"/>
            </a:effectRef>
            <a:fontRef idx="minor">
              <a:schemeClr val="lt1"/>
            </a:fontRef>
          </p:style>
          <p:txBody>
            <a:bodyPr lIns="0" tIns="0" rIns="0" bIns="0" rtlCol="0" anchor="b" anchorCtr="1"/>
            <a:lstStyle/>
            <a:p>
              <a:pPr algn="ctr"/>
              <a:r>
                <a:rPr lang="en-US" altLang="zh-TW" sz="2000" dirty="0" smtClean="0">
                  <a:ln w="0"/>
                  <a:solidFill>
                    <a:schemeClr val="tx1"/>
                  </a:solidFill>
                  <a:effectLst>
                    <a:outerShdw blurRad="38100" dist="19050" dir="2700000" algn="tl" rotWithShape="0">
                      <a:schemeClr val="dk1">
                        <a:alpha val="40000"/>
                      </a:schemeClr>
                    </a:outerShdw>
                  </a:effectLst>
                </a:rPr>
                <a:t>!</a:t>
              </a:r>
              <a:endParaRPr lang="zh-TW" altLang="en-US"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32950401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802158" y="1762598"/>
            <a:ext cx="8878034" cy="4501042"/>
          </a:xfrm>
        </p:spPr>
        <p:txBody>
          <a:bodyPr>
            <a:normAutofit lnSpcReduction="10000"/>
          </a:bodyPr>
          <a:lstStyle/>
          <a:p>
            <a:r>
              <a:rPr lang="en-US" altLang="zh-TW" dirty="0" smtClean="0"/>
              <a:t>Compare to the situation with 3 or more horses:</a:t>
            </a:r>
          </a:p>
          <a:p>
            <a:pPr marL="0" indent="0">
              <a:buNone/>
            </a:pPr>
            <a:endParaRPr lang="en-US" altLang="zh-TW" dirty="0"/>
          </a:p>
          <a:p>
            <a:pPr marL="0" indent="0">
              <a:buNone/>
            </a:pPr>
            <a:endParaRPr lang="en-US" altLang="zh-TW" dirty="0" smtClean="0"/>
          </a:p>
          <a:p>
            <a:pPr marL="0" indent="0">
              <a:buNone/>
            </a:pPr>
            <a:endParaRPr lang="en-US" altLang="zh-TW" dirty="0" smtClean="0"/>
          </a:p>
          <a:p>
            <a:pPr marL="0" indent="0">
              <a:buNone/>
            </a:pPr>
            <a:endParaRPr lang="en-US" altLang="zh-TW" dirty="0"/>
          </a:p>
          <a:p>
            <a:pPr marL="0" indent="0">
              <a:buNone/>
            </a:pPr>
            <a:endParaRPr lang="en-US" altLang="zh-TW" dirty="0" smtClean="0"/>
          </a:p>
          <a:p>
            <a:r>
              <a:rPr lang="en-US" altLang="zh-TW" dirty="0" smtClean="0"/>
              <a:t>Once we could be certain that any possible combination of 2 horses are in the same color (then base case </a:t>
            </a:r>
            <a:r>
              <a:rPr lang="en-US" altLang="zh-TW" dirty="0"/>
              <a:t>completed. </a:t>
            </a:r>
            <a:r>
              <a:rPr lang="en-US" altLang="zh-TW" dirty="0" smtClean="0"/>
              <a:t>However, this can never be true), the induction step would be valid.</a:t>
            </a:r>
            <a:endParaRPr lang="zh-TW" altLang="en-US" dirty="0"/>
          </a:p>
        </p:txBody>
      </p:sp>
      <p:sp>
        <p:nvSpPr>
          <p:cNvPr id="10" name="標題 1"/>
          <p:cNvSpPr>
            <a:spLocks noGrp="1"/>
          </p:cNvSpPr>
          <p:nvPr>
            <p:ph type="title"/>
          </p:nvPr>
        </p:nvSpPr>
        <p:spPr>
          <a:xfrm>
            <a:off x="838200" y="365125"/>
            <a:ext cx="10515600" cy="1325563"/>
          </a:xfrm>
        </p:spPr>
        <p:txBody>
          <a:bodyPr/>
          <a:lstStyle/>
          <a:p>
            <a:r>
              <a:rPr lang="en-US" altLang="zh-TW" dirty="0"/>
              <a:t>HW#1 – </a:t>
            </a:r>
            <a:r>
              <a:rPr lang="en-US" altLang="zh-TW" dirty="0" smtClean="0"/>
              <a:t>Q3</a:t>
            </a:r>
            <a:r>
              <a:rPr lang="zh-TW" altLang="en-US" dirty="0" smtClean="0"/>
              <a:t> </a:t>
            </a:r>
            <a:r>
              <a:rPr lang="en-US" altLang="zh-TW" dirty="0" smtClean="0"/>
              <a:t>(2/3)</a:t>
            </a:r>
            <a:endParaRPr lang="zh-TW" altLang="en-US" dirty="0"/>
          </a:p>
        </p:txBody>
      </p:sp>
      <p:grpSp>
        <p:nvGrpSpPr>
          <p:cNvPr id="23" name="群組 22"/>
          <p:cNvGrpSpPr/>
          <p:nvPr/>
        </p:nvGrpSpPr>
        <p:grpSpPr>
          <a:xfrm>
            <a:off x="2152198" y="2625264"/>
            <a:ext cx="8006786" cy="1621815"/>
            <a:chOff x="2105126" y="2286596"/>
            <a:chExt cx="8006786" cy="1621815"/>
          </a:xfrm>
        </p:grpSpPr>
        <p:grpSp>
          <p:nvGrpSpPr>
            <p:cNvPr id="15" name="群組 14"/>
            <p:cNvGrpSpPr/>
            <p:nvPr/>
          </p:nvGrpSpPr>
          <p:grpSpPr>
            <a:xfrm>
              <a:off x="2105126" y="2338751"/>
              <a:ext cx="8006786" cy="1569660"/>
              <a:chOff x="2448923" y="2373790"/>
              <a:chExt cx="8006786" cy="1569660"/>
            </a:xfrm>
          </p:grpSpPr>
          <p:grpSp>
            <p:nvGrpSpPr>
              <p:cNvPr id="12" name="群組 11"/>
              <p:cNvGrpSpPr/>
              <p:nvPr/>
            </p:nvGrpSpPr>
            <p:grpSpPr>
              <a:xfrm>
                <a:off x="2448923" y="2373790"/>
                <a:ext cx="8006786" cy="1569660"/>
                <a:chOff x="2482620" y="2358616"/>
                <a:chExt cx="8050333" cy="1486282"/>
              </a:xfrm>
            </p:grpSpPr>
            <p:grpSp>
              <p:nvGrpSpPr>
                <p:cNvPr id="11" name="群組 10"/>
                <p:cNvGrpSpPr/>
                <p:nvPr/>
              </p:nvGrpSpPr>
              <p:grpSpPr>
                <a:xfrm>
                  <a:off x="2482620" y="2417272"/>
                  <a:ext cx="1093288" cy="1138210"/>
                  <a:chOff x="2491764" y="1267474"/>
                  <a:chExt cx="1093288" cy="1138210"/>
                </a:xfrm>
              </p:grpSpPr>
              <p:sp>
                <p:nvSpPr>
                  <p:cNvPr id="7" name="矩形 6"/>
                  <p:cNvSpPr/>
                  <p:nvPr/>
                </p:nvSpPr>
                <p:spPr>
                  <a:xfrm>
                    <a:off x="2491764" y="1557523"/>
                    <a:ext cx="723916" cy="681754"/>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 name="群組 1"/>
                  <p:cNvGrpSpPr/>
                  <p:nvPr/>
                </p:nvGrpSpPr>
                <p:grpSpPr>
                  <a:xfrm>
                    <a:off x="2574362" y="1267474"/>
                    <a:ext cx="1010690" cy="1138210"/>
                    <a:chOff x="2574362" y="1267474"/>
                    <a:chExt cx="1010690" cy="1138210"/>
                  </a:xfrm>
                </p:grpSpPr>
                <p:sp>
                  <p:nvSpPr>
                    <p:cNvPr id="4" name="橢圓 3"/>
                    <p:cNvSpPr/>
                    <p:nvPr/>
                  </p:nvSpPr>
                  <p:spPr>
                    <a:xfrm>
                      <a:off x="2574362" y="1783123"/>
                      <a:ext cx="216024" cy="2045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橢圓 4"/>
                    <p:cNvSpPr/>
                    <p:nvPr/>
                  </p:nvSpPr>
                  <p:spPr>
                    <a:xfrm>
                      <a:off x="3075170" y="1267474"/>
                      <a:ext cx="216024" cy="2045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橢圓 5"/>
                    <p:cNvSpPr/>
                    <p:nvPr/>
                  </p:nvSpPr>
                  <p:spPr>
                    <a:xfrm>
                      <a:off x="2851002" y="1898400"/>
                      <a:ext cx="216024" cy="204526"/>
                    </a:xfrm>
                    <a:prstGeom prst="ellipse">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 name="圖案 7"/>
                    <p:cNvCxnSpPr/>
                    <p:nvPr/>
                  </p:nvCxnSpPr>
                  <p:spPr>
                    <a:xfrm rot="16200000" flipH="1">
                      <a:off x="3148403" y="1969036"/>
                      <a:ext cx="295313" cy="577984"/>
                    </a:xfrm>
                    <a:prstGeom prst="curvedConnector2">
                      <a:avLst/>
                    </a:prstGeom>
                    <a:ln w="190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
              <p:nvSpPr>
                <p:cNvPr id="9" name="文字方塊 8"/>
                <p:cNvSpPr txBox="1"/>
                <p:nvPr/>
              </p:nvSpPr>
              <p:spPr>
                <a:xfrm>
                  <a:off x="3913162" y="2358616"/>
                  <a:ext cx="6619791" cy="1486282"/>
                </a:xfrm>
                <a:prstGeom prst="rect">
                  <a:avLst/>
                </a:prstGeom>
                <a:noFill/>
              </p:spPr>
              <p:txBody>
                <a:bodyPr wrap="square" rtlCol="0">
                  <a:spAutoFit/>
                </a:bodyPr>
                <a:lstStyle/>
                <a:p>
                  <a:r>
                    <a:rPr lang="en-US" altLang="zh-TW" sz="2400" dirty="0" smtClean="0"/>
                    <a:t>The basis of the claim at the induction hypothesis is that, when </a:t>
                  </a:r>
                  <a:r>
                    <a:rPr lang="en-US" altLang="zh-TW" sz="2400" dirty="0"/>
                    <a:t>we take one horse away, </a:t>
                  </a:r>
                  <a:r>
                    <a:rPr lang="en-US" altLang="zh-TW" sz="2400" dirty="0" smtClean="0"/>
                    <a:t>there’s still some horses in the group, we can then </a:t>
                  </a:r>
                  <a:r>
                    <a:rPr lang="en-US" altLang="zh-TW" sz="2400" dirty="0"/>
                    <a:t>infer that </a:t>
                  </a:r>
                  <a:r>
                    <a:rPr lang="en-US" altLang="zh-TW" sz="2400" dirty="0" smtClean="0"/>
                    <a:t>all the horses in H</a:t>
                  </a:r>
                  <a:r>
                    <a:rPr lang="en-US" altLang="zh-TW" sz="2400" baseline="-25000" dirty="0" smtClean="0"/>
                    <a:t>1</a:t>
                  </a:r>
                  <a:r>
                    <a:rPr lang="en-US" altLang="zh-TW" sz="2400" dirty="0" smtClean="0"/>
                    <a:t> and H</a:t>
                  </a:r>
                  <a:r>
                    <a:rPr lang="en-US" altLang="zh-TW" sz="2400" baseline="-25000" dirty="0" smtClean="0"/>
                    <a:t>2</a:t>
                  </a:r>
                  <a:r>
                    <a:rPr lang="en-US" altLang="zh-TW" sz="2400" dirty="0" smtClean="0"/>
                    <a:t> are in the </a:t>
                  </a:r>
                  <a:r>
                    <a:rPr lang="en-US" altLang="zh-TW" sz="2400" dirty="0"/>
                    <a:t>same </a:t>
                  </a:r>
                  <a:r>
                    <a:rPr lang="en-US" altLang="zh-TW" sz="2400" dirty="0" smtClean="0"/>
                    <a:t>color.</a:t>
                  </a:r>
                  <a:endParaRPr lang="zh-TW" altLang="en-US" sz="2400" dirty="0"/>
                </a:p>
              </p:txBody>
            </p:sp>
          </p:grpSp>
          <p:sp>
            <p:nvSpPr>
              <p:cNvPr id="13" name="橢圓 12"/>
              <p:cNvSpPr/>
              <p:nvPr/>
            </p:nvSpPr>
            <p:spPr>
              <a:xfrm>
                <a:off x="3528501" y="3537663"/>
                <a:ext cx="214855"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16" name="直線接點 15"/>
            <p:cNvCxnSpPr/>
            <p:nvPr/>
          </p:nvCxnSpPr>
          <p:spPr>
            <a:xfrm>
              <a:off x="2550587" y="2336293"/>
              <a:ext cx="118717" cy="9127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2530154" y="2467831"/>
              <a:ext cx="107428" cy="980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a:off x="2667652" y="2286596"/>
              <a:ext cx="48638" cy="1002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弧形 19"/>
          <p:cNvSpPr/>
          <p:nvPr/>
        </p:nvSpPr>
        <p:spPr>
          <a:xfrm>
            <a:off x="2463173" y="2869942"/>
            <a:ext cx="506951" cy="828000"/>
          </a:xfrm>
          <a:prstGeom prst="arc">
            <a:avLst>
              <a:gd name="adj1" fmla="val 10963243"/>
              <a:gd name="adj2" fmla="val 15994521"/>
            </a:avLst>
          </a:prstGeom>
          <a:ln w="19050">
            <a:headEnd type="arrow"/>
          </a:ln>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23749796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HW#1 – Q3</a:t>
            </a:r>
            <a:r>
              <a:rPr lang="zh-TW" altLang="en-US" dirty="0"/>
              <a:t> </a:t>
            </a:r>
            <a:r>
              <a:rPr lang="en-US" altLang="zh-TW" dirty="0" smtClean="0"/>
              <a:t>(</a:t>
            </a:r>
            <a:r>
              <a:rPr lang="en-US" altLang="zh-TW" dirty="0"/>
              <a:t>3</a:t>
            </a:r>
            <a:r>
              <a:rPr lang="en-US" altLang="zh-TW" dirty="0" smtClean="0"/>
              <a:t>/3)</a:t>
            </a:r>
            <a:endParaRPr lang="zh-TW" altLang="en-US" dirty="0"/>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81728" y="2278919"/>
            <a:ext cx="5428489" cy="3618993"/>
          </a:xfrm>
          <a:prstGeom prst="rect">
            <a:avLst/>
          </a:prstGeom>
          <a:ln>
            <a:noFill/>
          </a:ln>
          <a:effectLst>
            <a:softEdge rad="112500"/>
          </a:effectLst>
        </p:spPr>
      </p:pic>
    </p:spTree>
    <p:extLst>
      <p:ext uri="{BB962C8B-B14F-4D97-AF65-F5344CB8AC3E}">
        <p14:creationId xmlns:p14="http://schemas.microsoft.com/office/powerpoint/2010/main" val="534661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HW#2 – Q5 (1/3)</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873825" y="1688666"/>
                <a:ext cx="10146476" cy="4617132"/>
              </a:xfrm>
            </p:spPr>
            <p:txBody>
              <a:bodyPr>
                <a:noAutofit/>
              </a:bodyPr>
              <a:lstStyle/>
              <a:p>
                <a:r>
                  <a:rPr lang="en-US" altLang="zh-TW" dirty="0" smtClean="0"/>
                  <a:t>The </a:t>
                </a:r>
                <a:r>
                  <a:rPr lang="en-US" altLang="zh-TW" dirty="0"/>
                  <a:t>idea here is to “run the DFA for A in </a:t>
                </a:r>
                <a:r>
                  <a:rPr lang="en-US" altLang="zh-TW" dirty="0" smtClean="0"/>
                  <a:t>reverse order”:</a:t>
                </a:r>
                <a:endParaRPr lang="en-US" altLang="zh-TW" dirty="0"/>
              </a:p>
              <a:p>
                <a:pPr lvl="1"/>
                <a:r>
                  <a:rPr lang="en-US" altLang="zh-TW" dirty="0" smtClean="0"/>
                  <a:t>Starts </a:t>
                </a:r>
                <a:r>
                  <a:rPr lang="en-US" altLang="zh-TW" dirty="0"/>
                  <a:t>in the accept </a:t>
                </a:r>
                <a:r>
                  <a:rPr lang="en-US" altLang="zh-TW" dirty="0" smtClean="0"/>
                  <a:t>states of </a:t>
                </a:r>
                <a14:m>
                  <m:oMath xmlns:m="http://schemas.openxmlformats.org/officeDocument/2006/math">
                    <m:sSub>
                      <m:sSubPr>
                        <m:ctrlPr>
                          <a:rPr lang="en-US" altLang="zh-TW" i="1" dirty="0" smtClean="0">
                            <a:latin typeface="Cambria Math" panose="02040503050406030204" pitchFamily="18" charset="0"/>
                          </a:rPr>
                        </m:ctrlPr>
                      </m:sSubPr>
                      <m:e>
                        <m:r>
                          <a:rPr lang="en-US" altLang="zh-TW" b="0" i="1" dirty="0" smtClean="0">
                            <a:latin typeface="Cambria Math" panose="02040503050406030204" pitchFamily="18" charset="0"/>
                          </a:rPr>
                          <m:t>𝑀</m:t>
                        </m:r>
                      </m:e>
                      <m:sub>
                        <m:r>
                          <a:rPr lang="en-US" altLang="zh-TW" b="0" i="1" dirty="0" smtClean="0">
                            <a:latin typeface="Cambria Math" panose="02040503050406030204" pitchFamily="18" charset="0"/>
                          </a:rPr>
                          <m:t>𝐴</m:t>
                        </m:r>
                      </m:sub>
                    </m:sSub>
                  </m:oMath>
                </a14:m>
                <a:r>
                  <a:rPr lang="en-US" altLang="zh-TW" dirty="0" smtClean="0"/>
                  <a:t> </a:t>
                </a:r>
                <a:r>
                  <a:rPr lang="en-US" altLang="zh-TW" dirty="0"/>
                  <a:t>and </a:t>
                </a:r>
                <a:r>
                  <a:rPr lang="en-US" altLang="zh-TW" dirty="0" smtClean="0"/>
                  <a:t>ends </a:t>
                </a:r>
                <a:r>
                  <a:rPr lang="en-US" altLang="zh-TW" dirty="0"/>
                  <a:t>in the start </a:t>
                </a:r>
                <a:r>
                  <a:rPr lang="en-US" altLang="zh-TW" dirty="0" smtClean="0"/>
                  <a:t>state.</a:t>
                </a:r>
                <a:endParaRPr lang="en-US" altLang="zh-TW" dirty="0"/>
              </a:p>
              <a:p>
                <a:pPr lvl="1"/>
                <a:r>
                  <a:rPr lang="en-US" altLang="zh-TW" dirty="0" smtClean="0"/>
                  <a:t>Uses original </a:t>
                </a:r>
                <a14:m>
                  <m:oMath xmlns:m="http://schemas.openxmlformats.org/officeDocument/2006/math">
                    <m:sSub>
                      <m:sSubPr>
                        <m:ctrlPr>
                          <a:rPr lang="en-US" altLang="zh-TW" i="1" dirty="0">
                            <a:latin typeface="Cambria Math" panose="02040503050406030204" pitchFamily="18" charset="0"/>
                          </a:rPr>
                        </m:ctrlPr>
                      </m:sSubPr>
                      <m:e>
                        <m:r>
                          <a:rPr lang="en-US" altLang="zh-TW" i="1" dirty="0">
                            <a:latin typeface="Cambria Math" panose="02040503050406030204" pitchFamily="18" charset="0"/>
                          </a:rPr>
                          <m:t>𝑀</m:t>
                        </m:r>
                      </m:e>
                      <m:sub>
                        <m:r>
                          <a:rPr lang="en-US" altLang="zh-TW" i="1" dirty="0">
                            <a:latin typeface="Cambria Math" panose="02040503050406030204" pitchFamily="18" charset="0"/>
                          </a:rPr>
                          <m:t>𝐴</m:t>
                        </m:r>
                      </m:sub>
                    </m:sSub>
                  </m:oMath>
                </a14:m>
                <a:r>
                  <a:rPr lang="en-US" altLang="zh-TW" dirty="0" smtClean="0"/>
                  <a:t> transitions </a:t>
                </a:r>
                <a:r>
                  <a:rPr lang="en-US" altLang="zh-TW" dirty="0"/>
                  <a:t>in the reverse direction</a:t>
                </a:r>
                <a:r>
                  <a:rPr lang="en-US" altLang="zh-TW" dirty="0" smtClean="0"/>
                  <a:t>.</a:t>
                </a:r>
                <a:endParaRPr lang="en-US" altLang="zh-TW" dirty="0"/>
              </a:p>
              <a:p>
                <a:pPr lvl="1"/>
                <a:r>
                  <a:rPr lang="en-US" altLang="zh-TW" dirty="0"/>
                  <a:t>Since </a:t>
                </a:r>
                <a:r>
                  <a:rPr lang="en-US" altLang="zh-TW" dirty="0" smtClean="0"/>
                  <a:t>we </a:t>
                </a:r>
                <a:r>
                  <a:rPr lang="en-US" altLang="zh-TW" dirty="0"/>
                  <a:t>cannot have multiple start states, we have </a:t>
                </a:r>
                <a:r>
                  <a:rPr lang="en-US" altLang="zh-TW" dirty="0" smtClean="0"/>
                  <a:t>to do some extra works to transform </a:t>
                </a:r>
                <a14:m>
                  <m:oMath xmlns:m="http://schemas.openxmlformats.org/officeDocument/2006/math">
                    <m:sSub>
                      <m:sSubPr>
                        <m:ctrlPr>
                          <a:rPr lang="en-US" altLang="zh-TW" i="1" dirty="0">
                            <a:latin typeface="Cambria Math" panose="02040503050406030204" pitchFamily="18" charset="0"/>
                          </a:rPr>
                        </m:ctrlPr>
                      </m:sSubPr>
                      <m:e>
                        <m:r>
                          <a:rPr lang="en-US" altLang="zh-TW" i="1" dirty="0">
                            <a:latin typeface="Cambria Math" panose="02040503050406030204" pitchFamily="18" charset="0"/>
                          </a:rPr>
                          <m:t>𝑀</m:t>
                        </m:r>
                      </m:e>
                      <m:sub>
                        <m:r>
                          <a:rPr lang="en-US" altLang="zh-TW" i="1" dirty="0">
                            <a:latin typeface="Cambria Math" panose="02040503050406030204" pitchFamily="18" charset="0"/>
                          </a:rPr>
                          <m:t>𝐴</m:t>
                        </m:r>
                      </m:sub>
                    </m:sSub>
                  </m:oMath>
                </a14:m>
                <a:r>
                  <a:rPr lang="en-US" altLang="zh-TW" dirty="0" smtClean="0"/>
                  <a:t> to </a:t>
                </a:r>
                <a14:m>
                  <m:oMath xmlns:m="http://schemas.openxmlformats.org/officeDocument/2006/math">
                    <m:sSub>
                      <m:sSubPr>
                        <m:ctrlPr>
                          <a:rPr lang="en-US" altLang="zh-TW" i="1" dirty="0" smtClean="0">
                            <a:latin typeface="Cambria Math" panose="02040503050406030204" pitchFamily="18" charset="0"/>
                          </a:rPr>
                        </m:ctrlPr>
                      </m:sSubPr>
                      <m:e>
                        <m:r>
                          <a:rPr lang="en-US" altLang="zh-TW" i="1" dirty="0" smtClean="0">
                            <a:latin typeface="Cambria Math" panose="02040503050406030204" pitchFamily="18" charset="0"/>
                          </a:rPr>
                          <m:t>𝑀</m:t>
                        </m:r>
                      </m:e>
                      <m:sub>
                        <m:sSup>
                          <m:sSupPr>
                            <m:ctrlPr>
                              <a:rPr lang="en-US" altLang="zh-TW" i="1" dirty="0" smtClean="0">
                                <a:latin typeface="Cambria Math" panose="02040503050406030204" pitchFamily="18" charset="0"/>
                              </a:rPr>
                            </m:ctrlPr>
                          </m:sSupPr>
                          <m:e>
                            <m:r>
                              <a:rPr lang="en-US" altLang="zh-TW" b="0" i="1" dirty="0" smtClean="0">
                                <a:latin typeface="Cambria Math" panose="02040503050406030204" pitchFamily="18" charset="0"/>
                              </a:rPr>
                              <m:t>𝐴</m:t>
                            </m:r>
                          </m:e>
                          <m:sup>
                            <m:r>
                              <a:rPr lang="en-US" altLang="zh-TW" b="0" i="1" dirty="0" smtClean="0">
                                <a:latin typeface="Cambria Math" panose="02040503050406030204" pitchFamily="18" charset="0"/>
                              </a:rPr>
                              <m:t>𝑅</m:t>
                            </m:r>
                          </m:sup>
                        </m:sSup>
                      </m:sub>
                    </m:sSub>
                  </m:oMath>
                </a14:m>
                <a:r>
                  <a:rPr lang="en-US" altLang="zh-TW" dirty="0" smtClean="0"/>
                  <a:t>.</a:t>
                </a:r>
              </a:p>
              <a:p>
                <a:r>
                  <a:rPr lang="en-US" altLang="zh-TW" dirty="0" smtClean="0"/>
                  <a:t>Do it with DFA:</a:t>
                </a:r>
              </a:p>
              <a:p>
                <a:pPr lvl="1"/>
                <a:r>
                  <a:rPr lang="en-US" altLang="zh-TW" dirty="0" smtClean="0"/>
                  <a:t>Pick each path between each accept state and start state of </a:t>
                </a:r>
                <a14:m>
                  <m:oMath xmlns:m="http://schemas.openxmlformats.org/officeDocument/2006/math">
                    <m:sSub>
                      <m:sSubPr>
                        <m:ctrlPr>
                          <a:rPr lang="en-US" altLang="zh-TW" i="1" dirty="0">
                            <a:latin typeface="Cambria Math" panose="02040503050406030204" pitchFamily="18" charset="0"/>
                          </a:rPr>
                        </m:ctrlPr>
                      </m:sSubPr>
                      <m:e>
                        <m:r>
                          <a:rPr lang="en-US" altLang="zh-TW" i="1" dirty="0">
                            <a:latin typeface="Cambria Math" panose="02040503050406030204" pitchFamily="18" charset="0"/>
                          </a:rPr>
                          <m:t>𝑀</m:t>
                        </m:r>
                      </m:e>
                      <m:sub>
                        <m:r>
                          <a:rPr lang="en-US" altLang="zh-TW" i="1" dirty="0">
                            <a:latin typeface="Cambria Math" panose="02040503050406030204" pitchFamily="18" charset="0"/>
                          </a:rPr>
                          <m:t>𝐴</m:t>
                        </m:r>
                      </m:sub>
                    </m:sSub>
                  </m:oMath>
                </a14:m>
                <a:r>
                  <a:rPr lang="en-US" altLang="zh-TW" dirty="0" smtClean="0"/>
                  <a:t> and form a reverse </a:t>
                </a:r>
                <a14:m>
                  <m:oMath xmlns:m="http://schemas.openxmlformats.org/officeDocument/2006/math">
                    <m:sSub>
                      <m:sSubPr>
                        <m:ctrlPr>
                          <a:rPr lang="en-US" altLang="zh-TW" i="1" dirty="0">
                            <a:latin typeface="Cambria Math" panose="02040503050406030204" pitchFamily="18" charset="0"/>
                          </a:rPr>
                        </m:ctrlPr>
                      </m:sSubPr>
                      <m:e>
                        <m:r>
                          <a:rPr lang="en-US" altLang="zh-TW" i="1" dirty="0">
                            <a:latin typeface="Cambria Math" panose="02040503050406030204" pitchFamily="18" charset="0"/>
                          </a:rPr>
                          <m:t>𝑀</m:t>
                        </m:r>
                      </m:e>
                      <m:sub>
                        <m:sSubSup>
                          <m:sSubSupPr>
                            <m:ctrlPr>
                              <a:rPr lang="en-US" altLang="zh-TW" i="1" dirty="0" smtClean="0">
                                <a:latin typeface="Cambria Math" panose="02040503050406030204" pitchFamily="18" charset="0"/>
                              </a:rPr>
                            </m:ctrlPr>
                          </m:sSubSupPr>
                          <m:e>
                            <m:r>
                              <a:rPr lang="en-US" altLang="zh-TW" b="0" i="1" dirty="0" smtClean="0">
                                <a:latin typeface="Cambria Math" panose="02040503050406030204" pitchFamily="18" charset="0"/>
                              </a:rPr>
                              <m:t>𝐴</m:t>
                            </m:r>
                          </m:e>
                          <m:sub>
                            <m:r>
                              <a:rPr lang="en-US" altLang="zh-TW" b="0" i="1" dirty="0" smtClean="0">
                                <a:latin typeface="Cambria Math" panose="02040503050406030204" pitchFamily="18" charset="0"/>
                              </a:rPr>
                              <m:t>𝑖</m:t>
                            </m:r>
                          </m:sub>
                          <m:sup>
                            <m:r>
                              <a:rPr lang="en-US" altLang="zh-TW" b="0" i="1" dirty="0" smtClean="0">
                                <a:latin typeface="Cambria Math" panose="02040503050406030204" pitchFamily="18" charset="0"/>
                              </a:rPr>
                              <m:t>𝑅</m:t>
                            </m:r>
                          </m:sup>
                        </m:sSubSup>
                      </m:sub>
                    </m:sSub>
                  </m:oMath>
                </a14:m>
                <a:r>
                  <a:rPr lang="en-US" altLang="zh-TW" dirty="0" smtClean="0"/>
                  <a:t>. (Not only the multiple start states, we need to deal with states that have multiple incoming edges in same character too!)</a:t>
                </a:r>
              </a:p>
              <a:p>
                <a:pPr lvl="1"/>
                <a:r>
                  <a:rPr lang="en-US" altLang="zh-TW" dirty="0" smtClean="0"/>
                  <a:t>Then do the union operation amount all the </a:t>
                </a:r>
                <a14:m>
                  <m:oMath xmlns:m="http://schemas.openxmlformats.org/officeDocument/2006/math">
                    <m:sSub>
                      <m:sSubPr>
                        <m:ctrlPr>
                          <a:rPr lang="en-US" altLang="zh-TW" i="1" dirty="0">
                            <a:latin typeface="Cambria Math" panose="02040503050406030204" pitchFamily="18" charset="0"/>
                          </a:rPr>
                        </m:ctrlPr>
                      </m:sSubPr>
                      <m:e>
                        <m:r>
                          <a:rPr lang="en-US" altLang="zh-TW" i="1" dirty="0">
                            <a:latin typeface="Cambria Math" panose="02040503050406030204" pitchFamily="18" charset="0"/>
                          </a:rPr>
                          <m:t>𝑀</m:t>
                        </m:r>
                      </m:e>
                      <m:sub>
                        <m:sSubSup>
                          <m:sSubSupPr>
                            <m:ctrlPr>
                              <a:rPr lang="en-US" altLang="zh-TW" i="1" dirty="0">
                                <a:latin typeface="Cambria Math" panose="02040503050406030204" pitchFamily="18" charset="0"/>
                              </a:rPr>
                            </m:ctrlPr>
                          </m:sSubSupPr>
                          <m:e>
                            <m:r>
                              <a:rPr lang="en-US" altLang="zh-TW" i="1" dirty="0">
                                <a:latin typeface="Cambria Math" panose="02040503050406030204" pitchFamily="18" charset="0"/>
                              </a:rPr>
                              <m:t>𝐴</m:t>
                            </m:r>
                          </m:e>
                          <m:sub>
                            <m:r>
                              <a:rPr lang="en-US" altLang="zh-TW" i="1" dirty="0">
                                <a:latin typeface="Cambria Math" panose="02040503050406030204" pitchFamily="18" charset="0"/>
                              </a:rPr>
                              <m:t>𝑖</m:t>
                            </m:r>
                          </m:sub>
                          <m:sup>
                            <m:r>
                              <a:rPr lang="en-US" altLang="zh-TW" i="1" dirty="0">
                                <a:latin typeface="Cambria Math" panose="02040503050406030204" pitchFamily="18" charset="0"/>
                              </a:rPr>
                              <m:t>𝑅</m:t>
                            </m:r>
                          </m:sup>
                        </m:sSubSup>
                      </m:sub>
                    </m:sSub>
                  </m:oMath>
                </a14:m>
                <a:r>
                  <a:rPr lang="en-US" altLang="zh-TW" dirty="0" smtClean="0"/>
                  <a:t> we got to construct </a:t>
                </a:r>
                <a14:m>
                  <m:oMath xmlns:m="http://schemas.openxmlformats.org/officeDocument/2006/math">
                    <m:sSub>
                      <m:sSubPr>
                        <m:ctrlPr>
                          <a:rPr lang="en-US" altLang="zh-TW" i="1" dirty="0">
                            <a:latin typeface="Cambria Math" panose="02040503050406030204" pitchFamily="18" charset="0"/>
                          </a:rPr>
                        </m:ctrlPr>
                      </m:sSubPr>
                      <m:e>
                        <m:r>
                          <a:rPr lang="en-US" altLang="zh-TW" i="1" dirty="0">
                            <a:latin typeface="Cambria Math" panose="02040503050406030204" pitchFamily="18" charset="0"/>
                          </a:rPr>
                          <m:t>𝑀</m:t>
                        </m:r>
                      </m:e>
                      <m:sub>
                        <m:sSup>
                          <m:sSupPr>
                            <m:ctrlPr>
                              <a:rPr lang="en-US" altLang="zh-TW" i="1" dirty="0">
                                <a:latin typeface="Cambria Math" panose="02040503050406030204" pitchFamily="18" charset="0"/>
                              </a:rPr>
                            </m:ctrlPr>
                          </m:sSupPr>
                          <m:e>
                            <m:r>
                              <a:rPr lang="en-US" altLang="zh-TW" i="1" dirty="0">
                                <a:latin typeface="Cambria Math" panose="02040503050406030204" pitchFamily="18" charset="0"/>
                              </a:rPr>
                              <m:t>𝐴</m:t>
                            </m:r>
                          </m:e>
                          <m:sup>
                            <m:r>
                              <a:rPr lang="en-US" altLang="zh-TW" i="1" dirty="0">
                                <a:latin typeface="Cambria Math" panose="02040503050406030204" pitchFamily="18" charset="0"/>
                              </a:rPr>
                              <m:t>𝑅</m:t>
                            </m:r>
                          </m:sup>
                        </m:sSup>
                      </m:sub>
                    </m:sSub>
                  </m:oMath>
                </a14:m>
                <a:r>
                  <a:rPr lang="en-US" altLang="zh-TW" dirty="0" smtClean="0"/>
                  <a:t> in DFA.</a:t>
                </a: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873825" y="1688666"/>
                <a:ext cx="10146476" cy="4617132"/>
              </a:xfrm>
              <a:blipFill rotWithShape="0">
                <a:blip r:embed="rId2"/>
                <a:stretch>
                  <a:fillRect l="-1081" t="-2114" r="-901"/>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5633002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HW#2 – </a:t>
            </a:r>
            <a:r>
              <a:rPr lang="en-US" altLang="zh-TW" dirty="0" smtClean="0"/>
              <a:t>Q5</a:t>
            </a:r>
            <a:r>
              <a:rPr lang="en-US" altLang="zh-TW" dirty="0"/>
              <a:t> </a:t>
            </a:r>
            <a:r>
              <a:rPr lang="en-US" altLang="zh-TW" dirty="0" smtClean="0"/>
              <a:t>(2/3</a:t>
            </a:r>
            <a:r>
              <a:rPr lang="en-US" altLang="zh-TW" dirty="0"/>
              <a: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897576" y="1790000"/>
                <a:ext cx="10158352" cy="4351338"/>
              </a:xfrm>
            </p:spPr>
            <p:txBody>
              <a:bodyPr/>
              <a:lstStyle/>
              <a:p>
                <a:r>
                  <a:rPr lang="en-US" altLang="zh-TW" dirty="0"/>
                  <a:t>Do it with NFA:</a:t>
                </a:r>
              </a:p>
              <a:p>
                <a:pPr lvl="1"/>
                <a:r>
                  <a:rPr lang="en-US" altLang="zh-TW" dirty="0"/>
                  <a:t>Add an extra state to connect with all the accept states of </a:t>
                </a:r>
                <a14:m>
                  <m:oMath xmlns:m="http://schemas.openxmlformats.org/officeDocument/2006/math">
                    <m:sSub>
                      <m:sSubPr>
                        <m:ctrlPr>
                          <a:rPr lang="en-US" altLang="zh-TW" i="1" dirty="0">
                            <a:latin typeface="Cambria Math" panose="02040503050406030204" pitchFamily="18" charset="0"/>
                          </a:rPr>
                        </m:ctrlPr>
                      </m:sSubPr>
                      <m:e>
                        <m:r>
                          <a:rPr lang="en-US" altLang="zh-TW" i="1" dirty="0">
                            <a:latin typeface="Cambria Math" panose="02040503050406030204" pitchFamily="18" charset="0"/>
                          </a:rPr>
                          <m:t>𝑀</m:t>
                        </m:r>
                      </m:e>
                      <m:sub>
                        <m:r>
                          <a:rPr lang="en-US" altLang="zh-TW" i="1" dirty="0">
                            <a:latin typeface="Cambria Math" panose="02040503050406030204" pitchFamily="18" charset="0"/>
                          </a:rPr>
                          <m:t>𝐴</m:t>
                        </m:r>
                      </m:sub>
                    </m:sSub>
                  </m:oMath>
                </a14:m>
                <a:r>
                  <a:rPr lang="en-US" altLang="zh-TW" dirty="0"/>
                  <a:t> with </a:t>
                </a:r>
                <a14:m>
                  <m:oMath xmlns:m="http://schemas.openxmlformats.org/officeDocument/2006/math">
                    <m:r>
                      <a:rPr lang="zh-TW" altLang="en-US" i="1">
                        <a:latin typeface="Cambria Math" panose="02040503050406030204" pitchFamily="18" charset="0"/>
                      </a:rPr>
                      <m:t>𝜀</m:t>
                    </m:r>
                  </m:oMath>
                </a14:m>
                <a:r>
                  <a:rPr lang="en-US" altLang="zh-TW" dirty="0"/>
                  <a:t>-transition so we won’t have multiple start states problem.</a:t>
                </a:r>
              </a:p>
              <a:p>
                <a:pPr lvl="1"/>
                <a:r>
                  <a:rPr lang="en-US" altLang="zh-TW" dirty="0"/>
                  <a:t>Luckily, NFA won’t have the problem with multiple incoming edges while reversing</a:t>
                </a:r>
                <a:r>
                  <a:rPr lang="en-US" altLang="zh-TW" dirty="0" smtClean="0"/>
                  <a:t>.</a:t>
                </a:r>
              </a:p>
              <a:p>
                <a:r>
                  <a:rPr lang="en-US" altLang="zh-TW" dirty="0" smtClean="0"/>
                  <a:t>We prefer you use </a:t>
                </a:r>
                <a:r>
                  <a:rPr lang="en-US" altLang="zh-TW" dirty="0"/>
                  <a:t>DFA</a:t>
                </a:r>
                <a:r>
                  <a:rPr lang="en-US" altLang="zh-TW" dirty="0" smtClean="0"/>
                  <a:t>!</a:t>
                </a:r>
                <a:endParaRPr lang="en-US" altLang="zh-TW" dirty="0"/>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897576" y="1790000"/>
                <a:ext cx="10158352" cy="4351338"/>
              </a:xfrm>
              <a:blipFill rotWithShape="0">
                <a:blip r:embed="rId2"/>
                <a:stretch>
                  <a:fillRect l="-1080" t="-2384"/>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2552245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HW#2 – </a:t>
            </a:r>
            <a:r>
              <a:rPr lang="en-US" altLang="zh-TW" dirty="0"/>
              <a:t>Q5 </a:t>
            </a:r>
            <a:r>
              <a:rPr lang="en-US" altLang="zh-TW" dirty="0" smtClean="0"/>
              <a:t>(3/3</a:t>
            </a:r>
            <a:r>
              <a:rPr lang="en-US" altLang="zh-TW" dirty="0"/>
              <a: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838200" y="1545336"/>
                <a:ext cx="10515600" cy="4892040"/>
              </a:xfrm>
            </p:spPr>
            <p:txBody>
              <a:bodyPr>
                <a:normAutofit lnSpcReduction="10000"/>
              </a:bodyPr>
              <a:lstStyle/>
              <a:p>
                <a:pPr marL="0" indent="0">
                  <a:buNone/>
                </a:pPr>
                <a:r>
                  <a:rPr lang="en-US" altLang="zh-TW" dirty="0" smtClean="0"/>
                  <a:t>Here we show the formal definition of the automaton by using NFA: (but we prefer DFA!)</a:t>
                </a:r>
              </a:p>
              <a:p>
                <a:r>
                  <a:rPr lang="en-US" altLang="zh-TW" dirty="0" smtClean="0"/>
                  <a:t>Let </a:t>
                </a:r>
                <a14:m>
                  <m:oMath xmlns:m="http://schemas.openxmlformats.org/officeDocument/2006/math">
                    <m:r>
                      <a:rPr lang="en-US" altLang="zh-TW" b="0" i="1" smtClean="0">
                        <a:latin typeface="Cambria Math" panose="02040503050406030204" pitchFamily="18" charset="0"/>
                      </a:rPr>
                      <m:t>𝑀</m:t>
                    </m:r>
                    <m:r>
                      <a:rPr lang="en-US" altLang="zh-TW" b="0" i="1" smtClean="0">
                        <a:latin typeface="Cambria Math" panose="02040503050406030204" pitchFamily="18" charset="0"/>
                      </a:rPr>
                      <m:t>=</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𝑄</m:t>
                        </m:r>
                        <m:r>
                          <a:rPr lang="en-US" altLang="zh-TW" b="0" i="1" smtClean="0">
                            <a:latin typeface="Cambria Math" panose="02040503050406030204" pitchFamily="18" charset="0"/>
                          </a:rPr>
                          <m:t>,</m:t>
                        </m:r>
                        <m:r>
                          <m:rPr>
                            <m:sty m:val="p"/>
                          </m:rPr>
                          <a:rPr lang="el-GR" altLang="zh-TW" b="0" i="1" smtClean="0">
                            <a:latin typeface="Cambria Math" panose="02040503050406030204" pitchFamily="18" charset="0"/>
                            <a:ea typeface="Cambria Math" panose="02040503050406030204" pitchFamily="18" charset="0"/>
                          </a:rPr>
                          <m:t>Σ</m:t>
                        </m:r>
                        <m:r>
                          <a:rPr lang="en-US" altLang="zh-TW" b="0" i="1" smtClean="0">
                            <a:latin typeface="Cambria Math" panose="02040503050406030204" pitchFamily="18" charset="0"/>
                            <a:ea typeface="Cambria Math" panose="02040503050406030204" pitchFamily="18" charset="0"/>
                          </a:rPr>
                          <m:t>,</m:t>
                        </m:r>
                        <m:r>
                          <a:rPr lang="zh-TW" altLang="en-US" b="0" i="1" smtClean="0">
                            <a:latin typeface="Cambria Math" panose="02040503050406030204" pitchFamily="18" charset="0"/>
                            <a:ea typeface="Cambria Math" panose="02040503050406030204" pitchFamily="18" charset="0"/>
                          </a:rPr>
                          <m:t>𝛿</m:t>
                        </m:r>
                        <m:r>
                          <a:rPr lang="en-US" altLang="zh-TW" b="0" i="1" smtClean="0">
                            <a:latin typeface="Cambria Math" panose="02040503050406030204" pitchFamily="18" charset="0"/>
                            <a:ea typeface="Cambria Math" panose="02040503050406030204" pitchFamily="18" charset="0"/>
                          </a:rPr>
                          <m:t>,</m:t>
                        </m:r>
                        <m:sSub>
                          <m:sSubPr>
                            <m:ctrlPr>
                              <a:rPr lang="en-US" altLang="zh-TW" b="0" i="1" smtClean="0">
                                <a:latin typeface="Cambria Math" panose="02040503050406030204" pitchFamily="18" charset="0"/>
                                <a:ea typeface="Cambria Math" panose="02040503050406030204" pitchFamily="18" charset="0"/>
                              </a:rPr>
                            </m:ctrlPr>
                          </m:sSubPr>
                          <m:e>
                            <m:r>
                              <a:rPr lang="en-US" altLang="zh-TW" b="0" i="1" smtClean="0">
                                <a:latin typeface="Cambria Math" panose="02040503050406030204" pitchFamily="18" charset="0"/>
                                <a:ea typeface="Cambria Math" panose="02040503050406030204" pitchFamily="18" charset="0"/>
                              </a:rPr>
                              <m:t>𝑞</m:t>
                            </m:r>
                          </m:e>
                          <m:sub>
                            <m:r>
                              <a:rPr lang="en-US" altLang="zh-TW" b="0" i="1" smtClean="0">
                                <a:latin typeface="Cambria Math" panose="02040503050406030204" pitchFamily="18" charset="0"/>
                                <a:ea typeface="Cambria Math" panose="02040503050406030204" pitchFamily="18" charset="0"/>
                              </a:rPr>
                              <m:t>0</m:t>
                            </m:r>
                          </m:sub>
                        </m:sSub>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𝐹</m:t>
                        </m:r>
                      </m:e>
                    </m:d>
                  </m:oMath>
                </a14:m>
                <a:r>
                  <a:rPr lang="en-US" altLang="zh-TW" dirty="0" smtClean="0"/>
                  <a:t> be the </a:t>
                </a:r>
                <a:r>
                  <a:rPr lang="en-US" altLang="zh-TW" dirty="0"/>
                  <a:t>DFA for </a:t>
                </a:r>
                <a14:m>
                  <m:oMath xmlns:m="http://schemas.openxmlformats.org/officeDocument/2006/math">
                    <m:r>
                      <a:rPr lang="en-US" altLang="zh-TW" i="1" dirty="0" smtClean="0">
                        <a:latin typeface="Cambria Math" panose="02040503050406030204" pitchFamily="18" charset="0"/>
                      </a:rPr>
                      <m:t>𝐴</m:t>
                    </m:r>
                  </m:oMath>
                </a14:m>
                <a:r>
                  <a:rPr lang="en-US" altLang="zh-TW" dirty="0"/>
                  <a:t>, </a:t>
                </a:r>
                <a:r>
                  <a:rPr lang="en-US" altLang="zh-TW" dirty="0" smtClean="0"/>
                  <a:t>we </a:t>
                </a:r>
                <a:r>
                  <a:rPr lang="en-US" altLang="zh-TW" dirty="0"/>
                  <a:t>define the following </a:t>
                </a:r>
                <a:r>
                  <a:rPr lang="en-US" altLang="zh-TW" dirty="0" smtClean="0"/>
                  <a:t>NFA </a:t>
                </a:r>
                <a14:m>
                  <m:oMath xmlns:m="http://schemas.openxmlformats.org/officeDocument/2006/math">
                    <m:sSup>
                      <m:sSupPr>
                        <m:ctrlPr>
                          <a:rPr lang="en-US" altLang="zh-TW" i="1" smtClean="0">
                            <a:latin typeface="Cambria Math" panose="02040503050406030204" pitchFamily="18" charset="0"/>
                          </a:rPr>
                        </m:ctrlPr>
                      </m:sSupPr>
                      <m:e>
                        <m:r>
                          <a:rPr lang="en-US" altLang="zh-TW" b="0" i="1" smtClean="0">
                            <a:latin typeface="Cambria Math" panose="02040503050406030204" pitchFamily="18" charset="0"/>
                          </a:rPr>
                          <m:t>𝑀</m:t>
                        </m:r>
                      </m:e>
                      <m:sup>
                        <m:r>
                          <a:rPr lang="en-US" altLang="zh-TW" b="0" i="1" smtClean="0">
                            <a:latin typeface="Cambria Math" panose="02040503050406030204" pitchFamily="18" charset="0"/>
                          </a:rPr>
                          <m:t>′</m:t>
                        </m:r>
                      </m:sup>
                    </m:sSup>
                    <m:r>
                      <a:rPr lang="en-US" altLang="zh-TW" b="0" i="1" smtClean="0">
                        <a:latin typeface="Cambria Math" panose="02040503050406030204" pitchFamily="18" charset="0"/>
                      </a:rPr>
                      <m:t>=</m:t>
                    </m:r>
                    <m:d>
                      <m:dPr>
                        <m:ctrlPr>
                          <a:rPr lang="en-US" altLang="zh-TW" b="0" i="1" smtClean="0">
                            <a:latin typeface="Cambria Math" panose="02040503050406030204" pitchFamily="18" charset="0"/>
                          </a:rPr>
                        </m:ctrlPr>
                      </m:dPr>
                      <m:e>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𝑄</m:t>
                            </m:r>
                          </m:e>
                          <m:sup>
                            <m:r>
                              <a:rPr lang="en-US" altLang="zh-TW" b="0" i="1" smtClean="0">
                                <a:latin typeface="Cambria Math" panose="02040503050406030204" pitchFamily="18" charset="0"/>
                              </a:rPr>
                              <m:t>′</m:t>
                            </m:r>
                          </m:sup>
                        </m:sSup>
                        <m:r>
                          <a:rPr lang="en-US" altLang="zh-TW" b="0" i="1" smtClean="0">
                            <a:latin typeface="Cambria Math" panose="02040503050406030204" pitchFamily="18" charset="0"/>
                          </a:rPr>
                          <m:t>,</m:t>
                        </m:r>
                        <m:r>
                          <m:rPr>
                            <m:sty m:val="p"/>
                          </m:rPr>
                          <a:rPr lang="el-GR" altLang="zh-TW" i="1">
                            <a:latin typeface="Cambria Math" panose="02040503050406030204" pitchFamily="18" charset="0"/>
                            <a:ea typeface="Cambria Math" panose="02040503050406030204" pitchFamily="18" charset="0"/>
                          </a:rPr>
                          <m:t>Σ</m:t>
                        </m:r>
                        <m:r>
                          <a:rPr lang="en-US" altLang="zh-TW" b="0" i="1" smtClean="0">
                            <a:latin typeface="Cambria Math" panose="02040503050406030204" pitchFamily="18" charset="0"/>
                          </a:rPr>
                          <m:t>,</m:t>
                        </m:r>
                        <m:sSup>
                          <m:sSupPr>
                            <m:ctrlPr>
                              <a:rPr lang="en-US" altLang="zh-TW" b="0" i="1" smtClean="0">
                                <a:latin typeface="Cambria Math" panose="02040503050406030204" pitchFamily="18" charset="0"/>
                              </a:rPr>
                            </m:ctrlPr>
                          </m:sSupPr>
                          <m:e>
                            <m:r>
                              <a:rPr lang="zh-TW" altLang="en-US" b="0" i="1" smtClean="0">
                                <a:latin typeface="Cambria Math" panose="02040503050406030204" pitchFamily="18" charset="0"/>
                              </a:rPr>
                              <m:t>𝛿</m:t>
                            </m:r>
                          </m:e>
                          <m:sup>
                            <m:r>
                              <a:rPr lang="en-US" altLang="zh-TW" b="0" i="1" smtClean="0">
                                <a:latin typeface="Cambria Math" panose="02040503050406030204" pitchFamily="18" charset="0"/>
                              </a:rPr>
                              <m:t>′</m:t>
                            </m:r>
                          </m:sup>
                        </m:sSup>
                        <m:r>
                          <a:rPr lang="en-US" altLang="zh-TW" b="0" i="1" smtClean="0">
                            <a:latin typeface="Cambria Math" panose="02040503050406030204" pitchFamily="18" charset="0"/>
                          </a:rPr>
                          <m:t>,</m:t>
                        </m:r>
                        <m:sSubSup>
                          <m:sSubSupPr>
                            <m:ctrlPr>
                              <a:rPr lang="en-US" altLang="zh-TW" b="0" i="1" smtClean="0">
                                <a:latin typeface="Cambria Math" panose="02040503050406030204" pitchFamily="18" charset="0"/>
                              </a:rPr>
                            </m:ctrlPr>
                          </m:sSubSupPr>
                          <m:e>
                            <m:r>
                              <a:rPr lang="en-US" altLang="zh-TW" b="0" i="1" smtClean="0">
                                <a:latin typeface="Cambria Math" panose="02040503050406030204" pitchFamily="18" charset="0"/>
                              </a:rPr>
                              <m:t>𝑞</m:t>
                            </m:r>
                          </m:e>
                          <m:sub>
                            <m:r>
                              <a:rPr lang="en-US" altLang="zh-TW" b="0" i="1" smtClean="0">
                                <a:latin typeface="Cambria Math" panose="02040503050406030204" pitchFamily="18" charset="0"/>
                              </a:rPr>
                              <m:t>0</m:t>
                            </m:r>
                          </m:sub>
                          <m:sup>
                            <m:r>
                              <a:rPr lang="en-US" altLang="zh-TW" b="0" i="1" smtClean="0">
                                <a:latin typeface="Cambria Math" panose="02040503050406030204" pitchFamily="18" charset="0"/>
                              </a:rPr>
                              <m:t>′</m:t>
                            </m:r>
                          </m:sup>
                        </m:sSubSup>
                        <m:r>
                          <a:rPr lang="en-US" altLang="zh-TW" b="0" i="1" smtClean="0">
                            <a:latin typeface="Cambria Math" panose="02040503050406030204" pitchFamily="18" charset="0"/>
                          </a:rPr>
                          <m:t>,</m:t>
                        </m:r>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𝐹</m:t>
                            </m:r>
                          </m:e>
                          <m:sup>
                            <m:r>
                              <a:rPr lang="en-US" altLang="zh-TW" b="0" i="1" smtClean="0">
                                <a:latin typeface="Cambria Math" panose="02040503050406030204" pitchFamily="18" charset="0"/>
                              </a:rPr>
                              <m:t>′</m:t>
                            </m:r>
                          </m:sup>
                        </m:sSup>
                      </m:e>
                    </m:d>
                  </m:oMath>
                </a14:m>
                <a:r>
                  <a:rPr lang="en-US" altLang="zh-TW" dirty="0" smtClean="0"/>
                  <a:t> to recognize </a:t>
                </a:r>
                <a14:m>
                  <m:oMath xmlns:m="http://schemas.openxmlformats.org/officeDocument/2006/math">
                    <m:sSup>
                      <m:sSupPr>
                        <m:ctrlPr>
                          <a:rPr lang="en-US" altLang="zh-TW" i="1" dirty="0" smtClean="0">
                            <a:latin typeface="Cambria Math" panose="02040503050406030204" pitchFamily="18" charset="0"/>
                          </a:rPr>
                        </m:ctrlPr>
                      </m:sSupPr>
                      <m:e>
                        <m:r>
                          <a:rPr lang="en-US" altLang="zh-TW" b="0" i="1" dirty="0" smtClean="0">
                            <a:latin typeface="Cambria Math" panose="02040503050406030204" pitchFamily="18" charset="0"/>
                          </a:rPr>
                          <m:t>𝐴</m:t>
                        </m:r>
                      </m:e>
                      <m:sup>
                        <m:r>
                          <a:rPr lang="en-US" altLang="zh-TW" b="0" i="1" dirty="0" smtClean="0">
                            <a:latin typeface="Cambria Math" panose="02040503050406030204" pitchFamily="18" charset="0"/>
                          </a:rPr>
                          <m:t>𝑅</m:t>
                        </m:r>
                      </m:sup>
                    </m:sSup>
                  </m:oMath>
                </a14:m>
                <a:r>
                  <a:rPr lang="en-US" altLang="zh-TW" dirty="0" smtClean="0"/>
                  <a:t>:</a:t>
                </a:r>
                <a:endParaRPr lang="en-US" altLang="zh-TW" dirty="0"/>
              </a:p>
              <a:p>
                <a:pPr lvl="1"/>
                <a14:m>
                  <m:oMath xmlns:m="http://schemas.openxmlformats.org/officeDocument/2006/math">
                    <m:sSup>
                      <m:sSupPr>
                        <m:ctrlPr>
                          <a:rPr lang="en-US" altLang="zh-TW" i="1">
                            <a:latin typeface="Cambria Math" panose="02040503050406030204" pitchFamily="18" charset="0"/>
                          </a:rPr>
                        </m:ctrlPr>
                      </m:sSupPr>
                      <m:e>
                        <m:r>
                          <a:rPr lang="en-US" altLang="zh-TW" i="1">
                            <a:latin typeface="Cambria Math" panose="02040503050406030204" pitchFamily="18" charset="0"/>
                          </a:rPr>
                          <m:t>𝑄</m:t>
                        </m:r>
                      </m:e>
                      <m:sup>
                        <m:r>
                          <a:rPr lang="en-US" altLang="zh-TW" i="1">
                            <a:latin typeface="Cambria Math" panose="02040503050406030204" pitchFamily="18" charset="0"/>
                          </a:rPr>
                          <m:t>′</m:t>
                        </m:r>
                      </m:sup>
                    </m:sSup>
                    <m:r>
                      <a:rPr lang="en-US" altLang="zh-TW" b="0" i="1" smtClean="0">
                        <a:latin typeface="Cambria Math" panose="02040503050406030204" pitchFamily="18" charset="0"/>
                      </a:rPr>
                      <m:t>=</m:t>
                    </m:r>
                    <m:r>
                      <a:rPr lang="en-US" altLang="zh-TW" b="0" i="1" smtClean="0">
                        <a:latin typeface="Cambria Math" panose="02040503050406030204" pitchFamily="18" charset="0"/>
                      </a:rPr>
                      <m:t>𝑄</m:t>
                    </m:r>
                    <m:r>
                      <a:rPr lang="en-US" altLang="zh-TW" i="1" smtClean="0">
                        <a:latin typeface="Cambria Math" panose="02040503050406030204" pitchFamily="18" charset="0"/>
                        <a:ea typeface="Cambria Math" panose="02040503050406030204" pitchFamily="18" charset="0"/>
                      </a:rPr>
                      <m:t>∪</m:t>
                    </m:r>
                    <m:d>
                      <m:dPr>
                        <m:begChr m:val="{"/>
                        <m:endChr m:val="}"/>
                        <m:ctrlPr>
                          <a:rPr lang="en-US" altLang="zh-TW" b="0" i="1" smtClean="0">
                            <a:latin typeface="Cambria Math" panose="02040503050406030204" pitchFamily="18" charset="0"/>
                            <a:ea typeface="Cambria Math" panose="02040503050406030204" pitchFamily="18" charset="0"/>
                          </a:rPr>
                        </m:ctrlPr>
                      </m:dPr>
                      <m:e>
                        <m:sSubSup>
                          <m:sSubSupPr>
                            <m:ctrlPr>
                              <a:rPr lang="en-US" altLang="zh-TW" i="1">
                                <a:latin typeface="Cambria Math" panose="02040503050406030204" pitchFamily="18" charset="0"/>
                              </a:rPr>
                            </m:ctrlPr>
                          </m:sSubSupPr>
                          <m:e>
                            <m:r>
                              <a:rPr lang="en-US" altLang="zh-TW" i="1">
                                <a:latin typeface="Cambria Math" panose="02040503050406030204" pitchFamily="18" charset="0"/>
                              </a:rPr>
                              <m:t>𝑞</m:t>
                            </m:r>
                          </m:e>
                          <m:sub>
                            <m:r>
                              <a:rPr lang="en-US" altLang="zh-TW" i="1">
                                <a:latin typeface="Cambria Math" panose="02040503050406030204" pitchFamily="18" charset="0"/>
                              </a:rPr>
                              <m:t>0</m:t>
                            </m:r>
                          </m:sub>
                          <m:sup>
                            <m:r>
                              <a:rPr lang="en-US" altLang="zh-TW" i="1">
                                <a:latin typeface="Cambria Math" panose="02040503050406030204" pitchFamily="18" charset="0"/>
                              </a:rPr>
                              <m:t>′</m:t>
                            </m:r>
                          </m:sup>
                        </m:sSubSup>
                      </m:e>
                    </m:d>
                  </m:oMath>
                </a14:m>
                <a:r>
                  <a:rPr lang="en-US" altLang="zh-TW" dirty="0" smtClean="0"/>
                  <a:t>.</a:t>
                </a:r>
              </a:p>
              <a:p>
                <a:pPr lvl="1"/>
                <a14:m>
                  <m:oMath xmlns:m="http://schemas.openxmlformats.org/officeDocument/2006/math">
                    <m:sSup>
                      <m:sSupPr>
                        <m:ctrlPr>
                          <a:rPr lang="en-US" altLang="zh-TW" i="1">
                            <a:latin typeface="Cambria Math" panose="02040503050406030204" pitchFamily="18" charset="0"/>
                          </a:rPr>
                        </m:ctrlPr>
                      </m:sSupPr>
                      <m:e>
                        <m:r>
                          <a:rPr lang="zh-TW" altLang="en-US" i="1">
                            <a:latin typeface="Cambria Math" panose="02040503050406030204" pitchFamily="18" charset="0"/>
                          </a:rPr>
                          <m:t>𝛿</m:t>
                        </m:r>
                      </m:e>
                      <m:sup>
                        <m:r>
                          <a:rPr lang="en-US" altLang="zh-TW" i="1">
                            <a:latin typeface="Cambria Math" panose="02040503050406030204" pitchFamily="18" charset="0"/>
                          </a:rPr>
                          <m:t>′</m:t>
                        </m:r>
                      </m:sup>
                    </m:sSup>
                    <m:d>
                      <m:dPr>
                        <m:ctrlPr>
                          <a:rPr lang="en-US" altLang="zh-TW" i="1" smtClean="0">
                            <a:latin typeface="Cambria Math" panose="02040503050406030204" pitchFamily="18" charset="0"/>
                          </a:rPr>
                        </m:ctrlPr>
                      </m:dPr>
                      <m:e>
                        <m:r>
                          <a:rPr lang="en-US" altLang="zh-TW" b="0" i="1" smtClean="0">
                            <a:latin typeface="Cambria Math" panose="02040503050406030204" pitchFamily="18" charset="0"/>
                          </a:rPr>
                          <m:t>𝑞</m:t>
                        </m:r>
                        <m:r>
                          <a:rPr lang="en-US" altLang="zh-TW" b="0" i="1" smtClean="0">
                            <a:latin typeface="Cambria Math" panose="02040503050406030204" pitchFamily="18" charset="0"/>
                          </a:rPr>
                          <m:t>, </m:t>
                        </m:r>
                        <m:r>
                          <a:rPr lang="en-US" altLang="zh-TW" b="0" i="1" smtClean="0">
                            <a:latin typeface="Cambria Math" panose="02040503050406030204" pitchFamily="18" charset="0"/>
                          </a:rPr>
                          <m:t>𝑎</m:t>
                        </m:r>
                      </m:e>
                    </m:d>
                    <m:r>
                      <a:rPr lang="en-US" altLang="zh-TW" b="0" i="1" smtClean="0">
                        <a:latin typeface="Cambria Math" panose="02040503050406030204" pitchFamily="18" charset="0"/>
                      </a:rPr>
                      <m:t>=</m:t>
                    </m:r>
                    <m:d>
                      <m:dPr>
                        <m:begChr m:val="{"/>
                        <m:endChr m:val="}"/>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𝑟</m:t>
                        </m:r>
                        <m:r>
                          <a:rPr lang="en-US" altLang="zh-TW" b="0" i="1" smtClean="0">
                            <a:latin typeface="Cambria Math" panose="02040503050406030204" pitchFamily="18" charset="0"/>
                          </a:rPr>
                          <m:t> </m:t>
                        </m:r>
                      </m:e>
                      <m:e>
                        <m:r>
                          <a:rPr lang="en-US" altLang="zh-TW" b="0" i="1" smtClean="0">
                            <a:latin typeface="Cambria Math" panose="02040503050406030204" pitchFamily="18" charset="0"/>
                          </a:rPr>
                          <m:t> </m:t>
                        </m:r>
                        <m:r>
                          <a:rPr lang="zh-TW" altLang="en-US" i="1">
                            <a:latin typeface="Cambria Math" panose="02040503050406030204" pitchFamily="18" charset="0"/>
                            <a:ea typeface="Cambria Math" panose="02040503050406030204" pitchFamily="18" charset="0"/>
                          </a:rPr>
                          <m:t>𝛿</m:t>
                        </m:r>
                        <m:d>
                          <m:dPr>
                            <m:ctrlPr>
                              <a:rPr lang="en-US" altLang="zh-TW" i="1">
                                <a:latin typeface="Cambria Math" panose="02040503050406030204" pitchFamily="18" charset="0"/>
                              </a:rPr>
                            </m:ctrlPr>
                          </m:dPr>
                          <m:e>
                            <m:r>
                              <a:rPr lang="en-US" altLang="zh-TW" b="0" i="1" smtClean="0">
                                <a:latin typeface="Cambria Math" panose="02040503050406030204" pitchFamily="18" charset="0"/>
                              </a:rPr>
                              <m:t>𝑟</m:t>
                            </m:r>
                            <m:r>
                              <a:rPr lang="en-US" altLang="zh-TW" i="1">
                                <a:latin typeface="Cambria Math" panose="02040503050406030204" pitchFamily="18" charset="0"/>
                              </a:rPr>
                              <m:t>, </m:t>
                            </m:r>
                            <m:r>
                              <a:rPr lang="en-US" altLang="zh-TW" i="1">
                                <a:latin typeface="Cambria Math" panose="02040503050406030204" pitchFamily="18" charset="0"/>
                              </a:rPr>
                              <m:t>𝑎</m:t>
                            </m:r>
                          </m:e>
                        </m:d>
                        <m:r>
                          <a:rPr lang="en-US" altLang="zh-TW" i="1">
                            <a:latin typeface="Cambria Math" panose="02040503050406030204" pitchFamily="18" charset="0"/>
                          </a:rPr>
                          <m:t>=</m:t>
                        </m:r>
                        <m:r>
                          <a:rPr lang="en-US" altLang="zh-TW" b="0" i="1" smtClean="0">
                            <a:latin typeface="Cambria Math" panose="02040503050406030204" pitchFamily="18" charset="0"/>
                          </a:rPr>
                          <m:t>𝑞</m:t>
                        </m:r>
                      </m:e>
                    </m:d>
                  </m:oMath>
                </a14:m>
                <a:r>
                  <a:rPr lang="en-US" altLang="zh-TW" b="0" dirty="0" smtClean="0"/>
                  <a:t> where </a:t>
                </a:r>
                <a14:m>
                  <m:oMath xmlns:m="http://schemas.openxmlformats.org/officeDocument/2006/math">
                    <m:r>
                      <a:rPr lang="en-US" altLang="zh-TW" b="0" i="1" smtClean="0">
                        <a:latin typeface="Cambria Math" panose="02040503050406030204" pitchFamily="18" charset="0"/>
                      </a:rPr>
                      <m:t>𝑞</m:t>
                    </m:r>
                    <m:r>
                      <a:rPr lang="en-US" altLang="zh-TW" i="1">
                        <a:latin typeface="Cambria Math" panose="02040503050406030204" pitchFamily="18" charset="0"/>
                        <a:ea typeface="Cambria Math" panose="02040503050406030204" pitchFamily="18" charset="0"/>
                      </a:rPr>
                      <m:t>∈</m:t>
                    </m:r>
                    <m:r>
                      <a:rPr lang="en-US" altLang="zh-TW" i="1" dirty="0">
                        <a:latin typeface="Cambria Math" panose="02040503050406030204" pitchFamily="18" charset="0"/>
                        <a:ea typeface="Cambria Math" panose="02040503050406030204" pitchFamily="18" charset="0"/>
                      </a:rPr>
                      <m:t>𝑄</m:t>
                    </m:r>
                  </m:oMath>
                </a14:m>
                <a:r>
                  <a:rPr lang="en-US" altLang="zh-TW" b="0" dirty="0" smtClean="0"/>
                  <a:t> and </a:t>
                </a:r>
                <a14:m>
                  <m:oMath xmlns:m="http://schemas.openxmlformats.org/officeDocument/2006/math">
                    <m:r>
                      <a:rPr lang="en-US" altLang="zh-TW" i="1">
                        <a:latin typeface="Cambria Math" panose="02040503050406030204" pitchFamily="18" charset="0"/>
                      </a:rPr>
                      <m:t>𝑎</m:t>
                    </m:r>
                    <m:r>
                      <a:rPr lang="en-US" altLang="zh-TW" i="1">
                        <a:latin typeface="Cambria Math" panose="02040503050406030204" pitchFamily="18" charset="0"/>
                        <a:ea typeface="Cambria Math" panose="02040503050406030204" pitchFamily="18" charset="0"/>
                      </a:rPr>
                      <m:t>∈</m:t>
                    </m:r>
                    <m:r>
                      <m:rPr>
                        <m:sty m:val="p"/>
                      </m:rPr>
                      <a:rPr lang="el-GR" altLang="zh-TW" i="1">
                        <a:latin typeface="Cambria Math" panose="02040503050406030204" pitchFamily="18" charset="0"/>
                        <a:ea typeface="Cambria Math" panose="02040503050406030204" pitchFamily="18" charset="0"/>
                      </a:rPr>
                      <m:t>Σ</m:t>
                    </m:r>
                  </m:oMath>
                </a14:m>
                <a:r>
                  <a:rPr lang="en-US" altLang="zh-TW" b="0" dirty="0" smtClean="0"/>
                  <a:t>.</a:t>
                </a:r>
              </a:p>
              <a:p>
                <a:pPr lvl="1"/>
                <a14:m>
                  <m:oMath xmlns:m="http://schemas.openxmlformats.org/officeDocument/2006/math">
                    <m:sSup>
                      <m:sSupPr>
                        <m:ctrlPr>
                          <a:rPr lang="en-US" altLang="zh-TW" i="1">
                            <a:latin typeface="Cambria Math" panose="02040503050406030204" pitchFamily="18" charset="0"/>
                          </a:rPr>
                        </m:ctrlPr>
                      </m:sSupPr>
                      <m:e>
                        <m:r>
                          <a:rPr lang="zh-TW" altLang="en-US" i="1">
                            <a:latin typeface="Cambria Math" panose="02040503050406030204" pitchFamily="18" charset="0"/>
                          </a:rPr>
                          <m:t>𝛿</m:t>
                        </m:r>
                      </m:e>
                      <m:sup>
                        <m:r>
                          <a:rPr lang="en-US" altLang="zh-TW" i="1">
                            <a:latin typeface="Cambria Math" panose="02040503050406030204" pitchFamily="18" charset="0"/>
                          </a:rPr>
                          <m:t>′</m:t>
                        </m:r>
                      </m:sup>
                    </m:sSup>
                    <m:d>
                      <m:dPr>
                        <m:ctrlPr>
                          <a:rPr lang="en-US" altLang="zh-TW" i="1">
                            <a:latin typeface="Cambria Math" panose="02040503050406030204" pitchFamily="18" charset="0"/>
                          </a:rPr>
                        </m:ctrlPr>
                      </m:dPr>
                      <m:e>
                        <m:r>
                          <a:rPr lang="en-US" altLang="zh-TW" i="1">
                            <a:latin typeface="Cambria Math" panose="02040503050406030204" pitchFamily="18" charset="0"/>
                          </a:rPr>
                          <m:t>𝑞</m:t>
                        </m:r>
                        <m:r>
                          <a:rPr lang="en-US" altLang="zh-TW" i="1">
                            <a:latin typeface="Cambria Math" panose="02040503050406030204" pitchFamily="18" charset="0"/>
                          </a:rPr>
                          <m:t>,</m:t>
                        </m:r>
                        <m:r>
                          <a:rPr lang="zh-TW" altLang="en-US" i="1">
                            <a:latin typeface="Cambria Math" panose="02040503050406030204" pitchFamily="18" charset="0"/>
                          </a:rPr>
                          <m:t>𝜀</m:t>
                        </m:r>
                      </m:e>
                    </m:d>
                    <m:r>
                      <a:rPr lang="en-US" altLang="zh-TW" i="1">
                        <a:latin typeface="Cambria Math" panose="02040503050406030204" pitchFamily="18" charset="0"/>
                      </a:rPr>
                      <m:t>=</m:t>
                    </m:r>
                    <m:r>
                      <a:rPr lang="en-US" altLang="zh-TW" i="1">
                        <a:latin typeface="Cambria Math" panose="02040503050406030204" pitchFamily="18" charset="0"/>
                        <a:ea typeface="Cambria Math" panose="02040503050406030204" pitchFamily="18" charset="0"/>
                      </a:rPr>
                      <m:t>∅</m:t>
                    </m:r>
                  </m:oMath>
                </a14:m>
                <a:r>
                  <a:rPr lang="en-US" altLang="zh-TW" dirty="0"/>
                  <a:t> </a:t>
                </a:r>
                <a:r>
                  <a:rPr lang="en-US" altLang="zh-TW" dirty="0" smtClean="0"/>
                  <a:t>for all </a:t>
                </a:r>
                <a14:m>
                  <m:oMath xmlns:m="http://schemas.openxmlformats.org/officeDocument/2006/math">
                    <m:r>
                      <a:rPr lang="en-US" altLang="zh-TW" b="0" i="1" smtClean="0">
                        <a:latin typeface="Cambria Math" panose="02040503050406030204" pitchFamily="18" charset="0"/>
                      </a:rPr>
                      <m:t>𝑞</m:t>
                    </m:r>
                    <m:r>
                      <a:rPr lang="en-US" altLang="zh-TW" i="1">
                        <a:latin typeface="Cambria Math" panose="02040503050406030204" pitchFamily="18" charset="0"/>
                        <a:ea typeface="Cambria Math" panose="02040503050406030204" pitchFamily="18" charset="0"/>
                      </a:rPr>
                      <m:t>∈</m:t>
                    </m:r>
                    <m:r>
                      <a:rPr lang="en-US" altLang="zh-TW" b="0" i="1" dirty="0" smtClean="0">
                        <a:latin typeface="Cambria Math" panose="02040503050406030204" pitchFamily="18" charset="0"/>
                        <a:ea typeface="Cambria Math" panose="02040503050406030204" pitchFamily="18" charset="0"/>
                      </a:rPr>
                      <m:t>𝑄</m:t>
                    </m:r>
                    <m:r>
                      <a:rPr lang="en-US" altLang="zh-TW" b="0" i="1" dirty="0" smtClean="0">
                        <a:latin typeface="Cambria Math" panose="02040503050406030204" pitchFamily="18" charset="0"/>
                        <a:ea typeface="Cambria Math" panose="02040503050406030204" pitchFamily="18" charset="0"/>
                      </a:rPr>
                      <m:t>.</m:t>
                    </m:r>
                  </m:oMath>
                </a14:m>
                <a:endParaRPr lang="en-US" altLang="zh-TW" dirty="0" smtClean="0"/>
              </a:p>
              <a:p>
                <a:pPr lvl="1"/>
                <a14:m>
                  <m:oMath xmlns:m="http://schemas.openxmlformats.org/officeDocument/2006/math">
                    <m:sSup>
                      <m:sSupPr>
                        <m:ctrlPr>
                          <a:rPr lang="en-US" altLang="zh-TW" i="1">
                            <a:latin typeface="Cambria Math" panose="02040503050406030204" pitchFamily="18" charset="0"/>
                          </a:rPr>
                        </m:ctrlPr>
                      </m:sSupPr>
                      <m:e>
                        <m:r>
                          <a:rPr lang="zh-TW" altLang="en-US" i="1">
                            <a:latin typeface="Cambria Math" panose="02040503050406030204" pitchFamily="18" charset="0"/>
                          </a:rPr>
                          <m:t>𝛿</m:t>
                        </m:r>
                      </m:e>
                      <m:sup>
                        <m:r>
                          <a:rPr lang="en-US" altLang="zh-TW" i="1">
                            <a:latin typeface="Cambria Math" panose="02040503050406030204" pitchFamily="18" charset="0"/>
                          </a:rPr>
                          <m:t>′</m:t>
                        </m:r>
                      </m:sup>
                    </m:sSup>
                    <m:d>
                      <m:dPr>
                        <m:ctrlPr>
                          <a:rPr lang="en-US" altLang="zh-TW" i="1">
                            <a:latin typeface="Cambria Math" panose="02040503050406030204" pitchFamily="18" charset="0"/>
                          </a:rPr>
                        </m:ctrlPr>
                      </m:dPr>
                      <m:e>
                        <m:sSubSup>
                          <m:sSubSupPr>
                            <m:ctrlPr>
                              <a:rPr lang="en-US" altLang="zh-TW" i="1">
                                <a:latin typeface="Cambria Math" panose="02040503050406030204" pitchFamily="18" charset="0"/>
                              </a:rPr>
                            </m:ctrlPr>
                          </m:sSubSupPr>
                          <m:e>
                            <m:r>
                              <a:rPr lang="en-US" altLang="zh-TW" i="1">
                                <a:latin typeface="Cambria Math" panose="02040503050406030204" pitchFamily="18" charset="0"/>
                              </a:rPr>
                              <m:t>𝑞</m:t>
                            </m:r>
                          </m:e>
                          <m:sub>
                            <m:r>
                              <a:rPr lang="en-US" altLang="zh-TW" i="1">
                                <a:latin typeface="Cambria Math" panose="02040503050406030204" pitchFamily="18" charset="0"/>
                              </a:rPr>
                              <m:t>0</m:t>
                            </m:r>
                          </m:sub>
                          <m:sup>
                            <m:r>
                              <a:rPr lang="en-US" altLang="zh-TW" i="1">
                                <a:latin typeface="Cambria Math" panose="02040503050406030204" pitchFamily="18" charset="0"/>
                              </a:rPr>
                              <m:t>′</m:t>
                            </m:r>
                          </m:sup>
                        </m:sSubSup>
                        <m:r>
                          <a:rPr lang="en-US" altLang="zh-TW" i="1">
                            <a:latin typeface="Cambria Math" panose="02040503050406030204" pitchFamily="18" charset="0"/>
                          </a:rPr>
                          <m:t>, </m:t>
                        </m:r>
                        <m:r>
                          <a:rPr lang="en-US" altLang="zh-TW" i="1">
                            <a:latin typeface="Cambria Math" panose="02040503050406030204" pitchFamily="18" charset="0"/>
                          </a:rPr>
                          <m:t>𝑎</m:t>
                        </m:r>
                      </m:e>
                    </m:d>
                    <m:r>
                      <a:rPr lang="en-US" altLang="zh-TW" i="1">
                        <a:latin typeface="Cambria Math" panose="02040503050406030204" pitchFamily="18" charset="0"/>
                      </a:rPr>
                      <m:t>=</m:t>
                    </m:r>
                    <m:r>
                      <a:rPr lang="en-US" altLang="zh-TW" i="1">
                        <a:latin typeface="Cambria Math" panose="02040503050406030204" pitchFamily="18" charset="0"/>
                        <a:ea typeface="Cambria Math" panose="02040503050406030204" pitchFamily="18" charset="0"/>
                      </a:rPr>
                      <m:t>∅</m:t>
                    </m:r>
                  </m:oMath>
                </a14:m>
                <a:r>
                  <a:rPr lang="en-US" altLang="zh-TW" dirty="0" smtClean="0"/>
                  <a:t> for all </a:t>
                </a:r>
                <a14:m>
                  <m:oMath xmlns:m="http://schemas.openxmlformats.org/officeDocument/2006/math">
                    <m:r>
                      <a:rPr lang="en-US" altLang="zh-TW" b="0" i="1" smtClean="0">
                        <a:latin typeface="Cambria Math" panose="02040503050406030204" pitchFamily="18" charset="0"/>
                      </a:rPr>
                      <m:t>𝑎</m:t>
                    </m:r>
                    <m:r>
                      <a:rPr lang="en-US" altLang="zh-TW" b="0" i="1" smtClean="0">
                        <a:latin typeface="Cambria Math" panose="02040503050406030204" pitchFamily="18" charset="0"/>
                        <a:ea typeface="Cambria Math" panose="02040503050406030204" pitchFamily="18" charset="0"/>
                      </a:rPr>
                      <m:t>∈</m:t>
                    </m:r>
                    <m:r>
                      <m:rPr>
                        <m:sty m:val="p"/>
                      </m:rPr>
                      <a:rPr lang="el-GR" altLang="zh-TW" i="1">
                        <a:latin typeface="Cambria Math" panose="02040503050406030204" pitchFamily="18" charset="0"/>
                        <a:ea typeface="Cambria Math" panose="02040503050406030204" pitchFamily="18" charset="0"/>
                      </a:rPr>
                      <m:t>Σ</m:t>
                    </m:r>
                  </m:oMath>
                </a14:m>
                <a:r>
                  <a:rPr lang="en-US" altLang="zh-TW" dirty="0" smtClean="0"/>
                  <a:t>.</a:t>
                </a:r>
              </a:p>
              <a:p>
                <a:pPr lvl="1"/>
                <a14:m>
                  <m:oMath xmlns:m="http://schemas.openxmlformats.org/officeDocument/2006/math">
                    <m:sSup>
                      <m:sSupPr>
                        <m:ctrlPr>
                          <a:rPr lang="en-US" altLang="zh-TW" i="1">
                            <a:latin typeface="Cambria Math" panose="02040503050406030204" pitchFamily="18" charset="0"/>
                          </a:rPr>
                        </m:ctrlPr>
                      </m:sSupPr>
                      <m:e>
                        <m:r>
                          <a:rPr lang="zh-TW" altLang="en-US" i="1">
                            <a:latin typeface="Cambria Math" panose="02040503050406030204" pitchFamily="18" charset="0"/>
                          </a:rPr>
                          <m:t>𝛿</m:t>
                        </m:r>
                      </m:e>
                      <m:sup>
                        <m:r>
                          <a:rPr lang="en-US" altLang="zh-TW" i="1">
                            <a:latin typeface="Cambria Math" panose="02040503050406030204" pitchFamily="18" charset="0"/>
                          </a:rPr>
                          <m:t>′</m:t>
                        </m:r>
                      </m:sup>
                    </m:sSup>
                    <m:d>
                      <m:dPr>
                        <m:ctrlPr>
                          <a:rPr lang="en-US" altLang="zh-TW" i="1">
                            <a:latin typeface="Cambria Math" panose="02040503050406030204" pitchFamily="18" charset="0"/>
                          </a:rPr>
                        </m:ctrlPr>
                      </m:dPr>
                      <m:e>
                        <m:sSubSup>
                          <m:sSubSupPr>
                            <m:ctrlPr>
                              <a:rPr lang="en-US" altLang="zh-TW" i="1">
                                <a:latin typeface="Cambria Math" panose="02040503050406030204" pitchFamily="18" charset="0"/>
                              </a:rPr>
                            </m:ctrlPr>
                          </m:sSubSupPr>
                          <m:e>
                            <m:r>
                              <a:rPr lang="en-US" altLang="zh-TW" i="1">
                                <a:latin typeface="Cambria Math" panose="02040503050406030204" pitchFamily="18" charset="0"/>
                              </a:rPr>
                              <m:t>𝑞</m:t>
                            </m:r>
                          </m:e>
                          <m:sub>
                            <m:r>
                              <a:rPr lang="en-US" altLang="zh-TW" i="1">
                                <a:latin typeface="Cambria Math" panose="02040503050406030204" pitchFamily="18" charset="0"/>
                              </a:rPr>
                              <m:t>0</m:t>
                            </m:r>
                          </m:sub>
                          <m:sup>
                            <m:r>
                              <a:rPr lang="en-US" altLang="zh-TW" i="1">
                                <a:latin typeface="Cambria Math" panose="02040503050406030204" pitchFamily="18" charset="0"/>
                              </a:rPr>
                              <m:t>′</m:t>
                            </m:r>
                          </m:sup>
                        </m:sSubSup>
                        <m:r>
                          <a:rPr lang="en-US" altLang="zh-TW" i="1">
                            <a:latin typeface="Cambria Math" panose="02040503050406030204" pitchFamily="18" charset="0"/>
                          </a:rPr>
                          <m:t>,</m:t>
                        </m:r>
                        <m:r>
                          <a:rPr lang="zh-TW" altLang="en-US" i="1">
                            <a:latin typeface="Cambria Math" panose="02040503050406030204" pitchFamily="18" charset="0"/>
                          </a:rPr>
                          <m:t>𝜀</m:t>
                        </m:r>
                      </m:e>
                    </m:d>
                    <m:r>
                      <a:rPr lang="en-US" altLang="zh-TW" i="1">
                        <a:latin typeface="Cambria Math" panose="02040503050406030204" pitchFamily="18" charset="0"/>
                      </a:rPr>
                      <m:t>=</m:t>
                    </m:r>
                    <m:r>
                      <a:rPr lang="en-US" altLang="zh-TW" b="0" i="1" smtClean="0">
                        <a:latin typeface="Cambria Math" panose="02040503050406030204" pitchFamily="18" charset="0"/>
                      </a:rPr>
                      <m:t>𝐹</m:t>
                    </m:r>
                    <m:r>
                      <a:rPr lang="en-US" altLang="zh-TW" b="0" i="1" smtClean="0">
                        <a:latin typeface="Cambria Math" panose="02040503050406030204" pitchFamily="18" charset="0"/>
                      </a:rPr>
                      <m:t>.</m:t>
                    </m:r>
                  </m:oMath>
                </a14:m>
                <a:endParaRPr lang="en-US" altLang="zh-TW" dirty="0" smtClean="0"/>
              </a:p>
              <a:p>
                <a:pPr lvl="1"/>
                <a14:m>
                  <m:oMath xmlns:m="http://schemas.openxmlformats.org/officeDocument/2006/math">
                    <m:sSup>
                      <m:sSupPr>
                        <m:ctrlPr>
                          <a:rPr lang="en-US" altLang="zh-TW" i="1">
                            <a:latin typeface="Cambria Math" panose="02040503050406030204" pitchFamily="18" charset="0"/>
                          </a:rPr>
                        </m:ctrlPr>
                      </m:sSupPr>
                      <m:e>
                        <m:r>
                          <a:rPr lang="en-US" altLang="zh-TW" i="1">
                            <a:latin typeface="Cambria Math" panose="02040503050406030204" pitchFamily="18" charset="0"/>
                          </a:rPr>
                          <m:t>𝐹</m:t>
                        </m:r>
                      </m:e>
                      <m:sup>
                        <m:r>
                          <a:rPr lang="en-US" altLang="zh-TW" b="0" i="1" smtClean="0">
                            <a:latin typeface="Cambria Math" panose="02040503050406030204" pitchFamily="18" charset="0"/>
                          </a:rPr>
                          <m:t>′</m:t>
                        </m:r>
                      </m:sup>
                    </m:sSup>
                    <m:r>
                      <a:rPr lang="en-US" altLang="zh-TW" b="0" i="1" smtClean="0">
                        <a:latin typeface="Cambria Math" panose="02040503050406030204" pitchFamily="18" charset="0"/>
                      </a:rPr>
                      <m:t>=</m:t>
                    </m:r>
                    <m:d>
                      <m:dPr>
                        <m:begChr m:val="{"/>
                        <m:endChr m:val="}"/>
                        <m:ctrlPr>
                          <a:rPr lang="en-US" altLang="zh-TW" b="0" i="1" smtClean="0">
                            <a:latin typeface="Cambria Math" panose="02040503050406030204" pitchFamily="18" charset="0"/>
                          </a:rPr>
                        </m:ctrlPr>
                      </m:dPr>
                      <m:e>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𝑞</m:t>
                            </m:r>
                          </m:e>
                          <m:sub>
                            <m:r>
                              <a:rPr lang="en-US" altLang="zh-TW" i="1">
                                <a:latin typeface="Cambria Math" panose="02040503050406030204" pitchFamily="18" charset="0"/>
                                <a:ea typeface="Cambria Math" panose="02040503050406030204" pitchFamily="18" charset="0"/>
                              </a:rPr>
                              <m:t>0</m:t>
                            </m:r>
                          </m:sub>
                        </m:sSub>
                      </m:e>
                    </m:d>
                  </m:oMath>
                </a14:m>
                <a:r>
                  <a:rPr lang="en-US" altLang="zh-TW" dirty="0" smtClean="0"/>
                  <a:t>, </a:t>
                </a:r>
                <a:r>
                  <a:rPr lang="en-US" altLang="zh-TW" dirty="0"/>
                  <a:t>the </a:t>
                </a:r>
                <a:r>
                  <a:rPr lang="en-US" altLang="zh-TW" dirty="0" smtClean="0"/>
                  <a:t>start state of </a:t>
                </a:r>
                <a14:m>
                  <m:oMath xmlns:m="http://schemas.openxmlformats.org/officeDocument/2006/math">
                    <m:r>
                      <a:rPr lang="en-US" altLang="zh-TW" b="0" i="1" smtClean="0">
                        <a:latin typeface="Cambria Math" panose="02040503050406030204" pitchFamily="18" charset="0"/>
                      </a:rPr>
                      <m:t>𝑀</m:t>
                    </m:r>
                  </m:oMath>
                </a14:m>
                <a:r>
                  <a:rPr lang="en-US" altLang="zh-TW" dirty="0" smtClean="0"/>
                  <a:t>.</a:t>
                </a:r>
                <a:endParaRPr lang="en-US" altLang="zh-TW" dirty="0"/>
              </a:p>
              <a:p>
                <a:r>
                  <a:rPr lang="en-US" altLang="zh-TW" dirty="0" smtClean="0"/>
                  <a:t>The </a:t>
                </a:r>
                <a:r>
                  <a:rPr lang="en-US" altLang="zh-TW" dirty="0"/>
                  <a:t>new start state </a:t>
                </a:r>
                <a14:m>
                  <m:oMath xmlns:m="http://schemas.openxmlformats.org/officeDocument/2006/math">
                    <m:sSubSup>
                      <m:sSubSupPr>
                        <m:ctrlPr>
                          <a:rPr lang="en-US" altLang="zh-TW" i="1">
                            <a:latin typeface="Cambria Math" panose="02040503050406030204" pitchFamily="18" charset="0"/>
                          </a:rPr>
                        </m:ctrlPr>
                      </m:sSubSupPr>
                      <m:e>
                        <m:r>
                          <a:rPr lang="en-US" altLang="zh-TW" i="1">
                            <a:latin typeface="Cambria Math" panose="02040503050406030204" pitchFamily="18" charset="0"/>
                          </a:rPr>
                          <m:t>𝑞</m:t>
                        </m:r>
                      </m:e>
                      <m:sub>
                        <m:r>
                          <a:rPr lang="en-US" altLang="zh-TW" i="1">
                            <a:latin typeface="Cambria Math" panose="02040503050406030204" pitchFamily="18" charset="0"/>
                          </a:rPr>
                          <m:t>0</m:t>
                        </m:r>
                      </m:sub>
                      <m:sup>
                        <m:r>
                          <a:rPr lang="en-US" altLang="zh-TW" i="1">
                            <a:latin typeface="Cambria Math" panose="02040503050406030204" pitchFamily="18" charset="0"/>
                          </a:rPr>
                          <m:t>′</m:t>
                        </m:r>
                      </m:sup>
                    </m:sSubSup>
                  </m:oMath>
                </a14:m>
                <a:r>
                  <a:rPr lang="en-US" altLang="zh-TW" dirty="0" smtClean="0"/>
                  <a:t> does </a:t>
                </a:r>
                <a:r>
                  <a:rPr lang="en-US" altLang="zh-TW" dirty="0"/>
                  <a:t>nothing </a:t>
                </a:r>
                <a:r>
                  <a:rPr lang="en-US" altLang="zh-TW" dirty="0" smtClean="0"/>
                  <a:t>but makes </a:t>
                </a:r>
                <a14:m>
                  <m:oMath xmlns:m="http://schemas.openxmlformats.org/officeDocument/2006/math">
                    <m:r>
                      <a:rPr lang="zh-TW" altLang="en-US" i="1" smtClean="0">
                        <a:latin typeface="Cambria Math" panose="02040503050406030204" pitchFamily="18" charset="0"/>
                      </a:rPr>
                      <m:t>𝜀</m:t>
                    </m:r>
                  </m:oMath>
                </a14:m>
                <a:r>
                  <a:rPr lang="en-US" altLang="zh-TW" dirty="0" smtClean="0"/>
                  <a:t>-transitions to all </a:t>
                </a:r>
                <a:r>
                  <a:rPr lang="en-US" altLang="zh-TW" dirty="0"/>
                  <a:t>the original accept </a:t>
                </a:r>
                <a:r>
                  <a:rPr lang="en-US" altLang="zh-TW" dirty="0" smtClean="0"/>
                  <a:t>states of</a:t>
                </a:r>
                <a:r>
                  <a:rPr lang="en-US" altLang="zh-TW" dirty="0"/>
                  <a:t> </a:t>
                </a:r>
                <a14:m>
                  <m:oMath xmlns:m="http://schemas.openxmlformats.org/officeDocument/2006/math">
                    <m:r>
                      <a:rPr lang="en-US" altLang="zh-TW" i="1">
                        <a:latin typeface="Cambria Math" panose="02040503050406030204" pitchFamily="18" charset="0"/>
                      </a:rPr>
                      <m:t>𝑀</m:t>
                    </m:r>
                  </m:oMath>
                </a14:m>
                <a:r>
                  <a:rPr lang="en-US" altLang="zh-TW" dirty="0" smtClean="0"/>
                  <a:t>. </a:t>
                </a:r>
                <a:endParaRPr lang="en-US" altLang="zh-TW" dirty="0"/>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838200" y="1545336"/>
                <a:ext cx="10515600" cy="4892040"/>
              </a:xfrm>
              <a:blipFill rotWithShape="0">
                <a:blip r:embed="rId2"/>
                <a:stretch>
                  <a:fillRect l="-1217" t="-2868" r="-1333"/>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1614988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內容版面配置區 13"/>
          <p:cNvPicPr>
            <a:picLocks noGrp="1" noChangeAspect="1"/>
          </p:cNvPicPr>
          <p:nvPr>
            <p:ph idx="1"/>
          </p:nvPr>
        </p:nvPicPr>
        <p:blipFill rotWithShape="1">
          <a:blip r:embed="rId2" cstate="print"/>
          <a:srcRect l="4755" t="24380" r="13038"/>
          <a:stretch/>
        </p:blipFill>
        <p:spPr>
          <a:xfrm>
            <a:off x="3096879" y="2277821"/>
            <a:ext cx="5477256" cy="3543490"/>
          </a:xfrm>
          <a:prstGeom prst="rect">
            <a:avLst/>
          </a:prstGeom>
        </p:spPr>
      </p:pic>
      <p:sp>
        <p:nvSpPr>
          <p:cNvPr id="2" name="標題 1"/>
          <p:cNvSpPr>
            <a:spLocks noGrp="1"/>
          </p:cNvSpPr>
          <p:nvPr>
            <p:ph type="title"/>
          </p:nvPr>
        </p:nvSpPr>
        <p:spPr/>
        <p:txBody>
          <a:bodyPr/>
          <a:lstStyle/>
          <a:p>
            <a:r>
              <a:rPr lang="en-US" altLang="zh-TW" dirty="0" smtClean="0"/>
              <a:t>HW#2 – Q6</a:t>
            </a:r>
            <a:endParaRPr lang="zh-TW" altLang="en-US" dirty="0"/>
          </a:p>
        </p:txBody>
      </p:sp>
      <p:grpSp>
        <p:nvGrpSpPr>
          <p:cNvPr id="4" name="群組 3"/>
          <p:cNvGrpSpPr/>
          <p:nvPr/>
        </p:nvGrpSpPr>
        <p:grpSpPr>
          <a:xfrm>
            <a:off x="2471170" y="2098735"/>
            <a:ext cx="7453726" cy="3901662"/>
            <a:chOff x="2654050" y="2454386"/>
            <a:chExt cx="7453726" cy="3901662"/>
          </a:xfrm>
        </p:grpSpPr>
        <mc:AlternateContent xmlns:mc="http://schemas.openxmlformats.org/markup-compatibility/2006" xmlns:a14="http://schemas.microsoft.com/office/drawing/2010/main">
          <mc:Choice Requires="a14">
            <p:sp>
              <p:nvSpPr>
                <p:cNvPr id="5" name="文字方塊 4"/>
                <p:cNvSpPr txBox="1"/>
                <p:nvPr/>
              </p:nvSpPr>
              <p:spPr>
                <a:xfrm>
                  <a:off x="2654050" y="2454386"/>
                  <a:ext cx="1424813" cy="8249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0</m:t>
                                  </m:r>
                                </m:e>
                              </m:mr>
                              <m:mr>
                                <m:e>
                                  <m:r>
                                    <a:rPr lang="en-US" altLang="zh-TW" i="1">
                                      <a:latin typeface="Cambria Math" panose="02040503050406030204" pitchFamily="18" charset="0"/>
                                    </a:rPr>
                                    <m:t>0</m:t>
                                  </m:r>
                                </m:e>
                              </m:mr>
                            </m:m>
                          </m:e>
                        </m:d>
                        <m:r>
                          <a:rPr lang="en-US" altLang="zh-TW" i="1">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0</m:t>
                                  </m:r>
                                </m:e>
                              </m:mr>
                              <m:mr>
                                <m:e>
                                  <m:r>
                                    <a:rPr lang="en-US" altLang="zh-TW" i="1">
                                      <a:latin typeface="Cambria Math" panose="02040503050406030204" pitchFamily="18" charset="0"/>
                                    </a:rPr>
                                    <m:t>1</m:t>
                                  </m:r>
                                </m:e>
                              </m:mr>
                            </m:m>
                          </m:e>
                        </m:d>
                        <m:r>
                          <a:rPr lang="en-US" altLang="zh-TW">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1</m:t>
                                  </m:r>
                                </m:e>
                              </m:mr>
                              <m:mr>
                                <m:e>
                                  <m:r>
                                    <a:rPr lang="en-US" altLang="zh-TW" i="1">
                                      <a:latin typeface="Cambria Math" panose="02040503050406030204" pitchFamily="18" charset="0"/>
                                    </a:rPr>
                                    <m:t>1</m:t>
                                  </m:r>
                                </m:e>
                              </m:mr>
                            </m:m>
                          </m:e>
                        </m:d>
                      </m:oMath>
                    </m:oMathPara>
                  </a14:m>
                  <a:endParaRPr lang="zh-TW" altLang="en-US" dirty="0"/>
                </a:p>
              </p:txBody>
            </p:sp>
          </mc:Choice>
          <mc:Fallback xmlns="">
            <p:sp>
              <p:nvSpPr>
                <p:cNvPr id="5" name="文字方塊 4"/>
                <p:cNvSpPr txBox="1">
                  <a:spLocks noRot="1" noChangeAspect="1" noMove="1" noResize="1" noEditPoints="1" noAdjustHandles="1" noChangeArrowheads="1" noChangeShapeType="1" noTextEdit="1"/>
                </p:cNvSpPr>
                <p:nvPr/>
              </p:nvSpPr>
              <p:spPr>
                <a:xfrm>
                  <a:off x="2654050" y="2454386"/>
                  <a:ext cx="1424813" cy="824906"/>
                </a:xfrm>
                <a:prstGeom prst="rect">
                  <a:avLst/>
                </a:prstGeom>
                <a:blipFill rotWithShape="0">
                  <a:blip r:embed="rId3"/>
                  <a:stretch>
                    <a:fillRect/>
                  </a:stretch>
                </a:blipFill>
              </p:spPr>
              <p:txBody>
                <a:bodyPr/>
                <a:lstStyle/>
                <a:p>
                  <a:r>
                    <a:rPr lang="zh-TW" altLang="en-US">
                      <a:noFill/>
                    </a:rPr>
                    <a:t> </a:t>
                  </a:r>
                </a:p>
              </p:txBody>
            </p:sp>
          </mc:Fallback>
        </mc:AlternateContent>
        <p:grpSp>
          <p:nvGrpSpPr>
            <p:cNvPr id="3" name="群組 2"/>
            <p:cNvGrpSpPr/>
            <p:nvPr/>
          </p:nvGrpSpPr>
          <p:grpSpPr>
            <a:xfrm>
              <a:off x="5817484" y="2454386"/>
              <a:ext cx="4290292" cy="3901662"/>
              <a:chOff x="5817484" y="2454386"/>
              <a:chExt cx="4290292" cy="3901662"/>
            </a:xfrm>
          </p:grpSpPr>
          <mc:AlternateContent xmlns:mc="http://schemas.openxmlformats.org/markup-compatibility/2006" xmlns:a14="http://schemas.microsoft.com/office/drawing/2010/main">
            <mc:Choice Requires="a14">
              <p:sp>
                <p:nvSpPr>
                  <p:cNvPr id="7" name="文字方塊 6"/>
                  <p:cNvSpPr txBox="1"/>
                  <p:nvPr/>
                </p:nvSpPr>
                <p:spPr>
                  <a:xfrm>
                    <a:off x="8033202" y="2454386"/>
                    <a:ext cx="1424813" cy="8249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0</m:t>
                                    </m:r>
                                  </m:e>
                                </m:mr>
                                <m:mr>
                                  <m:e>
                                    <m:r>
                                      <a:rPr lang="en-US" altLang="zh-TW" i="1">
                                        <a:latin typeface="Cambria Math" panose="02040503050406030204" pitchFamily="18" charset="0"/>
                                      </a:rPr>
                                      <m:t>0</m:t>
                                    </m:r>
                                  </m:e>
                                </m:mr>
                              </m:m>
                            </m:e>
                          </m:d>
                          <m:r>
                            <a:rPr lang="en-US" altLang="zh-TW" i="1">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1</m:t>
                                    </m:r>
                                  </m:e>
                                </m:mr>
                                <m:mr>
                                  <m:e>
                                    <m:r>
                                      <a:rPr lang="en-US" altLang="zh-TW" i="1">
                                        <a:latin typeface="Cambria Math" panose="02040503050406030204" pitchFamily="18" charset="0"/>
                                      </a:rPr>
                                      <m:t>0</m:t>
                                    </m:r>
                                  </m:e>
                                </m:mr>
                              </m:m>
                            </m:e>
                          </m:d>
                          <m:r>
                            <a:rPr lang="en-US" altLang="zh-TW">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1</m:t>
                                    </m:r>
                                  </m:e>
                                </m:mr>
                                <m:mr>
                                  <m:e>
                                    <m:r>
                                      <a:rPr lang="en-US" altLang="zh-TW" i="1">
                                        <a:latin typeface="Cambria Math" panose="02040503050406030204" pitchFamily="18" charset="0"/>
                                      </a:rPr>
                                      <m:t>1</m:t>
                                    </m:r>
                                  </m:e>
                                </m:mr>
                              </m:m>
                            </m:e>
                          </m:d>
                        </m:oMath>
                      </m:oMathPara>
                    </a14:m>
                    <a:endParaRPr lang="zh-TW" altLang="en-US" dirty="0"/>
                  </a:p>
                </p:txBody>
              </p:sp>
            </mc:Choice>
            <mc:Fallback xmlns="">
              <p:sp>
                <p:nvSpPr>
                  <p:cNvPr id="7" name="文字方塊 6"/>
                  <p:cNvSpPr txBox="1">
                    <a:spLocks noRot="1" noChangeAspect="1" noMove="1" noResize="1" noEditPoints="1" noAdjustHandles="1" noChangeArrowheads="1" noChangeShapeType="1" noTextEdit="1"/>
                  </p:cNvSpPr>
                  <p:nvPr/>
                </p:nvSpPr>
                <p:spPr>
                  <a:xfrm>
                    <a:off x="8033202" y="2454386"/>
                    <a:ext cx="1424813" cy="824906"/>
                  </a:xfrm>
                  <a:prstGeom prst="rect">
                    <a:avLst/>
                  </a:prstGeom>
                  <a:blipFill rotWithShape="0">
                    <a:blip r:embed="rId4"/>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0" name="文字方塊 9"/>
                  <p:cNvSpPr txBox="1"/>
                  <p:nvPr/>
                </p:nvSpPr>
                <p:spPr>
                  <a:xfrm>
                    <a:off x="5817484" y="2559039"/>
                    <a:ext cx="549958" cy="8249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1</m:t>
                                    </m:r>
                                  </m:e>
                                </m:mr>
                                <m:mr>
                                  <m:e>
                                    <m:r>
                                      <a:rPr lang="en-US" altLang="zh-TW" i="1">
                                        <a:latin typeface="Cambria Math" panose="02040503050406030204" pitchFamily="18" charset="0"/>
                                      </a:rPr>
                                      <m:t>0</m:t>
                                    </m:r>
                                  </m:e>
                                </m:mr>
                              </m:m>
                            </m:e>
                          </m:d>
                        </m:oMath>
                      </m:oMathPara>
                    </a14:m>
                    <a:endParaRPr lang="zh-TW" altLang="en-US" dirty="0"/>
                  </a:p>
                </p:txBody>
              </p:sp>
            </mc:Choice>
            <mc:Fallback xmlns="">
              <p:sp>
                <p:nvSpPr>
                  <p:cNvPr id="10" name="文字方塊 9"/>
                  <p:cNvSpPr txBox="1">
                    <a:spLocks noRot="1" noChangeAspect="1" noMove="1" noResize="1" noEditPoints="1" noAdjustHandles="1" noChangeArrowheads="1" noChangeShapeType="1" noTextEdit="1"/>
                  </p:cNvSpPr>
                  <p:nvPr/>
                </p:nvSpPr>
                <p:spPr>
                  <a:xfrm>
                    <a:off x="5817484" y="2559039"/>
                    <a:ext cx="549958" cy="824906"/>
                  </a:xfrm>
                  <a:prstGeom prst="rect">
                    <a:avLst/>
                  </a:prstGeom>
                  <a:blipFill rotWithShape="0">
                    <a:blip r:embed="rId5"/>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1" name="文字方塊 10"/>
                  <p:cNvSpPr txBox="1"/>
                  <p:nvPr/>
                </p:nvSpPr>
                <p:spPr>
                  <a:xfrm>
                    <a:off x="5817484" y="3699042"/>
                    <a:ext cx="549958" cy="823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0</m:t>
                                    </m:r>
                                  </m:e>
                                </m:mr>
                                <m:mr>
                                  <m:e>
                                    <m:r>
                                      <a:rPr lang="en-US" altLang="zh-TW" i="1">
                                        <a:latin typeface="Cambria Math" panose="02040503050406030204" pitchFamily="18" charset="0"/>
                                      </a:rPr>
                                      <m:t>1</m:t>
                                    </m:r>
                                  </m:e>
                                </m:mr>
                              </m:m>
                            </m:e>
                          </m:d>
                        </m:oMath>
                      </m:oMathPara>
                    </a14:m>
                    <a:endParaRPr lang="zh-TW" altLang="en-US" dirty="0"/>
                  </a:p>
                </p:txBody>
              </p:sp>
            </mc:Choice>
            <mc:Fallback xmlns="">
              <p:sp>
                <p:nvSpPr>
                  <p:cNvPr id="11" name="文字方塊 10"/>
                  <p:cNvSpPr txBox="1">
                    <a:spLocks noRot="1" noChangeAspect="1" noMove="1" noResize="1" noEditPoints="1" noAdjustHandles="1" noChangeArrowheads="1" noChangeShapeType="1" noTextEdit="1"/>
                  </p:cNvSpPr>
                  <p:nvPr/>
                </p:nvSpPr>
                <p:spPr>
                  <a:xfrm>
                    <a:off x="5817484" y="3699042"/>
                    <a:ext cx="549958" cy="823110"/>
                  </a:xfrm>
                  <a:prstGeom prst="rect">
                    <a:avLst/>
                  </a:prstGeom>
                  <a:blipFill rotWithShape="0">
                    <a:blip r:embed="rId6"/>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5" name="文字方塊 14"/>
                  <p:cNvSpPr txBox="1"/>
                  <p:nvPr/>
                </p:nvSpPr>
                <p:spPr>
                  <a:xfrm>
                    <a:off x="6635287" y="5531142"/>
                    <a:ext cx="3472489" cy="824906"/>
                  </a:xfrm>
                  <a:prstGeom prst="rect">
                    <a:avLst/>
                  </a:prstGeom>
                  <a:noFill/>
                </p:spPr>
                <p:txBody>
                  <a:bodyPr wrap="none" rtlCol="0">
                    <a:spAutoFit/>
                  </a:bodyPr>
                  <a:lstStyle/>
                  <a:p>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0</m:t>
                                  </m:r>
                                </m:e>
                              </m:mr>
                              <m:mr>
                                <m:e>
                                  <m:r>
                                    <a:rPr lang="en-US" altLang="zh-TW" i="1">
                                      <a:latin typeface="Cambria Math" panose="02040503050406030204" pitchFamily="18" charset="0"/>
                                    </a:rPr>
                                    <m:t>0</m:t>
                                  </m:r>
                                </m:e>
                              </m:mr>
                            </m:m>
                          </m:e>
                        </m:d>
                        <m:r>
                          <a:rPr lang="en-US" altLang="zh-TW" i="1">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0</m:t>
                                  </m:r>
                                </m:e>
                              </m:mr>
                              <m:mr>
                                <m:e>
                                  <m:r>
                                    <a:rPr lang="en-US" altLang="zh-TW" i="1">
                                      <a:latin typeface="Cambria Math" panose="02040503050406030204" pitchFamily="18" charset="0"/>
                                    </a:rPr>
                                    <m:t>0</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1</m:t>
                                  </m:r>
                                </m:e>
                              </m:mr>
                              <m:mr>
                                <m:e>
                                  <m:r>
                                    <a:rPr lang="en-US" altLang="zh-TW" i="1">
                                      <a:latin typeface="Cambria Math" panose="02040503050406030204" pitchFamily="18" charset="0"/>
                                    </a:rPr>
                                    <m:t>0</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1</m:t>
                                  </m:r>
                                </m:e>
                              </m:mr>
                              <m:mr>
                                <m:e>
                                  <m:r>
                                    <a:rPr lang="en-US" altLang="zh-TW" i="1">
                                      <a:latin typeface="Cambria Math" panose="02040503050406030204" pitchFamily="18" charset="0"/>
                                    </a:rPr>
                                    <m:t>0</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a:rPr lang="en-US" altLang="zh-TW" i="1">
                                      <a:latin typeface="Cambria Math" panose="02040503050406030204" pitchFamily="18" charset="0"/>
                                    </a:rPr>
                                    <m:t>0</m:t>
                                  </m:r>
                                </m:e>
                              </m:mr>
                              <m:mr>
                                <m:e>
                                  <m:r>
                                    <a:rPr lang="en-US" altLang="zh-TW" i="1">
                                      <a:latin typeface="Cambria Math" panose="02040503050406030204" pitchFamily="18" charset="0"/>
                                    </a:rPr>
                                    <m:t>0</m:t>
                                  </m:r>
                                </m:e>
                              </m:mr>
                              <m:mr>
                                <m:e>
                                  <m:r>
                                    <a:rPr lang="en-US" altLang="zh-TW" i="1">
                                      <a:latin typeface="Cambria Math" panose="02040503050406030204" pitchFamily="18" charset="0"/>
                                    </a:rPr>
                                    <m:t>1</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0</m:t>
                                  </m:r>
                                </m:e>
                              </m:mr>
                              <m:mr>
                                <m:e>
                                  <m:r>
                                    <a:rPr lang="en-US" altLang="zh-TW" i="1">
                                      <a:latin typeface="Cambria Math" panose="02040503050406030204" pitchFamily="18" charset="0"/>
                                    </a:rPr>
                                    <m:t>1</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1</m:t>
                                  </m:r>
                                </m:e>
                              </m:mr>
                              <m:mr>
                                <m:e>
                                  <m:r>
                                    <a:rPr lang="en-US" altLang="zh-TW" i="1">
                                      <a:latin typeface="Cambria Math" panose="02040503050406030204" pitchFamily="18" charset="0"/>
                                    </a:rPr>
                                    <m:t>1</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1</m:t>
                                  </m:r>
                                </m:e>
                              </m:mr>
                              <m:mr>
                                <m:e>
                                  <m:r>
                                    <a:rPr lang="en-US" altLang="zh-TW" i="1">
                                      <a:latin typeface="Cambria Math" panose="02040503050406030204" pitchFamily="18" charset="0"/>
                                    </a:rPr>
                                    <m:t>1</m:t>
                                  </m:r>
                                </m:e>
                              </m:mr>
                            </m:m>
                          </m:e>
                        </m:d>
                      </m:oMath>
                    </a14:m>
                    <a:endParaRPr lang="zh-TW" altLang="en-US" dirty="0"/>
                  </a:p>
                </p:txBody>
              </p:sp>
            </mc:Choice>
            <mc:Fallback xmlns="">
              <p:sp>
                <p:nvSpPr>
                  <p:cNvPr id="15" name="文字方塊 14"/>
                  <p:cNvSpPr txBox="1">
                    <a:spLocks noRot="1" noChangeAspect="1" noMove="1" noResize="1" noEditPoints="1" noAdjustHandles="1" noChangeArrowheads="1" noChangeShapeType="1" noTextEdit="1"/>
                  </p:cNvSpPr>
                  <p:nvPr/>
                </p:nvSpPr>
                <p:spPr>
                  <a:xfrm>
                    <a:off x="6635287" y="5531142"/>
                    <a:ext cx="3472489" cy="824906"/>
                  </a:xfrm>
                  <a:prstGeom prst="rect">
                    <a:avLst/>
                  </a:prstGeom>
                  <a:blipFill rotWithShape="0">
                    <a:blip r:embed="rId7"/>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6" name="文字方塊 15"/>
                  <p:cNvSpPr txBox="1"/>
                  <p:nvPr/>
                </p:nvSpPr>
                <p:spPr>
                  <a:xfrm>
                    <a:off x="7195892" y="4405217"/>
                    <a:ext cx="1766061" cy="824906"/>
                  </a:xfrm>
                  <a:prstGeom prst="rect">
                    <a:avLst/>
                  </a:prstGeom>
                  <a:noFill/>
                </p:spPr>
                <p:txBody>
                  <a:bodyPr wrap="none" rtlCol="0">
                    <a:spAutoFit/>
                  </a:bodyPr>
                  <a:lstStyle/>
                  <a:p>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0</m:t>
                                  </m:r>
                                </m:e>
                              </m:mr>
                              <m:mr>
                                <m:e>
                                  <m:r>
                                    <a:rPr lang="en-US" altLang="zh-TW" i="1">
                                      <a:latin typeface="Cambria Math" panose="02040503050406030204" pitchFamily="18" charset="0"/>
                                    </a:rPr>
                                    <m:t>0</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1</m:t>
                                  </m:r>
                                </m:e>
                              </m:mr>
                              <m:mr>
                                <m:e>
                                  <m:r>
                                    <a:rPr lang="en-US" altLang="zh-TW" i="1">
                                      <a:latin typeface="Cambria Math" panose="02040503050406030204" pitchFamily="18" charset="0"/>
                                    </a:rPr>
                                    <m:t>0</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0</m:t>
                                  </m:r>
                                </m:e>
                              </m:mr>
                              <m:mr>
                                <m:e>
                                  <m:r>
                                    <a:rPr lang="en-US" altLang="zh-TW" i="1">
                                      <a:latin typeface="Cambria Math" panose="02040503050406030204" pitchFamily="18" charset="0"/>
                                    </a:rPr>
                                    <m:t>1</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1</m:t>
                                  </m:r>
                                </m:e>
                              </m:mr>
                              <m:mr>
                                <m:e>
                                  <m:r>
                                    <a:rPr lang="en-US" altLang="zh-TW" i="1">
                                      <a:latin typeface="Cambria Math" panose="02040503050406030204" pitchFamily="18" charset="0"/>
                                    </a:rPr>
                                    <m:t>1</m:t>
                                  </m:r>
                                </m:e>
                              </m:mr>
                            </m:m>
                          </m:e>
                        </m:d>
                      </m:oMath>
                    </a14:m>
                    <a:endParaRPr lang="zh-TW" altLang="en-US" dirty="0"/>
                  </a:p>
                </p:txBody>
              </p:sp>
            </mc:Choice>
            <mc:Fallback xmlns="">
              <p:sp>
                <p:nvSpPr>
                  <p:cNvPr id="16" name="文字方塊 15"/>
                  <p:cNvSpPr txBox="1">
                    <a:spLocks noRot="1" noChangeAspect="1" noMove="1" noResize="1" noEditPoints="1" noAdjustHandles="1" noChangeArrowheads="1" noChangeShapeType="1" noTextEdit="1"/>
                  </p:cNvSpPr>
                  <p:nvPr/>
                </p:nvSpPr>
                <p:spPr>
                  <a:xfrm>
                    <a:off x="7195892" y="4405217"/>
                    <a:ext cx="1766061" cy="824906"/>
                  </a:xfrm>
                  <a:prstGeom prst="rect">
                    <a:avLst/>
                  </a:prstGeom>
                  <a:blipFill rotWithShape="0">
                    <a:blip r:embed="rId8"/>
                    <a:stretch>
                      <a:fillRect/>
                    </a:stretch>
                  </a:blipFill>
                </p:spPr>
                <p:txBody>
                  <a:bodyPr/>
                  <a:lstStyle/>
                  <a:p>
                    <a:r>
                      <a:rPr lang="zh-TW" altLang="en-US">
                        <a:noFill/>
                      </a:rPr>
                      <a:t> </a:t>
                    </a:r>
                  </a:p>
                </p:txBody>
              </p:sp>
            </mc:Fallback>
          </mc:AlternateContent>
        </p:grpSp>
        <mc:AlternateContent xmlns:mc="http://schemas.openxmlformats.org/markup-compatibility/2006" xmlns:a14="http://schemas.microsoft.com/office/drawing/2010/main">
          <mc:Choice Requires="a14">
            <p:sp>
              <p:nvSpPr>
                <p:cNvPr id="17" name="文字方塊 16"/>
                <p:cNvSpPr txBox="1"/>
                <p:nvPr/>
              </p:nvSpPr>
              <p:spPr>
                <a:xfrm>
                  <a:off x="3222973" y="4405217"/>
                  <a:ext cx="1766061" cy="824906"/>
                </a:xfrm>
                <a:prstGeom prst="rect">
                  <a:avLst/>
                </a:prstGeom>
                <a:noFill/>
              </p:spPr>
              <p:txBody>
                <a:bodyPr wrap="none" rtlCol="0">
                  <a:spAutoFit/>
                </a:bodyPr>
                <a:lstStyle/>
                <a:p>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0</m:t>
                                </m:r>
                              </m:e>
                            </m:mr>
                            <m:mr>
                              <m:e>
                                <m:r>
                                  <a:rPr lang="en-US" altLang="zh-TW" i="1">
                                    <a:latin typeface="Cambria Math" panose="02040503050406030204" pitchFamily="18" charset="0"/>
                                  </a:rPr>
                                  <m:t>0</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0</m:t>
                                </m:r>
                              </m:e>
                            </m:mr>
                            <m:mr>
                              <m:e>
                                <m:r>
                                  <a:rPr lang="en-US" altLang="zh-TW" i="1">
                                    <a:latin typeface="Cambria Math" panose="02040503050406030204" pitchFamily="18" charset="0"/>
                                  </a:rPr>
                                  <m:t>1</m:t>
                                </m:r>
                              </m:e>
                            </m:mr>
                            <m:mr>
                              <m:e>
                                <m:r>
                                  <a:rPr lang="en-US" altLang="zh-TW" i="1">
                                    <a:latin typeface="Cambria Math" panose="02040503050406030204" pitchFamily="18" charset="0"/>
                                  </a:rPr>
                                  <m:t>0</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a:rPr lang="en-US" altLang="zh-TW" i="1">
                                    <a:latin typeface="Cambria Math" panose="02040503050406030204" pitchFamily="18" charset="0"/>
                                  </a:rPr>
                                  <m:t>0</m:t>
                                </m:r>
                              </m:e>
                            </m:mr>
                            <m:mr>
                              <m:e>
                                <m:r>
                                  <a:rPr lang="en-US" altLang="zh-TW" i="1">
                                    <a:latin typeface="Cambria Math" panose="02040503050406030204" pitchFamily="18" charset="0"/>
                                  </a:rPr>
                                  <m:t>0</m:t>
                                </m:r>
                              </m:e>
                            </m:mr>
                            <m:mr>
                              <m:e>
                                <m:r>
                                  <a:rPr lang="en-US" altLang="zh-TW" i="1">
                                    <a:latin typeface="Cambria Math" panose="02040503050406030204" pitchFamily="18" charset="0"/>
                                  </a:rPr>
                                  <m:t>1</m:t>
                                </m:r>
                              </m:e>
                            </m:mr>
                          </m:m>
                        </m:e>
                      </m:d>
                    </m:oMath>
                  </a14:m>
                  <a:r>
                    <a:rPr lang="en-US" altLang="zh-TW" dirty="0"/>
                    <a:t>, </a:t>
                  </a:r>
                  <a14:m>
                    <m:oMath xmlns:m="http://schemas.openxmlformats.org/officeDocument/2006/math">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mr>
                            <m:mr>
                              <m:e>
                                <m:r>
                                  <a:rPr lang="en-US" altLang="zh-TW" i="1">
                                    <a:latin typeface="Cambria Math" panose="02040503050406030204" pitchFamily="18" charset="0"/>
                                  </a:rPr>
                                  <m:t>1</m:t>
                                </m:r>
                              </m:e>
                            </m:mr>
                            <m:mr>
                              <m:e>
                                <m:r>
                                  <a:rPr lang="en-US" altLang="zh-TW" i="1">
                                    <a:latin typeface="Cambria Math" panose="02040503050406030204" pitchFamily="18" charset="0"/>
                                  </a:rPr>
                                  <m:t>1</m:t>
                                </m:r>
                              </m:e>
                            </m:mr>
                          </m:m>
                        </m:e>
                      </m:d>
                    </m:oMath>
                  </a14:m>
                  <a:endParaRPr lang="zh-TW" altLang="en-US" dirty="0"/>
                </a:p>
              </p:txBody>
            </p:sp>
          </mc:Choice>
          <mc:Fallback xmlns="">
            <p:sp>
              <p:nvSpPr>
                <p:cNvPr id="17" name="文字方塊 16"/>
                <p:cNvSpPr txBox="1">
                  <a:spLocks noRot="1" noChangeAspect="1" noMove="1" noResize="1" noEditPoints="1" noAdjustHandles="1" noChangeArrowheads="1" noChangeShapeType="1" noTextEdit="1"/>
                </p:cNvSpPr>
                <p:nvPr/>
              </p:nvSpPr>
              <p:spPr>
                <a:xfrm>
                  <a:off x="3222973" y="4405217"/>
                  <a:ext cx="1766061" cy="824906"/>
                </a:xfrm>
                <a:prstGeom prst="rect">
                  <a:avLst/>
                </a:prstGeom>
                <a:blipFill rotWithShape="0">
                  <a:blip r:embed="rId9"/>
                  <a:stretch>
                    <a:fillRect/>
                  </a:stretch>
                </a:blipFill>
              </p:spPr>
              <p:txBody>
                <a:bodyPr/>
                <a:lstStyle/>
                <a:p>
                  <a:r>
                    <a:rPr lang="zh-TW" altLang="en-US">
                      <a:noFill/>
                    </a:rPr>
                    <a:t> </a:t>
                  </a:r>
                </a:p>
              </p:txBody>
            </p:sp>
          </mc:Fallback>
        </mc:AlternateContent>
      </p:grpSp>
      <mc:AlternateContent xmlns:mc="http://schemas.openxmlformats.org/markup-compatibility/2006" xmlns:a14="http://schemas.microsoft.com/office/drawing/2010/main">
        <mc:Choice Requires="a14">
          <p:sp>
            <p:nvSpPr>
              <p:cNvPr id="18" name="文字方塊 17"/>
              <p:cNvSpPr txBox="1"/>
              <p:nvPr/>
            </p:nvSpPr>
            <p:spPr>
              <a:xfrm>
                <a:off x="1325295" y="2042919"/>
                <a:ext cx="768494"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altLang="zh-TW" sz="3600" i="1" dirty="0">
                              <a:latin typeface="Cambria Math" panose="02040503050406030204" pitchFamily="18" charset="0"/>
                            </a:rPr>
                          </m:ctrlPr>
                        </m:sSupPr>
                        <m:e>
                          <m:r>
                            <a:rPr lang="en-US" altLang="zh-TW" sz="3600" b="0" i="1" dirty="0">
                              <a:latin typeface="Cambria Math" panose="02040503050406030204" pitchFamily="18" charset="0"/>
                            </a:rPr>
                            <m:t>𝐵</m:t>
                          </m:r>
                        </m:e>
                        <m:sup>
                          <m:r>
                            <a:rPr lang="en-US" altLang="zh-TW" sz="3600" b="0" i="1" dirty="0">
                              <a:latin typeface="Cambria Math" panose="02040503050406030204" pitchFamily="18" charset="0"/>
                            </a:rPr>
                            <m:t>𝑅</m:t>
                          </m:r>
                        </m:sup>
                      </m:sSup>
                    </m:oMath>
                  </m:oMathPara>
                </a14:m>
                <a:endParaRPr lang="zh-TW" altLang="en-US" sz="3600" i="1" dirty="0"/>
              </a:p>
            </p:txBody>
          </p:sp>
        </mc:Choice>
        <mc:Fallback xmlns="">
          <p:sp>
            <p:nvSpPr>
              <p:cNvPr id="18" name="文字方塊 17"/>
              <p:cNvSpPr txBox="1">
                <a:spLocks noRot="1" noChangeAspect="1" noMove="1" noResize="1" noEditPoints="1" noAdjustHandles="1" noChangeArrowheads="1" noChangeShapeType="1" noTextEdit="1"/>
              </p:cNvSpPr>
              <p:nvPr/>
            </p:nvSpPr>
            <p:spPr>
              <a:xfrm>
                <a:off x="1325295" y="2042919"/>
                <a:ext cx="768494" cy="646331"/>
              </a:xfrm>
              <a:prstGeom prst="rect">
                <a:avLst/>
              </a:prstGeom>
              <a:blipFill rotWithShape="0">
                <a:blip r:embed="rId10"/>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2091865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HW#2 – </a:t>
            </a:r>
            <a:r>
              <a:rPr lang="en-US" altLang="zh-TW" dirty="0" smtClean="0"/>
              <a:t>Q7</a:t>
            </a:r>
            <a:endParaRPr lang="zh-TW" altLang="en-US" dirty="0"/>
          </a:p>
        </p:txBody>
      </p:sp>
      <p:sp>
        <p:nvSpPr>
          <p:cNvPr id="3" name="內容版面配置區 2"/>
          <p:cNvSpPr>
            <a:spLocks noGrp="1"/>
          </p:cNvSpPr>
          <p:nvPr>
            <p:ph idx="1"/>
          </p:nvPr>
        </p:nvSpPr>
        <p:spPr>
          <a:xfrm>
            <a:off x="838200" y="1554480"/>
            <a:ext cx="10515600" cy="5065776"/>
          </a:xfrm>
        </p:spPr>
        <p:txBody>
          <a:bodyPr>
            <a:normAutofit/>
          </a:bodyPr>
          <a:lstStyle/>
          <a:p>
            <a:r>
              <a:rPr lang="en-US" altLang="zh-TW" dirty="0" smtClean="0"/>
              <a:t>Take the union of the alphabets first, then adapt the DFAs into the form that could do the computing on the new alphabet. Finally, apply the union operation on the DFAs adapted as usual, and have your target DFA created.</a:t>
            </a:r>
          </a:p>
          <a:p>
            <a:r>
              <a:rPr lang="en-US" altLang="zh-TW" dirty="0" smtClean="0"/>
              <a:t>There are two different policy while dealing with the adaptation of the DFAs (you have to mention this and specify your choice) –– what </a:t>
            </a:r>
            <a:r>
              <a:rPr lang="en-US" altLang="zh-TW" dirty="0"/>
              <a:t>to do when the DFA reads an input symbol that is not in its original alphabet</a:t>
            </a:r>
            <a:r>
              <a:rPr lang="en-US" altLang="zh-TW" dirty="0" smtClean="0"/>
              <a:t>?</a:t>
            </a:r>
          </a:p>
          <a:p>
            <a:pPr lvl="1"/>
            <a:r>
              <a:rPr lang="en-US" altLang="zh-TW" sz="2800" dirty="0" smtClean="0"/>
              <a:t>Strict </a:t>
            </a:r>
            <a:r>
              <a:rPr lang="en-US" altLang="zh-TW" sz="2800" dirty="0"/>
              <a:t>policy – </a:t>
            </a:r>
            <a:r>
              <a:rPr lang="en-US" altLang="zh-TW" sz="2800" dirty="0" smtClean="0"/>
              <a:t>rejects the input immediately.</a:t>
            </a:r>
          </a:p>
          <a:p>
            <a:pPr lvl="1"/>
            <a:r>
              <a:rPr lang="en-US" altLang="zh-TW" sz="2800" dirty="0" smtClean="0"/>
              <a:t>Loosen policy</a:t>
            </a:r>
            <a:r>
              <a:rPr lang="en-US" altLang="zh-TW" sz="2800" dirty="0"/>
              <a:t> – </a:t>
            </a:r>
            <a:r>
              <a:rPr lang="en-US" altLang="zh-TW" sz="2800" dirty="0" smtClean="0"/>
              <a:t>neglects the symbol and keeps going.</a:t>
            </a:r>
          </a:p>
          <a:p>
            <a:pPr marL="0" indent="0">
              <a:buNone/>
            </a:pPr>
            <a:r>
              <a:rPr lang="en-US" altLang="zh-TW" dirty="0" smtClean="0"/>
              <a:t>P.S. You should use DFA to construct your proof!!</a:t>
            </a:r>
            <a:endParaRPr lang="zh-TW" altLang="en-US" dirty="0"/>
          </a:p>
        </p:txBody>
      </p:sp>
    </p:spTree>
    <p:extLst>
      <p:ext uri="{BB962C8B-B14F-4D97-AF65-F5344CB8AC3E}">
        <p14:creationId xmlns:p14="http://schemas.microsoft.com/office/powerpoint/2010/main" val="36335370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TotalTime>
  <Words>825</Words>
  <Application>Microsoft Office PowerPoint</Application>
  <PresentationFormat>寬螢幕</PresentationFormat>
  <Paragraphs>112</Paragraphs>
  <Slides>17</Slides>
  <Notes>1</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17</vt:i4>
      </vt:variant>
    </vt:vector>
  </HeadingPairs>
  <TitlesOfParts>
    <vt:vector size="23" baseType="lpstr">
      <vt:lpstr>新細明體</vt:lpstr>
      <vt:lpstr>Arial</vt:lpstr>
      <vt:lpstr>Calibri</vt:lpstr>
      <vt:lpstr>Calibri Light</vt:lpstr>
      <vt:lpstr>Cambria Math</vt:lpstr>
      <vt:lpstr>Office 佈景主題</vt:lpstr>
      <vt:lpstr>Theory of Computing TA times #1</vt:lpstr>
      <vt:lpstr>To find a proof (Ch0.3) (1/3)</vt:lpstr>
      <vt:lpstr>To find a proof (Ch0.3) (2/3)</vt:lpstr>
      <vt:lpstr>To find a proof (Ch0.3) (3/3)</vt:lpstr>
      <vt:lpstr>CAUTION</vt:lpstr>
      <vt:lpstr>Stats.</vt:lpstr>
      <vt:lpstr>HW#1 – Q1 (1/3)</vt:lpstr>
      <vt:lpstr>HW#1 – Q1 (2/3)</vt:lpstr>
      <vt:lpstr>Symmetric, Transitive therefor Reflexive? (3/3)</vt:lpstr>
      <vt:lpstr>HW#1 – Q3 (1/3)</vt:lpstr>
      <vt:lpstr>HW#1 – Q3 (2/3)</vt:lpstr>
      <vt:lpstr>HW#1 – Q3 (3/3)</vt:lpstr>
      <vt:lpstr>HW#2 – Q5 (1/3)</vt:lpstr>
      <vt:lpstr>HW#2 – Q5 (2/3)</vt:lpstr>
      <vt:lpstr>HW#2 – Q5 (3/3)</vt:lpstr>
      <vt:lpstr>HW#2 – Q6</vt:lpstr>
      <vt:lpstr>HW#2 – Q7</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Hung-Wei Hsu</dc:creator>
  <cp:lastModifiedBy>Hung-Wei Hsu</cp:lastModifiedBy>
  <cp:revision>170</cp:revision>
  <dcterms:created xsi:type="dcterms:W3CDTF">2014-03-12T01:50:31Z</dcterms:created>
  <dcterms:modified xsi:type="dcterms:W3CDTF">2014-05-28T08:36:24Z</dcterms:modified>
</cp:coreProperties>
</file>