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62" r:id="rId3"/>
    <p:sldId id="263" r:id="rId4"/>
    <p:sldId id="273" r:id="rId5"/>
    <p:sldId id="276" r:id="rId6"/>
    <p:sldId id="275" r:id="rId7"/>
    <p:sldId id="264" r:id="rId8"/>
    <p:sldId id="265" r:id="rId9"/>
    <p:sldId id="266" r:id="rId10"/>
    <p:sldId id="267" r:id="rId11"/>
    <p:sldId id="268" r:id="rId12"/>
    <p:sldId id="270" r:id="rId13"/>
    <p:sldId id="277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643" autoAdjust="0"/>
  </p:normalViewPr>
  <p:slideViewPr>
    <p:cSldViewPr snapToGrid="0">
      <p:cViewPr varScale="1">
        <p:scale>
          <a:sx n="100" d="100"/>
          <a:sy n="100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03DD0-CD67-4C67-93B6-2A8ABB00F9B6}" type="datetimeFigureOut">
              <a:rPr lang="zh-TW" altLang="en-US" smtClean="0"/>
              <a:t>2018/6/11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7676D-31F1-4AD0-B2AF-57E2B58466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428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沒解釋做法</a:t>
            </a:r>
            <a:r>
              <a:rPr lang="en-US" altLang="zh-TW" dirty="0" smtClean="0"/>
              <a:t>-10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7676D-31F1-4AD0-B2AF-57E2B584666D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9494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7676D-31F1-4AD0-B2AF-57E2B584666D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8968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Homework #7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Boren Xiao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917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Modify the KMP string matching algorithm to find the largest prefix of B that matches a substring of A. In other words, you do not need to match all of B inside A; instead, you want to find the largest match (but it has to start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). </a:t>
                </a: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 t="-80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628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1(Cont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43" y="1625703"/>
            <a:ext cx="4571429" cy="438095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229" y="1029054"/>
            <a:ext cx="5267325" cy="54578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092778" y="3262184"/>
            <a:ext cx="3501081" cy="27184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998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9038166" cy="4566789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2000" dirty="0">
                <a:latin typeface="Comic Sans MS" panose="030F0702030302020204" pitchFamily="66" charset="0"/>
              </a:rPr>
              <a:t>Consider the next table as in the KMP algorithm for string B[1::9] = </a:t>
            </a:r>
            <a:r>
              <a:rPr lang="en-US" altLang="zh-TW" sz="2000" dirty="0" err="1">
                <a:latin typeface="Comic Sans MS" panose="030F0702030302020204" pitchFamily="66" charset="0"/>
              </a:rPr>
              <a:t>abaababaa</a:t>
            </a:r>
            <a:r>
              <a:rPr lang="en-US" altLang="zh-TW" sz="2000" dirty="0">
                <a:latin typeface="Comic Sans MS" panose="030F0702030302020204" pitchFamily="66" charset="0"/>
              </a:rPr>
              <a:t>.</a:t>
            </a: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r>
              <a:rPr lang="en-US" altLang="zh-TW" sz="2000" dirty="0" smtClean="0">
                <a:latin typeface="Comic Sans MS" panose="030F0702030302020204" pitchFamily="66" charset="0"/>
              </a:rPr>
              <a:t>Suppose </a:t>
            </a:r>
            <a:r>
              <a:rPr lang="en-US" altLang="zh-TW" sz="2000" dirty="0">
                <a:latin typeface="Comic Sans MS" panose="030F0702030302020204" pitchFamily="66" charset="0"/>
              </a:rPr>
              <a:t>that, during an execution of the KMP algorithm, B[6] (which is an a)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is being </a:t>
            </a:r>
            <a:r>
              <a:rPr lang="en-US" altLang="zh-TW" sz="2000" dirty="0">
                <a:latin typeface="Comic Sans MS" panose="030F0702030302020204" pitchFamily="66" charset="0"/>
              </a:rPr>
              <a:t>compared with a letter in A, say A[</a:t>
            </a:r>
            <a:r>
              <a:rPr lang="en-US" altLang="zh-TW" sz="2000" dirty="0" err="1">
                <a:latin typeface="Comic Sans MS" panose="030F0702030302020204" pitchFamily="66" charset="0"/>
              </a:rPr>
              <a:t>i</a:t>
            </a:r>
            <a:r>
              <a:rPr lang="en-US" altLang="zh-TW" sz="2000" dirty="0">
                <a:latin typeface="Comic Sans MS" panose="030F0702030302020204" pitchFamily="66" charset="0"/>
              </a:rPr>
              <a:t>], which is not an a and so the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matching fails</a:t>
            </a:r>
            <a:r>
              <a:rPr lang="en-US" altLang="zh-TW" sz="2000" dirty="0">
                <a:latin typeface="Comic Sans MS" panose="030F0702030302020204" pitchFamily="66" charset="0"/>
              </a:rPr>
              <a:t>. The algorithm will next try to compare B[next[6]+1], i.e., B[3] which is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also an </a:t>
            </a:r>
            <a:r>
              <a:rPr lang="en-US" altLang="zh-TW" sz="2000" dirty="0">
                <a:latin typeface="Comic Sans MS" panose="030F0702030302020204" pitchFamily="66" charset="0"/>
              </a:rPr>
              <a:t>a, with A[</a:t>
            </a:r>
            <a:r>
              <a:rPr lang="en-US" altLang="zh-TW" sz="2000" dirty="0" err="1">
                <a:latin typeface="Comic Sans MS" panose="030F0702030302020204" pitchFamily="66" charset="0"/>
              </a:rPr>
              <a:t>i</a:t>
            </a:r>
            <a:r>
              <a:rPr lang="en-US" altLang="zh-TW" sz="2000" dirty="0">
                <a:latin typeface="Comic Sans MS" panose="030F0702030302020204" pitchFamily="66" charset="0"/>
              </a:rPr>
              <a:t>]. The matching is bound to fail for the same reason. This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comparison could </a:t>
            </a:r>
            <a:r>
              <a:rPr lang="en-US" altLang="zh-TW" sz="2000" dirty="0">
                <a:latin typeface="Comic Sans MS" panose="030F0702030302020204" pitchFamily="66" charset="0"/>
              </a:rPr>
              <a:t>have been avoided, as we know from B itself that B[6] equals B[3] and,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if B[6</a:t>
            </a:r>
            <a:r>
              <a:rPr lang="en-US" altLang="zh-TW" sz="2000" dirty="0">
                <a:latin typeface="Comic Sans MS" panose="030F0702030302020204" pitchFamily="66" charset="0"/>
              </a:rPr>
              <a:t>] does not match A[</a:t>
            </a:r>
            <a:r>
              <a:rPr lang="en-US" altLang="zh-TW" sz="2000" dirty="0" err="1">
                <a:latin typeface="Comic Sans MS" panose="030F0702030302020204" pitchFamily="66" charset="0"/>
              </a:rPr>
              <a:t>i</a:t>
            </a:r>
            <a:r>
              <a:rPr lang="en-US" altLang="zh-TW" sz="2000" dirty="0">
                <a:latin typeface="Comic Sans MS" panose="030F0702030302020204" pitchFamily="66" charset="0"/>
              </a:rPr>
              <a:t>], then B[3] certainly will not, either. B[5], B[8], and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B[9] all </a:t>
            </a:r>
            <a:r>
              <a:rPr lang="en-US" altLang="zh-TW" sz="2000" dirty="0">
                <a:latin typeface="Comic Sans MS" panose="030F0702030302020204" pitchFamily="66" charset="0"/>
              </a:rPr>
              <a:t>have the same problem, but B[7] does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not.</a:t>
            </a:r>
          </a:p>
          <a:p>
            <a:r>
              <a:rPr lang="en-US" altLang="zh-TW" sz="2000" dirty="0" smtClean="0">
                <a:latin typeface="Comic Sans MS" panose="030F0702030302020204" pitchFamily="66" charset="0"/>
              </a:rPr>
              <a:t>Please </a:t>
            </a:r>
            <a:r>
              <a:rPr lang="en-US" altLang="zh-TW" sz="2000" dirty="0">
                <a:latin typeface="Comic Sans MS" panose="030F0702030302020204" pitchFamily="66" charset="0"/>
              </a:rPr>
              <a:t>adapt the computation of the next table so that such wasted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comparisons can </a:t>
            </a:r>
            <a:r>
              <a:rPr lang="en-US" altLang="zh-TW" sz="2000" dirty="0">
                <a:latin typeface="Comic Sans MS" panose="030F0702030302020204" pitchFamily="66" charset="0"/>
              </a:rPr>
              <a:t>be avoided.</a:t>
            </a:r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434905"/>
              </p:ext>
            </p:extLst>
          </p:nvPr>
        </p:nvGraphicFramePr>
        <p:xfrm>
          <a:off x="1132417" y="2147145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3197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Comic Sans MS" panose="030F0702030302020204" pitchFamily="66" charset="0"/>
                        </a:rPr>
                        <a:t>i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7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8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9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next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601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2(Cont.)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238" y="1270000"/>
            <a:ext cx="7319089" cy="5045076"/>
          </a:xfrm>
          <a:prstGeom prst="rect">
            <a:avLst/>
          </a:prstGeom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677334" y="1518905"/>
            <a:ext cx="8596668" cy="3880773"/>
          </a:xfrm>
        </p:spPr>
        <p:txBody>
          <a:bodyPr/>
          <a:lstStyle/>
          <a:p>
            <a:r>
              <a:rPr lang="en-US" altLang="zh-TW" sz="2000" dirty="0">
                <a:latin typeface="Comic Sans MS" panose="030F0702030302020204" pitchFamily="66" charset="0"/>
              </a:rPr>
              <a:t>redefine the 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next table</a:t>
            </a:r>
            <a:endParaRPr lang="en-US" altLang="zh-TW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393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1233925" y="4100975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3197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Comic Sans MS" panose="030F0702030302020204" pitchFamily="66" charset="0"/>
                        </a:rPr>
                        <a:t>i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7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8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9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next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233925" y="2254578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3197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Comic Sans MS" panose="030F0702030302020204" pitchFamily="66" charset="0"/>
                        </a:rPr>
                        <a:t>i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7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8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9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next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46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Given two strings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err="1">
                        <a:latin typeface="Cambria Math" panose="02040503050406030204" pitchFamily="18" charset="0"/>
                      </a:rPr>
                      <m:t>𝑎𝑏𝑎𝑏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err="1">
                        <a:latin typeface="Cambria Math" panose="02040503050406030204" pitchFamily="18" charset="0"/>
                      </a:rPr>
                      <m:t>𝑏𝑏𝑎𝑎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𝑏𝑎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, compute the minimal cost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matrix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[0..5, 0..6]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for changing the first string character by character to the second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one. Aside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from giving the cost matrix, please show the details of how the entry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[5, 6] 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is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computed.</a:t>
                </a: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>
                <a:blip r:embed="rId2"/>
                <a:stretch>
                  <a:fillRect l="-284" t="-80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2710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3(Cont.)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666642"/>
              </p:ext>
            </p:extLst>
          </p:nvPr>
        </p:nvGraphicFramePr>
        <p:xfrm>
          <a:off x="911668" y="1535212"/>
          <a:ext cx="8127999" cy="296672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accent5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chemeClr val="accent5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1503418" y="4997505"/>
                <a:ext cx="6944497" cy="976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5,6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4,6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+1                  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5,5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+1                  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4,5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,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d>
                            </m:e>
                          </m:eqArr>
                        </m:e>
                      </m:d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b="0" i="0" smtClean="0">
                          <a:latin typeface="Cambria Math" panose="02040503050406030204" pitchFamily="18" charset="0"/>
                        </a:rPr>
                        <m:t>min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4,4,2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418" y="4997505"/>
                <a:ext cx="6944497" cy="9766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7216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Design an algorithm that, given a set of integers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…,</m:t>
                        </m:r>
                        <m:sSub>
                          <m:sSub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 dirty="0" err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 dirty="0" err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finds a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nonempty subset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, such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TW" sz="20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</m:t>
                      </m:r>
                      <m:d>
                        <m:d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𝑚𝑜𝑑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Before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presenting your algorithm, please argue why such a nonempty subset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must exist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.</a:t>
                </a: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 t="-80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60124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3" y="1474573"/>
                <a:ext cx="9743017" cy="4964327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is the sum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mod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so its value can be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0,1,…,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is the required subset.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Else, because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only can be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1,…,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and we have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remainders, so according to Pigeonhole principle, there must be two remainder with the same value.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So, we can find </a:t>
                </a:r>
                <a14:m>
                  <m:oMath xmlns:m="http://schemas.openxmlformats.org/officeDocument/2006/math"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, 1≤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The required subset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</m:sSub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+1 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3" y="1474573"/>
                <a:ext cx="9743017" cy="4964327"/>
              </a:xfrm>
              <a:blipFill>
                <a:blip r:embed="rId2"/>
                <a:stretch>
                  <a:fillRect l="-250" t="-369" r="-212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4(Cont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2583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4(Cont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400432"/>
            <a:ext cx="4035538" cy="507425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948" y="2420327"/>
            <a:ext cx="4653993" cy="268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65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You are asked to design a schedule for a round-robin tennis tournament. There are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≥1)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players. Each player must play every other player, and each player must paly one match per round for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rounds. Denote the players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sz="2000" i="1" dirty="0" err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Output the schedule for each player. (Hint: use divide and conquer in the following way. First, divide the players into two equal groups and let them play within the groups for the first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rounds. Then, design the games between the groups for the other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rounds.) </a:t>
                </a: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 t="-801" r="-10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68549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graphicFrame>
        <p:nvGraphicFramePr>
          <p:cNvPr id="25" name="內容版面配置區 2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94483"/>
              </p:ext>
            </p:extLst>
          </p:nvPr>
        </p:nvGraphicFramePr>
        <p:xfrm>
          <a:off x="3106738" y="1400432"/>
          <a:ext cx="443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1489908709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3825728089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1305295236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482501080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914927175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3136874319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28021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26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4020151"/>
              </p:ext>
            </p:extLst>
          </p:nvPr>
        </p:nvGraphicFramePr>
        <p:xfrm>
          <a:off x="6434536" y="3129159"/>
          <a:ext cx="221853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482501080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914927175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3136874319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28021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27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108038"/>
              </p:ext>
            </p:extLst>
          </p:nvPr>
        </p:nvGraphicFramePr>
        <p:xfrm>
          <a:off x="1997472" y="3124593"/>
          <a:ext cx="221853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1489908709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3825728089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1305295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cxnSp>
        <p:nvCxnSpPr>
          <p:cNvPr id="29" name="直線接點 28"/>
          <p:cNvCxnSpPr>
            <a:stCxn id="25" idx="2"/>
            <a:endCxn id="26" idx="0"/>
          </p:cNvCxnSpPr>
          <p:nvPr/>
        </p:nvCxnSpPr>
        <p:spPr>
          <a:xfrm>
            <a:off x="5325270" y="1771272"/>
            <a:ext cx="2218532" cy="1357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>
            <a:stCxn id="25" idx="2"/>
            <a:endCxn id="27" idx="0"/>
          </p:cNvCxnSpPr>
          <p:nvPr/>
        </p:nvCxnSpPr>
        <p:spPr>
          <a:xfrm flipH="1">
            <a:off x="3106738" y="1771272"/>
            <a:ext cx="2218532" cy="1353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11798"/>
              </p:ext>
            </p:extLst>
          </p:nvPr>
        </p:nvGraphicFramePr>
        <p:xfrm>
          <a:off x="1376538" y="4419101"/>
          <a:ext cx="1109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1489908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40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129591"/>
              </p:ext>
            </p:extLst>
          </p:nvPr>
        </p:nvGraphicFramePr>
        <p:xfrm>
          <a:off x="8164736" y="4419101"/>
          <a:ext cx="1109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825728089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1305295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41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6356640"/>
              </p:ext>
            </p:extLst>
          </p:nvPr>
        </p:nvGraphicFramePr>
        <p:xfrm>
          <a:off x="3661371" y="4419101"/>
          <a:ext cx="1109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1489908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42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9918249"/>
              </p:ext>
            </p:extLst>
          </p:nvPr>
        </p:nvGraphicFramePr>
        <p:xfrm>
          <a:off x="5879903" y="4419101"/>
          <a:ext cx="11092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  <a:gridCol w="554633">
                  <a:extLst>
                    <a:ext uri="{9D8B030D-6E8A-4147-A177-3AD203B41FA5}">
                      <a16:colId xmlns:a16="http://schemas.microsoft.com/office/drawing/2014/main" val="1489908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cxnSp>
        <p:nvCxnSpPr>
          <p:cNvPr id="44" name="直線接點 43"/>
          <p:cNvCxnSpPr>
            <a:stCxn id="27" idx="2"/>
            <a:endCxn id="39" idx="0"/>
          </p:cNvCxnSpPr>
          <p:nvPr/>
        </p:nvCxnSpPr>
        <p:spPr>
          <a:xfrm flipH="1">
            <a:off x="1931171" y="3495433"/>
            <a:ext cx="1175567" cy="923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>
            <a:stCxn id="26" idx="2"/>
            <a:endCxn id="42" idx="0"/>
          </p:cNvCxnSpPr>
          <p:nvPr/>
        </p:nvCxnSpPr>
        <p:spPr>
          <a:xfrm flipH="1">
            <a:off x="6434536" y="3499999"/>
            <a:ext cx="1109266" cy="919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>
            <a:stCxn id="26" idx="2"/>
            <a:endCxn id="40" idx="0"/>
          </p:cNvCxnSpPr>
          <p:nvPr/>
        </p:nvCxnSpPr>
        <p:spPr>
          <a:xfrm>
            <a:off x="7543802" y="3499999"/>
            <a:ext cx="1175567" cy="919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>
            <a:stCxn id="27" idx="2"/>
            <a:endCxn id="41" idx="0"/>
          </p:cNvCxnSpPr>
          <p:nvPr/>
        </p:nvCxnSpPr>
        <p:spPr>
          <a:xfrm>
            <a:off x="3106738" y="3495433"/>
            <a:ext cx="1109266" cy="923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弧形箭號 (上彎) 60"/>
          <p:cNvSpPr/>
          <p:nvPr/>
        </p:nvSpPr>
        <p:spPr>
          <a:xfrm rot="10800000">
            <a:off x="3849690" y="2416651"/>
            <a:ext cx="2951160" cy="7033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2" name="弧形箭號 (上彎) 61"/>
          <p:cNvSpPr/>
          <p:nvPr/>
        </p:nvSpPr>
        <p:spPr>
          <a:xfrm>
            <a:off x="3915991" y="3490868"/>
            <a:ext cx="2951160" cy="7033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2072507" y="6046153"/>
            <a:ext cx="7248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Divide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：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divide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a group into </a:t>
            </a:r>
            <a:r>
              <a:rPr lang="en-US" altLang="zh-TW" sz="200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two </a:t>
            </a:r>
            <a:r>
              <a:rPr lang="en-US" altLang="zh-TW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sub-group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Conquer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：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let two sub-group play against each other</a:t>
            </a:r>
          </a:p>
        </p:txBody>
      </p:sp>
      <p:graphicFrame>
        <p:nvGraphicFramePr>
          <p:cNvPr id="64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7867222"/>
              </p:ext>
            </p:extLst>
          </p:nvPr>
        </p:nvGraphicFramePr>
        <p:xfrm>
          <a:off x="821531" y="5283079"/>
          <a:ext cx="5546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65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484713"/>
              </p:ext>
            </p:extLst>
          </p:nvPr>
        </p:nvGraphicFramePr>
        <p:xfrm>
          <a:off x="2485430" y="5274945"/>
          <a:ext cx="5546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66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563250"/>
              </p:ext>
            </p:extLst>
          </p:nvPr>
        </p:nvGraphicFramePr>
        <p:xfrm>
          <a:off x="3106364" y="5283835"/>
          <a:ext cx="5546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67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100024"/>
              </p:ext>
            </p:extLst>
          </p:nvPr>
        </p:nvGraphicFramePr>
        <p:xfrm>
          <a:off x="4641254" y="5289550"/>
          <a:ext cx="5546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68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359480"/>
              </p:ext>
            </p:extLst>
          </p:nvPr>
        </p:nvGraphicFramePr>
        <p:xfrm>
          <a:off x="5422924" y="5283835"/>
          <a:ext cx="5546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69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211332"/>
              </p:ext>
            </p:extLst>
          </p:nvPr>
        </p:nvGraphicFramePr>
        <p:xfrm>
          <a:off x="6989169" y="5302885"/>
          <a:ext cx="5546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70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728143"/>
              </p:ext>
            </p:extLst>
          </p:nvPr>
        </p:nvGraphicFramePr>
        <p:xfrm>
          <a:off x="7610103" y="5304790"/>
          <a:ext cx="5546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graphicFrame>
        <p:nvGraphicFramePr>
          <p:cNvPr id="71" name="內容版面配置區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375327"/>
              </p:ext>
            </p:extLst>
          </p:nvPr>
        </p:nvGraphicFramePr>
        <p:xfrm>
          <a:off x="9274002" y="5287645"/>
          <a:ext cx="55463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33">
                  <a:extLst>
                    <a:ext uri="{9D8B030D-6E8A-4147-A177-3AD203B41FA5}">
                      <a16:colId xmlns:a16="http://schemas.microsoft.com/office/drawing/2014/main" val="368138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63787"/>
                  </a:ext>
                </a:extLst>
              </a:tr>
            </a:tbl>
          </a:graphicData>
        </a:graphic>
      </p:graphicFrame>
      <p:cxnSp>
        <p:nvCxnSpPr>
          <p:cNvPr id="72" name="直線接點 71"/>
          <p:cNvCxnSpPr>
            <a:stCxn id="39" idx="2"/>
            <a:endCxn id="64" idx="0"/>
          </p:cNvCxnSpPr>
          <p:nvPr/>
        </p:nvCxnSpPr>
        <p:spPr>
          <a:xfrm flipH="1">
            <a:off x="1098847" y="4789941"/>
            <a:ext cx="832324" cy="493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>
            <a:stCxn id="41" idx="2"/>
            <a:endCxn id="67" idx="0"/>
          </p:cNvCxnSpPr>
          <p:nvPr/>
        </p:nvCxnSpPr>
        <p:spPr>
          <a:xfrm>
            <a:off x="4216004" y="4789941"/>
            <a:ext cx="702566" cy="4996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/>
          <p:cNvCxnSpPr>
            <a:stCxn id="42" idx="2"/>
            <a:endCxn id="69" idx="0"/>
          </p:cNvCxnSpPr>
          <p:nvPr/>
        </p:nvCxnSpPr>
        <p:spPr>
          <a:xfrm>
            <a:off x="6434536" y="4789941"/>
            <a:ext cx="831949" cy="512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接點 78"/>
          <p:cNvCxnSpPr>
            <a:stCxn id="39" idx="2"/>
            <a:endCxn id="65" idx="0"/>
          </p:cNvCxnSpPr>
          <p:nvPr/>
        </p:nvCxnSpPr>
        <p:spPr>
          <a:xfrm>
            <a:off x="1931171" y="4789941"/>
            <a:ext cx="831575" cy="485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接點 79"/>
          <p:cNvCxnSpPr>
            <a:stCxn id="40" idx="2"/>
            <a:endCxn id="70" idx="0"/>
          </p:cNvCxnSpPr>
          <p:nvPr/>
        </p:nvCxnSpPr>
        <p:spPr>
          <a:xfrm flipH="1">
            <a:off x="7887419" y="4789941"/>
            <a:ext cx="831950" cy="5148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接點 80"/>
          <p:cNvCxnSpPr>
            <a:stCxn id="41" idx="2"/>
            <a:endCxn id="66" idx="0"/>
          </p:cNvCxnSpPr>
          <p:nvPr/>
        </p:nvCxnSpPr>
        <p:spPr>
          <a:xfrm flipH="1">
            <a:off x="3383680" y="4789941"/>
            <a:ext cx="832324" cy="49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接點 81"/>
          <p:cNvCxnSpPr>
            <a:stCxn id="42" idx="2"/>
            <a:endCxn id="68" idx="0"/>
          </p:cNvCxnSpPr>
          <p:nvPr/>
        </p:nvCxnSpPr>
        <p:spPr>
          <a:xfrm flipH="1">
            <a:off x="5700240" y="4789941"/>
            <a:ext cx="734296" cy="49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接點 93"/>
          <p:cNvCxnSpPr>
            <a:stCxn id="40" idx="2"/>
            <a:endCxn id="71" idx="0"/>
          </p:cNvCxnSpPr>
          <p:nvPr/>
        </p:nvCxnSpPr>
        <p:spPr>
          <a:xfrm>
            <a:off x="8719369" y="4789941"/>
            <a:ext cx="831949" cy="497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294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895" y="844573"/>
            <a:ext cx="7787423" cy="582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50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916500"/>
              </p:ext>
            </p:extLst>
          </p:nvPr>
        </p:nvGraphicFramePr>
        <p:xfrm>
          <a:off x="677334" y="1609353"/>
          <a:ext cx="8128000" cy="332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5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104741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12121</TotalTime>
  <Words>653</Words>
  <Application>Microsoft Office PowerPoint</Application>
  <PresentationFormat>寬螢幕</PresentationFormat>
  <Paragraphs>373</Paragraphs>
  <Slides>15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4" baseType="lpstr">
      <vt:lpstr>微軟正黑體</vt:lpstr>
      <vt:lpstr>新細明體</vt:lpstr>
      <vt:lpstr>Arial</vt:lpstr>
      <vt:lpstr>Calibri</vt:lpstr>
      <vt:lpstr>Cambria Math</vt:lpstr>
      <vt:lpstr>Comic Sans MS</vt:lpstr>
      <vt:lpstr>Trebuchet MS</vt:lpstr>
      <vt:lpstr>Wingdings 3</vt:lpstr>
      <vt:lpstr>多面向</vt:lpstr>
      <vt:lpstr>Homework #7</vt:lpstr>
      <vt:lpstr>Problem 1</vt:lpstr>
      <vt:lpstr>Problem 1(Cont.)</vt:lpstr>
      <vt:lpstr>Problem 2</vt:lpstr>
      <vt:lpstr>Problem 2(Cont.)</vt:lpstr>
      <vt:lpstr>Problem 2(Cont.)</vt:lpstr>
      <vt:lpstr>Problem 3</vt:lpstr>
      <vt:lpstr>Problem 3(Cont.)</vt:lpstr>
      <vt:lpstr>Problem 4</vt:lpstr>
      <vt:lpstr>Problem 4(Cont.)</vt:lpstr>
      <vt:lpstr>Problem 4(Cont.)</vt:lpstr>
      <vt:lpstr>Problem 5</vt:lpstr>
      <vt:lpstr>Problem 5(Cont.)</vt:lpstr>
      <vt:lpstr>Problem 5(Cont.)</vt:lpstr>
      <vt:lpstr>Problem 5(Cont.)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ohya</dc:creator>
  <cp:lastModifiedBy>oplab</cp:lastModifiedBy>
  <cp:revision>74</cp:revision>
  <dcterms:created xsi:type="dcterms:W3CDTF">2017-05-24T08:11:25Z</dcterms:created>
  <dcterms:modified xsi:type="dcterms:W3CDTF">2018-06-11T09:13:43Z</dcterms:modified>
</cp:coreProperties>
</file>