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93"/>
  </p:notesMasterIdLst>
  <p:handoutMasterIdLst>
    <p:handoutMasterId r:id="rId94"/>
  </p:handoutMasterIdLst>
  <p:sldIdLst>
    <p:sldId id="377" r:id="rId3"/>
    <p:sldId id="426" r:id="rId4"/>
    <p:sldId id="499" r:id="rId5"/>
    <p:sldId id="500" r:id="rId6"/>
    <p:sldId id="501" r:id="rId7"/>
    <p:sldId id="502" r:id="rId8"/>
    <p:sldId id="503" r:id="rId9"/>
    <p:sldId id="504" r:id="rId10"/>
    <p:sldId id="505" r:id="rId11"/>
    <p:sldId id="506" r:id="rId12"/>
    <p:sldId id="507" r:id="rId13"/>
    <p:sldId id="508" r:id="rId14"/>
    <p:sldId id="509" r:id="rId15"/>
    <p:sldId id="510" r:id="rId16"/>
    <p:sldId id="511" r:id="rId17"/>
    <p:sldId id="512" r:id="rId18"/>
    <p:sldId id="513" r:id="rId19"/>
    <p:sldId id="514" r:id="rId20"/>
    <p:sldId id="515" r:id="rId21"/>
    <p:sldId id="516" r:id="rId22"/>
    <p:sldId id="517" r:id="rId23"/>
    <p:sldId id="518" r:id="rId24"/>
    <p:sldId id="519" r:id="rId25"/>
    <p:sldId id="520" r:id="rId26"/>
    <p:sldId id="521" r:id="rId27"/>
    <p:sldId id="522" r:id="rId28"/>
    <p:sldId id="523" r:id="rId29"/>
    <p:sldId id="524" r:id="rId30"/>
    <p:sldId id="525" r:id="rId31"/>
    <p:sldId id="526" r:id="rId32"/>
    <p:sldId id="527" r:id="rId33"/>
    <p:sldId id="528" r:id="rId34"/>
    <p:sldId id="529" r:id="rId35"/>
    <p:sldId id="530" r:id="rId36"/>
    <p:sldId id="531" r:id="rId37"/>
    <p:sldId id="532" r:id="rId38"/>
    <p:sldId id="533" r:id="rId39"/>
    <p:sldId id="534" r:id="rId40"/>
    <p:sldId id="535" r:id="rId41"/>
    <p:sldId id="536" r:id="rId42"/>
    <p:sldId id="537" r:id="rId43"/>
    <p:sldId id="538" r:id="rId44"/>
    <p:sldId id="539" r:id="rId45"/>
    <p:sldId id="540" r:id="rId46"/>
    <p:sldId id="584" r:id="rId47"/>
    <p:sldId id="541" r:id="rId48"/>
    <p:sldId id="542" r:id="rId49"/>
    <p:sldId id="543" r:id="rId50"/>
    <p:sldId id="544" r:id="rId51"/>
    <p:sldId id="545" r:id="rId52"/>
    <p:sldId id="585" r:id="rId53"/>
    <p:sldId id="546" r:id="rId54"/>
    <p:sldId id="547" r:id="rId55"/>
    <p:sldId id="548" r:id="rId56"/>
    <p:sldId id="549" r:id="rId57"/>
    <p:sldId id="550" r:id="rId58"/>
    <p:sldId id="551" r:id="rId59"/>
    <p:sldId id="552" r:id="rId60"/>
    <p:sldId id="553" r:id="rId61"/>
    <p:sldId id="554" r:id="rId62"/>
    <p:sldId id="555" r:id="rId63"/>
    <p:sldId id="556" r:id="rId64"/>
    <p:sldId id="557" r:id="rId65"/>
    <p:sldId id="558" r:id="rId66"/>
    <p:sldId id="559" r:id="rId67"/>
    <p:sldId id="560" r:id="rId68"/>
    <p:sldId id="561" r:id="rId69"/>
    <p:sldId id="562" r:id="rId70"/>
    <p:sldId id="563" r:id="rId71"/>
    <p:sldId id="564" r:id="rId72"/>
    <p:sldId id="565" r:id="rId73"/>
    <p:sldId id="566" r:id="rId74"/>
    <p:sldId id="567" r:id="rId75"/>
    <p:sldId id="568" r:id="rId76"/>
    <p:sldId id="569" r:id="rId77"/>
    <p:sldId id="570" r:id="rId78"/>
    <p:sldId id="571" r:id="rId79"/>
    <p:sldId id="572" r:id="rId80"/>
    <p:sldId id="573" r:id="rId81"/>
    <p:sldId id="586" r:id="rId82"/>
    <p:sldId id="574" r:id="rId83"/>
    <p:sldId id="575" r:id="rId84"/>
    <p:sldId id="576" r:id="rId85"/>
    <p:sldId id="577" r:id="rId86"/>
    <p:sldId id="578" r:id="rId87"/>
    <p:sldId id="579" r:id="rId88"/>
    <p:sldId id="580" r:id="rId89"/>
    <p:sldId id="581" r:id="rId90"/>
    <p:sldId id="582" r:id="rId91"/>
    <p:sldId id="583" r:id="rId9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>
        <p:scale>
          <a:sx n="50" d="100"/>
          <a:sy n="50" d="100"/>
        </p:scale>
        <p:origin x="1581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-93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284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F1D6EF62-36C3-4A2C-B032-71353F65DA33}" type="slidenum">
              <a:rPr lang="en-US" altLang="zh-TW"/>
              <a:pPr/>
              <a:t>75</a:t>
            </a:fld>
            <a:endParaRPr lang="en-US" altLang="zh-TW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576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45F5AEE0-377C-4958-B1F7-02DE06943E4D}" type="slidenum">
              <a:rPr lang="en-US" altLang="zh-TW"/>
              <a:pPr/>
              <a:t>76</a:t>
            </a:fld>
            <a:endParaRPr lang="en-US" altLang="zh-TW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086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E0347F91-E763-477F-A281-73E78A17841A}" type="slidenum">
              <a:rPr lang="en-US" altLang="zh-TW"/>
              <a:pPr/>
              <a:t>77</a:t>
            </a:fld>
            <a:endParaRPr lang="en-US" altLang="zh-TW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938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5E4F90B9-81C5-4EA3-91B3-1FCC204FE1C0}" type="slidenum">
              <a:rPr lang="en-US" altLang="zh-TW"/>
              <a:pPr/>
              <a:t>78</a:t>
            </a:fld>
            <a:endParaRPr lang="en-US" altLang="zh-TW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76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BFEDCD80-6175-4D59-BA55-1EB55E6061F3}" type="slidenum">
              <a:rPr lang="en-US" altLang="zh-TW"/>
              <a:pPr/>
              <a:t>79</a:t>
            </a:fld>
            <a:endParaRPr lang="en-US" altLang="zh-TW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432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BFEDCD80-6175-4D59-BA55-1EB55E6061F3}" type="slidenum">
              <a:rPr lang="en-US" altLang="zh-TW"/>
              <a:pPr/>
              <a:t>80</a:t>
            </a:fld>
            <a:endParaRPr lang="en-US" altLang="zh-TW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990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90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90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Link-Based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Link-Based Implementations</a:t>
            </a:r>
            <a:br>
              <a:rPr lang="en-US" altLang="zh-TW" sz="4800" dirty="0" smtClean="0"/>
            </a:br>
            <a:r>
              <a:rPr lang="en-US" altLang="zh-TW" sz="3600" dirty="0" smtClean="0"/>
              <a:t>The ADT Bag as an Example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Contributions by Ling-Chieh Kung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Nodes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Implementations of </a:t>
            </a:r>
            <a:r>
              <a:rPr lang="en-US" altLang="zh-TW" dirty="0" smtClean="0"/>
              <a:t>Member </a:t>
            </a:r>
            <a:r>
              <a:rPr lang="en-US" altLang="zh-TW" dirty="0"/>
              <a:t>F</a:t>
            </a:r>
            <a:r>
              <a:rPr lang="en-US" altLang="zh-TW" dirty="0" smtClean="0"/>
              <a:t>unctions</a:t>
            </a:r>
          </a:p>
          <a:p>
            <a:pPr eaLnBrk="1" hangingPunct="1"/>
            <a:r>
              <a:rPr lang="en-US" altLang="zh-TW" dirty="0" smtClean="0"/>
              <a:t>Constructors </a:t>
            </a:r>
            <a:r>
              <a:rPr lang="en-US" altLang="zh-TW" dirty="0"/>
              <a:t>and D</a:t>
            </a:r>
            <a:r>
              <a:rPr lang="en-US" altLang="zh-TW" dirty="0" smtClean="0"/>
              <a:t>estructor</a:t>
            </a:r>
            <a:endParaRPr lang="en-US" altLang="zh-TW" dirty="0"/>
          </a:p>
          <a:p>
            <a:pPr eaLnBrk="1" hangingPunct="1"/>
            <a:r>
              <a:rPr lang="en-US" altLang="zh-TW" dirty="0" smtClean="0"/>
              <a:t>Recursion and Some Remarks</a:t>
            </a:r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dirty="0"/>
          </a:p>
          <a:p>
            <a:pPr eaLnBrk="1" hangingPunct="1"/>
            <a:r>
              <a:rPr lang="en-US" altLang="zh-TW" dirty="0" smtClean="0"/>
              <a:t>Exception Handling</a:t>
            </a:r>
            <a:endParaRPr lang="en-US" altLang="zh-TW" dirty="0"/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Link-Based </a:t>
            </a:r>
            <a:r>
              <a:rPr lang="en-US" altLang="zh-TW" dirty="0"/>
              <a:t>I</a:t>
            </a:r>
            <a:r>
              <a:rPr lang="en-US" altLang="zh-TW" dirty="0" smtClean="0"/>
              <a:t>mplementations</a:t>
            </a:r>
            <a:endParaRPr lang="zh-TW" alt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Last time we implemented the ADT Bag with arrays. </a:t>
            </a:r>
          </a:p>
          <a:p>
            <a:r>
              <a:rPr lang="en-US" altLang="zh-TW" dirty="0" smtClean="0"/>
              <a:t>There are some drawbacks: </a:t>
            </a:r>
          </a:p>
          <a:p>
            <a:pPr lvl="1"/>
            <a:r>
              <a:rPr lang="en-US" altLang="zh-TW" dirty="0" smtClean="0"/>
              <a:t>Static arrays: The bag size is fixed. </a:t>
            </a:r>
          </a:p>
          <a:p>
            <a:pPr lvl="1"/>
            <a:r>
              <a:rPr lang="en-US" altLang="zh-TW" dirty="0" smtClean="0"/>
              <a:t>Dynamic arrays: Doubling the bag size requires a lot of copying and pasting. </a:t>
            </a:r>
          </a:p>
          <a:p>
            <a:r>
              <a:rPr lang="en-US" altLang="zh-TW" dirty="0" smtClean="0"/>
              <a:t>Here we will use pointers to do a </a:t>
            </a:r>
            <a:r>
              <a:rPr lang="en-US" altLang="zh-TW" b="1" dirty="0" smtClean="0">
                <a:solidFill>
                  <a:srgbClr val="0070C0"/>
                </a:solidFill>
              </a:rPr>
              <a:t>link-based implementation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Bag items will be put on a “</a:t>
            </a:r>
            <a:r>
              <a:rPr lang="en-US" altLang="zh-TW" b="1" dirty="0" smtClean="0">
                <a:solidFill>
                  <a:srgbClr val="0070C0"/>
                </a:solidFill>
              </a:rPr>
              <a:t>list</a:t>
            </a:r>
            <a:r>
              <a:rPr lang="en-US" altLang="zh-TW" dirty="0" smtClean="0"/>
              <a:t>.”</a:t>
            </a:r>
          </a:p>
          <a:p>
            <a:pPr lvl="1"/>
            <a:r>
              <a:rPr lang="en-US" altLang="zh-TW" dirty="0" smtClean="0"/>
              <a:t>On the list, each item is “</a:t>
            </a:r>
            <a:r>
              <a:rPr lang="en-US" altLang="zh-TW" b="1" dirty="0" smtClean="0">
                <a:solidFill>
                  <a:srgbClr val="0070C0"/>
                </a:solidFill>
              </a:rPr>
              <a:t>linked</a:t>
            </a:r>
            <a:r>
              <a:rPr lang="en-US" altLang="zh-TW" dirty="0" smtClean="0"/>
              <a:t>” to the next item.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056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Nodes</a:t>
            </a:r>
            <a:endParaRPr lang="zh-TW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type of an item is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ItemType</a:t>
            </a:r>
            <a:r>
              <a:rPr lang="en-US" altLang="zh-TW" sz="2600" dirty="0" smtClean="0"/>
              <a:t>. </a:t>
            </a:r>
          </a:p>
          <a:p>
            <a:pPr>
              <a:buFont typeface="Arial" charset="0"/>
              <a:buChar char="•"/>
              <a:defRPr/>
            </a:pPr>
            <a:endParaRPr lang="en-US" altLang="zh-TW" sz="2600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defRPr/>
            </a:pPr>
            <a:r>
              <a:rPr lang="en-US" altLang="zh-TW" sz="2600" dirty="0" smtClean="0"/>
              <a:t>For each item, we will associate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pointer</a:t>
            </a:r>
            <a:r>
              <a:rPr lang="en-US" altLang="zh-TW" sz="2600" dirty="0" smtClean="0"/>
              <a:t> pointing to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next</a:t>
            </a:r>
            <a:r>
              <a:rPr lang="en-US" altLang="zh-TW" sz="2600" dirty="0" smtClean="0"/>
              <a:t> item-pointer pair. </a:t>
            </a:r>
          </a:p>
          <a:p>
            <a:pPr>
              <a:defRPr/>
            </a:pPr>
            <a:r>
              <a:rPr lang="en-US" altLang="zh-TW" sz="2600" dirty="0" smtClean="0"/>
              <a:t>The combination of the item and pointer is often called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node</a:t>
            </a:r>
            <a:r>
              <a:rPr lang="en-US" altLang="zh-TW" sz="2600" dirty="0" smtClean="0"/>
              <a:t>. </a:t>
            </a:r>
            <a:endParaRPr lang="en-US" altLang="zh-TW" sz="2600" dirty="0" smtClean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altLang="zh-TW" sz="2400" dirty="0" smtClean="0"/>
              <a:t>The pointer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points to the next node</a:t>
            </a:r>
            <a:r>
              <a:rPr lang="en-US" altLang="zh-TW" sz="2400" dirty="0" smtClean="0"/>
              <a:t>, not the next item!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611188" y="2016497"/>
            <a:ext cx="4105275" cy="20605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BagInterface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br>
              <a:rPr lang="en-US" altLang="zh-TW" sz="1600" b="1" spc="-150" dirty="0">
                <a:latin typeface="Courier New" pitchFamily="49" charset="0"/>
              </a:rPr>
            </a:br>
            <a:r>
              <a:rPr lang="en-US" altLang="zh-TW" sz="1600" b="1" spc="-150" dirty="0">
                <a:latin typeface="Courier New" pitchFamily="49" charset="0"/>
              </a:rPr>
              <a:t>    add(const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latin typeface="Courier New" pitchFamily="49" charset="0"/>
              </a:rPr>
              <a:t>) = 0;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other functions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2295897"/>
            <a:ext cx="20828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4788024" y="3519860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4-1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1673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List of Nodes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In effect,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list of nodes </a:t>
            </a:r>
            <a:r>
              <a:rPr lang="en-US" altLang="zh-TW" sz="2600" dirty="0" smtClean="0"/>
              <a:t>will be created to store items.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 marL="0" indent="0">
              <a:buNone/>
              <a:defRPr/>
            </a:pPr>
            <a:endParaRPr lang="en-US" altLang="zh-TW" dirty="0" smtClean="0"/>
          </a:p>
          <a:p>
            <a:pPr marL="0" indent="0">
              <a:buNone/>
              <a:defRPr/>
            </a:pPr>
            <a:endParaRPr lang="en-US" altLang="zh-TW" dirty="0" smtClean="0"/>
          </a:p>
          <a:p>
            <a:pPr>
              <a:defRPr/>
            </a:pPr>
            <a:r>
              <a:rPr lang="en-US" altLang="zh-TW" sz="2600" dirty="0" smtClean="0"/>
              <a:t>Each node is linked to the next node. </a:t>
            </a:r>
          </a:p>
          <a:p>
            <a:pPr lvl="1">
              <a:defRPr/>
            </a:pPr>
            <a:r>
              <a:rPr lang="en-US" altLang="zh-TW" sz="2400" dirty="0" smtClean="0"/>
              <a:t>The pointer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next</a:t>
            </a:r>
            <a:r>
              <a:rPr lang="en-US" altLang="zh-TW" sz="2400" dirty="0" smtClean="0"/>
              <a:t> points to the next node. 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82" y="1916113"/>
            <a:ext cx="749935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2602011" y="3708400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4-2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1769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1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Node</a:t>
            </a:r>
            <a:r>
              <a:rPr lang="en-US" altLang="zh-TW" spc="-150" dirty="0" smtClean="0">
                <a:cs typeface="Calibri" panose="020F0502020204030204" pitchFamily="34" charset="0"/>
              </a:rPr>
              <a:t> (1/4)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250825" y="1628775"/>
            <a:ext cx="6408738" cy="37861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Node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item;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next;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Node();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,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 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 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641475"/>
            <a:ext cx="20828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6"/>
          <p:cNvSpPr txBox="1">
            <a:spLocks noChangeArrowheads="1"/>
          </p:cNvSpPr>
          <p:nvPr/>
        </p:nvSpPr>
        <p:spPr bwMode="auto">
          <a:xfrm>
            <a:off x="6918863" y="2865438"/>
            <a:ext cx="197361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4-1 </a:t>
            </a:r>
            <a:b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b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4050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(2/4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Constructors of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Node</a:t>
            </a:r>
            <a:r>
              <a:rPr lang="en-US" altLang="zh-TW" sz="2600" dirty="0" smtClean="0"/>
              <a:t>: </a:t>
            </a:r>
            <a:endParaRPr lang="zh-TW" altLang="en-US" sz="2600" dirty="0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755650" y="2133600"/>
            <a:ext cx="7777163" cy="25542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Node()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next(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{}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item(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), next(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{}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,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item(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), next(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{}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5034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(3/4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Getters and setters of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Node</a:t>
            </a:r>
            <a:r>
              <a:rPr lang="en-US" altLang="zh-TW" sz="2600" dirty="0" smtClean="0"/>
              <a:t>: </a:t>
            </a:r>
            <a:endParaRPr lang="zh-TW" altLang="en-US" sz="2600" dirty="0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1331913" y="2060575"/>
            <a:ext cx="6119812" cy="37861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item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next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return item; 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return next; 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7084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(4/4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kumimoji="1" lang="en-US" altLang="zh-TW" b="1" spc="-150" dirty="0" smtClean="0">
                <a:latin typeface="Courier New" pitchFamily="49" charset="0"/>
              </a:rPr>
              <a:t>Node</a:t>
            </a:r>
            <a:r>
              <a:rPr lang="en-US" altLang="zh-TW" dirty="0" smtClean="0"/>
              <a:t> has </a:t>
            </a:r>
            <a:r>
              <a:rPr lang="en-US" altLang="zh-TW" b="1" dirty="0" smtClean="0">
                <a:solidFill>
                  <a:srgbClr val="0070C0"/>
                </a:solidFill>
              </a:rPr>
              <a:t>getters</a:t>
            </a:r>
            <a:r>
              <a:rPr lang="en-US" altLang="zh-TW" dirty="0" smtClean="0"/>
              <a:t> and </a:t>
            </a:r>
            <a:r>
              <a:rPr lang="en-US" altLang="zh-TW" b="1" dirty="0" smtClean="0">
                <a:solidFill>
                  <a:srgbClr val="0070C0"/>
                </a:solidFill>
              </a:rPr>
              <a:t>setters</a:t>
            </a:r>
            <a:r>
              <a:rPr lang="en-US" altLang="zh-TW" dirty="0" smtClean="0"/>
              <a:t> for all instance variables. </a:t>
            </a:r>
          </a:p>
          <a:p>
            <a:pPr lvl="1">
              <a:defRPr/>
            </a:pPr>
            <a:r>
              <a:rPr lang="en-US" altLang="zh-TW" dirty="0" smtClean="0"/>
              <a:t>It does </a:t>
            </a:r>
            <a:r>
              <a:rPr lang="en-US" altLang="zh-TW" b="1" dirty="0" smtClean="0">
                <a:solidFill>
                  <a:srgbClr val="0070C0"/>
                </a:solidFill>
              </a:rPr>
              <a:t>no data hiding </a:t>
            </a:r>
            <a:r>
              <a:rPr lang="en-US" altLang="zh-TW" dirty="0" smtClean="0"/>
              <a:t>at all. </a:t>
            </a:r>
          </a:p>
          <a:p>
            <a:pPr>
              <a:defRPr/>
            </a:pPr>
            <a:r>
              <a:rPr lang="en-US" altLang="zh-TW" dirty="0" smtClean="0"/>
              <a:t>Sometimes people implement </a:t>
            </a:r>
            <a:r>
              <a:rPr kumimoji="1" lang="en-US" altLang="zh-TW" b="1" spc="-150" dirty="0" smtClean="0">
                <a:latin typeface="Courier New" pitchFamily="49" charset="0"/>
              </a:rPr>
              <a:t>Node</a:t>
            </a:r>
            <a:r>
              <a:rPr lang="en-US" altLang="zh-TW" dirty="0" smtClean="0"/>
              <a:t> as a </a:t>
            </a:r>
            <a:r>
              <a:rPr lang="en-US" altLang="zh-TW" b="1" dirty="0" smtClean="0">
                <a:solidFill>
                  <a:srgbClr val="0070C0"/>
                </a:solidFill>
              </a:rPr>
              <a:t>structure</a:t>
            </a:r>
            <a:r>
              <a:rPr lang="en-US" altLang="zh-TW" dirty="0" smtClean="0"/>
              <a:t>. </a:t>
            </a:r>
          </a:p>
          <a:p>
            <a:pPr lvl="1">
              <a:defRPr/>
            </a:pPr>
            <a:r>
              <a:rPr lang="en-US" altLang="zh-TW" dirty="0" smtClean="0"/>
              <a:t>Member variables of a structure are by default public. </a:t>
            </a:r>
          </a:p>
          <a:p>
            <a:pPr lvl="1">
              <a:defRPr/>
            </a:pPr>
            <a:r>
              <a:rPr lang="en-US" altLang="zh-TW" dirty="0" smtClean="0"/>
              <a:t>Though they can be set to be private. </a:t>
            </a:r>
          </a:p>
          <a:p>
            <a:pPr>
              <a:defRPr/>
            </a:pPr>
            <a:r>
              <a:rPr lang="en-US" altLang="zh-TW" dirty="0" smtClean="0"/>
              <a:t>Sometimes a better way is to set </a:t>
            </a:r>
            <a:r>
              <a:rPr kumimoji="1" lang="en-US" altLang="zh-TW" b="1" spc="-150" dirty="0" err="1" smtClean="0">
                <a:latin typeface="Courier New" pitchFamily="49" charset="0"/>
              </a:rPr>
              <a:t>LinkedBag</a:t>
            </a:r>
            <a:r>
              <a:rPr lang="en-US" altLang="zh-TW" dirty="0" smtClean="0"/>
              <a:t> a </a:t>
            </a:r>
            <a:r>
              <a:rPr lang="en-US" altLang="zh-TW" b="1" dirty="0" smtClean="0">
                <a:solidFill>
                  <a:srgbClr val="0070C0"/>
                </a:solidFill>
              </a:rPr>
              <a:t>friend</a:t>
            </a:r>
            <a:r>
              <a:rPr lang="en-US" altLang="zh-TW" dirty="0" smtClean="0"/>
              <a:t> of </a:t>
            </a:r>
            <a:r>
              <a:rPr kumimoji="1" lang="en-US" altLang="zh-TW" b="1" spc="-150" dirty="0" smtClean="0">
                <a:latin typeface="Courier New" pitchFamily="49" charset="0"/>
              </a:rPr>
              <a:t>Node</a:t>
            </a:r>
            <a:r>
              <a:rPr lang="en-US" altLang="zh-TW" dirty="0" smtClean="0"/>
              <a:t>.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1402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Implementations of Member Functions</a:t>
            </a:r>
          </a:p>
          <a:p>
            <a:pPr eaLnBrk="1" hangingPunct="1"/>
            <a:r>
              <a:rPr lang="en-US" altLang="zh-TW" dirty="0"/>
              <a:t>Constructors and Destructor</a:t>
            </a:r>
          </a:p>
          <a:p>
            <a:pPr eaLnBrk="1" hangingPunct="1"/>
            <a:r>
              <a:rPr lang="en-US" altLang="zh-TW" dirty="0"/>
              <a:t>Recursion and Some </a:t>
            </a:r>
            <a:r>
              <a:rPr lang="en-US" altLang="zh-TW" dirty="0" smtClean="0"/>
              <a:t>Remarks</a:t>
            </a:r>
            <a:endParaRPr lang="en-US" altLang="zh-TW" dirty="0"/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dirty="0"/>
          </a:p>
          <a:p>
            <a:pPr eaLnBrk="1" hangingPunct="1"/>
            <a:r>
              <a:rPr lang="en-US" altLang="zh-TW" dirty="0"/>
              <a:t>Exception </a:t>
            </a:r>
            <a:r>
              <a:rPr lang="en-US" altLang="zh-TW" dirty="0" smtClean="0"/>
              <a:t>Handling</a:t>
            </a:r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5976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What should be contained in the class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?</a:t>
            </a:r>
          </a:p>
          <a:p>
            <a:pPr>
              <a:defRPr/>
            </a:pPr>
            <a:r>
              <a:rPr lang="en-US" altLang="zh-TW" sz="2600" dirty="0" smtClean="0"/>
              <a:t>Let’s look at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z="2600" dirty="0" smtClean="0"/>
              <a:t> again:  </a:t>
            </a:r>
          </a:p>
          <a:p>
            <a:pPr lvl="1">
              <a:defRPr/>
            </a:pPr>
            <a:r>
              <a:rPr lang="en-US" altLang="zh-TW" sz="2400" b="1" spc="-15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itemCount</a:t>
            </a:r>
            <a:r>
              <a:rPr lang="en-US" altLang="zh-TW" sz="2400" dirty="0" smtClean="0"/>
              <a:t> is still needed. </a:t>
            </a:r>
          </a:p>
          <a:p>
            <a:pPr lvl="1">
              <a:defRPr/>
            </a:pPr>
            <a:r>
              <a:rPr lang="en-US" altLang="zh-TW" sz="2400" dirty="0" smtClean="0"/>
              <a:t>Capacity-related members</a:t>
            </a:r>
            <a:br>
              <a:rPr lang="en-US" altLang="zh-TW" sz="2400" dirty="0" smtClean="0"/>
            </a:br>
            <a:r>
              <a:rPr lang="en-US" altLang="zh-TW" sz="2400" dirty="0" smtClean="0"/>
              <a:t>are not needed. </a:t>
            </a:r>
          </a:p>
          <a:p>
            <a:pPr>
              <a:defRPr/>
            </a:pPr>
            <a:r>
              <a:rPr lang="en-US" altLang="zh-TW" sz="2600" dirty="0" smtClean="0"/>
              <a:t>Where to store our nodes? </a:t>
            </a:r>
          </a:p>
          <a:p>
            <a:pPr lvl="1">
              <a:defRPr/>
            </a:pPr>
            <a:r>
              <a:rPr lang="en-US" altLang="zh-TW" sz="2400" dirty="0" smtClean="0"/>
              <a:t>The 1</a:t>
            </a:r>
            <a:r>
              <a:rPr lang="en-US" altLang="zh-TW" sz="2400" baseline="30000" dirty="0" smtClean="0"/>
              <a:t>st</a:t>
            </a:r>
            <a:r>
              <a:rPr lang="en-US" altLang="zh-TW" sz="2400" dirty="0" smtClean="0"/>
              <a:t> node links to the 2</a:t>
            </a:r>
            <a:r>
              <a:rPr lang="en-US" altLang="zh-TW" sz="2400" baseline="30000" dirty="0" smtClean="0"/>
              <a:t>nd</a:t>
            </a:r>
            <a:r>
              <a:rPr lang="en-US" altLang="zh-TW" sz="2400" dirty="0" smtClean="0"/>
              <a:t>.</a:t>
            </a:r>
          </a:p>
          <a:p>
            <a:pPr lvl="1">
              <a:defRPr/>
            </a:pPr>
            <a:r>
              <a:rPr lang="en-US" altLang="zh-TW" sz="2400" dirty="0" smtClean="0"/>
              <a:t>The </a:t>
            </a:r>
            <a:r>
              <a:rPr lang="en-US" altLang="zh-TW" sz="2400" i="1" dirty="0" err="1" smtClean="0"/>
              <a:t>i</a:t>
            </a:r>
            <a:r>
              <a:rPr lang="en-US" altLang="zh-TW" sz="2400" baseline="30000" dirty="0" err="1" smtClean="0"/>
              <a:t>th</a:t>
            </a:r>
            <a:r>
              <a:rPr lang="en-US" altLang="zh-TW" sz="2400" dirty="0" smtClean="0"/>
              <a:t> node </a:t>
            </a:r>
            <a:r>
              <a:rPr lang="en-US" altLang="zh-TW" sz="2400" dirty="0" err="1" smtClean="0"/>
              <a:t>linkes</a:t>
            </a:r>
            <a:r>
              <a:rPr lang="en-US" altLang="zh-TW" sz="2400" dirty="0" smtClean="0"/>
              <a:t> to the </a:t>
            </a:r>
            <a:br>
              <a:rPr lang="en-US" altLang="zh-TW" sz="2400" dirty="0" smtClean="0"/>
            </a:br>
            <a:r>
              <a:rPr lang="en-US" altLang="zh-TW" sz="2400" dirty="0" smtClean="0"/>
              <a:t>(</a:t>
            </a:r>
            <a:r>
              <a:rPr lang="en-US" altLang="zh-TW" sz="2400" i="1" dirty="0" err="1" smtClean="0"/>
              <a:t>i</a:t>
            </a:r>
            <a:r>
              <a:rPr lang="en-US" altLang="zh-TW" sz="2400" dirty="0" smtClean="0"/>
              <a:t> + 1)</a:t>
            </a:r>
            <a:r>
              <a:rPr lang="en-US" altLang="zh-TW" sz="2400" baseline="30000" dirty="0" err="1" smtClean="0"/>
              <a:t>th</a:t>
            </a:r>
            <a:r>
              <a:rPr lang="en-US" altLang="zh-TW" sz="2400" dirty="0" smtClean="0"/>
              <a:t>.</a:t>
            </a:r>
          </a:p>
          <a:p>
            <a:pPr>
              <a:defRPr/>
            </a:pPr>
            <a:r>
              <a:rPr lang="en-US" altLang="zh-TW" sz="2600" dirty="0" smtClean="0"/>
              <a:t>All we need is to store the 1</a:t>
            </a:r>
            <a:r>
              <a:rPr lang="en-US" altLang="zh-TW" sz="2600" baseline="30000" dirty="0" smtClean="0"/>
              <a:t>st</a:t>
            </a:r>
            <a:r>
              <a:rPr lang="en-US" altLang="zh-TW" sz="2600" dirty="0" smtClean="0"/>
              <a:t> </a:t>
            </a:r>
            <a:br>
              <a:rPr lang="en-US" altLang="zh-TW" sz="2600" dirty="0" smtClean="0"/>
            </a:br>
            <a:r>
              <a:rPr lang="en-US" altLang="zh-TW" sz="2600" dirty="0" smtClean="0"/>
              <a:t>node, i.e.,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head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endParaRPr lang="en-US" altLang="zh-TW" baseline="30000" dirty="0" smtClean="0"/>
          </a:p>
          <a:p>
            <a:pPr lvl="1">
              <a:buFont typeface="Arial" charset="0"/>
              <a:buChar char="–"/>
              <a:defRPr/>
            </a:pPr>
            <a:endParaRPr lang="en-US" altLang="zh-TW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4787329" y="2284834"/>
            <a:ext cx="4321175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ArrayBag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static const int DEFAULT_CAPACITY = 6;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string items[DEFAULT_CAPACITY];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itemCount;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maxItems;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7096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Head </a:t>
            </a:r>
            <a:r>
              <a:rPr lang="en-US" altLang="zh-TW" dirty="0"/>
              <a:t>P</a:t>
            </a:r>
            <a:r>
              <a:rPr lang="en-US" altLang="zh-TW" dirty="0" smtClean="0"/>
              <a:t>ointer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headPtr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An object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 will have an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item counter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itemCount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Its type is </a:t>
            </a:r>
            <a:r>
              <a:rPr lang="en-US" altLang="zh-TW" sz="2400" b="1" spc="-150" dirty="0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An object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 will have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head pointer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headPtr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 smtClean="0"/>
          </a:p>
          <a:p>
            <a:pPr lvl="1">
              <a:defRPr/>
            </a:pPr>
            <a:endParaRPr lang="en-US" altLang="zh-TW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r>
              <a:rPr lang="en-US" altLang="zh-TW" sz="2400" dirty="0" smtClean="0"/>
              <a:t>Its type is </a:t>
            </a:r>
            <a:r>
              <a:rPr lang="en-US" altLang="zh-TW" sz="2400" b="1" spc="-15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Node&lt;</a:t>
            </a:r>
            <a:r>
              <a:rPr lang="en-US" altLang="zh-TW" sz="2400" b="1" spc="-15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400" b="1" spc="-15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&gt;*</a:t>
            </a:r>
            <a:r>
              <a:rPr lang="en-US" altLang="zh-TW" sz="2400" dirty="0" smtClean="0"/>
              <a:t>. It is a pointer,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not a node</a:t>
            </a:r>
            <a:r>
              <a:rPr lang="en-US" altLang="zh-TW" sz="2400" dirty="0" smtClean="0"/>
              <a:t>. </a:t>
            </a:r>
          </a:p>
          <a:p>
            <a:pPr lvl="1">
              <a:defRPr/>
            </a:pP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headPtr</a:t>
            </a:r>
            <a:r>
              <a:rPr lang="en-US" altLang="zh-TW" sz="2400" dirty="0" smtClean="0"/>
              <a:t> is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a static member</a:t>
            </a:r>
            <a:r>
              <a:rPr lang="en-US" altLang="zh-TW" sz="2400" dirty="0" smtClean="0"/>
              <a:t>; all other nodes are “dynamic members.”</a:t>
            </a:r>
            <a:endParaRPr lang="zh-TW" altLang="en-US" sz="2400" dirty="0"/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68536"/>
            <a:ext cx="8345487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2483768" y="4571836"/>
            <a:ext cx="45362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4-5 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6534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3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</a:t>
            </a:r>
            <a:r>
              <a:rPr lang="en-US" altLang="zh-TW" dirty="0"/>
              <a:t>C</a:t>
            </a:r>
            <a:r>
              <a:rPr lang="en-US" altLang="zh-TW" dirty="0" smtClean="0"/>
              <a:t>lass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basic elements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>
              <a:defRPr/>
            </a:pPr>
            <a:endParaRPr lang="en-US" altLang="zh-TW" sz="2600" dirty="0"/>
          </a:p>
          <a:p>
            <a:pPr marL="0" indent="0">
              <a:buNone/>
              <a:defRPr/>
            </a:pPr>
            <a:endParaRPr lang="en-US" altLang="zh-TW" sz="2600" dirty="0"/>
          </a:p>
          <a:p>
            <a:pPr>
              <a:defRPr/>
            </a:pPr>
            <a:r>
              <a:rPr lang="en-US" altLang="zh-TW" sz="2600" dirty="0"/>
              <a:t>Let’s implement those functions first.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060575"/>
            <a:ext cx="7345363" cy="30464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something else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some constructors and destructor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functions defined in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, such as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(),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(), add(), remove(), etc.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715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3800" dirty="0" smtClean="0"/>
              <a:t> and </a:t>
            </a: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getCurrentSize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zh-TW" altLang="en-US" sz="3800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Some member functions are straightforward. </a:t>
            </a:r>
            <a:endParaRPr lang="zh-TW" altLang="en-US" sz="2600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1908175" y="2060575"/>
            <a:ext cx="5040313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eaLnBrk="1" hangingPunct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2246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add()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We define 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US" altLang="zh-TW" sz="2600" dirty="0" smtClean="0"/>
              <a:t> to add an item at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beginning</a:t>
            </a:r>
            <a:r>
              <a:rPr lang="en-US" altLang="zh-TW" sz="2600" dirty="0" smtClean="0"/>
              <a:t> of the list. </a:t>
            </a:r>
          </a:p>
          <a:p>
            <a:pPr lvl="1">
              <a:defRPr/>
            </a:pPr>
            <a:r>
              <a:rPr lang="en-US" altLang="zh-TW" sz="2400" dirty="0" smtClean="0"/>
              <a:t>Why?</a:t>
            </a:r>
          </a:p>
          <a:p>
            <a:pPr lvl="1">
              <a:defRPr/>
            </a:pPr>
            <a:r>
              <a:rPr lang="en-US" altLang="zh-TW" sz="2400" dirty="0" smtClean="0"/>
              <a:t>What if we add </a:t>
            </a:r>
          </a:p>
          <a:p>
            <a:pPr marL="344487" lvl="1" indent="0">
              <a:buNone/>
              <a:defRPr/>
            </a:pPr>
            <a:r>
              <a:rPr lang="en-US" altLang="zh-TW" sz="2400" dirty="0"/>
              <a:t> </a:t>
            </a:r>
            <a:r>
              <a:rPr lang="en-US" altLang="zh-TW" sz="2400" dirty="0" smtClean="0"/>
              <a:t>    it at the end of </a:t>
            </a:r>
          </a:p>
          <a:p>
            <a:pPr marL="344487" lvl="1" indent="0">
              <a:buNone/>
              <a:defRPr/>
            </a:pPr>
            <a:r>
              <a:rPr lang="en-US" altLang="zh-TW" sz="2400" dirty="0"/>
              <a:t> </a:t>
            </a:r>
            <a:r>
              <a:rPr lang="en-US" altLang="zh-TW" sz="2400" dirty="0" smtClean="0"/>
              <a:t>    the list? </a:t>
            </a:r>
            <a:endParaRPr lang="zh-TW" altLang="en-US" sz="2400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3203848" y="2026840"/>
            <a:ext cx="5905500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&gt;::add(const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new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true;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4671715"/>
            <a:ext cx="725805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916238" y="6229052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4-6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5870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  <p:bldP spid="4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3800" dirty="0" smtClean="0"/>
              <a:t> and List Traversal (1/2)</a:t>
            </a:r>
            <a:endParaRPr lang="zh-TW" altLang="en-US" sz="3800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We still want to put all items into a vector. We need to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traverse</a:t>
            </a:r>
            <a:r>
              <a:rPr lang="en-US" altLang="zh-TW" sz="2600" dirty="0" smtClean="0"/>
              <a:t> the list. </a:t>
            </a:r>
          </a:p>
          <a:p>
            <a:pPr lvl="1">
              <a:defRPr/>
            </a:pPr>
            <a:r>
              <a:rPr lang="en-US" altLang="zh-TW" sz="2400" dirty="0" smtClean="0"/>
              <a:t>With </a:t>
            </a:r>
            <a:r>
              <a:rPr lang="en-US" altLang="zh-TW" sz="2400" b="1" spc="-150" dirty="0" err="1" smtClean="0">
                <a:latin typeface="Courier New" pitchFamily="49" charset="0"/>
              </a:rPr>
              <a:t>headPtr</a:t>
            </a:r>
            <a:r>
              <a:rPr lang="en-US" altLang="zh-TW" sz="2400" dirty="0" smtClean="0"/>
              <a:t>, we have the address of the first node.  </a:t>
            </a:r>
          </a:p>
          <a:p>
            <a:pPr lvl="1">
              <a:defRPr/>
            </a:pPr>
            <a:r>
              <a:rPr lang="en-US" altLang="zh-TW" sz="2400" dirty="0" smtClean="0"/>
              <a:t>With </a:t>
            </a:r>
            <a:r>
              <a:rPr lang="en-US" altLang="zh-TW" sz="2400" b="1" spc="-150" dirty="0" err="1" smtClean="0">
                <a:latin typeface="Courier New" pitchFamily="49" charset="0"/>
              </a:rPr>
              <a:t>headPtr</a:t>
            </a:r>
            <a:r>
              <a:rPr lang="en-US" altLang="zh-TW" sz="2400" b="1" spc="-150" dirty="0" smtClean="0">
                <a:latin typeface="Courier New" pitchFamily="49" charset="0"/>
              </a:rPr>
              <a:t>-&gt;</a:t>
            </a:r>
            <a:r>
              <a:rPr lang="en-US" altLang="zh-TW" sz="2400" b="1" spc="-150" dirty="0" err="1" smtClean="0">
                <a:latin typeface="Courier New" pitchFamily="49" charset="0"/>
              </a:rPr>
              <a:t>getNext</a:t>
            </a:r>
            <a:r>
              <a:rPr lang="en-US" altLang="zh-TW" sz="2400" b="1" spc="-150" dirty="0" smtClean="0">
                <a:latin typeface="Courier New" pitchFamily="49" charset="0"/>
              </a:rPr>
              <a:t>()</a:t>
            </a:r>
            <a:r>
              <a:rPr lang="en-US" altLang="zh-TW" sz="2400" dirty="0" smtClean="0"/>
              <a:t>, we have the address of the second node. </a:t>
            </a:r>
          </a:p>
          <a:p>
            <a:pPr lvl="1">
              <a:defRPr/>
            </a:pPr>
            <a:r>
              <a:rPr lang="en-US" altLang="zh-TW" sz="2400" dirty="0" smtClean="0"/>
              <a:t>How to proceed? </a:t>
            </a:r>
          </a:p>
          <a:p>
            <a:pPr>
              <a:defRPr/>
            </a:pPr>
            <a:r>
              <a:rPr lang="en-US" altLang="zh-TW" sz="2600" dirty="0" smtClean="0"/>
              <a:t>We need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location pointer </a:t>
            </a:r>
            <a:r>
              <a:rPr lang="en-US" altLang="zh-TW" sz="2600" b="1" spc="-150" dirty="0" err="1" smtClean="0">
                <a:latin typeface="Courier New" pitchFamily="49" charset="0"/>
              </a:rPr>
              <a:t>curPtr</a:t>
            </a:r>
            <a:r>
              <a:rPr lang="en-US" altLang="zh-TW" sz="2600" dirty="0" smtClean="0"/>
              <a:t> to store a node address in each iteration.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10" name="文字方塊 3"/>
          <p:cNvSpPr txBox="1"/>
          <p:nvPr/>
        </p:nvSpPr>
        <p:spPr>
          <a:xfrm>
            <a:off x="754831" y="4731023"/>
            <a:ext cx="7921625" cy="1938337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zh-TW" sz="2000" b="1" spc="-150" dirty="0" err="1">
                <a:latin typeface="Courier New" pitchFamily="49" charset="0"/>
              </a:rPr>
              <a:t>curPtr</a:t>
            </a:r>
            <a:r>
              <a:rPr lang="en-US" altLang="zh-TW" sz="2000" dirty="0"/>
              <a:t> 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point to the first node in the list</a:t>
            </a:r>
          </a:p>
          <a:p>
            <a:pPr>
              <a:defRPr/>
            </a:pP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000" b="1" spc="-150" dirty="0" err="1">
                <a:latin typeface="Courier New" pitchFamily="49" charset="0"/>
              </a:rPr>
              <a:t>curPtr</a:t>
            </a:r>
            <a:r>
              <a:rPr lang="en-US" altLang="zh-TW" sz="2000" dirty="0"/>
              <a:t> 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not a null pointer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Assign the </a:t>
            </a:r>
            <a:r>
              <a:rPr lang="en-US" altLang="zh-TW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data portion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the current node to the next element in a vector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Set </a:t>
            </a:r>
            <a:r>
              <a:rPr lang="en-US" altLang="zh-TW" sz="2000" b="1" spc="-150" dirty="0" err="1">
                <a:latin typeface="Courier New" pitchFamily="49" charset="0"/>
              </a:rPr>
              <a:t>curPtr</a:t>
            </a:r>
            <a:r>
              <a:rPr lang="en-US" altLang="zh-TW" sz="2000" dirty="0"/>
              <a:t> 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the </a:t>
            </a:r>
            <a:r>
              <a:rPr lang="en-US" altLang="zh-TW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next pointer portion 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the current node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0082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3800" dirty="0" smtClean="0"/>
              <a:t> and List Traversal (2/2)</a:t>
            </a:r>
            <a:endParaRPr lang="zh-TW" altLang="en-US" sz="3800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1547813" y="1628775"/>
            <a:ext cx="5903912" cy="37861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toVector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bagContents.push_back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  // the above line is equivalent to: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  // Node&lt;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&gt;* temp =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  //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= temp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387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zh-TW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curPtr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altLang="zh-TW" sz="3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getNext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TW" altLang="en-US" sz="3800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549525"/>
            <a:ext cx="7635875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2483768" y="4859868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4-7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99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remove()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To remove an item, we will remove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the first copy </a:t>
            </a:r>
            <a:r>
              <a:rPr lang="en-US" altLang="zh-TW" sz="2600" dirty="0" smtClean="0"/>
              <a:t>(the one closest to the head). </a:t>
            </a:r>
          </a:p>
          <a:p>
            <a:pPr lvl="1">
              <a:defRPr/>
            </a:pPr>
            <a:r>
              <a:rPr lang="en-US" altLang="zh-TW" sz="2400" dirty="0" smtClean="0"/>
              <a:t>First 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locate</a:t>
            </a:r>
            <a:r>
              <a:rPr lang="en-US" altLang="zh-TW" sz="2400" dirty="0" smtClean="0"/>
              <a:t> that copy (if there is one). </a:t>
            </a:r>
          </a:p>
          <a:p>
            <a:pPr lvl="1">
              <a:defRPr/>
            </a:pPr>
            <a:r>
              <a:rPr lang="en-US" altLang="zh-TW" sz="2400" dirty="0" smtClean="0"/>
              <a:t>Then 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rewrite</a:t>
            </a:r>
            <a:r>
              <a:rPr lang="en-US" altLang="zh-TW" sz="2400" dirty="0" smtClean="0"/>
              <a:t> the data portion of that node as that of the first node. </a:t>
            </a:r>
          </a:p>
          <a:p>
            <a:pPr lvl="1">
              <a:defRPr/>
            </a:pPr>
            <a:r>
              <a:rPr lang="en-US" altLang="zh-TW" sz="2400" dirty="0" smtClean="0"/>
              <a:t>Finally, 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redirect</a:t>
            </a:r>
            <a:r>
              <a:rPr lang="en-US" altLang="zh-TW" sz="2400" dirty="0" smtClean="0"/>
              <a:t> </a:t>
            </a:r>
            <a:r>
              <a:rPr lang="en-US" altLang="zh-TW" sz="2400" b="1" spc="-150" dirty="0" err="1" smtClean="0">
                <a:latin typeface="Courier New" pitchFamily="49" charset="0"/>
              </a:rPr>
              <a:t>headPtr</a:t>
            </a:r>
            <a:r>
              <a:rPr lang="en-US" altLang="zh-TW" sz="2400" dirty="0" smtClean="0"/>
              <a:t> to the second node and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release</a:t>
            </a:r>
            <a:r>
              <a:rPr lang="en-US" altLang="zh-TW" sz="2400" dirty="0" smtClean="0"/>
              <a:t> the first node. </a:t>
            </a:r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dirty="0" smtClean="0"/>
          </a:p>
          <a:p>
            <a:pPr>
              <a:defRPr/>
            </a:pPr>
            <a:r>
              <a:rPr lang="en-US" altLang="zh-TW" sz="2600" dirty="0" smtClean="0"/>
              <a:t>We will create a private function </a:t>
            </a:r>
            <a:r>
              <a:rPr lang="en-US" altLang="zh-TW" sz="2600" b="1" spc="-150" dirty="0" err="1" smtClean="0">
                <a:latin typeface="Courier New" pitchFamily="49" charset="0"/>
              </a:rPr>
              <a:t>getPointerTo</a:t>
            </a:r>
            <a:r>
              <a:rPr lang="en-US" altLang="zh-TW" sz="2600" b="1" spc="-150" dirty="0" smtClean="0">
                <a:latin typeface="Courier New" pitchFamily="49" charset="0"/>
              </a:rPr>
              <a:t>()</a:t>
            </a:r>
            <a:r>
              <a:rPr lang="en-US" altLang="zh-TW" sz="2600" dirty="0" smtClean="0"/>
              <a:t> to do the locating task. </a:t>
            </a:r>
          </a:p>
          <a:p>
            <a:pPr lvl="1">
              <a:defRPr/>
            </a:pPr>
            <a:r>
              <a:rPr lang="en-US" altLang="zh-TW" sz="2400" dirty="0" smtClean="0"/>
              <a:t>Recall that for </a:t>
            </a:r>
            <a:r>
              <a:rPr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, we have </a:t>
            </a:r>
            <a:r>
              <a:rPr lang="en-US" altLang="zh-TW" sz="2400" b="1" spc="-150" dirty="0" err="1" smtClean="0">
                <a:latin typeface="Courier New" pitchFamily="49" charset="0"/>
              </a:rPr>
              <a:t>getIndexOf</a:t>
            </a:r>
            <a:r>
              <a:rPr lang="en-US" altLang="zh-TW" sz="2400" b="1" spc="-150" dirty="0" smtClean="0">
                <a:latin typeface="Courier New" pitchFamily="49" charset="0"/>
              </a:rPr>
              <a:t>()</a:t>
            </a:r>
            <a:r>
              <a:rPr lang="en-US" altLang="zh-TW" sz="2400" dirty="0" smtClean="0"/>
              <a:t>. </a:t>
            </a:r>
          </a:p>
        </p:txBody>
      </p:sp>
      <p:sp>
        <p:nvSpPr>
          <p:cNvPr id="5" name="文字方塊 3"/>
          <p:cNvSpPr txBox="1"/>
          <p:nvPr/>
        </p:nvSpPr>
        <p:spPr>
          <a:xfrm>
            <a:off x="2268538" y="4221088"/>
            <a:ext cx="4535487" cy="8302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redirect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delete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release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5978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remove()</a:t>
            </a:r>
            <a:r>
              <a:rPr lang="en-US" altLang="zh-TW" spc="-150" dirty="0" smtClean="0">
                <a:cs typeface="Calibri" panose="020F0502020204030204" pitchFamily="34" charset="0"/>
              </a:rPr>
              <a:t> (2/2)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mtClean="0"/>
          </a:p>
        </p:txBody>
      </p:sp>
      <p:sp>
        <p:nvSpPr>
          <p:cNvPr id="5" name="文字方塊 3"/>
          <p:cNvSpPr txBox="1"/>
          <p:nvPr/>
        </p:nvSpPr>
        <p:spPr>
          <a:xfrm>
            <a:off x="755650" y="1628775"/>
            <a:ext cx="7704138" cy="40322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&gt;::remove(const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entryNodePtr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step 1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!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&amp;&amp;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entryNodePtr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entryNodePtr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step 2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step 3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delete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--;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126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400" dirty="0" smtClean="0"/>
              <a:t>Given an item, we want to find 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location</a:t>
            </a:r>
            <a:r>
              <a:rPr lang="en-US" altLang="zh-TW" sz="2400" dirty="0" smtClean="0"/>
              <a:t> of the first copy of this item. </a:t>
            </a:r>
          </a:p>
          <a:p>
            <a:pPr lvl="1">
              <a:defRPr/>
            </a:pPr>
            <a:r>
              <a:rPr lang="en-US" altLang="zh-TW" sz="2200" dirty="0" smtClean="0"/>
              <a:t>In </a:t>
            </a:r>
            <a:r>
              <a:rPr lang="en-US" altLang="zh-TW" sz="22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200" dirty="0" smtClean="0"/>
              <a:t>, the location is represented by an array index. </a:t>
            </a:r>
          </a:p>
          <a:p>
            <a:pPr lvl="1">
              <a:defRPr/>
            </a:pPr>
            <a:r>
              <a:rPr lang="en-US" altLang="zh-TW" sz="2200" dirty="0" smtClean="0"/>
              <a:t>In </a:t>
            </a:r>
            <a:r>
              <a:rPr lang="en-US" altLang="zh-TW" sz="2200" b="1" spc="-150" dirty="0" err="1" smtClean="0">
                <a:latin typeface="Courier New" pitchFamily="49" charset="0"/>
              </a:rPr>
              <a:t>LinkedBag</a:t>
            </a:r>
            <a:r>
              <a:rPr lang="en-US" altLang="zh-TW" sz="2200" dirty="0" smtClean="0"/>
              <a:t>, the location is represented by an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address</a:t>
            </a:r>
            <a:r>
              <a:rPr lang="en-US" altLang="zh-TW" sz="22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We want to define the following private function (why private?):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 lvl="1">
              <a:defRPr/>
            </a:pPr>
            <a:endParaRPr lang="en-US" altLang="zh-TW" sz="2200" dirty="0" smtClean="0"/>
          </a:p>
          <a:p>
            <a:pPr lvl="1">
              <a:defRPr/>
            </a:pPr>
            <a:r>
              <a:rPr lang="en-US" altLang="zh-TW" sz="2200" dirty="0" smtClean="0"/>
              <a:t>If the item does not exist, return </a:t>
            </a:r>
            <a:r>
              <a:rPr lang="en-US" altLang="zh-TW" sz="2200" b="1" spc="-150" dirty="0" err="1" smtClean="0">
                <a:latin typeface="Courier New" pitchFamily="49" charset="0"/>
              </a:rPr>
              <a:t>nullptr</a:t>
            </a:r>
            <a:r>
              <a:rPr lang="en-US" altLang="zh-TW" sz="2200" dirty="0" smtClean="0"/>
              <a:t>. </a:t>
            </a:r>
          </a:p>
          <a:p>
            <a:pPr lvl="1">
              <a:defRPr/>
            </a:pPr>
            <a:r>
              <a:rPr lang="en-US" altLang="zh-TW" sz="2200" dirty="0" smtClean="0"/>
              <a:t>Note that returning a pointer is nothing but returning an address. </a:t>
            </a:r>
          </a:p>
          <a:p>
            <a:pPr>
              <a:defRPr/>
            </a:pPr>
            <a:r>
              <a:rPr lang="en-US" altLang="zh-TW" sz="2200" dirty="0" smtClean="0"/>
              <a:t>The idea: Traverse the list, stop when a node contains the given item, and then return the address. </a:t>
            </a:r>
            <a:endParaRPr lang="zh-TW" altLang="en-US" sz="2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979613" y="3677270"/>
            <a:ext cx="5040312" cy="8318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0264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pc="-150" dirty="0" smtClean="0">
                <a:cs typeface="Calibri" panose="020F0502020204030204" pitchFamily="34" charset="0"/>
              </a:rPr>
              <a:t> (2/2)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3745111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The implementation: </a:t>
            </a:r>
          </a:p>
          <a:p>
            <a:pPr>
              <a:defRPr/>
            </a:pPr>
            <a:r>
              <a:rPr lang="en-US" altLang="zh-TW" sz="2400" dirty="0" smtClean="0"/>
              <a:t>If the bag is empty, </a:t>
            </a:r>
            <a:r>
              <a:rPr lang="en-US" altLang="zh-TW" sz="2400" b="1" spc="-150" dirty="0" err="1" smtClean="0">
                <a:latin typeface="Courier New" pitchFamily="49" charset="0"/>
              </a:rPr>
              <a:t>curPtr</a:t>
            </a:r>
            <a:r>
              <a:rPr lang="en-US" altLang="zh-TW" sz="2400" dirty="0" smtClean="0"/>
              <a:t> will be set to </a:t>
            </a:r>
            <a:r>
              <a:rPr lang="en-US" altLang="zh-TW" sz="2400" b="1" spc="-150" dirty="0" err="1" smtClean="0">
                <a:latin typeface="Courier New" pitchFamily="49" charset="0"/>
              </a:rPr>
              <a:t>nullptr</a:t>
            </a:r>
            <a:r>
              <a:rPr lang="en-US" altLang="zh-TW" sz="2400" dirty="0" smtClean="0"/>
              <a:t> at initialization. </a:t>
            </a:r>
          </a:p>
          <a:p>
            <a:pPr>
              <a:defRPr/>
            </a:pPr>
            <a:r>
              <a:rPr lang="en-US" altLang="zh-TW" sz="2400" dirty="0" smtClean="0"/>
              <a:t>If the item does not exist, </a:t>
            </a:r>
            <a:r>
              <a:rPr lang="en-US" altLang="zh-TW" sz="2400" b="1" spc="-150" dirty="0" err="1" smtClean="0">
                <a:latin typeface="Courier New" pitchFamily="49" charset="0"/>
              </a:rPr>
              <a:t>curPtr</a:t>
            </a:r>
            <a:r>
              <a:rPr lang="en-US" altLang="zh-TW" sz="2400" dirty="0" smtClean="0"/>
              <a:t> will be set to </a:t>
            </a:r>
            <a:r>
              <a:rPr lang="en-US" altLang="zh-TW" sz="2400" b="1" spc="-150" dirty="0" err="1" smtClean="0">
                <a:latin typeface="Courier New" pitchFamily="49" charset="0"/>
              </a:rPr>
              <a:t>nullptr</a:t>
            </a:r>
            <a:r>
              <a:rPr lang="en-US" altLang="zh-TW" sz="2400" dirty="0" smtClean="0"/>
              <a:t>  when we assign </a:t>
            </a:r>
            <a:r>
              <a:rPr lang="en-US" altLang="zh-TW" sz="2400" b="1" spc="-150" dirty="0" err="1" smtClean="0">
                <a:latin typeface="Courier New" pitchFamily="49" charset="0"/>
              </a:rPr>
              <a:t>curPtr</a:t>
            </a:r>
            <a:r>
              <a:rPr lang="en-US" altLang="zh-TW" sz="2400" b="1" spc="-150" dirty="0" smtClean="0">
                <a:latin typeface="Courier New" pitchFamily="49" charset="0"/>
              </a:rPr>
              <a:t>-&gt;</a:t>
            </a:r>
            <a:r>
              <a:rPr lang="en-US" altLang="zh-TW" sz="2400" b="1" spc="-150" dirty="0" err="1" smtClean="0">
                <a:latin typeface="Courier New" pitchFamily="49" charset="0"/>
              </a:rPr>
              <a:t>getNext</a:t>
            </a:r>
            <a:r>
              <a:rPr lang="en-US" altLang="zh-TW" sz="2400" b="1" spc="-150" dirty="0" smtClean="0">
                <a:latin typeface="Courier New" pitchFamily="49" charset="0"/>
              </a:rPr>
              <a:t>()</a:t>
            </a:r>
            <a:r>
              <a:rPr lang="en-US" altLang="zh-TW" sz="2400" dirty="0" smtClean="0"/>
              <a:t> to </a:t>
            </a:r>
            <a:r>
              <a:rPr lang="en-US" altLang="zh-TW" sz="2400" b="1" spc="-150" dirty="0" err="1" smtClean="0">
                <a:latin typeface="Courier New" pitchFamily="49" charset="0"/>
              </a:rPr>
              <a:t>curPtr</a:t>
            </a:r>
            <a:r>
              <a:rPr lang="en-US" altLang="zh-TW" sz="2400" dirty="0" smtClean="0"/>
              <a:t> for the last time. </a:t>
            </a:r>
          </a:p>
          <a:p>
            <a:pPr>
              <a:defRPr/>
            </a:pPr>
            <a:r>
              <a:rPr lang="en-US" altLang="zh-TW" sz="2400" dirty="0" smtClean="0"/>
              <a:t>In either case, </a:t>
            </a:r>
            <a:r>
              <a:rPr lang="en-US" altLang="zh-TW" sz="2400" b="1" spc="-150" dirty="0" err="1" smtClean="0">
                <a:latin typeface="Courier New" pitchFamily="49" charset="0"/>
              </a:rPr>
              <a:t>nullptr</a:t>
            </a:r>
            <a:r>
              <a:rPr lang="en-US" altLang="zh-TW" sz="2400" dirty="0" smtClean="0"/>
              <a:t> will be returned. </a:t>
            </a:r>
            <a:endParaRPr lang="zh-TW" altLang="en-US" sz="24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3923928" y="1628775"/>
            <a:ext cx="5113337" cy="37861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  <a:b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found = false;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while(!found &amp;&amp; 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found = true;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8014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contains()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zh-TW" sz="2600" dirty="0" smtClean="0"/>
              <a:t>With </a:t>
            </a:r>
            <a:r>
              <a:rPr lang="en-US" altLang="zh-TW" sz="2600" b="1" spc="-150" dirty="0" err="1" smtClean="0">
                <a:latin typeface="Courier New" pitchFamily="49" charset="0"/>
              </a:rPr>
              <a:t>getPointerTo</a:t>
            </a:r>
            <a:r>
              <a:rPr lang="en-US" altLang="zh-TW" sz="2600" b="1" spc="-150" dirty="0" smtClean="0">
                <a:latin typeface="Courier New" pitchFamily="49" charset="0"/>
              </a:rPr>
              <a:t>()</a:t>
            </a:r>
            <a:r>
              <a:rPr lang="en-US" altLang="zh-TW" sz="2600" dirty="0" smtClean="0"/>
              <a:t>, </a:t>
            </a:r>
            <a:r>
              <a:rPr lang="en-US" altLang="zh-TW" sz="2600" b="1" spc="-150" dirty="0" smtClean="0">
                <a:latin typeface="Courier New" pitchFamily="49" charset="0"/>
              </a:rPr>
              <a:t>contains()</a:t>
            </a:r>
            <a:r>
              <a:rPr lang="en-US" altLang="zh-TW" sz="2600" dirty="0" smtClean="0"/>
              <a:t> is easy. 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116013" y="2060575"/>
            <a:ext cx="6911975" cy="13239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&gt;::contains(const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8964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getFrequencyOf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A single traversal determines the frequency of a given item: </a:t>
            </a:r>
            <a:endParaRPr lang="zh-TW" altLang="en-US" sz="2600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295177"/>
            <a:ext cx="7416800" cy="32940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frequency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frequency;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1994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clear()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function </a:t>
            </a:r>
            <a:r>
              <a:rPr lang="en-US" altLang="zh-TW" sz="2600" b="1" spc="-150" dirty="0" smtClean="0">
                <a:latin typeface="Courier New" pitchFamily="49" charset="0"/>
              </a:rPr>
              <a:t>clear()</a:t>
            </a:r>
            <a:r>
              <a:rPr lang="en-US" altLang="zh-TW" sz="2600" dirty="0" smtClean="0"/>
              <a:t> releases all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dynamically allocated spaces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325216"/>
            <a:ext cx="7416800" cy="30480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&gt;::clear()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delete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nodeToDeletePtr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7912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dirty="0"/>
              <a:t>Implementations of Member Functions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Constructors and Destructor</a:t>
            </a:r>
          </a:p>
          <a:p>
            <a:pPr eaLnBrk="1" hangingPunct="1"/>
            <a:r>
              <a:rPr lang="en-US" altLang="zh-TW" dirty="0"/>
              <a:t>Recursion and Some </a:t>
            </a:r>
            <a:r>
              <a:rPr lang="en-US" altLang="zh-TW" dirty="0" smtClean="0"/>
              <a:t>Remarks</a:t>
            </a:r>
            <a:endParaRPr lang="en-US" altLang="zh-TW" dirty="0"/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dirty="0"/>
          </a:p>
          <a:p>
            <a:pPr eaLnBrk="1" hangingPunct="1"/>
            <a:r>
              <a:rPr lang="en-US" altLang="zh-TW" dirty="0"/>
              <a:t>Exception </a:t>
            </a:r>
            <a:r>
              <a:rPr lang="en-US" altLang="zh-TW" dirty="0" smtClean="0"/>
              <a:t>Handling</a:t>
            </a:r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9346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Constructors and the </a:t>
            </a:r>
            <a:r>
              <a:rPr lang="en-US" altLang="zh-TW" dirty="0"/>
              <a:t>D</a:t>
            </a:r>
            <a:r>
              <a:rPr lang="en-US" altLang="zh-TW" dirty="0" smtClean="0"/>
              <a:t>estructor</a:t>
            </a:r>
            <a:endParaRPr lang="zh-TW" altLang="en-US" spc="-15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As always, the class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dirty="0" smtClean="0"/>
              <a:t> should have some constructors. </a:t>
            </a:r>
          </a:p>
          <a:p>
            <a:pPr lvl="1">
              <a:defRPr/>
            </a:pPr>
            <a:r>
              <a:rPr lang="en-US" altLang="zh-TW" dirty="0" smtClean="0"/>
              <a:t>It should have a </a:t>
            </a:r>
            <a:r>
              <a:rPr lang="en-US" altLang="zh-TW" b="1" dirty="0" smtClean="0">
                <a:solidFill>
                  <a:srgbClr val="0070C0"/>
                </a:solidFill>
              </a:rPr>
              <a:t>default constructor </a:t>
            </a:r>
            <a:r>
              <a:rPr lang="en-US" altLang="zh-TW" dirty="0" smtClean="0"/>
              <a:t>(and probably some other constructors with various parameters). </a:t>
            </a:r>
          </a:p>
          <a:p>
            <a:pPr lvl="1">
              <a:defRPr/>
            </a:pPr>
            <a:r>
              <a:rPr lang="en-US" altLang="zh-TW" dirty="0" smtClean="0"/>
              <a:t>It should have a </a:t>
            </a:r>
            <a:r>
              <a:rPr lang="en-US" altLang="zh-TW" b="1" dirty="0" smtClean="0">
                <a:solidFill>
                  <a:srgbClr val="0070C0"/>
                </a:solidFill>
              </a:rPr>
              <a:t>copy</a:t>
            </a:r>
            <a:r>
              <a:rPr lang="en-US" altLang="zh-TW" dirty="0" smtClean="0"/>
              <a:t> </a:t>
            </a:r>
            <a:r>
              <a:rPr lang="en-US" altLang="zh-TW" b="1" dirty="0" smtClean="0">
                <a:solidFill>
                  <a:srgbClr val="0070C0"/>
                </a:solidFill>
              </a:rPr>
              <a:t>constructor</a:t>
            </a:r>
            <a:r>
              <a:rPr lang="en-US" altLang="zh-TW" dirty="0" smtClean="0"/>
              <a:t> to do deep copy. </a:t>
            </a:r>
          </a:p>
          <a:p>
            <a:pPr>
              <a:defRPr/>
            </a:pPr>
            <a:r>
              <a:rPr lang="en-US" altLang="zh-TW" dirty="0" smtClean="0"/>
              <a:t>It should have a </a:t>
            </a:r>
            <a:r>
              <a:rPr lang="en-US" altLang="zh-TW" b="1" dirty="0" smtClean="0">
                <a:solidFill>
                  <a:srgbClr val="0070C0"/>
                </a:solidFill>
              </a:rPr>
              <a:t>destructor</a:t>
            </a:r>
            <a:r>
              <a:rPr lang="en-US" altLang="zh-TW" dirty="0" smtClean="0"/>
              <a:t> to </a:t>
            </a:r>
            <a:r>
              <a:rPr lang="en-US" altLang="zh-TW" dirty="0" err="1" smtClean="0"/>
              <a:t>deallocate</a:t>
            </a:r>
            <a:r>
              <a:rPr lang="en-US" altLang="zh-TW" dirty="0" smtClean="0"/>
              <a:t> dynamically allocated nodes. 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8275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The Class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basic elements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060575"/>
            <a:ext cx="7345363" cy="32924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default constructor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&gt;&amp;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copy constructor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virtual ~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destructor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5053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Default Constructor and Destructor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default constructors and destructor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The destructor is set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virtual</a:t>
            </a:r>
            <a:r>
              <a:rPr lang="en-US" altLang="zh-TW" sz="2600" dirty="0" smtClean="0"/>
              <a:t>. Why?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555875" y="2060575"/>
            <a:ext cx="3744913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(0)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eaLnBrk="1" hangingPunct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&gt;::~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clear();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8855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Virtual Destructor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239812"/>
            <a:ext cx="5216257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Suppose the destructor is not virtual: </a:t>
            </a:r>
          </a:p>
          <a:p>
            <a:pPr lvl="1">
              <a:defRPr/>
            </a:pPr>
            <a:r>
              <a:rPr lang="en-US" altLang="zh-TW" sz="2200" dirty="0" smtClean="0"/>
              <a:t>If </a:t>
            </a:r>
            <a:r>
              <a:rPr lang="en-US" altLang="zh-TW" sz="2200" b="1" spc="-150" dirty="0" err="1" smtClean="0">
                <a:latin typeface="Courier New" pitchFamily="49" charset="0"/>
                <a:cs typeface="Courier New" pitchFamily="49" charset="0"/>
              </a:rPr>
              <a:t>DerivedLB</a:t>
            </a:r>
            <a:r>
              <a:rPr lang="en-US" altLang="zh-TW" sz="2200" dirty="0" smtClean="0"/>
              <a:t> has its own dynamic contents, it needs to have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its own destructor</a:t>
            </a:r>
            <a:r>
              <a:rPr lang="en-US" altLang="zh-TW" sz="2200" dirty="0" smtClean="0"/>
              <a:t> to clean them up. </a:t>
            </a:r>
          </a:p>
          <a:p>
            <a:pPr>
              <a:defRPr/>
            </a:pPr>
            <a:r>
              <a:rPr lang="en-US" altLang="zh-TW" sz="2400" dirty="0" smtClean="0"/>
              <a:t>If we use polymorphism on the 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400" dirty="0" err="1" smtClean="0"/>
              <a:t>-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DerivedLB</a:t>
            </a:r>
            <a:r>
              <a:rPr lang="en-US" altLang="zh-TW" sz="2400" dirty="0" smtClean="0"/>
              <a:t> relationship:</a:t>
            </a:r>
          </a:p>
          <a:p>
            <a:pPr lvl="1">
              <a:defRPr/>
            </a:pPr>
            <a:r>
              <a:rPr lang="en-US" altLang="zh-TW" sz="2200" dirty="0" smtClean="0"/>
              <a:t>When we </a:t>
            </a:r>
            <a:r>
              <a:rPr lang="en-US" altLang="zh-TW" sz="2200" b="1" spc="-150" dirty="0" smtClean="0">
                <a:latin typeface="Courier New" pitchFamily="49" charset="0"/>
                <a:cs typeface="Courier New" pitchFamily="49" charset="0"/>
              </a:rPr>
              <a:t>delete b</a:t>
            </a:r>
            <a:r>
              <a:rPr lang="en-US" altLang="zh-TW" sz="2200" dirty="0" smtClean="0"/>
              <a:t> to “release the space,” the behavior is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undefined</a:t>
            </a:r>
            <a:r>
              <a:rPr lang="en-US" altLang="zh-TW" sz="2200" dirty="0" smtClean="0"/>
              <a:t>. </a:t>
            </a:r>
          </a:p>
          <a:p>
            <a:pPr lvl="1">
              <a:defRPr/>
            </a:pPr>
            <a:r>
              <a:rPr lang="en-US" altLang="zh-TW" sz="22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200" dirty="0" err="1" smtClean="0"/>
              <a:t>’s</a:t>
            </a:r>
            <a:r>
              <a:rPr lang="en-US" altLang="zh-TW" sz="2200" dirty="0" smtClean="0"/>
              <a:t> destructor may be called. </a:t>
            </a:r>
          </a:p>
          <a:p>
            <a:pPr>
              <a:defRPr/>
            </a:pPr>
            <a:r>
              <a:rPr lang="en-US" altLang="zh-TW" sz="2400" dirty="0" smtClean="0"/>
              <a:t>To ensure the invocation of 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DerivedLB</a:t>
            </a:r>
            <a:r>
              <a:rPr lang="en-US" altLang="zh-TW" sz="2400" dirty="0" err="1" smtClean="0"/>
              <a:t>’s</a:t>
            </a:r>
            <a:r>
              <a:rPr lang="en-US" altLang="zh-TW" sz="2400" dirty="0" smtClean="0"/>
              <a:t> destructor, set 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400" dirty="0" err="1" smtClean="0"/>
              <a:t>’s</a:t>
            </a:r>
            <a:r>
              <a:rPr lang="en-US" altLang="zh-TW" sz="2400" dirty="0" smtClean="0"/>
              <a:t> destructor to be virtual. </a:t>
            </a:r>
          </a:p>
          <a:p>
            <a:pPr lvl="1">
              <a:defRPr/>
            </a:pPr>
            <a:endParaRPr lang="zh-TW" altLang="en-US" sz="24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5363591" y="1628775"/>
            <a:ext cx="3744913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~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some cleaning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DerivedLB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~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DerivedLB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more cleaning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文字方塊 3"/>
          <p:cNvSpPr txBox="1"/>
          <p:nvPr/>
        </p:nvSpPr>
        <p:spPr>
          <a:xfrm>
            <a:off x="5363591" y="4292600"/>
            <a:ext cx="3744913" cy="8318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* b = new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DerivedLB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use b to do something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delete b;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What will happen?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8688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Copy Constructor: Shallow Copy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47529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If we do not define a copy constructor by ourselves,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default copy constructor </a:t>
            </a:r>
            <a:r>
              <a:rPr lang="en-US" altLang="zh-TW" sz="2600" dirty="0" smtClean="0"/>
              <a:t>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 will be like: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5148263" y="1700213"/>
            <a:ext cx="3816350" cy="18161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24325"/>
            <a:ext cx="72644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555776" y="5867425"/>
            <a:ext cx="47734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4-8 (a)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0462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Copy Constructor: Deep Copy (1/3)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What we want is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deep copy</a:t>
            </a:r>
            <a:r>
              <a:rPr lang="en-US" altLang="zh-TW" sz="2600" dirty="0" smtClean="0"/>
              <a:t>: A new list of items should be dynamically created.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To do so, we need to define our own copy constructor for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.</a:t>
            </a:r>
            <a:endParaRPr lang="zh-TW" altLang="en-US" sz="2600" dirty="0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70" y="2315195"/>
            <a:ext cx="776446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2411760" y="4509120"/>
            <a:ext cx="47863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4-8 (b)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4094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48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Copy Constructor: Deep Copy (2/3)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copy constructor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060575"/>
            <a:ext cx="7345363" cy="30480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new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</a:t>
            </a:r>
            <a:r>
              <a:rPr lang="en-US" altLang="zh-TW" sz="1600" b="1" spc="-150" dirty="0" smtClean="0">
                <a:solidFill>
                  <a:srgbClr val="00B050"/>
                </a:solidFill>
                <a:latin typeface="Courier New" pitchFamily="49" charset="0"/>
              </a:rPr>
              <a:t>continued on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the next page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9318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Copy Constructor: Deep Copy (3/3)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copy constructor of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971550" y="2060575"/>
            <a:ext cx="7345363" cy="32940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  // </a:t>
            </a:r>
            <a:r>
              <a:rPr lang="en-US" altLang="zh-TW" sz="1600" b="1" spc="-150" dirty="0" smtClean="0">
                <a:solidFill>
                  <a:srgbClr val="00B050"/>
                </a:solidFill>
                <a:latin typeface="Courier New" pitchFamily="49" charset="0"/>
              </a:rPr>
              <a:t>continued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from the previous page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origChainPtr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new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nextItem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newNodePtr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}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newChainPtr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6900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dirty="0"/>
              <a:t>Implementations of Member Functions</a:t>
            </a:r>
          </a:p>
          <a:p>
            <a:pPr eaLnBrk="1" hangingPunct="1"/>
            <a:r>
              <a:rPr lang="en-US" altLang="zh-TW" dirty="0"/>
              <a:t>Constructors and Destructor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Recursion and Some </a:t>
            </a:r>
            <a:r>
              <a:rPr lang="en-US" altLang="zh-TW" b="1" dirty="0" smtClean="0">
                <a:solidFill>
                  <a:srgbClr val="0070C0"/>
                </a:solidFill>
              </a:rPr>
              <a:t>Remarks</a:t>
            </a:r>
            <a:endParaRPr lang="en-US" altLang="zh-TW" b="1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dirty="0"/>
          </a:p>
          <a:p>
            <a:pPr eaLnBrk="1" hangingPunct="1"/>
            <a:r>
              <a:rPr lang="en-US" altLang="zh-TW" dirty="0"/>
              <a:t>Exception </a:t>
            </a:r>
            <a:r>
              <a:rPr lang="en-US" altLang="zh-TW" dirty="0" smtClean="0"/>
              <a:t>Handling</a:t>
            </a:r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7357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Recursion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b="1" dirty="0" smtClean="0">
                <a:solidFill>
                  <a:srgbClr val="0070C0"/>
                </a:solidFill>
              </a:rPr>
              <a:t>Recursion</a:t>
            </a:r>
            <a:r>
              <a:rPr lang="en-US" altLang="zh-TW" dirty="0" smtClean="0"/>
              <a:t> can again be applied to implement member functions. </a:t>
            </a:r>
          </a:p>
          <a:p>
            <a:pPr lvl="1" eaLnBrk="1" hangingPunct="1">
              <a:defRPr/>
            </a:pPr>
            <a:r>
              <a:rPr lang="en-US" altLang="zh-TW" dirty="0" smtClean="0"/>
              <a:t>E.g., when the function does a list traversal. </a:t>
            </a:r>
          </a:p>
          <a:p>
            <a:pPr eaLnBrk="1" hangingPunct="1">
              <a:defRPr/>
            </a:pPr>
            <a:r>
              <a:rPr lang="en-US" altLang="zh-TW" dirty="0" smtClean="0"/>
              <a:t>Let’s use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dirty="0" smtClean="0"/>
              <a:t> and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dirty="0" smtClean="0"/>
              <a:t> to illustrate the idea. </a:t>
            </a:r>
          </a:p>
          <a:p>
            <a:pPr lvl="1" eaLnBrk="1" hangingPunct="1">
              <a:defRPr/>
            </a:pPr>
            <a:r>
              <a:rPr lang="en-US" altLang="zh-TW" dirty="0" smtClean="0"/>
              <a:t>Other functions may also be implemented with recursion.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3549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Recursive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2881313" cy="3989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600" dirty="0" smtClean="0"/>
              <a:t> may be redefined as a recursive function.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A new argument is added. </a:t>
            </a:r>
          </a:p>
        </p:txBody>
      </p:sp>
      <p:sp>
        <p:nvSpPr>
          <p:cNvPr id="16" name="文字方塊 3"/>
          <p:cNvSpPr txBox="1"/>
          <p:nvPr/>
        </p:nvSpPr>
        <p:spPr>
          <a:xfrm>
            <a:off x="3204021" y="1628775"/>
            <a:ext cx="5832475" cy="40322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target,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       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Node&lt;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pass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as the 2nd argument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to traverse the whole bag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result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if(target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getPointerTo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result;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1110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Recursive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lang="en-US" altLang="zh-TW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2600" dirty="0" smtClean="0"/>
              <a:t>Similarly,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altLang="zh-TW" sz="2600" dirty="0" smtClean="0"/>
              <a:t>can be re-implemented: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We add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recursive member function</a:t>
            </a:r>
            <a:r>
              <a:rPr lang="en-US" altLang="zh-TW" sz="2400" dirty="0" smtClean="0"/>
              <a:t> 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fillVector</a:t>
            </a:r>
            <a:r>
              <a:rPr lang="en-US" altLang="zh-TW" sz="2400" dirty="0" smtClean="0"/>
              <a:t> </a:t>
            </a:r>
            <a:r>
              <a:rPr lang="en-US" altLang="zh-TW" sz="24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400" dirty="0" smtClean="0"/>
              <a:t>. </a:t>
            </a:r>
          </a:p>
        </p:txBody>
      </p:sp>
      <p:sp>
        <p:nvSpPr>
          <p:cNvPr id="16" name="文字方塊 3"/>
          <p:cNvSpPr txBox="1"/>
          <p:nvPr/>
        </p:nvSpPr>
        <p:spPr>
          <a:xfrm>
            <a:off x="2700338" y="2492375"/>
            <a:ext cx="3959225" cy="20621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toVector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fillVector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headPtr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5312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Recursive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toVector</a:t>
            </a:r>
            <a:r>
              <a:rPr lang="en-US" altLang="zh-TW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pc="-150" dirty="0" smtClean="0">
                <a:cs typeface="Calibri" panose="020F0502020204030204" pitchFamily="34" charset="0"/>
              </a:rPr>
              <a:t> (2/2)</a:t>
            </a:r>
            <a:endParaRPr lang="en-US" altLang="zh-TW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r>
              <a:rPr lang="en-US" altLang="zh-TW" sz="2600" dirty="0" smtClean="0"/>
              <a:t>Why do we define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fillVector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600" dirty="0" smtClean="0"/>
              <a:t>? How about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getPointerTo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600" dirty="0" smtClean="0"/>
              <a:t>? </a:t>
            </a:r>
          </a:p>
          <a:p>
            <a:pPr eaLnBrk="1" hangingPunct="1">
              <a:defRPr/>
            </a:pPr>
            <a:r>
              <a:rPr lang="en-US" altLang="zh-TW" sz="2600" dirty="0" smtClean="0"/>
              <a:t>Should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fillVector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zh-TW" sz="2600" dirty="0" smtClean="0"/>
              <a:t> be private, public, or protected? </a:t>
            </a:r>
          </a:p>
          <a:p>
            <a:pPr eaLnBrk="1" hangingPunct="1">
              <a:defRPr/>
            </a:pPr>
            <a:r>
              <a:rPr lang="en-US" altLang="zh-TW" sz="2600" dirty="0" smtClean="0"/>
              <a:t>Does recursion improve the efficiency of the program?</a:t>
            </a:r>
          </a:p>
        </p:txBody>
      </p:sp>
      <p:sp>
        <p:nvSpPr>
          <p:cNvPr id="15" name="文字方塊 3"/>
          <p:cNvSpPr txBox="1"/>
          <p:nvPr/>
        </p:nvSpPr>
        <p:spPr>
          <a:xfrm>
            <a:off x="1979613" y="1484784"/>
            <a:ext cx="5256212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fillVector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(vector&lt;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,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         Node&lt;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if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!=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bagContents.push_back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fillVector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getNext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6992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Polymorphism Regarding Bag (1/2)</a:t>
            </a:r>
            <a:endParaRPr lang="zh-TW" altLang="en-US" sz="3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We have defined a pure virtual base class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BagInterface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We have implemented two concrete derived classes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z="2600" dirty="0" smtClean="0"/>
              <a:t> and </a:t>
            </a:r>
            <a:r>
              <a:rPr lang="en-US" altLang="zh-TW" sz="2600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Thanks to polymorphism, we may now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dynamically</a:t>
            </a:r>
            <a:r>
              <a:rPr lang="en-US" altLang="zh-TW" sz="2600" dirty="0" smtClean="0"/>
              <a:t> determine which implementation to use at run time. </a:t>
            </a:r>
            <a:endParaRPr lang="zh-TW" altLang="en-US" sz="2600" dirty="0"/>
          </a:p>
        </p:txBody>
      </p:sp>
      <p:sp>
        <p:nvSpPr>
          <p:cNvPr id="4" name="Rectangle 3"/>
          <p:cNvSpPr/>
          <p:nvPr/>
        </p:nvSpPr>
        <p:spPr>
          <a:xfrm>
            <a:off x="3419475" y="3068960"/>
            <a:ext cx="2232025" cy="7191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BagInterface</a:t>
            </a:r>
            <a:endParaRPr lang="zh-TW" altLang="en-US" sz="2000" b="1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63713" y="4508823"/>
            <a:ext cx="2232025" cy="7191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ArrayBag</a:t>
            </a:r>
            <a:endParaRPr lang="zh-TW" altLang="en-US" sz="2000" b="1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48263" y="4508823"/>
            <a:ext cx="2232025" cy="7191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LinkedBag</a:t>
            </a:r>
            <a:endParaRPr lang="zh-TW" altLang="en-US" sz="2000" b="1" spc="-15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8" name="Straight Arrow Connector 7"/>
          <p:cNvCxnSpPr>
            <a:stCxn id="5" idx="0"/>
            <a:endCxn id="4" idx="2"/>
          </p:cNvCxnSpPr>
          <p:nvPr/>
        </p:nvCxnSpPr>
        <p:spPr>
          <a:xfrm rot="5400000" flipH="1" flipV="1">
            <a:off x="3347244" y="3320579"/>
            <a:ext cx="720725" cy="1655763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7"/>
          <p:cNvCxnSpPr>
            <a:stCxn id="6" idx="0"/>
            <a:endCxn id="4" idx="2"/>
          </p:cNvCxnSpPr>
          <p:nvPr/>
        </p:nvCxnSpPr>
        <p:spPr>
          <a:xfrm rot="16200000" flipV="1">
            <a:off x="5039519" y="3284067"/>
            <a:ext cx="720725" cy="1728787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3741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Polymorphism Regarding Bag (2/2)</a:t>
            </a:r>
            <a:endParaRPr lang="zh-TW" altLang="en-US" sz="3800" dirty="0" smtClean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10" name="文字方塊 3"/>
          <p:cNvSpPr txBox="1"/>
          <p:nvPr/>
        </p:nvSpPr>
        <p:spPr>
          <a:xfrm>
            <a:off x="250825" y="1628775"/>
            <a:ext cx="4465638" cy="35401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main()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char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userChoice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cin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&gt;&gt;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userChoice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userChoice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'A')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new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new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LinkedBag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bagTester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delete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nullptr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11" name="文字方塊 3"/>
          <p:cNvSpPr txBox="1"/>
          <p:nvPr/>
        </p:nvSpPr>
        <p:spPr>
          <a:xfrm>
            <a:off x="4859338" y="1628775"/>
            <a:ext cx="4070350" cy="30464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bagTester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string items[] = {"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aa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", "bb", "cc"};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3;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-&gt;add(items[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-&gt;remove("two");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bagPtr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-&gt;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6885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Benefits of Link-Based </a:t>
            </a:r>
            <a:r>
              <a:rPr lang="en-US" altLang="zh-TW" sz="3800" dirty="0"/>
              <a:t>I</a:t>
            </a:r>
            <a:r>
              <a:rPr lang="en-US" altLang="zh-TW" sz="3800" dirty="0" smtClean="0"/>
              <a:t>mplementations</a:t>
            </a:r>
            <a:endParaRPr lang="zh-TW" altLang="en-US" sz="3800" dirty="0" smtClean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1188" y="1628775"/>
          <a:ext cx="7921624" cy="360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Array-based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Implementations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Link-based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Implementations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static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array has a size limit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Does not have a size limit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dynamic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array requires a lot of time to increase the size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Does not have a size limit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need to predict the maximum number of items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 need to predict this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 waste space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Use space when you need it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560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800" dirty="0" smtClean="0"/>
              <a:t>Benefits of Array-Based Implementations</a:t>
            </a:r>
            <a:endParaRPr lang="zh-TW" altLang="en-US" sz="3800" dirty="0" smtClean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1188" y="1628775"/>
          <a:ext cx="7921624" cy="360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Array-based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Implementations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Link-based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Implementations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Require less space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to store an item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Require more space to store an item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One may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directly access any item 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traversal is needed to access an item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Accessing each item requires a constant time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Accessing the </a:t>
                      </a:r>
                      <a:r>
                        <a:rPr lang="en-US" altLang="zh-TW" sz="2000" b="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altLang="zh-TW" sz="20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items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takes more time for larger </a:t>
                      </a:r>
                      <a:r>
                        <a:rPr lang="en-US" altLang="zh-TW" sz="2000" b="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zh-TW" altLang="en-US" sz="20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Easier to write the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program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Harder to write the</a:t>
                      </a:r>
                      <a:r>
                        <a:rPr lang="en-US" altLang="zh-TW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program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9" marR="91449" marT="45726" marB="4572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4644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Comparisons</a:t>
            </a:r>
            <a:endParaRPr lang="zh-TW" altLang="en-US" smtClean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mtClean="0"/>
              <a:t>Use arrays if: </a:t>
            </a:r>
          </a:p>
          <a:p>
            <a:pPr lvl="1"/>
            <a:r>
              <a:rPr lang="en-US" altLang="zh-TW" smtClean="0"/>
              <a:t>The maximum number of items is fixed and known. </a:t>
            </a:r>
          </a:p>
          <a:p>
            <a:pPr lvl="1"/>
            <a:r>
              <a:rPr lang="en-US" altLang="zh-TW" smtClean="0"/>
              <a:t>The maximum number of items may vary but will be small. </a:t>
            </a:r>
          </a:p>
          <a:p>
            <a:pPr lvl="1"/>
            <a:r>
              <a:rPr lang="en-US" altLang="zh-TW" smtClean="0"/>
              <a:t>Accessing efficiency is critical for you. </a:t>
            </a:r>
          </a:p>
          <a:p>
            <a:r>
              <a:rPr lang="en-US" altLang="zh-TW" smtClean="0"/>
              <a:t>Use links if:</a:t>
            </a:r>
          </a:p>
          <a:p>
            <a:pPr lvl="1"/>
            <a:r>
              <a:rPr lang="en-US" altLang="zh-TW" smtClean="0"/>
              <a:t>The number of items varies a lot. </a:t>
            </a:r>
          </a:p>
          <a:p>
            <a:pPr lvl="1"/>
            <a:r>
              <a:rPr lang="en-US" altLang="zh-TW" smtClean="0"/>
              <a:t>The data portion occupies huge space. </a:t>
            </a:r>
            <a:endParaRPr lang="zh-TW" altLang="en-US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5091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dirty="0"/>
              <a:t>Implementations of Member Functions</a:t>
            </a:r>
          </a:p>
          <a:p>
            <a:pPr eaLnBrk="1" hangingPunct="1"/>
            <a:r>
              <a:rPr lang="en-US" altLang="zh-TW" dirty="0"/>
              <a:t>Constructors and Destructor</a:t>
            </a:r>
          </a:p>
          <a:p>
            <a:pPr eaLnBrk="1" hangingPunct="1"/>
            <a:r>
              <a:rPr lang="en-US" altLang="zh-TW" dirty="0"/>
              <a:t>Recursion and Some </a:t>
            </a:r>
            <a:r>
              <a:rPr lang="en-US" altLang="zh-TW" dirty="0" smtClean="0"/>
              <a:t>Remarks</a:t>
            </a:r>
            <a:endParaRPr lang="en-US" altLang="zh-TW" dirty="0"/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Operator </a:t>
            </a:r>
            <a:r>
              <a:rPr lang="en-US" altLang="zh-TW" b="1" dirty="0" smtClean="0">
                <a:solidFill>
                  <a:srgbClr val="0070C0"/>
                </a:solidFill>
              </a:rPr>
              <a:t>Overloading</a:t>
            </a:r>
            <a:endParaRPr lang="en-US" altLang="zh-TW" b="1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/>
              <a:t>Exception </a:t>
            </a:r>
            <a:r>
              <a:rPr lang="en-US" altLang="zh-TW" dirty="0" smtClean="0"/>
              <a:t>Handling</a:t>
            </a:r>
            <a:endParaRPr lang="en-US" altLang="zh-TW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258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Recall Our </a:t>
            </a:r>
            <a:r>
              <a:rPr kumimoji="1" lang="en-US" altLang="zh-TW" spc="-150" dirty="0" err="1" smtClean="0">
                <a:latin typeface="Courier New" pitchFamily="49" charset="0"/>
                <a:ea typeface="+mn-ea"/>
                <a:cs typeface="+mn-cs"/>
              </a:rPr>
              <a:t>MyVector</a:t>
            </a:r>
            <a:r>
              <a:rPr lang="en-US" altLang="zh-TW" dirty="0" smtClean="0"/>
              <a:t> Class</a:t>
            </a:r>
            <a:endParaRPr lang="zh-TW" alt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1187450" y="1412875"/>
            <a:ext cx="3097213" cy="26781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private:</a:t>
            </a:r>
          </a:p>
          <a:p>
            <a:pPr>
              <a:defRPr/>
            </a:pPr>
            <a:r>
              <a:rPr lang="en-US" altLang="zh-TW" sz="1400" b="1" spc="-150">
                <a:latin typeface="Courier New" pitchFamily="49" charset="0"/>
              </a:rPr>
              <a:t>  int</a:t>
            </a:r>
            <a:r>
              <a:rPr lang="en-US" altLang="zh-TW" sz="1400" b="1" spc="-150" dirty="0">
                <a:latin typeface="Courier New" pitchFamily="49" charset="0"/>
              </a:rPr>
              <a:t> n;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double* m;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public: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: n(0), m(NULL) { 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m[]);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~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{ delete [] m;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void print()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356100" y="1412875"/>
            <a:ext cx="3455988" cy="46164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this-&gt;n = n;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this-&gt;m = new double[n];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this-&gt;n 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this-&gt;m = new double[n];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::print() const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"(";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 - 1;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",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m[n-1] &lt;&lt; ")\n";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2249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Comparing </a:t>
            </a:r>
            <a:r>
              <a:rPr kumimoji="1" lang="en-US" altLang="zh-TW" spc="-150" dirty="0" err="1" smtClean="0">
                <a:latin typeface="Courier New" pitchFamily="49" charset="0"/>
              </a:rPr>
              <a:t>MyVector</a:t>
            </a:r>
            <a:r>
              <a:rPr lang="en-US" altLang="zh-TW" dirty="0" smtClean="0"/>
              <a:t> Objects </a:t>
            </a:r>
            <a:endParaRPr lang="zh-TW" alt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we have many vectors, we may need to </a:t>
            </a:r>
            <a:r>
              <a:rPr lang="en-US" altLang="zh-TW" b="1" dirty="0" smtClean="0">
                <a:solidFill>
                  <a:srgbClr val="0070C0"/>
                </a:solidFill>
              </a:rPr>
              <a:t>compare</a:t>
            </a:r>
            <a:r>
              <a:rPr lang="en-US" altLang="zh-TW" dirty="0" smtClean="0"/>
              <a:t> them. </a:t>
            </a:r>
          </a:p>
          <a:p>
            <a:r>
              <a:rPr lang="en-US" altLang="zh-TW" dirty="0" smtClean="0"/>
              <a:t>For vectors </a:t>
            </a:r>
            <a:r>
              <a:rPr lang="en-US" altLang="zh-TW" i="1" dirty="0" smtClean="0"/>
              <a:t>u</a:t>
            </a:r>
            <a:r>
              <a:rPr lang="en-US" altLang="zh-TW" dirty="0" smtClean="0"/>
              <a:t> and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: </a:t>
            </a:r>
          </a:p>
          <a:p>
            <a:pPr lvl="1"/>
            <a:r>
              <a:rPr lang="en-US" altLang="zh-TW" i="1" dirty="0" smtClean="0"/>
              <a:t>u</a:t>
            </a:r>
            <a:r>
              <a:rPr lang="en-US" altLang="zh-TW" dirty="0" smtClean="0"/>
              <a:t> =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if their dimensions are equal and </a:t>
            </a:r>
            <a:r>
              <a:rPr lang="en-US" altLang="zh-TW" i="1" dirty="0" err="1" smtClean="0"/>
              <a:t>u</a:t>
            </a:r>
            <a:r>
              <a:rPr lang="en-US" altLang="zh-TW" i="1" baseline="-25000" dirty="0" err="1" smtClean="0"/>
              <a:t>i</a:t>
            </a:r>
            <a:r>
              <a:rPr lang="en-US" altLang="zh-TW" dirty="0" smtClean="0"/>
              <a:t> = </a:t>
            </a:r>
            <a:r>
              <a:rPr lang="en-US" altLang="zh-TW" i="1" dirty="0" smtClean="0"/>
              <a:t>v</a:t>
            </a:r>
            <a:r>
              <a:rPr lang="en-US" altLang="zh-TW" i="1" baseline="-25000" dirty="0" smtClean="0"/>
              <a:t>i</a:t>
            </a:r>
            <a:r>
              <a:rPr lang="en-US" altLang="zh-TW" dirty="0" smtClean="0"/>
              <a:t> for all </a:t>
            </a:r>
            <a:r>
              <a:rPr lang="en-US" altLang="zh-TW" i="1" dirty="0" err="1" smtClean="0"/>
              <a:t>i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i="1" dirty="0" smtClean="0"/>
              <a:t>u</a:t>
            </a:r>
            <a:r>
              <a:rPr lang="en-US" altLang="zh-TW" dirty="0" smtClean="0"/>
              <a:t> &lt;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if their dimensions are equal and </a:t>
            </a:r>
            <a:r>
              <a:rPr lang="en-US" altLang="zh-TW" i="1" dirty="0" err="1" smtClean="0"/>
              <a:t>u</a:t>
            </a:r>
            <a:r>
              <a:rPr lang="en-US" altLang="zh-TW" i="1" baseline="-25000" dirty="0" err="1" smtClean="0"/>
              <a:t>i</a:t>
            </a:r>
            <a:r>
              <a:rPr lang="en-US" altLang="zh-TW" dirty="0" smtClean="0"/>
              <a:t> &lt; </a:t>
            </a:r>
            <a:r>
              <a:rPr lang="en-US" altLang="zh-TW" i="1" dirty="0" smtClean="0"/>
              <a:t>v</a:t>
            </a:r>
            <a:r>
              <a:rPr lang="en-US" altLang="zh-TW" i="1" baseline="-25000" dirty="0" smtClean="0"/>
              <a:t>i</a:t>
            </a:r>
            <a:r>
              <a:rPr lang="en-US" altLang="zh-TW" dirty="0" smtClean="0"/>
              <a:t> for all </a:t>
            </a:r>
            <a:r>
              <a:rPr lang="en-US" altLang="zh-TW" i="1" dirty="0" err="1" smtClean="0"/>
              <a:t>i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i="1" dirty="0" smtClean="0"/>
              <a:t>u</a:t>
            </a:r>
            <a:r>
              <a:rPr lang="en-US" altLang="zh-TW" dirty="0" smtClean="0"/>
              <a:t> ≤ </a:t>
            </a:r>
            <a:r>
              <a:rPr lang="en-US" altLang="zh-TW" i="1" dirty="0" smtClean="0"/>
              <a:t>v</a:t>
            </a:r>
            <a:r>
              <a:rPr lang="en-US" altLang="zh-TW" dirty="0" smtClean="0"/>
              <a:t> if their dimensions are equal and </a:t>
            </a:r>
            <a:r>
              <a:rPr lang="en-US" altLang="zh-TW" i="1" dirty="0" err="1" smtClean="0"/>
              <a:t>u</a:t>
            </a:r>
            <a:r>
              <a:rPr lang="en-US" altLang="zh-TW" i="1" baseline="-25000" dirty="0" err="1" smtClean="0"/>
              <a:t>i</a:t>
            </a:r>
            <a:r>
              <a:rPr lang="en-US" altLang="zh-TW" dirty="0" smtClean="0"/>
              <a:t> ≤ </a:t>
            </a:r>
            <a:r>
              <a:rPr lang="en-US" altLang="zh-TW" i="1" dirty="0" smtClean="0"/>
              <a:t>v</a:t>
            </a:r>
            <a:r>
              <a:rPr lang="en-US" altLang="zh-TW" i="1" baseline="-25000" dirty="0" smtClean="0"/>
              <a:t>i</a:t>
            </a:r>
            <a:r>
              <a:rPr lang="en-US" altLang="zh-TW" dirty="0" smtClean="0"/>
              <a:t> for all </a:t>
            </a:r>
            <a:r>
              <a:rPr lang="en-US" altLang="zh-TW" i="1" dirty="0" err="1" smtClean="0"/>
              <a:t>i</a:t>
            </a:r>
            <a:r>
              <a:rPr lang="en-US" altLang="zh-TW" dirty="0" smtClean="0"/>
              <a:t>. </a:t>
            </a:r>
          </a:p>
          <a:p>
            <a:r>
              <a:rPr lang="en-US" altLang="zh-TW" dirty="0" smtClean="0"/>
              <a:t>How to add </a:t>
            </a:r>
            <a:r>
              <a:rPr lang="en-US" altLang="zh-TW" b="1" dirty="0" smtClean="0">
                <a:solidFill>
                  <a:srgbClr val="0070C0"/>
                </a:solidFill>
              </a:rPr>
              <a:t>member functions </a:t>
            </a:r>
            <a:r>
              <a:rPr lang="en-US" altLang="zh-TW" dirty="0" smtClean="0"/>
              <a:t>that do comparisons? </a:t>
            </a:r>
          </a:p>
          <a:p>
            <a:pPr lvl="1"/>
            <a:r>
              <a:rPr lang="en-US" altLang="zh-TW" dirty="0" smtClean="0"/>
              <a:t>Naturally, they should be </a:t>
            </a:r>
            <a:r>
              <a:rPr lang="en-US" altLang="zh-TW" b="1" dirty="0" smtClean="0">
                <a:solidFill>
                  <a:srgbClr val="0070C0"/>
                </a:solidFill>
              </a:rPr>
              <a:t>instance</a:t>
            </a:r>
            <a:r>
              <a:rPr lang="en-US" altLang="zh-TW" dirty="0" smtClean="0"/>
              <a:t> rather than static functions. </a:t>
            </a:r>
          </a:p>
          <a:p>
            <a:pPr lvl="1"/>
            <a:endParaRPr lang="zh-TW" altLang="en-US" dirty="0" smtClean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5912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Member Function </a:t>
            </a:r>
            <a:r>
              <a:rPr kumimoji="1" lang="en-US" altLang="zh-TW" spc="-150" dirty="0" err="1" smtClean="0">
                <a:latin typeface="Courier New" pitchFamily="49" charset="0"/>
              </a:rPr>
              <a:t>isEqual</a:t>
            </a:r>
            <a:r>
              <a:rPr kumimoji="1" lang="en-US" altLang="zh-TW" spc="-150" dirty="0" smtClean="0">
                <a:latin typeface="Courier New" pitchFamily="49" charset="0"/>
              </a:rPr>
              <a:t>()</a:t>
            </a:r>
            <a:endParaRPr kumimoji="1" lang="zh-TW" altLang="en-US" spc="-150" dirty="0" smtClean="0">
              <a:latin typeface="Courier New" pitchFamily="49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468313" y="1700213"/>
            <a:ext cx="3743325" cy="28940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private: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double* m;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public: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: n(0), m(NULL) { 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m[]);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~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{ delete [] m;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void print()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isEqual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427538" y="1700213"/>
            <a:ext cx="4321175" cy="31099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bool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isEqual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 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else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if(this-&gt;m[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!=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}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true;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7049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TW" spc="-150" dirty="0" err="1" smtClean="0">
                <a:latin typeface="Courier New" pitchFamily="49" charset="0"/>
              </a:rPr>
              <a:t>isEqual</a:t>
            </a:r>
            <a:r>
              <a:rPr kumimoji="1" lang="en-US" altLang="zh-TW" spc="-150" dirty="0" smtClean="0">
                <a:latin typeface="Courier New" pitchFamily="49" charset="0"/>
              </a:rPr>
              <a:t>()</a:t>
            </a:r>
            <a:r>
              <a:rPr lang="en-US" altLang="zh-TW" dirty="0" smtClean="0"/>
              <a:t> Is </a:t>
            </a:r>
            <a:r>
              <a:rPr lang="en-US" altLang="zh-TW" dirty="0"/>
              <a:t>F</a:t>
            </a:r>
            <a:r>
              <a:rPr lang="en-US" altLang="zh-TW" dirty="0" smtClean="0"/>
              <a:t>ine, But …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400" dirty="0" smtClean="0"/>
              <a:t>Adding the instance function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isEqual</a:t>
            </a:r>
            <a:r>
              <a:rPr kumimoji="1" lang="en-US" altLang="zh-TW" sz="2400" b="1" spc="-150" dirty="0" smtClean="0">
                <a:latin typeface="Courier New" pitchFamily="49" charset="0"/>
              </a:rPr>
              <a:t>()</a:t>
            </a:r>
            <a:r>
              <a:rPr lang="en-US" altLang="zh-TW" sz="2400" dirty="0" smtClean="0"/>
              <a:t> is fine. </a:t>
            </a:r>
          </a:p>
          <a:p>
            <a:pPr lvl="1">
              <a:defRPr/>
            </a:pPr>
            <a:r>
              <a:rPr lang="en-US" altLang="zh-TW" sz="2200" dirty="0" smtClean="0"/>
              <a:t>But it is not intuitive. </a:t>
            </a:r>
          </a:p>
          <a:p>
            <a:pPr lvl="1">
              <a:defRPr/>
            </a:pPr>
            <a:r>
              <a:rPr lang="en-US" altLang="zh-TW" sz="2200" dirty="0" smtClean="0"/>
              <a:t>If we could write </a:t>
            </a:r>
            <a:r>
              <a:rPr lang="en-US" altLang="zh-TW" sz="2200" b="1" spc="-150" dirty="0" smtClean="0">
                <a:latin typeface="Courier New" pitchFamily="49" charset="0"/>
              </a:rPr>
              <a:t>if(</a:t>
            </a:r>
            <a:r>
              <a:rPr lang="en-US" altLang="zh-TW" sz="2200" b="1" spc="-150" dirty="0" smtClean="0">
                <a:solidFill>
                  <a:srgbClr val="0070C0"/>
                </a:solidFill>
                <a:latin typeface="Courier New" pitchFamily="49" charset="0"/>
              </a:rPr>
              <a:t>a1 == a2</a:t>
            </a:r>
            <a:r>
              <a:rPr lang="en-US" altLang="zh-TW" sz="2200" b="1" spc="-150" dirty="0" smtClean="0">
                <a:latin typeface="Courier New" pitchFamily="49" charset="0"/>
              </a:rPr>
              <a:t>)</a:t>
            </a:r>
            <a:r>
              <a:rPr lang="en-US" altLang="zh-TW" sz="2200" dirty="0" smtClean="0"/>
              <a:t>,  it would be great! </a:t>
            </a:r>
          </a:p>
          <a:p>
            <a:pPr>
              <a:defRPr/>
            </a:pPr>
            <a:r>
              <a:rPr lang="en-US" altLang="zh-TW" sz="2400" dirty="0" smtClean="0"/>
              <a:t>Of course we cannot (without further definitions).</a:t>
            </a:r>
          </a:p>
          <a:p>
            <a:pPr lvl="1">
              <a:defRPr/>
            </a:pPr>
            <a:r>
              <a:rPr lang="en-US" altLang="zh-TW" sz="2200" dirty="0" smtClean="0"/>
              <a:t>The compiler does not know what to do to this statement. </a:t>
            </a:r>
          </a:p>
          <a:p>
            <a:pPr lvl="1">
              <a:defRPr/>
            </a:pPr>
            <a:r>
              <a:rPr lang="en-US" altLang="zh-TW" sz="2200" dirty="0" smtClean="0"/>
              <a:t>We need to define </a:t>
            </a:r>
            <a:r>
              <a:rPr lang="en-US" altLang="zh-TW" sz="2200" b="1" spc="-150" dirty="0" smtClean="0">
                <a:latin typeface="Courier New" pitchFamily="49" charset="0"/>
              </a:rPr>
              <a:t>==</a:t>
            </a:r>
            <a:r>
              <a:rPr lang="en-US" altLang="zh-TW" sz="2200" dirty="0" smtClean="0"/>
              <a:t> for </a:t>
            </a:r>
            <a:r>
              <a:rPr lang="en-US" altLang="zh-TW" sz="2200" b="1" spc="-150" dirty="0" err="1" smtClean="0">
                <a:latin typeface="Courier New" pitchFamily="49" charset="0"/>
              </a:rPr>
              <a:t>MyVector</a:t>
            </a:r>
            <a:r>
              <a:rPr lang="en-US" altLang="zh-TW" sz="2200" dirty="0" smtClean="0"/>
              <a:t> just as we define member functions. </a:t>
            </a:r>
          </a:p>
          <a:p>
            <a:pPr>
              <a:defRPr/>
            </a:pPr>
            <a:r>
              <a:rPr lang="en-US" altLang="zh-TW" sz="2400" dirty="0" smtClean="0"/>
              <a:t>In fact, </a:t>
            </a:r>
            <a:r>
              <a:rPr lang="en-US" altLang="zh-TW" sz="2400" b="1" spc="-150" dirty="0" smtClean="0">
                <a:latin typeface="Courier New" pitchFamily="49" charset="0"/>
              </a:rPr>
              <a:t>==</a:t>
            </a:r>
            <a:r>
              <a:rPr lang="en-US" altLang="zh-TW" sz="2400" dirty="0" smtClean="0"/>
              <a:t> has been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overloaded</a:t>
            </a:r>
            <a:r>
              <a:rPr lang="en-US" altLang="zh-TW" sz="2400" dirty="0" smtClean="0"/>
              <a:t> for different data types. </a:t>
            </a:r>
          </a:p>
          <a:p>
            <a:pPr lvl="1">
              <a:defRPr/>
            </a:pPr>
            <a:r>
              <a:rPr lang="en-US" altLang="zh-TW" sz="2200" dirty="0" smtClean="0"/>
              <a:t>We may compare two </a:t>
            </a:r>
            <a:r>
              <a:rPr lang="en-US" altLang="zh-TW" sz="2200" b="1" spc="-150" dirty="0" err="1" smtClean="0">
                <a:latin typeface="Courier New" pitchFamily="49" charset="0"/>
              </a:rPr>
              <a:t>int</a:t>
            </a:r>
            <a:r>
              <a:rPr lang="en-US" altLang="zh-TW" sz="2200" dirty="0" err="1" smtClean="0"/>
              <a:t>s</a:t>
            </a:r>
            <a:r>
              <a:rPr lang="en-US" altLang="zh-TW" sz="2200" dirty="0" smtClean="0"/>
              <a:t>, two </a:t>
            </a:r>
            <a:r>
              <a:rPr lang="en-US" altLang="zh-TW" sz="2200" b="1" spc="-150" dirty="0" smtClean="0">
                <a:latin typeface="Courier New" pitchFamily="49" charset="0"/>
              </a:rPr>
              <a:t>double</a:t>
            </a:r>
            <a:r>
              <a:rPr lang="en-US" altLang="zh-TW" sz="2200" dirty="0" smtClean="0"/>
              <a:t>s, one </a:t>
            </a:r>
            <a:r>
              <a:rPr lang="en-US" altLang="zh-TW" sz="2200" b="1" spc="-150" dirty="0" err="1" smtClean="0">
                <a:latin typeface="Courier New" pitchFamily="49" charset="0"/>
              </a:rPr>
              <a:t>int</a:t>
            </a:r>
            <a:r>
              <a:rPr lang="en-US" altLang="zh-TW" sz="2200" dirty="0" smtClean="0"/>
              <a:t> and one </a:t>
            </a:r>
            <a:r>
              <a:rPr lang="en-US" altLang="zh-TW" sz="2200" b="1" spc="-150" dirty="0" smtClean="0">
                <a:latin typeface="Courier New" pitchFamily="49" charset="0"/>
              </a:rPr>
              <a:t>double</a:t>
            </a:r>
            <a:r>
              <a:rPr lang="en-US" altLang="zh-TW" sz="2200" dirty="0" smtClean="0"/>
              <a:t>, etc. </a:t>
            </a:r>
          </a:p>
          <a:p>
            <a:pPr lvl="1">
              <a:defRPr/>
            </a:pPr>
            <a:r>
              <a:rPr lang="en-US" altLang="zh-TW" sz="2200" dirty="0" smtClean="0"/>
              <a:t>We will now defin</a:t>
            </a:r>
            <a:r>
              <a:rPr lang="en-US" altLang="zh-TW" sz="2400" dirty="0" smtClean="0"/>
              <a:t>e how </a:t>
            </a:r>
            <a:r>
              <a:rPr lang="en-US" altLang="zh-TW" sz="2400" b="1" spc="-150" dirty="0" smtClean="0">
                <a:latin typeface="Courier New" pitchFamily="49" charset="0"/>
              </a:rPr>
              <a:t>==</a:t>
            </a:r>
            <a:r>
              <a:rPr lang="en-US" altLang="zh-TW" sz="2400" dirty="0" smtClean="0"/>
              <a:t> should compare two </a:t>
            </a:r>
            <a:r>
              <a:rPr lang="en-US" altLang="zh-TW" sz="2400" b="1" spc="-150" dirty="0" err="1" smtClean="0">
                <a:latin typeface="Courier New" pitchFamily="49" charset="0"/>
              </a:rPr>
              <a:t>MyVector</a:t>
            </a:r>
            <a:r>
              <a:rPr lang="en-US" altLang="zh-TW" sz="2400" dirty="0" err="1" smtClean="0"/>
              <a:t>s</a:t>
            </a:r>
            <a:r>
              <a:rPr lang="en-US" altLang="zh-TW" sz="2400" dirty="0" smtClean="0"/>
              <a:t>.  </a:t>
            </a:r>
          </a:p>
          <a:p>
            <a:pPr>
              <a:defRPr/>
            </a:pPr>
            <a:r>
              <a:rPr lang="en-US" altLang="zh-TW" sz="2400" dirty="0" smtClean="0"/>
              <a:t>This is called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operator overloading</a:t>
            </a:r>
            <a:r>
              <a:rPr lang="en-US" altLang="zh-TW" sz="2400" dirty="0" smtClean="0"/>
              <a:t>. </a:t>
            </a:r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0471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 Overloading (1/2)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Most operators (if not all) have been overloaded in the C++ standard. </a:t>
            </a:r>
          </a:p>
          <a:p>
            <a:pPr lvl="1">
              <a:defRPr/>
            </a:pPr>
            <a:r>
              <a:rPr lang="en-US" altLang="zh-TW" dirty="0" smtClean="0"/>
              <a:t>E.g., the division operator </a:t>
            </a:r>
            <a:r>
              <a:rPr lang="en-US" altLang="zh-TW" b="1" spc="-150" dirty="0" smtClean="0">
                <a:latin typeface="Courier New" pitchFamily="49" charset="0"/>
              </a:rPr>
              <a:t>/</a:t>
            </a:r>
            <a:r>
              <a:rPr lang="en-US" altLang="zh-TW" dirty="0" smtClean="0"/>
              <a:t> has been overloaded. </a:t>
            </a:r>
          </a:p>
          <a:p>
            <a:pPr lvl="1">
              <a:defRPr/>
            </a:pPr>
            <a:r>
              <a:rPr lang="en-US" altLang="zh-TW" dirty="0" smtClean="0"/>
              <a:t>Divisions between integers is just different from divisions fractional values!</a:t>
            </a:r>
          </a:p>
          <a:p>
            <a:pPr>
              <a:defRPr/>
            </a:pPr>
            <a:r>
              <a:rPr lang="en-US" altLang="zh-TW" dirty="0" smtClean="0"/>
              <a:t>Overloading operators for self-defined classes are </a:t>
            </a:r>
            <a:r>
              <a:rPr lang="en-US" altLang="zh-TW" b="1" dirty="0" smtClean="0">
                <a:solidFill>
                  <a:srgbClr val="0070C0"/>
                </a:solidFill>
              </a:rPr>
              <a:t>not required</a:t>
            </a:r>
            <a:r>
              <a:rPr lang="en-US" altLang="zh-TW" dirty="0" smtClean="0"/>
              <a:t>. </a:t>
            </a:r>
          </a:p>
          <a:p>
            <a:pPr lvl="1">
              <a:defRPr/>
            </a:pPr>
            <a:r>
              <a:rPr lang="en-US" altLang="zh-TW" dirty="0" smtClean="0"/>
              <a:t>Each overloaded operator can be replaced by an instance function. </a:t>
            </a:r>
          </a:p>
          <a:p>
            <a:pPr lvl="1">
              <a:defRPr/>
            </a:pPr>
            <a:r>
              <a:rPr lang="en-US" altLang="zh-TW" dirty="0" smtClean="0"/>
              <a:t>However, it often makes programs </a:t>
            </a:r>
            <a:r>
              <a:rPr lang="en-US" altLang="zh-TW" b="1" dirty="0" smtClean="0">
                <a:solidFill>
                  <a:srgbClr val="0070C0"/>
                </a:solidFill>
              </a:rPr>
              <a:t>clearer</a:t>
            </a:r>
            <a:r>
              <a:rPr lang="en-US" altLang="zh-TW" dirty="0" smtClean="0"/>
              <a:t> and the class </a:t>
            </a:r>
            <a:r>
              <a:rPr lang="en-US" altLang="zh-TW" b="1" dirty="0" smtClean="0">
                <a:solidFill>
                  <a:srgbClr val="0070C0"/>
                </a:solidFill>
              </a:rPr>
              <a:t>easier to use</a:t>
            </a:r>
            <a:r>
              <a:rPr lang="en-US" altLang="zh-TW" dirty="0" smtClean="0"/>
              <a:t>.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6020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 Overloading (2/2)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Some </a:t>
            </a:r>
            <a:r>
              <a:rPr lang="en-US" altLang="zh-TW" b="1" dirty="0" smtClean="0">
                <a:solidFill>
                  <a:srgbClr val="0070C0"/>
                </a:solidFill>
              </a:rPr>
              <a:t>restrictions</a:t>
            </a:r>
            <a:r>
              <a:rPr lang="en-US" altLang="zh-TW" dirty="0" smtClean="0"/>
              <a:t>: </a:t>
            </a:r>
          </a:p>
          <a:p>
            <a:pPr lvl="1">
              <a:defRPr/>
            </a:pPr>
            <a:r>
              <a:rPr lang="en-US" altLang="zh-TW" dirty="0" smtClean="0"/>
              <a:t>Not all operators can be overloaded (see your textbook). </a:t>
            </a:r>
          </a:p>
          <a:p>
            <a:pPr lvl="1">
              <a:defRPr/>
            </a:pPr>
            <a:r>
              <a:rPr lang="en-US" altLang="zh-TW" dirty="0" smtClean="0"/>
              <a:t>The number of operands for an operator cannot be modified. </a:t>
            </a:r>
          </a:p>
          <a:p>
            <a:pPr lvl="1">
              <a:defRPr/>
            </a:pPr>
            <a:r>
              <a:rPr lang="en-US" altLang="zh-TW" dirty="0" smtClean="0"/>
              <a:t>New operators cannot be created. </a:t>
            </a:r>
            <a:endParaRPr lang="zh-TW" alt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4195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Overloading an Operator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An operator is overloaded by “implementing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special instance function</a:t>
            </a:r>
            <a:r>
              <a:rPr lang="en-US" altLang="zh-TW" sz="2600" dirty="0" smtClean="0"/>
              <a:t>”. </a:t>
            </a:r>
          </a:p>
          <a:p>
            <a:pPr lvl="1">
              <a:defRPr/>
            </a:pPr>
            <a:r>
              <a:rPr lang="en-US" altLang="zh-TW" sz="2400" dirty="0" smtClean="0"/>
              <a:t>It cannot be implemented as a static function. </a:t>
            </a:r>
          </a:p>
          <a:p>
            <a:pPr>
              <a:defRPr/>
            </a:pPr>
            <a:r>
              <a:rPr lang="en-US" altLang="zh-TW" sz="2600" dirty="0" smtClean="0"/>
              <a:t>Let </a:t>
            </a:r>
            <a:r>
              <a:rPr kumimoji="1" lang="en-US" altLang="zh-TW" sz="2600" b="1" i="1" u="sng" spc="-150" dirty="0" smtClean="0">
                <a:solidFill>
                  <a:schemeClr val="dk1"/>
                </a:solidFill>
                <a:latin typeface="Courier New" pitchFamily="49" charset="0"/>
              </a:rPr>
              <a:t>op</a:t>
            </a:r>
            <a:r>
              <a:rPr lang="en-US" altLang="zh-TW" sz="2600" dirty="0" smtClean="0"/>
              <a:t> be the operator to be overloaded, the “special instance function” is always named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lvl="1">
              <a:defRPr/>
            </a:pPr>
            <a:r>
              <a:rPr lang="en-US" altLang="zh-TW" sz="2400" dirty="0" smtClean="0"/>
              <a:t>The keyword </a:t>
            </a:r>
            <a:r>
              <a:rPr kumimoji="1" lang="en-US" altLang="zh-TW" sz="2400" b="1" spc="-150" dirty="0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operator</a:t>
            </a:r>
            <a:r>
              <a:rPr lang="en-US" altLang="zh-TW" sz="2400" dirty="0" smtClean="0"/>
              <a:t> is used for overloading operators. </a:t>
            </a:r>
          </a:p>
          <a:p>
            <a:pPr>
              <a:defRPr/>
            </a:pPr>
            <a:r>
              <a:rPr lang="en-US" altLang="zh-TW" sz="2600" dirty="0" smtClean="0"/>
              <a:t>Let’s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==</a:t>
            </a:r>
            <a:r>
              <a:rPr lang="en-US" altLang="zh-TW" sz="2600" dirty="0" smtClean="0"/>
              <a:t> for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MyVector</a:t>
            </a:r>
            <a:r>
              <a:rPr lang="en-US" altLang="zh-TW" sz="2600" dirty="0" smtClean="0"/>
              <a:t>. </a:t>
            </a:r>
          </a:p>
        </p:txBody>
      </p:sp>
      <p:sp>
        <p:nvSpPr>
          <p:cNvPr id="4" name="文字方塊 4"/>
          <p:cNvSpPr txBox="1"/>
          <p:nvPr/>
        </p:nvSpPr>
        <p:spPr>
          <a:xfrm>
            <a:off x="3635375" y="3677022"/>
            <a:ext cx="1657350" cy="4000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2000" b="1" spc="-150" dirty="0" err="1">
                <a:solidFill>
                  <a:srgbClr val="0070C0"/>
                </a:solidFill>
                <a:latin typeface="Courier New" pitchFamily="49" charset="0"/>
              </a:rPr>
              <a:t>operator</a:t>
            </a:r>
            <a:r>
              <a:rPr lang="en-US" altLang="zh-TW" sz="2000" b="1" i="1" u="sng" spc="-150" dirty="0" err="1">
                <a:latin typeface="Courier New" pitchFamily="49" charset="0"/>
              </a:rPr>
              <a:t>op</a:t>
            </a:r>
            <a:endParaRPr lang="en-US" altLang="zh-TW" sz="2000" b="1" i="1" u="sng" spc="-150" dirty="0"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0092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Overloading </a:t>
            </a:r>
            <a:r>
              <a:rPr kumimoji="1" lang="en-US" altLang="zh-TW" spc="-150" dirty="0" smtClean="0">
                <a:latin typeface="Courier New" pitchFamily="49" charset="0"/>
              </a:rPr>
              <a:t>==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kumimoji="1" lang="zh-TW" altLang="en-US" spc="-150" dirty="0" err="1" smtClean="0">
              <a:latin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Recall that we defined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isEqual</a:t>
            </a:r>
            <a:r>
              <a:rPr kumimoji="1" lang="en-US" altLang="zh-TW" sz="2600" b="1" spc="-150" dirty="0" smtClean="0">
                <a:latin typeface="Courier New" pitchFamily="49" charset="0"/>
              </a:rPr>
              <a:t>()</a:t>
            </a:r>
            <a:r>
              <a:rPr lang="en-US" altLang="zh-TW" sz="2600" dirty="0" smtClean="0"/>
              <a:t>: </a:t>
            </a:r>
            <a:endParaRPr lang="zh-TW" altLang="en-US" sz="2600" dirty="0"/>
          </a:p>
        </p:txBody>
      </p:sp>
      <p:sp>
        <p:nvSpPr>
          <p:cNvPr id="6" name="文字方塊 4"/>
          <p:cNvSpPr txBox="1"/>
          <p:nvPr/>
        </p:nvSpPr>
        <p:spPr>
          <a:xfrm>
            <a:off x="250825" y="2060575"/>
            <a:ext cx="4033838" cy="28940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private: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double* m;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public: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: n(0), m(NULL) { 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m[]);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~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{ delete [] m;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void print()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isEqual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7" name="文字方塊 4"/>
          <p:cNvSpPr txBox="1"/>
          <p:nvPr/>
        </p:nvSpPr>
        <p:spPr>
          <a:xfrm>
            <a:off x="4356100" y="2060575"/>
            <a:ext cx="4608513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bool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isEqual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 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else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if(this-&gt;m[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!=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}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true;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6757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Overloading </a:t>
            </a:r>
            <a:r>
              <a:rPr kumimoji="1" lang="en-US" altLang="zh-TW" spc="-150" dirty="0" smtClean="0">
                <a:latin typeface="Courier New" pitchFamily="49" charset="0"/>
              </a:rPr>
              <a:t>==</a:t>
            </a:r>
            <a:r>
              <a:rPr kumimoji="1" lang="en-US" altLang="zh-TW" spc="-150" dirty="0" smtClean="0">
                <a:cs typeface="Calibri" panose="020F0502020204030204" pitchFamily="34" charset="0"/>
              </a:rPr>
              <a:t>  (2/2)</a:t>
            </a:r>
            <a:endParaRPr kumimoji="1" lang="zh-TW" altLang="en-US" spc="-150" dirty="0" err="1" smtClean="0">
              <a:latin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To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==</a:t>
            </a:r>
            <a:r>
              <a:rPr lang="en-US" altLang="zh-TW" sz="2600" dirty="0" smtClean="0"/>
              <a:t>, simply do this: </a:t>
            </a:r>
          </a:p>
        </p:txBody>
      </p:sp>
      <p:sp>
        <p:nvSpPr>
          <p:cNvPr id="4" name="文字方塊 4"/>
          <p:cNvSpPr txBox="1"/>
          <p:nvPr/>
        </p:nvSpPr>
        <p:spPr>
          <a:xfrm>
            <a:off x="250825" y="2060575"/>
            <a:ext cx="4033838" cy="28940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private: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double* m;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public: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: n(0), m(NULL) { 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n, double m[]);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~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() { delete [] m;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void print()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operator==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356100" y="2060575"/>
            <a:ext cx="4608513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bool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operator==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 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else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if(this-&gt;m[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!=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}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true;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6675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Invoking </a:t>
            </a:r>
            <a:r>
              <a:rPr lang="en-US" altLang="zh-TW" dirty="0"/>
              <a:t>O</a:t>
            </a:r>
            <a:r>
              <a:rPr lang="en-US" altLang="zh-TW" dirty="0" smtClean="0"/>
              <a:t>verloaded Operators (1/2)</a:t>
            </a:r>
            <a:endParaRPr lang="zh-TW" alt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We are indeed implementing instance functions with special names. </a:t>
            </a:r>
          </a:p>
          <a:p>
            <a:r>
              <a:rPr lang="en-US" altLang="zh-TW" sz="2600" dirty="0" smtClean="0"/>
              <a:t>Regarding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invoking</a:t>
            </a:r>
            <a:r>
              <a:rPr lang="en-US" altLang="zh-TW" sz="2600" dirty="0" smtClean="0"/>
              <a:t> these instance functions, </a:t>
            </a:r>
          </a:p>
          <a:p>
            <a:endParaRPr lang="zh-TW" altLang="en-US" sz="26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250825" y="2840955"/>
            <a:ext cx="4537075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without operator overloading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d2[4] = {1, 2, 3, 4};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a2(4, d2);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a3(a1);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a1.isEqual(a2)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a1.isEqual(a3) </a:t>
            </a:r>
            <a:r>
              <a:rPr lang="en-US" altLang="zh-TW" sz="1400" b="1" spc="-150" dirty="0"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6" name="文字方塊 4"/>
          <p:cNvSpPr txBox="1"/>
          <p:nvPr/>
        </p:nvSpPr>
        <p:spPr>
          <a:xfrm>
            <a:off x="4967288" y="2840955"/>
            <a:ext cx="3997325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with operator overloading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d2[4] = {1, 2, 3, 4};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a2(4, d2);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a3(a1);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a1 == a2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 == a3 </a:t>
            </a:r>
            <a:r>
              <a:rPr lang="en-US" altLang="zh-TW" sz="1400" b="1" spc="-150" dirty="0"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6817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Invoking </a:t>
            </a:r>
            <a:r>
              <a:rPr lang="en-US" altLang="zh-TW" dirty="0"/>
              <a:t>O</a:t>
            </a:r>
            <a:r>
              <a:rPr lang="en-US" altLang="zh-TW" dirty="0" smtClean="0"/>
              <a:t>verloaded Operators (2/2)</a:t>
            </a:r>
            <a:endParaRPr lang="zh-TW" altLang="en-US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Interestingly, we may also do: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Other comparison operations (</a:t>
            </a:r>
            <a:r>
              <a:rPr kumimoji="1" lang="en-US" altLang="zh-TW" sz="2600" b="1" spc="-150" dirty="0" smtClean="0">
                <a:latin typeface="Courier New" pitchFamily="49" charset="0"/>
              </a:rPr>
              <a:t>&lt;</a:t>
            </a:r>
            <a:r>
              <a:rPr lang="en-US" altLang="zh-TW" sz="2600" dirty="0" smtClean="0"/>
              <a:t>,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!=</a:t>
            </a:r>
            <a:r>
              <a:rPr lang="en-US" altLang="zh-TW" sz="2600" dirty="0" smtClean="0"/>
              <a:t>, etc.) can all be overloaded similarly. </a:t>
            </a:r>
          </a:p>
          <a:p>
            <a:pPr>
              <a:defRPr/>
            </a:pPr>
            <a:endParaRPr lang="zh-TW" altLang="en-US" sz="2600" dirty="0" smtClean="0"/>
          </a:p>
        </p:txBody>
      </p:sp>
      <p:sp>
        <p:nvSpPr>
          <p:cNvPr id="7" name="文字方塊 4"/>
          <p:cNvSpPr txBox="1"/>
          <p:nvPr/>
        </p:nvSpPr>
        <p:spPr>
          <a:xfrm>
            <a:off x="2268538" y="2047875"/>
            <a:ext cx="4751387" cy="31099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with operator overloading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d2[4] = {1, 2, 3, 4};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a2(4, d2);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a3(a1);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a1.operator==(a2)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a1.operator==(a3) </a:t>
            </a:r>
            <a:r>
              <a:rPr lang="en-US" altLang="zh-TW" sz="1400" b="1" spc="-150" dirty="0">
                <a:latin typeface="Courier New" pitchFamily="49" charset="0"/>
              </a:rPr>
              <a:t>?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"Y\n" :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"N\n";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		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84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Parameters for Overloaded </a:t>
            </a:r>
            <a:r>
              <a:rPr lang="en-US" altLang="zh-TW" sz="3800" dirty="0"/>
              <a:t>O</a:t>
            </a:r>
            <a:r>
              <a:rPr lang="en-US" altLang="zh-TW" sz="3800" dirty="0" smtClean="0"/>
              <a:t>perators</a:t>
            </a:r>
            <a:endParaRPr lang="zh-TW" altLang="en-US" sz="3800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The number of parameters is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restricted</a:t>
            </a:r>
            <a:r>
              <a:rPr lang="en-US" altLang="zh-TW" sz="2600" dirty="0" smtClean="0"/>
              <a:t> for overloaded operators.</a:t>
            </a:r>
          </a:p>
          <a:p>
            <a:pPr lvl="1"/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types of parameters </a:t>
            </a:r>
            <a:r>
              <a:rPr lang="en-US" altLang="zh-TW" sz="2400" dirty="0" smtClean="0"/>
              <a:t>are not restricted.  </a:t>
            </a:r>
          </a:p>
          <a:p>
            <a:pPr lvl="1"/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return type </a:t>
            </a:r>
            <a:r>
              <a:rPr lang="en-US" altLang="zh-TW" sz="2400" dirty="0" smtClean="0"/>
              <a:t>is not restricted. </a:t>
            </a:r>
          </a:p>
          <a:p>
            <a:pPr lvl="1"/>
            <a:r>
              <a:rPr lang="en-US" altLang="zh-TW" sz="2400" b="1" dirty="0" smtClean="0">
                <a:solidFill>
                  <a:srgbClr val="0070C0"/>
                </a:solidFill>
              </a:rPr>
              <a:t>What is done </a:t>
            </a:r>
            <a:r>
              <a:rPr lang="en-US" altLang="zh-TW" sz="2400" dirty="0" smtClean="0"/>
              <a:t>is not restricted. </a:t>
            </a:r>
          </a:p>
          <a:p>
            <a:r>
              <a:rPr lang="en-US" altLang="zh-TW" sz="2600" dirty="0" smtClean="0"/>
              <a:t>Always avoid unintuitive </a:t>
            </a:r>
            <a:br>
              <a:rPr lang="en-US" altLang="zh-TW" sz="2600" dirty="0" smtClean="0"/>
            </a:br>
            <a:r>
              <a:rPr lang="en-US" altLang="zh-TW" sz="2600" dirty="0" smtClean="0"/>
              <a:t>implementations!</a:t>
            </a:r>
            <a:endParaRPr lang="zh-TW" altLang="en-US" sz="26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4859338" y="3703092"/>
            <a:ext cx="3960812" cy="24622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operator==(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operator==(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v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void operator==(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"...\n";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no error but never do this!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operator==(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j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error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3897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Overloading the Indexing </a:t>
            </a:r>
            <a:r>
              <a:rPr lang="en-US" altLang="zh-TW" dirty="0"/>
              <a:t>O</a:t>
            </a:r>
            <a:r>
              <a:rPr lang="en-US" altLang="zh-TW" dirty="0" smtClean="0"/>
              <a:t>perator</a:t>
            </a:r>
            <a:endParaRPr lang="zh-TW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Another natural operation that is common for vectors is indexing. </a:t>
            </a:r>
          </a:p>
          <a:p>
            <a:pPr lvl="1">
              <a:defRPr/>
            </a:pPr>
            <a:r>
              <a:rPr lang="en-US" altLang="zh-TW" sz="2400" dirty="0" smtClean="0"/>
              <a:t>Given vector </a:t>
            </a:r>
            <a:r>
              <a:rPr lang="en-US" altLang="zh-TW" sz="2400" i="1" dirty="0" smtClean="0"/>
              <a:t>v</a:t>
            </a:r>
            <a:r>
              <a:rPr lang="en-US" altLang="zh-TW" sz="2400" dirty="0" smtClean="0"/>
              <a:t>, we want to know/modify the element </a:t>
            </a:r>
            <a:r>
              <a:rPr lang="en-US" altLang="zh-TW" sz="2400" i="1" dirty="0" smtClean="0"/>
              <a:t>v</a:t>
            </a:r>
            <a:r>
              <a:rPr lang="en-US" altLang="zh-TW" sz="2400" i="1" baseline="-25000" dirty="0" smtClean="0"/>
              <a:t>i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For C++ arrays, we use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indexing operator 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[]</a:t>
            </a:r>
            <a:r>
              <a:rPr lang="en-US" altLang="zh-TW" sz="2600" dirty="0" smtClean="0"/>
              <a:t>.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11" name="文字方塊 4"/>
          <p:cNvSpPr txBox="1"/>
          <p:nvPr/>
        </p:nvSpPr>
        <p:spPr>
          <a:xfrm>
            <a:off x="971550" y="3340968"/>
            <a:ext cx="3095625" cy="11699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operator[]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12" name="文字方塊 4"/>
          <p:cNvSpPr txBox="1"/>
          <p:nvPr/>
        </p:nvSpPr>
        <p:spPr>
          <a:xfrm>
            <a:off x="4211638" y="3340968"/>
            <a:ext cx="3744912" cy="1600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double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) 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smtClean="0">
                <a:latin typeface="Courier New" pitchFamily="49" charset="0"/>
              </a:rPr>
              <a:t>if (</a:t>
            </a:r>
            <a:r>
              <a:rPr lang="en-US" altLang="zh-TW" sz="1400" b="1" spc="-150" dirty="0" err="1" smtClean="0">
                <a:latin typeface="Courier New" pitchFamily="49" charset="0"/>
              </a:rPr>
              <a:t>i</a:t>
            </a:r>
            <a:r>
              <a:rPr lang="en-US" altLang="zh-TW" sz="1400" b="1" spc="-150" dirty="0" smtClean="0">
                <a:latin typeface="Courier New" pitchFamily="49" charset="0"/>
              </a:rPr>
              <a:t> </a:t>
            </a:r>
            <a:r>
              <a:rPr lang="en-US" altLang="zh-TW" sz="1400" b="1" spc="-150" dirty="0">
                <a:latin typeface="Courier New" pitchFamily="49" charset="0"/>
              </a:rPr>
              <a:t>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&gt;=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exit(1)</a:t>
            </a:r>
            <a:r>
              <a:rPr lang="en-US" altLang="zh-TW" sz="1400" b="1" spc="-150" dirty="0"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terminate the program!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             // </a:t>
            </a:r>
            <a:r>
              <a:rPr lang="en-US" altLang="zh-TW" sz="1400" b="1" spc="-150" dirty="0" smtClean="0">
                <a:solidFill>
                  <a:srgbClr val="00B050"/>
                </a:solidFill>
                <a:latin typeface="Courier New" pitchFamily="49" charset="0"/>
              </a:rPr>
              <a:t>require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&lt;</a:t>
            </a:r>
            <a:r>
              <a:rPr lang="en-US" altLang="zh-TW" sz="1400" b="1" spc="-150" dirty="0" err="1">
                <a:solidFill>
                  <a:srgbClr val="00B050"/>
                </a:solidFill>
                <a:latin typeface="Courier New" pitchFamily="49" charset="0"/>
              </a:rPr>
              <a:t>cstdlib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452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More Are </a:t>
            </a:r>
            <a:r>
              <a:rPr lang="en-US" altLang="zh-TW" dirty="0"/>
              <a:t>N</a:t>
            </a:r>
            <a:r>
              <a:rPr lang="en-US" altLang="zh-TW" dirty="0" smtClean="0"/>
              <a:t>eeded for </a:t>
            </a:r>
            <a:r>
              <a:rPr kumimoji="1" lang="en-US" altLang="zh-TW" spc="-150" dirty="0" smtClean="0">
                <a:latin typeface="Courier New" pitchFamily="49" charset="0"/>
                <a:ea typeface="+mn-ea"/>
              </a:rPr>
              <a:t>[]</a:t>
            </a:r>
            <a:endParaRPr kumimoji="1" lang="zh-TW" altLang="en-US" spc="-150" dirty="0" smtClean="0">
              <a:latin typeface="Courier New" pitchFamily="49" charset="0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Compiling the program with the main function below results in an error!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Error: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a1[1]</a:t>
            </a:r>
            <a:r>
              <a:rPr lang="en-US" altLang="zh-TW" sz="2600" dirty="0" smtClean="0"/>
              <a:t> is just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literal</a:t>
            </a:r>
            <a:r>
              <a:rPr lang="en-US" altLang="zh-TW" sz="2600" dirty="0" smtClean="0"/>
              <a:t>, not a variable. </a:t>
            </a:r>
          </a:p>
          <a:p>
            <a:pPr lvl="1">
              <a:defRPr/>
            </a:pPr>
            <a:r>
              <a:rPr lang="en-US" altLang="zh-TW" sz="2400" dirty="0" smtClean="0"/>
              <a:t>A literal cannot be put on the LHS of an assignment operation! </a:t>
            </a:r>
          </a:p>
          <a:p>
            <a:pPr lvl="1">
              <a:defRPr/>
            </a:pPr>
            <a:r>
              <a:rPr lang="en-US" altLang="zh-TW" sz="2400" dirty="0" smtClean="0"/>
              <a:t>Just like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3 = 5</a:t>
            </a:r>
            <a:r>
              <a:rPr lang="en-US" altLang="zh-TW" sz="2400" dirty="0" smtClean="0"/>
              <a:t> resulting in an error. </a:t>
            </a:r>
            <a:endParaRPr lang="zh-TW" altLang="en-US" sz="2400" dirty="0"/>
          </a:p>
        </p:txBody>
      </p:sp>
      <p:sp>
        <p:nvSpPr>
          <p:cNvPr id="4" name="文字方塊 4"/>
          <p:cNvSpPr txBox="1"/>
          <p:nvPr/>
        </p:nvSpPr>
        <p:spPr>
          <a:xfrm>
            <a:off x="3203575" y="2261096"/>
            <a:ext cx="3168650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non-const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&lt;&lt; a1[3]</a:t>
            </a:r>
            <a:r>
              <a:rPr lang="en-US" altLang="zh-TW" sz="1400" b="1" spc="-150" dirty="0">
                <a:latin typeface="Courier New" pitchFamily="49" charset="0"/>
              </a:rPr>
              <a:t> &lt;&lt; </a:t>
            </a:r>
            <a:r>
              <a:rPr lang="en-US" altLang="zh-TW" sz="1400" b="1" spc="-150" dirty="0" err="1">
                <a:latin typeface="Courier New" pitchFamily="49" charset="0"/>
              </a:rPr>
              <a:t>endl</a:t>
            </a:r>
            <a:r>
              <a:rPr lang="en-US" altLang="zh-TW" sz="1400" b="1" spc="-150" dirty="0"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good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a1[1] = 4</a:t>
            </a:r>
            <a:r>
              <a:rPr lang="en-US" altLang="zh-TW" sz="1400" b="1" spc="-150" dirty="0"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error!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9629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Another Overloaded </a:t>
            </a:r>
            <a:r>
              <a:rPr kumimoji="1" lang="en-US" altLang="zh-TW" spc="-150" dirty="0" smtClean="0">
                <a:latin typeface="Courier New" pitchFamily="49" charset="0"/>
              </a:rPr>
              <a:t>[]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Let’s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[]</a:t>
            </a:r>
            <a:r>
              <a:rPr lang="en-US" altLang="zh-TW" sz="2600" dirty="0" smtClean="0"/>
              <a:t> into another version: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The second implementation returns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reference</a:t>
            </a:r>
            <a:r>
              <a:rPr lang="en-US" altLang="zh-TW" sz="2600" dirty="0" smtClean="0"/>
              <a:t> of a member variable. </a:t>
            </a:r>
          </a:p>
          <a:p>
            <a:pPr lvl="1">
              <a:defRPr/>
            </a:pPr>
            <a:r>
              <a:rPr lang="en-US" altLang="zh-TW" sz="2400" dirty="0" smtClean="0"/>
              <a:t>Modifying that reference modifies the variable. </a:t>
            </a:r>
          </a:p>
          <a:p>
            <a:pPr>
              <a:defRPr/>
            </a:pPr>
            <a:endParaRPr lang="zh-TW" altLang="en-US" sz="2600" dirty="0"/>
          </a:p>
        </p:txBody>
      </p:sp>
      <p:sp>
        <p:nvSpPr>
          <p:cNvPr id="4" name="文字方塊 4"/>
          <p:cNvSpPr txBox="1"/>
          <p:nvPr/>
        </p:nvSpPr>
        <p:spPr>
          <a:xfrm>
            <a:off x="1043955" y="2060575"/>
            <a:ext cx="3167062" cy="13858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double&amp;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355480" y="2060575"/>
            <a:ext cx="3744912" cy="26781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&gt;=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exit(1);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double&amp;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&gt;= n)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same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exit(1);        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implementation!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849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Two Different </a:t>
            </a:r>
            <a:r>
              <a:rPr kumimoji="1" lang="en-US" altLang="zh-TW" spc="-150" dirty="0" smtClean="0">
                <a:latin typeface="Courier New" pitchFamily="49" charset="0"/>
                <a:ea typeface="+mn-ea"/>
              </a:rPr>
              <a:t>[]</a:t>
            </a:r>
            <a:endParaRPr kumimoji="1" lang="zh-TW" altLang="en-US" spc="-150" dirty="0" smtClean="0">
              <a:latin typeface="Courier New" pitchFamily="49" charset="0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Now the program runs successfully!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Which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[]</a:t>
            </a:r>
            <a:r>
              <a:rPr lang="en-US" altLang="zh-TW" sz="2600" dirty="0" smtClean="0"/>
              <a:t> is invoked? </a:t>
            </a:r>
          </a:p>
          <a:p>
            <a:pPr lvl="1">
              <a:defRPr/>
            </a:pPr>
            <a:r>
              <a:rPr lang="en-US" altLang="zh-TW" sz="2400" dirty="0" smtClean="0"/>
              <a:t>The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const</a:t>
            </a:r>
            <a:r>
              <a:rPr lang="en-US" altLang="zh-TW" sz="2400" dirty="0" smtClean="0"/>
              <a:t> after the function </a:t>
            </a:r>
            <a:br>
              <a:rPr lang="en-US" altLang="zh-TW" sz="2400" dirty="0" smtClean="0"/>
            </a:br>
            <a:r>
              <a:rPr lang="en-US" altLang="zh-TW" sz="2400" dirty="0" smtClean="0"/>
              <a:t>prototype is the key.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900113" y="2060575"/>
            <a:ext cx="3167062" cy="22463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a1[1]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2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a1[1] = 4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good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&lt;&lt; a1[1]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4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005139" y="2047900"/>
            <a:ext cx="3168650" cy="1385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double&amp;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6" name="文字方塊 4"/>
          <p:cNvSpPr txBox="1"/>
          <p:nvPr/>
        </p:nvSpPr>
        <p:spPr>
          <a:xfrm>
            <a:off x="5005139" y="3560787"/>
            <a:ext cx="3743325" cy="26765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double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&gt;= n)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exit(1);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double&amp;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::operator[](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&gt;= n)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exit(1);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return 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8463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Default Assignment </a:t>
            </a:r>
            <a:r>
              <a:rPr lang="en-US" altLang="zh-TW" dirty="0"/>
              <a:t>O</a:t>
            </a:r>
            <a:r>
              <a:rPr lang="en-US" altLang="zh-TW" dirty="0" smtClean="0"/>
              <a:t>perator</a:t>
            </a:r>
            <a:endParaRPr lang="zh-TW" alt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5545138" cy="3989388"/>
          </a:xfrm>
        </p:spPr>
        <p:txBody>
          <a:bodyPr/>
          <a:lstStyle/>
          <a:p>
            <a:r>
              <a:rPr lang="en-US" altLang="zh-TW" sz="2400" dirty="0" smtClean="0"/>
              <a:t>When we do an assignment, what do we expect? </a:t>
            </a:r>
          </a:p>
          <a:p>
            <a:r>
              <a:rPr lang="en-US" altLang="zh-TW" sz="2400" dirty="0" smtClean="0"/>
              <a:t>In fact, the assignment operator has been overloaded! </a:t>
            </a:r>
          </a:p>
          <a:p>
            <a:pPr lvl="1"/>
            <a:r>
              <a:rPr lang="en-US" altLang="zh-TW" sz="2200" dirty="0" smtClean="0"/>
              <a:t>The compiler adds a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default assignment operator </a:t>
            </a:r>
            <a:r>
              <a:rPr lang="en-US" altLang="zh-TW" sz="2200" dirty="0" smtClean="0"/>
              <a:t>to each class. </a:t>
            </a:r>
          </a:p>
          <a:p>
            <a:pPr lvl="1"/>
            <a:r>
              <a:rPr lang="en-US" altLang="zh-TW" sz="2200" dirty="0" smtClean="0"/>
              <a:t>It simply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copies each instance variable </a:t>
            </a:r>
            <a:r>
              <a:rPr lang="en-US" altLang="zh-TW" sz="2200" dirty="0" smtClean="0"/>
              <a:t>to its corresponding one. </a:t>
            </a:r>
          </a:p>
          <a:p>
            <a:pPr lvl="1"/>
            <a:r>
              <a:rPr lang="en-US" altLang="zh-TW" sz="2200" dirty="0" smtClean="0"/>
              <a:t>Just like the default copy constructor. </a:t>
            </a:r>
          </a:p>
          <a:p>
            <a:r>
              <a:rPr lang="en-US" altLang="zh-TW" sz="2400" dirty="0" smtClean="0"/>
              <a:t>What may be wrong when we run the main function with the default assignment operator?</a:t>
            </a:r>
          </a:p>
          <a:p>
            <a:endParaRPr lang="en-US" altLang="zh-TW" sz="2400" dirty="0" smtClean="0"/>
          </a:p>
          <a:p>
            <a:pPr lvl="1"/>
            <a:endParaRPr lang="zh-TW" altLang="en-US" sz="24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5797550" y="1689100"/>
            <a:ext cx="3167063" cy="28924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d2[4] = {1, 2, 3, 4};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a2(4, d2);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a2.print();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a2 = a1;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dangerous!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a2.print();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8466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Overloading the Assignment Operator (1/3)</a:t>
            </a:r>
            <a:endParaRPr lang="zh-TW" altLang="en-US" sz="3400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assignment operator may need to be manually overloaded. </a:t>
            </a:r>
          </a:p>
          <a:p>
            <a:pPr>
              <a:defRPr/>
            </a:pPr>
            <a:r>
              <a:rPr lang="en-US" altLang="zh-TW" sz="2600" dirty="0" smtClean="0"/>
              <a:t>Our first implementation: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How about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a1 = a1</a:t>
            </a:r>
            <a:r>
              <a:rPr lang="en-US" altLang="zh-TW" sz="2600" dirty="0" smtClean="0"/>
              <a:t>? </a:t>
            </a:r>
            <a:endParaRPr lang="zh-TW" altLang="en-US" sz="26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611188" y="2766987"/>
            <a:ext cx="3816350" cy="1168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void operator=(const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572000" y="2766987"/>
            <a:ext cx="4392613" cy="24622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::operator=(const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delete []</a:t>
            </a:r>
            <a:r>
              <a:rPr lang="en-US" altLang="zh-TW" sz="1400" b="1" spc="-150" dirty="0">
                <a:latin typeface="Courier New" pitchFamily="49" charset="0"/>
              </a:rPr>
              <a:t> this-&gt;m;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this-&gt;n 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this-&gt;m =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new double[this-&gt;n]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0028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Overloading the Assignment Operator </a:t>
            </a:r>
            <a:r>
              <a:rPr lang="en-US" altLang="zh-TW" sz="3400" dirty="0" smtClean="0"/>
              <a:t>(2/3</a:t>
            </a:r>
            <a:r>
              <a:rPr lang="en-US" altLang="zh-TW" sz="3400" dirty="0"/>
              <a:t>)</a:t>
            </a:r>
            <a:endParaRPr lang="zh-TW" altLang="en-US" sz="3400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250950"/>
            <a:ext cx="4258691" cy="5226050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Our second implementation: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How about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a1 = a2 = a3</a:t>
            </a:r>
            <a:r>
              <a:rPr lang="en-US" altLang="zh-TW" sz="2600" dirty="0" smtClean="0"/>
              <a:t>? </a:t>
            </a:r>
            <a:endParaRPr lang="zh-TW" altLang="en-US" sz="2600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755650" y="2404616"/>
            <a:ext cx="3816350" cy="1168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void operator=(const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715891" y="2408907"/>
            <a:ext cx="4392613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::operator=(const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if(this != &amp;v)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if(this-&gt;n !=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delete [] this-&gt;m;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this-&gt;n =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this-&gt;m = new double[this-&gt;n];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  this-&gt;m[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</a:t>
            </a:r>
            <a:r>
              <a:rPr lang="en-US" altLang="zh-TW" sz="1400" b="1" spc="-150" dirty="0" err="1">
                <a:latin typeface="Courier New" pitchFamily="49" charset="0"/>
              </a:rPr>
              <a:t>v.m</a:t>
            </a:r>
            <a:r>
              <a:rPr lang="en-US" altLang="zh-TW" sz="1400" b="1" spc="-150" dirty="0"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 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6618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Overloading the Assignment Operator </a:t>
            </a:r>
            <a:r>
              <a:rPr lang="en-US" altLang="zh-TW" sz="3400" dirty="0" smtClean="0"/>
              <a:t>(3/3</a:t>
            </a:r>
            <a:r>
              <a:rPr lang="en-US" altLang="zh-TW" sz="3400" dirty="0"/>
              <a:t>)</a:t>
            </a:r>
            <a:endParaRPr lang="zh-TW" altLang="en-US" sz="3400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250950"/>
            <a:ext cx="4042792" cy="5226050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Our third implementation: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To avoid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(a1 = a2) = a3</a:t>
            </a:r>
            <a:r>
              <a:rPr lang="en-US" altLang="zh-TW" sz="2600" dirty="0" smtClean="0"/>
              <a:t>, we may </a:t>
            </a:r>
            <a:br>
              <a:rPr lang="en-US" altLang="zh-TW" sz="2600" dirty="0" smtClean="0"/>
            </a:br>
            <a:r>
              <a:rPr lang="en-US" altLang="zh-TW" sz="2600" dirty="0" smtClean="0"/>
              <a:t>return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const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600" b="1" spc="-150" dirty="0" smtClean="0">
                <a:latin typeface="Courier New" pitchFamily="49" charset="0"/>
              </a:rPr>
              <a:t>&amp;</a:t>
            </a:r>
            <a:r>
              <a:rPr lang="en-US" altLang="zh-TW" sz="2600" dirty="0" smtClean="0"/>
              <a:t>.</a:t>
            </a:r>
          </a:p>
          <a:p>
            <a:pPr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611188" y="2409031"/>
            <a:ext cx="3816350" cy="1168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operator=(const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572000" y="2409031"/>
            <a:ext cx="4392613" cy="33242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::operator=(const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if(this != &amp;v)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if(this-&gt;n !=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delete [] this-&gt;m;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this-&gt;n 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this-&gt;m = new double[this-&gt;n];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this-&gt;m[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 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} 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return *this;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5262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Preventing Assignments and Copying</a:t>
            </a:r>
            <a:endParaRPr lang="zh-TW" alt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In some cases, we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disallow</a:t>
            </a:r>
            <a:r>
              <a:rPr lang="en-US" altLang="zh-TW" sz="2800" dirty="0" smtClean="0"/>
              <a:t> assignments between objects of a certain class. </a:t>
            </a:r>
          </a:p>
          <a:p>
            <a:pPr lvl="1"/>
            <a:r>
              <a:rPr lang="en-US" altLang="zh-TW" sz="2400" dirty="0" smtClean="0"/>
              <a:t>To do so, overload the assignment operator as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private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protected</a:t>
            </a:r>
            <a:r>
              <a:rPr lang="en-US" altLang="zh-TW" sz="2400" dirty="0" smtClean="0"/>
              <a:t>. </a:t>
            </a:r>
          </a:p>
          <a:p>
            <a:r>
              <a:rPr lang="en-US" altLang="zh-TW" sz="2800" dirty="0" smtClean="0"/>
              <a:t>In some cases, we disallow creating an object by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copying</a:t>
            </a:r>
            <a:r>
              <a:rPr lang="en-US" altLang="zh-TW" sz="2800" dirty="0" smtClean="0"/>
              <a:t> another object. </a:t>
            </a:r>
          </a:p>
          <a:p>
            <a:pPr lvl="1"/>
            <a:r>
              <a:rPr lang="en-US" altLang="zh-TW" sz="2400" dirty="0" smtClean="0"/>
              <a:t>To do so, implement the copy constructor as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private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protected</a:t>
            </a:r>
            <a:r>
              <a:rPr lang="en-US" altLang="zh-TW" sz="2400" dirty="0" smtClean="0"/>
              <a:t>. </a:t>
            </a:r>
          </a:p>
          <a:p>
            <a:r>
              <a:rPr lang="en-US" altLang="zh-TW" sz="2800" dirty="0" smtClean="0"/>
              <a:t>The copy constructor, assignment operator, and destructor form a group.</a:t>
            </a:r>
          </a:p>
          <a:p>
            <a:pPr lvl="1"/>
            <a:r>
              <a:rPr lang="en-US" altLang="zh-TW" sz="2400" dirty="0" smtClean="0"/>
              <a:t>Either you need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none</a:t>
            </a:r>
            <a:r>
              <a:rPr lang="en-US" altLang="zh-TW" sz="2400" dirty="0" smtClean="0"/>
              <a:t> of them, or you need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all</a:t>
            </a:r>
            <a:r>
              <a:rPr lang="en-US" altLang="zh-TW" sz="2400" dirty="0" smtClean="0"/>
              <a:t> of them. </a:t>
            </a:r>
            <a:endParaRPr lang="zh-TW" altLang="en-US" sz="2400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0866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Self-Assignment </a:t>
            </a:r>
            <a:r>
              <a:rPr lang="en-US" altLang="zh-TW" dirty="0"/>
              <a:t>O</a:t>
            </a:r>
            <a:r>
              <a:rPr lang="en-US" altLang="zh-TW" dirty="0" smtClean="0"/>
              <a:t>perators</a:t>
            </a:r>
            <a:endParaRPr lang="zh-TW" altLang="en-US" dirty="0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199" y="1250950"/>
            <a:ext cx="8507413" cy="5226050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For vectors, one often wants to do arithmetic and assignments. </a:t>
            </a:r>
          </a:p>
          <a:p>
            <a:pPr lvl="1">
              <a:defRPr/>
            </a:pPr>
            <a:r>
              <a:rPr lang="en-US" altLang="zh-TW" sz="2200" dirty="0" smtClean="0"/>
              <a:t>Given vectors </a:t>
            </a:r>
            <a:r>
              <a:rPr lang="en-US" altLang="zh-TW" sz="2200" i="1" dirty="0" smtClean="0"/>
              <a:t>u</a:t>
            </a:r>
            <a:r>
              <a:rPr lang="en-US" altLang="zh-TW" sz="2200" dirty="0" smtClean="0"/>
              <a:t> and </a:t>
            </a:r>
            <a:r>
              <a:rPr lang="en-US" altLang="zh-TW" sz="2200" i="1" dirty="0" smtClean="0"/>
              <a:t>v</a:t>
            </a:r>
            <a:r>
              <a:rPr lang="en-US" altLang="zh-TW" sz="2200" dirty="0" smtClean="0"/>
              <a:t> of the same dimension, the operation </a:t>
            </a:r>
            <a:r>
              <a:rPr lang="en-US" altLang="zh-TW" sz="2200" i="1" dirty="0" smtClean="0"/>
              <a:t>u</a:t>
            </a:r>
            <a:r>
              <a:rPr lang="en-US" altLang="zh-TW" sz="2200" dirty="0" smtClean="0"/>
              <a:t> += </a:t>
            </a:r>
            <a:r>
              <a:rPr lang="en-US" altLang="zh-TW" sz="2200" i="1" dirty="0" smtClean="0"/>
              <a:t>v</a:t>
            </a:r>
            <a:r>
              <a:rPr lang="en-US" altLang="zh-TW" sz="2200" dirty="0" smtClean="0"/>
              <a:t> makes </a:t>
            </a:r>
            <a:r>
              <a:rPr lang="en-US" altLang="zh-TW" sz="2200" i="1" dirty="0" err="1" smtClean="0"/>
              <a:t>u</a:t>
            </a:r>
            <a:r>
              <a:rPr lang="en-US" altLang="zh-TW" sz="2200" i="1" baseline="-25000" dirty="0" err="1" smtClean="0"/>
              <a:t>i</a:t>
            </a:r>
            <a:r>
              <a:rPr lang="en-US" altLang="zh-TW" sz="2200" dirty="0" smtClean="0"/>
              <a:t> become </a:t>
            </a:r>
            <a:r>
              <a:rPr lang="en-US" altLang="zh-TW" sz="2200" i="1" dirty="0" err="1" smtClean="0"/>
              <a:t>u</a:t>
            </a:r>
            <a:r>
              <a:rPr lang="en-US" altLang="zh-TW" sz="2200" i="1" baseline="-25000" dirty="0" err="1" smtClean="0"/>
              <a:t>i</a:t>
            </a:r>
            <a:r>
              <a:rPr lang="en-US" altLang="zh-TW" sz="2200" dirty="0" smtClean="0"/>
              <a:t> + </a:t>
            </a:r>
            <a:r>
              <a:rPr lang="en-US" altLang="zh-TW" sz="2200" i="1" dirty="0" smtClean="0"/>
              <a:t>v</a:t>
            </a:r>
            <a:r>
              <a:rPr lang="en-US" altLang="zh-TW" sz="2200" i="1" baseline="-25000" dirty="0" smtClean="0"/>
              <a:t>i</a:t>
            </a:r>
            <a:r>
              <a:rPr lang="en-US" altLang="zh-TW" sz="2200" dirty="0" smtClean="0"/>
              <a:t> for all </a:t>
            </a:r>
            <a:r>
              <a:rPr lang="en-US" altLang="zh-TW" sz="2200" i="1" dirty="0" err="1" smtClean="0"/>
              <a:t>i</a:t>
            </a:r>
            <a:r>
              <a:rPr lang="en-US" altLang="zh-TW" sz="22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Let’s overload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+=</a:t>
            </a:r>
            <a:r>
              <a:rPr lang="en-US" altLang="zh-TW" sz="2400" dirty="0" smtClean="0"/>
              <a:t>: </a:t>
            </a:r>
          </a:p>
          <a:p>
            <a:pPr lvl="1">
              <a:defRPr/>
            </a:pPr>
            <a:r>
              <a:rPr lang="en-US" altLang="zh-TW" sz="2200" dirty="0" smtClean="0"/>
              <a:t>Why returning </a:t>
            </a:r>
            <a:br>
              <a:rPr lang="en-US" altLang="zh-TW" sz="2200" dirty="0" smtClean="0"/>
            </a:br>
            <a:r>
              <a:rPr kumimoji="1" lang="en-US" altLang="zh-TW" sz="2200" b="1" spc="-150" dirty="0" smtClean="0">
                <a:latin typeface="Courier New" pitchFamily="49" charset="0"/>
              </a:rPr>
              <a:t>const </a:t>
            </a:r>
            <a:r>
              <a:rPr kumimoji="1" lang="en-US" altLang="zh-TW" sz="22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200" b="1" spc="-150" dirty="0" smtClean="0">
                <a:latin typeface="Courier New" pitchFamily="49" charset="0"/>
              </a:rPr>
              <a:t>&amp;</a:t>
            </a:r>
            <a:r>
              <a:rPr lang="en-US" altLang="zh-TW" sz="2200" dirty="0" smtClean="0"/>
              <a:t>?</a:t>
            </a:r>
          </a:p>
          <a:p>
            <a:pPr>
              <a:defRPr/>
            </a:pPr>
            <a:r>
              <a:rPr lang="en-US" altLang="zh-TW" sz="2400" dirty="0" smtClean="0"/>
              <a:t>Returning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400" b="1" spc="-150" dirty="0" smtClean="0">
                <a:latin typeface="Courier New" pitchFamily="49" charset="0"/>
              </a:rPr>
              <a:t>&amp;</a:t>
            </a:r>
            <a:endParaRPr lang="en-US" altLang="zh-TW" sz="2400" dirty="0"/>
          </a:p>
          <a:p>
            <a:pPr marL="0" indent="0">
              <a:buNone/>
              <a:defRPr/>
            </a:pPr>
            <a:r>
              <a:rPr lang="zh-TW" altLang="en-US" sz="2400" dirty="0" smtClean="0"/>
              <a:t>     </a:t>
            </a:r>
            <a:r>
              <a:rPr lang="en-US" altLang="zh-TW" sz="2400" dirty="0" smtClean="0"/>
              <a:t>allows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(a1 += a3)[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i</a:t>
            </a:r>
            <a:r>
              <a:rPr kumimoji="1" lang="en-US" altLang="zh-TW" sz="2400" b="1" spc="-150" dirty="0" smtClean="0">
                <a:latin typeface="Courier New" pitchFamily="49" charset="0"/>
              </a:rPr>
              <a:t>]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Returning </a:t>
            </a:r>
          </a:p>
          <a:p>
            <a:pPr marL="0" indent="0">
              <a:buNone/>
              <a:defRPr/>
            </a:pPr>
            <a:r>
              <a:rPr kumimoji="1" lang="zh-TW" altLang="en-US" sz="2400" b="1" spc="-150" dirty="0">
                <a:latin typeface="Courier New" pitchFamily="49" charset="0"/>
              </a:rPr>
              <a:t> </a:t>
            </a:r>
            <a:r>
              <a:rPr kumimoji="1" lang="zh-TW" altLang="en-US" sz="2400" b="1" spc="-150" dirty="0" smtClean="0">
                <a:latin typeface="Courier New" pitchFamily="49" charset="0"/>
              </a:rPr>
              <a:t>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const</a:t>
            </a:r>
            <a:r>
              <a:rPr kumimoji="1" lang="en-US" altLang="zh-TW" sz="2400" b="1" spc="-150" dirty="0" smtClean="0">
                <a:latin typeface="Courier New" pitchFamily="49" charset="0"/>
              </a:rPr>
              <a:t>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400" b="1" spc="-150" dirty="0" smtClean="0">
                <a:latin typeface="Courier New" pitchFamily="49" charset="0"/>
              </a:rPr>
              <a:t>&amp;</a:t>
            </a:r>
            <a:r>
              <a:rPr lang="en-US" altLang="zh-TW" sz="2400" dirty="0" smtClean="0"/>
              <a:t> </a:t>
            </a:r>
            <a:br>
              <a:rPr lang="en-US" altLang="zh-TW" sz="2400" dirty="0" smtClean="0"/>
            </a:br>
            <a:r>
              <a:rPr lang="zh-TW" altLang="en-US" sz="2400" dirty="0" smtClean="0"/>
              <a:t>     </a:t>
            </a:r>
            <a:r>
              <a:rPr lang="en-US" altLang="zh-TW" sz="2400" dirty="0" smtClean="0"/>
              <a:t>disallows </a:t>
            </a:r>
          </a:p>
          <a:p>
            <a:pPr marL="0" indent="0">
              <a:buNone/>
              <a:defRPr/>
            </a:pPr>
            <a:r>
              <a:rPr kumimoji="1" lang="zh-TW" altLang="en-US" sz="2400" b="1" spc="-150" dirty="0" smtClean="0">
                <a:latin typeface="Courier New" pitchFamily="49" charset="0"/>
              </a:rPr>
              <a:t> 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(a1 += a3) = a2</a:t>
            </a:r>
            <a:r>
              <a:rPr lang="en-US" altLang="zh-TW" sz="2400" dirty="0" smtClean="0"/>
              <a:t>. </a:t>
            </a:r>
            <a:endParaRPr lang="zh-TW" altLang="en-US" sz="2400" dirty="0" smtClean="0"/>
          </a:p>
          <a:p>
            <a:pPr>
              <a:defRPr/>
            </a:pPr>
            <a:endParaRPr lang="en-US" altLang="zh-TW" sz="2400" dirty="0" smtClean="0"/>
          </a:p>
          <a:p>
            <a:pPr>
              <a:defRPr/>
            </a:pPr>
            <a:endParaRPr lang="zh-TW" altLang="en-US" sz="24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3996183" y="2624931"/>
            <a:ext cx="5040313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</a:t>
            </a:r>
            <a:r>
              <a:rPr lang="en-US" altLang="zh-TW" sz="1400" b="1" spc="-150" dirty="0">
                <a:latin typeface="Courier New" pitchFamily="49" charset="0"/>
              </a:rPr>
              <a:t> operator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+=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::operator+=(const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if(this-&gt;n ==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for(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  this-&gt;m[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 +=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v.m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]; 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return *this;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1999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Arithmetic Operators</a:t>
            </a:r>
            <a:endParaRPr lang="zh-TW" alt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Overloading an arithmetic operator is not hard. </a:t>
            </a:r>
          </a:p>
          <a:p>
            <a:pPr>
              <a:defRPr/>
            </a:pPr>
            <a:r>
              <a:rPr lang="en-US" altLang="zh-TW" dirty="0" smtClean="0"/>
              <a:t>Consider the addition operator </a:t>
            </a:r>
            <a:r>
              <a:rPr kumimoji="1" lang="en-US" altLang="zh-TW" b="1" spc="-150" dirty="0" smtClean="0">
                <a:latin typeface="Courier New" pitchFamily="49" charset="0"/>
              </a:rPr>
              <a:t>+</a:t>
            </a:r>
            <a:r>
              <a:rPr lang="en-US" altLang="zh-TW" dirty="0" smtClean="0"/>
              <a:t> as an example. </a:t>
            </a:r>
          </a:p>
          <a:p>
            <a:pPr lvl="1">
              <a:defRPr/>
            </a:pPr>
            <a:r>
              <a:rPr lang="en-US" altLang="zh-TW" dirty="0" smtClean="0"/>
              <a:t>Take </a:t>
            </a:r>
            <a:r>
              <a:rPr kumimoji="1" lang="en-US" altLang="zh-TW" b="1" spc="-150" dirty="0" smtClean="0">
                <a:latin typeface="Courier New" pitchFamily="49" charset="0"/>
              </a:rPr>
              <a:t>const </a:t>
            </a:r>
            <a:r>
              <a:rPr kumimoji="1" lang="en-US" altLang="zh-TW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b="1" spc="-150" dirty="0" smtClean="0">
                <a:latin typeface="Courier New" pitchFamily="49" charset="0"/>
              </a:rPr>
              <a:t>&amp;</a:t>
            </a:r>
            <a:r>
              <a:rPr lang="en-US" altLang="zh-TW" dirty="0" smtClean="0"/>
              <a:t> as a parameter. </a:t>
            </a:r>
          </a:p>
          <a:p>
            <a:pPr lvl="1">
              <a:defRPr/>
            </a:pPr>
            <a:r>
              <a:rPr lang="en-US" altLang="zh-TW" dirty="0" smtClean="0"/>
              <a:t>Add each pair of elements one by one. </a:t>
            </a:r>
          </a:p>
          <a:p>
            <a:pPr lvl="1">
              <a:defRPr/>
            </a:pPr>
            <a:r>
              <a:rPr lang="en-US" altLang="zh-TW" dirty="0" smtClean="0"/>
              <a:t>Do not modify the parameter object. </a:t>
            </a:r>
          </a:p>
          <a:p>
            <a:pPr lvl="1">
              <a:defRPr/>
            </a:pPr>
            <a:r>
              <a:rPr lang="en-US" altLang="zh-TW" dirty="0" smtClean="0"/>
              <a:t>Return </a:t>
            </a:r>
            <a:r>
              <a:rPr kumimoji="1" lang="en-US" altLang="zh-TW" b="1" spc="-150" dirty="0" smtClean="0">
                <a:latin typeface="Courier New" pitchFamily="49" charset="0"/>
              </a:rPr>
              <a:t>const </a:t>
            </a:r>
            <a:r>
              <a:rPr kumimoji="1" lang="en-US" altLang="zh-TW" b="1" spc="-150" dirty="0" err="1" smtClean="0">
                <a:latin typeface="Courier New" pitchFamily="49" charset="0"/>
              </a:rPr>
              <a:t>MyVector</a:t>
            </a:r>
            <a:r>
              <a:rPr lang="en-US" altLang="zh-TW" dirty="0" smtClean="0"/>
              <a:t> to allow </a:t>
            </a:r>
            <a:r>
              <a:rPr kumimoji="1" lang="en-US" altLang="zh-TW" b="1" spc="-150" dirty="0" smtClean="0">
                <a:latin typeface="Courier New" pitchFamily="49" charset="0"/>
              </a:rPr>
              <a:t>a1 + a2 + a3</a:t>
            </a:r>
            <a:r>
              <a:rPr lang="en-US" altLang="zh-TW" dirty="0" smtClean="0"/>
              <a:t> but disallow </a:t>
            </a:r>
            <a:r>
              <a:rPr kumimoji="1" lang="en-US" altLang="zh-TW" b="1" spc="-150" dirty="0" smtClean="0">
                <a:latin typeface="Courier New" pitchFamily="49" charset="0"/>
              </a:rPr>
              <a:t>(a1 + a2) = a3</a:t>
            </a:r>
            <a:r>
              <a:rPr lang="en-US" altLang="zh-TW" dirty="0" smtClean="0"/>
              <a:t>. 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3006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Overloading the Addition Operator (1/2)</a:t>
            </a:r>
            <a:endParaRPr lang="zh-TW" altLang="en-US" sz="3800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Let’s try to do it.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Why not returning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const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MyVector</a:t>
            </a:r>
            <a:r>
              <a:rPr kumimoji="1" lang="en-US" altLang="zh-TW" sz="2600" b="1" spc="-150" dirty="0" smtClean="0">
                <a:latin typeface="Courier New" pitchFamily="49" charset="0"/>
              </a:rPr>
              <a:t>&amp;</a:t>
            </a:r>
            <a:r>
              <a:rPr lang="en-US" altLang="zh-TW" sz="2600" dirty="0" smtClean="0"/>
              <a:t>? </a:t>
            </a:r>
          </a:p>
          <a:p>
            <a:pPr lvl="1">
              <a:defRPr/>
            </a:pPr>
            <a:r>
              <a:rPr lang="en-US" altLang="zh-TW" sz="2200" dirty="0" smtClean="0"/>
              <a:t>Hint: What will </a:t>
            </a:r>
            <a:r>
              <a:rPr kumimoji="1" lang="en-US" altLang="zh-TW" sz="2200" b="1" spc="-150" dirty="0" smtClean="0">
                <a:latin typeface="Courier New" pitchFamily="49" charset="0"/>
                <a:cs typeface="+mn-cs"/>
              </a:rPr>
              <a:t>sum</a:t>
            </a:r>
            <a:r>
              <a:rPr lang="en-US" altLang="zh-TW" sz="2200" dirty="0" smtClean="0"/>
              <a:t> have after the function call is finished? </a:t>
            </a:r>
          </a:p>
          <a:p>
            <a:pPr>
              <a:defRPr/>
            </a:pPr>
            <a:endParaRPr lang="en-US" altLang="zh-TW" sz="2600" dirty="0" smtClean="0"/>
          </a:p>
        </p:txBody>
      </p:sp>
      <p:sp>
        <p:nvSpPr>
          <p:cNvPr id="6" name="文字方塊 4"/>
          <p:cNvSpPr txBox="1"/>
          <p:nvPr/>
        </p:nvSpPr>
        <p:spPr>
          <a:xfrm>
            <a:off x="2268538" y="2060848"/>
            <a:ext cx="5040312" cy="24622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operator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+</a:t>
            </a:r>
            <a:r>
              <a:rPr lang="en-US" altLang="zh-TW" sz="1400" b="1" spc="-150" dirty="0">
                <a:latin typeface="Courier New" pitchFamily="49" charset="0"/>
              </a:rPr>
              <a:t>(const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&amp; v);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::operator+(const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&amp; v)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sum(*this);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creating a local variable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sum += v;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using the overloaded +=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return sum;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0240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Overloading the Addition Operator </a:t>
            </a:r>
            <a:r>
              <a:rPr lang="en-US" altLang="zh-TW" sz="3800" dirty="0" smtClean="0"/>
              <a:t>(2/2</a:t>
            </a:r>
            <a:r>
              <a:rPr lang="en-US" altLang="zh-TW" sz="3800" dirty="0"/>
              <a:t>)</a:t>
            </a:r>
            <a:endParaRPr lang="zh-TW" altLang="en-US" sz="3800" dirty="0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We may overload it for </a:t>
            </a:r>
            <a:br>
              <a:rPr lang="en-US" altLang="zh-TW" sz="2600" dirty="0" smtClean="0"/>
            </a:br>
            <a:r>
              <a:rPr lang="en-US" altLang="zh-TW" sz="2600" dirty="0" smtClean="0"/>
              <a:t>another parameter type:</a:t>
            </a:r>
          </a:p>
          <a:p>
            <a:endParaRPr lang="en-US" altLang="zh-TW" sz="2600" dirty="0" smtClean="0"/>
          </a:p>
        </p:txBody>
      </p:sp>
      <p:sp>
        <p:nvSpPr>
          <p:cNvPr id="6" name="文字方塊 4"/>
          <p:cNvSpPr txBox="1"/>
          <p:nvPr/>
        </p:nvSpPr>
        <p:spPr>
          <a:xfrm>
            <a:off x="3924300" y="2268686"/>
            <a:ext cx="5040313" cy="41846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 d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sum(*this);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creating a local variable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sum += v;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using the overloaded +=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return sum;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::operator+(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 d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sum(*this); </a:t>
            </a:r>
            <a:endParaRPr lang="en-US" altLang="zh-TW" sz="14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  sum[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] += d;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return sum;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611188" y="3119586"/>
            <a:ext cx="3097212" cy="28924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a2(5, d1);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 = a1 + a2;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good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a1.print();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 = a2 + 4.2;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good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a1.print();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5500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Instance Function vs. Global </a:t>
            </a:r>
            <a:r>
              <a:rPr lang="en-US" altLang="zh-TW" sz="3800" dirty="0"/>
              <a:t>F</a:t>
            </a:r>
            <a:r>
              <a:rPr lang="en-US" altLang="zh-TW" sz="3800" dirty="0" smtClean="0"/>
              <a:t>unction</a:t>
            </a:r>
            <a:endParaRPr lang="zh-TW" altLang="en-US" sz="3800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One last issue: addition is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commutative</a:t>
            </a:r>
            <a:r>
              <a:rPr lang="en-US" altLang="zh-TW" sz="2600" dirty="0" smtClean="0"/>
              <a:t>, but the program below does not run!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We cannot let a double variable invoke our “instance function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operator+</a:t>
            </a:r>
            <a:r>
              <a:rPr lang="en-US" altLang="zh-TW" sz="2600" dirty="0" smtClean="0"/>
              <a:t>”. </a:t>
            </a:r>
          </a:p>
          <a:p>
            <a:pPr>
              <a:defRPr/>
            </a:pPr>
            <a:r>
              <a:rPr lang="en-US" altLang="zh-TW" sz="2600" dirty="0" smtClean="0"/>
              <a:t>We should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+</a:t>
            </a:r>
            <a:r>
              <a:rPr lang="en-US" altLang="zh-TW" sz="2600" dirty="0" smtClean="0"/>
              <a:t> as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global function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endParaRPr lang="en-US" altLang="zh-TW" sz="26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2916238" y="2406824"/>
            <a:ext cx="3095625" cy="22463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 = 4.2 + a1;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bad!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a1.print();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868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Global-Function Version (1/2)</a:t>
            </a:r>
            <a:endParaRPr lang="zh-TW" alt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To overload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+</a:t>
            </a:r>
            <a:r>
              <a:rPr lang="en-US" altLang="zh-TW" sz="2600" dirty="0" smtClean="0"/>
              <a:t> as global functions, we need to handle the three combinations: 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763713" y="2409155"/>
            <a:ext cx="5832475" cy="35401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v, double d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sum(v);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</a:t>
            </a:r>
            <a:r>
              <a:rPr lang="en-US" altLang="zh-TW" sz="1400" b="1" spc="-150" dirty="0" err="1">
                <a:latin typeface="Courier New" pitchFamily="49" charset="0"/>
              </a:rPr>
              <a:t>v.n</a:t>
            </a:r>
            <a:r>
              <a:rPr lang="en-US" altLang="zh-TW" sz="1400" b="1" spc="-150" dirty="0">
                <a:latin typeface="Courier New" pitchFamily="49" charset="0"/>
              </a:rPr>
              <a:t>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What do we need for this?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sum[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+= d;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</a:t>
            </a:r>
            <a:r>
              <a:rPr lang="en-US" altLang="zh-TW" sz="1400" b="1" spc="-150" dirty="0" err="1">
                <a:solidFill>
                  <a:srgbClr val="00B050"/>
                </a:solidFill>
                <a:latin typeface="Courier New" pitchFamily="49" charset="0"/>
              </a:rPr>
              <a:t>pairwise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 addition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sum;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double d, 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v + d;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using the previous definition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operator+(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v1, const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&amp; v2</a:t>
            </a:r>
            <a:r>
              <a:rPr lang="en-US" altLang="zh-TW" sz="1400" b="1" spc="-15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sum(v1);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sum += v2;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using the overloaded +=</a:t>
            </a: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730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Global-Function Version (2/2)</a:t>
            </a:r>
            <a:endParaRPr lang="zh-TW" altLang="en-US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Now all kinds of addition may be performed: </a:t>
            </a:r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r>
              <a:rPr lang="en-US" altLang="zh-TW" sz="2600" dirty="0" smtClean="0"/>
              <a:t>Each operator needs a separate consideration. 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348038" y="2262188"/>
            <a:ext cx="3095625" cy="24622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double d1[5] = {1, 2, 3, 4, 5};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a1(5, d1);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MyVector</a:t>
            </a:r>
            <a:r>
              <a:rPr lang="en-US" altLang="zh-TW" sz="1400" b="1" spc="-150" dirty="0">
                <a:latin typeface="Courier New" pitchFamily="49" charset="0"/>
              </a:rPr>
              <a:t> a3(a1);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a3 = 3 + a1 + 4 + a3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a3.print();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602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Outline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Nodes</a:t>
            </a:r>
          </a:p>
          <a:p>
            <a:pPr eaLnBrk="1" hangingPunct="1"/>
            <a:r>
              <a:rPr lang="en-US" altLang="zh-TW" dirty="0"/>
              <a:t>Implementations of Member Functions</a:t>
            </a:r>
          </a:p>
          <a:p>
            <a:pPr eaLnBrk="1" hangingPunct="1"/>
            <a:r>
              <a:rPr lang="en-US" altLang="zh-TW" dirty="0"/>
              <a:t>Constructors and Destructor</a:t>
            </a:r>
          </a:p>
          <a:p>
            <a:pPr eaLnBrk="1" hangingPunct="1"/>
            <a:r>
              <a:rPr lang="en-US" altLang="zh-TW" dirty="0"/>
              <a:t>Recursion and Some </a:t>
            </a:r>
            <a:r>
              <a:rPr lang="en-US" altLang="zh-TW" dirty="0" smtClean="0"/>
              <a:t>Remarks</a:t>
            </a:r>
            <a:endParaRPr lang="en-US" altLang="zh-TW" dirty="0"/>
          </a:p>
          <a:p>
            <a:pPr eaLnBrk="1" hangingPunct="1"/>
            <a:r>
              <a:rPr lang="en-US" altLang="zh-TW" dirty="0"/>
              <a:t>Operator </a:t>
            </a:r>
            <a:r>
              <a:rPr lang="en-US" altLang="zh-TW" dirty="0" smtClean="0"/>
              <a:t>Overloading</a:t>
            </a:r>
            <a:endParaRPr lang="en-US" altLang="zh-TW" b="1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Exception </a:t>
            </a:r>
            <a:r>
              <a:rPr lang="en-US" altLang="zh-TW" b="1" dirty="0" smtClean="0">
                <a:solidFill>
                  <a:srgbClr val="0070C0"/>
                </a:solidFill>
              </a:rPr>
              <a:t>Handling</a:t>
            </a:r>
            <a:endParaRPr lang="en-US" altLang="zh-TW" b="1" dirty="0">
              <a:solidFill>
                <a:srgbClr val="0070C0"/>
              </a:solidFill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5061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Exceptions (1/3)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600" b="1" dirty="0" smtClean="0">
                <a:solidFill>
                  <a:srgbClr val="0070C0"/>
                </a:solidFill>
              </a:rPr>
              <a:t>Exceptions</a:t>
            </a:r>
            <a:r>
              <a:rPr lang="en-US" altLang="zh-TW" sz="2600" dirty="0" smtClean="0"/>
              <a:t> are those things that are not expected to happen. </a:t>
            </a:r>
          </a:p>
          <a:p>
            <a:pPr lvl="1" eaLnBrk="1" hangingPunct="1"/>
            <a:r>
              <a:rPr lang="en-US" altLang="zh-TW" sz="2400" dirty="0" smtClean="0"/>
              <a:t>When one writes a program, that typically refers to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logic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run-time</a:t>
            </a:r>
            <a:r>
              <a:rPr lang="en-US" altLang="zh-TW" sz="2400" dirty="0" smtClean="0"/>
              <a:t> errors. </a:t>
            </a:r>
          </a:p>
          <a:p>
            <a:pPr eaLnBrk="1" hangingPunct="1"/>
            <a:r>
              <a:rPr lang="en-US" altLang="zh-TW" sz="2600" dirty="0" smtClean="0"/>
              <a:t>Consider the following example:</a:t>
            </a:r>
          </a:p>
        </p:txBody>
      </p:sp>
      <p:sp>
        <p:nvSpPr>
          <p:cNvPr id="6" name="文字方塊 4"/>
          <p:cNvSpPr txBox="1"/>
          <p:nvPr/>
        </p:nvSpPr>
        <p:spPr>
          <a:xfrm>
            <a:off x="1908175" y="3702843"/>
            <a:ext cx="2663825" cy="20304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cin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  <a:endParaRPr lang="en-US" altLang="zh-TW" sz="14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] = 1;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</a:rPr>
              <a:t>// logic error?</a:t>
            </a:r>
            <a:endParaRPr lang="en-US" altLang="zh-TW" sz="1400" b="1" spc="-150" dirty="0">
              <a:solidFill>
                <a:srgbClr val="0070C0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7" name="文字方塊 4"/>
          <p:cNvSpPr txBox="1"/>
          <p:nvPr/>
        </p:nvSpPr>
        <p:spPr>
          <a:xfrm>
            <a:off x="4787900" y="3702843"/>
            <a:ext cx="2663825" cy="18161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f(a, 5);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2772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Exceptions (2/3)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2600" dirty="0" smtClean="0"/>
              <a:t>Some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checks</a:t>
            </a:r>
            <a:r>
              <a:rPr lang="en-US" altLang="zh-TW" sz="2600" dirty="0" smtClean="0"/>
              <a:t> can be helpful: </a:t>
            </a:r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marL="0" indent="0" eaLnBrk="1" hangingPunct="1">
              <a:buNone/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r>
              <a:rPr lang="en-US" altLang="zh-TW" sz="2600" dirty="0" smtClean="0"/>
              <a:t>The client can check the value returned by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f()</a:t>
            </a:r>
            <a:r>
              <a:rPr lang="en-US" altLang="zh-TW" sz="2600" dirty="0" smtClean="0"/>
              <a:t> to make appropriate responses. </a:t>
            </a:r>
          </a:p>
          <a:p>
            <a:pPr eaLnBrk="1" hangingPunct="1">
              <a:defRPr/>
            </a:pPr>
            <a:endParaRPr lang="en-US" altLang="zh-TW" sz="2600" dirty="0" smtClean="0"/>
          </a:p>
        </p:txBody>
      </p:sp>
      <p:sp>
        <p:nvSpPr>
          <p:cNvPr id="6" name="文字方塊 4"/>
          <p:cNvSpPr txBox="1"/>
          <p:nvPr/>
        </p:nvSpPr>
        <p:spPr>
          <a:xfrm>
            <a:off x="1908175" y="2060848"/>
            <a:ext cx="2663825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bool</a:t>
            </a:r>
            <a:r>
              <a:rPr lang="en-US" altLang="zh-TW" sz="1400" b="1" spc="-150" dirty="0">
                <a:latin typeface="Courier New" pitchFamily="49" charset="0"/>
              </a:rPr>
              <a:t>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smtClean="0">
                <a:solidFill>
                  <a:srgbClr val="0070C0"/>
                </a:solidFill>
                <a:latin typeface="Courier New" pitchFamily="49" charset="0"/>
              </a:rPr>
              <a:t>if 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return false;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true;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7" name="文字方塊 4"/>
          <p:cNvSpPr txBox="1"/>
          <p:nvPr/>
        </p:nvSpPr>
        <p:spPr>
          <a:xfrm>
            <a:off x="4787900" y="2060848"/>
            <a:ext cx="2663825" cy="18161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f(a, 5);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smtClean="0">
                <a:latin typeface="Courier New" pitchFamily="49" charset="0"/>
              </a:rPr>
              <a:t>for 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5650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Exceptions (3/3)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52260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2600" dirty="0" smtClean="0"/>
              <a:t>Some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checks</a:t>
            </a:r>
            <a:r>
              <a:rPr lang="en-US" altLang="zh-TW" sz="2600" dirty="0" smtClean="0"/>
              <a:t> may not be enough. 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Even if the function has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multiple reasons</a:t>
            </a:r>
            <a:r>
              <a:rPr lang="en-US" altLang="zh-TW" sz="2400" dirty="0" smtClean="0"/>
              <a:t> to return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false</a:t>
            </a:r>
            <a:r>
              <a:rPr lang="en-US" altLang="zh-TW" sz="2400" dirty="0" smtClean="0"/>
              <a:t>, the client will not see the reason. 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cannot send messages</a:t>
            </a:r>
            <a:r>
              <a:rPr lang="en-US" altLang="zh-TW" sz="2400" dirty="0" smtClean="0"/>
              <a:t> to the client about the error (do not print out an error message on the screen!).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We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cannot enforce </a:t>
            </a:r>
            <a:r>
              <a:rPr lang="en-US" altLang="zh-TW" sz="2400" dirty="0" smtClean="0"/>
              <a:t>the client to respond to the returned value. </a:t>
            </a:r>
          </a:p>
          <a:p>
            <a:pPr eaLnBrk="1" hangingPunct="1">
              <a:defRPr/>
            </a:pPr>
            <a:r>
              <a:rPr lang="en-US" altLang="zh-TW" sz="2600" dirty="0" smtClean="0"/>
              <a:t>C++ (and many other modern languages) offers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exception handling</a:t>
            </a:r>
            <a:r>
              <a:rPr lang="en-US" altLang="zh-TW" sz="2600" dirty="0" smtClean="0"/>
              <a:t>. 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A mechanism for handling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logic</a:t>
            </a:r>
            <a:r>
              <a:rPr lang="en-US" altLang="zh-TW" sz="2400" dirty="0" smtClean="0"/>
              <a:t> 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run-time error</a:t>
            </a:r>
            <a:r>
              <a:rPr lang="en-US" altLang="zh-TW" sz="2400" dirty="0" smtClean="0"/>
              <a:t>.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A function can report the occurrence of an error by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throwing an exception</a:t>
            </a:r>
            <a:r>
              <a:rPr lang="en-US" altLang="zh-TW" sz="2400" dirty="0" smtClean="0"/>
              <a:t>.</a:t>
            </a:r>
          </a:p>
          <a:p>
            <a:pPr lvl="1" eaLnBrk="1" hangingPunct="1">
              <a:defRPr/>
            </a:pPr>
            <a:r>
              <a:rPr lang="en-US" altLang="zh-TW" sz="2400" dirty="0" smtClean="0"/>
              <a:t>One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catches an exception </a:t>
            </a:r>
            <a:r>
              <a:rPr lang="en-US" altLang="zh-TW" sz="2400" dirty="0" smtClean="0"/>
              <a:t>and then respond accordingly. </a:t>
            </a:r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7461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Try and Catch (1/3)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2600" dirty="0" smtClean="0"/>
              <a:t>In C++, we use a 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try</a:t>
            </a:r>
            <a:r>
              <a:rPr lang="en-US" altLang="zh-TW" sz="2600" dirty="0" smtClean="0"/>
              <a:t> block and 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catch</a:t>
            </a:r>
            <a:r>
              <a:rPr lang="en-US" altLang="zh-TW" sz="2600" dirty="0" smtClean="0"/>
              <a:t> blocks. </a:t>
            </a:r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marL="0" indent="0" eaLnBrk="1" hangingPunct="1">
              <a:buNone/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r>
              <a:rPr lang="en-US" altLang="zh-TW" sz="2600" dirty="0" smtClean="0"/>
              <a:t>A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try</a:t>
            </a:r>
            <a:r>
              <a:rPr lang="en-US" altLang="zh-TW" sz="2600" dirty="0" smtClean="0"/>
              <a:t> block must be followed by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at least one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catch</a:t>
            </a:r>
            <a:r>
              <a:rPr lang="en-US" altLang="zh-TW" sz="2600" dirty="0" smtClean="0"/>
              <a:t> block. </a:t>
            </a:r>
          </a:p>
          <a:p>
            <a:pPr eaLnBrk="1" hangingPunct="1">
              <a:defRPr/>
            </a:pPr>
            <a:r>
              <a:rPr lang="en-US" altLang="zh-TW" sz="2600" dirty="0" smtClean="0"/>
              <a:t>One should include only statements that may throw exceptions in a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try</a:t>
            </a:r>
            <a:r>
              <a:rPr lang="en-US" altLang="zh-TW" sz="2600" dirty="0" smtClean="0"/>
              <a:t> block.  </a:t>
            </a:r>
          </a:p>
          <a:p>
            <a:pPr lvl="1" eaLnBrk="1" hangingPunct="1">
              <a:defRPr/>
            </a:pPr>
            <a:endParaRPr lang="en-US" altLang="zh-TW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2124075" y="1772816"/>
            <a:ext cx="4824413" cy="26781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try</a:t>
            </a:r>
            <a:r>
              <a:rPr lang="en-US" altLang="zh-TW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statements that may throw exceptions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catch(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ExceptionClass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identifier)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this kind?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responses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catch(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AnotherExceptionClass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identifier)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that kind?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other responses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881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Try and Catch (2/3)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When a statement (function or method) in a </a:t>
            </a:r>
            <a:r>
              <a:rPr kumimoji="1" lang="en-US" altLang="zh-TW" b="1" spc="-150" dirty="0" smtClean="0">
                <a:latin typeface="Courier New" pitchFamily="49" charset="0"/>
              </a:rPr>
              <a:t>try</a:t>
            </a:r>
            <a:r>
              <a:rPr lang="en-US" altLang="zh-TW" dirty="0" smtClean="0"/>
              <a:t> block causes an exception:</a:t>
            </a:r>
          </a:p>
          <a:p>
            <a:pPr lvl="1" eaLnBrk="1" hangingPunct="1">
              <a:defRPr/>
            </a:pPr>
            <a:r>
              <a:rPr lang="en-US" altLang="zh-TW" dirty="0" smtClean="0"/>
              <a:t>Control </a:t>
            </a:r>
            <a:r>
              <a:rPr lang="en-US" altLang="zh-TW" b="1" dirty="0" smtClean="0">
                <a:solidFill>
                  <a:srgbClr val="0070C0"/>
                </a:solidFill>
              </a:rPr>
              <a:t>ignores the rest statements </a:t>
            </a:r>
            <a:r>
              <a:rPr lang="en-US" altLang="zh-TW" dirty="0" smtClean="0"/>
              <a:t>in the </a:t>
            </a:r>
            <a:r>
              <a:rPr kumimoji="1" lang="en-US" altLang="zh-TW" b="1" spc="-150" dirty="0" smtClean="0">
                <a:latin typeface="Courier New" pitchFamily="49" charset="0"/>
              </a:rPr>
              <a:t>try</a:t>
            </a:r>
            <a:r>
              <a:rPr lang="en-US" altLang="zh-TW" dirty="0" smtClean="0"/>
              <a:t> block.</a:t>
            </a:r>
          </a:p>
          <a:p>
            <a:pPr lvl="1" eaLnBrk="1" hangingPunct="1">
              <a:defRPr/>
            </a:pPr>
            <a:r>
              <a:rPr lang="en-US" altLang="zh-TW" dirty="0" smtClean="0"/>
              <a:t>Control passes to the catch block </a:t>
            </a:r>
            <a:r>
              <a:rPr lang="en-US" altLang="zh-TW" b="1" dirty="0" smtClean="0">
                <a:solidFill>
                  <a:srgbClr val="0070C0"/>
                </a:solidFill>
              </a:rPr>
              <a:t>corresponding to the exception </a:t>
            </a:r>
            <a:r>
              <a:rPr lang="en-US" altLang="zh-TW" dirty="0" smtClean="0"/>
              <a:t>(if any). </a:t>
            </a:r>
          </a:p>
          <a:p>
            <a:pPr lvl="1" eaLnBrk="1" hangingPunct="1">
              <a:defRPr/>
            </a:pPr>
            <a:r>
              <a:rPr lang="en-US" altLang="zh-TW" dirty="0" smtClean="0"/>
              <a:t>After the catch block executes, control passes to statements after this try-catch block.</a:t>
            </a:r>
          </a:p>
          <a:p>
            <a:pPr eaLnBrk="1" hangingPunct="1">
              <a:defRPr/>
            </a:pPr>
            <a:r>
              <a:rPr lang="en-US" altLang="zh-TW" dirty="0" smtClean="0"/>
              <a:t>If there is no applicable catch block for an exception, </a:t>
            </a:r>
            <a:r>
              <a:rPr lang="en-US" altLang="zh-TW" b="1" dirty="0" smtClean="0">
                <a:solidFill>
                  <a:srgbClr val="0070C0"/>
                </a:solidFill>
              </a:rPr>
              <a:t>abnormal program termination</a:t>
            </a:r>
            <a:r>
              <a:rPr lang="en-US" altLang="zh-TW" dirty="0" smtClean="0"/>
              <a:t> usually occurs. </a:t>
            </a:r>
          </a:p>
          <a:p>
            <a:pPr eaLnBrk="1" hangingPunct="1">
              <a:defRPr/>
            </a:pPr>
            <a:endParaRPr lang="en-US" altLang="zh-TW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4829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Try and Catch (3/3)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If an exception occurs in the middle of a try block, the </a:t>
            </a:r>
            <a:r>
              <a:rPr lang="en-US" altLang="zh-TW" b="1" dirty="0" smtClean="0">
                <a:solidFill>
                  <a:srgbClr val="0070C0"/>
                </a:solidFill>
              </a:rPr>
              <a:t>destructors</a:t>
            </a:r>
            <a:r>
              <a:rPr lang="en-US" altLang="zh-TW" dirty="0" smtClean="0"/>
              <a:t> of all (static) objects local to that block are called.</a:t>
            </a:r>
          </a:p>
          <a:p>
            <a:pPr lvl="1" eaLnBrk="1" hangingPunct="1">
              <a:defRPr/>
            </a:pPr>
            <a:r>
              <a:rPr lang="en-US" altLang="zh-TW" dirty="0" smtClean="0"/>
              <a:t>This is to ensure that all resources allocated in that block are released.</a:t>
            </a:r>
          </a:p>
          <a:p>
            <a:pPr lvl="1" eaLnBrk="1" hangingPunct="1">
              <a:defRPr/>
            </a:pPr>
            <a:r>
              <a:rPr lang="en-US" altLang="zh-TW" dirty="0" smtClean="0"/>
              <a:t>It is suggested </a:t>
            </a:r>
            <a:r>
              <a:rPr lang="en-US" altLang="zh-TW" b="1" dirty="0" smtClean="0">
                <a:solidFill>
                  <a:srgbClr val="0070C0"/>
                </a:solidFill>
              </a:rPr>
              <a:t>not to dynamically allocate </a:t>
            </a:r>
            <a:r>
              <a:rPr lang="en-US" altLang="zh-TW" dirty="0" smtClean="0"/>
              <a:t>anything inside a try block. </a:t>
            </a:r>
          </a:p>
          <a:p>
            <a:pPr eaLnBrk="1" hangingPunct="1">
              <a:defRPr/>
            </a:pPr>
            <a:endParaRPr lang="en-US" altLang="zh-TW" dirty="0" smtClean="0"/>
          </a:p>
          <a:p>
            <a:pPr eaLnBrk="1" hangingPunct="1">
              <a:defRPr/>
            </a:pPr>
            <a:endParaRPr lang="en-US" altLang="zh-TW" sz="2600" dirty="0" smtClean="0"/>
          </a:p>
          <a:p>
            <a:pPr eaLnBrk="1" hangingPunct="1">
              <a:defRPr/>
            </a:pPr>
            <a:endParaRPr lang="en-US" altLang="zh-TW" sz="2600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67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dirty="0" smtClean="0"/>
              <a:t>Example: </a:t>
            </a:r>
            <a:r>
              <a:rPr lang="en-US" altLang="zh-TW" sz="3800" spc="-150" dirty="0" smtClean="0">
                <a:latin typeface="Courier New" pitchFamily="49" charset="0"/>
                <a:cs typeface="Courier New" pitchFamily="49" charset="0"/>
              </a:rPr>
              <a:t>string::replace()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 (1/3)</a:t>
            </a:r>
            <a:endParaRPr lang="zh-TW" altLang="en-US" sz="38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The </a:t>
            </a:r>
            <a:r>
              <a:rPr lang="en-US" altLang="zh-TW" sz="2600" b="1" spc="-150" dirty="0" smtClean="0">
                <a:latin typeface="Courier New" pitchFamily="49" charset="0"/>
                <a:cs typeface="Courier New" pitchFamily="49" charset="0"/>
              </a:rPr>
              <a:t>replace()</a:t>
            </a:r>
            <a:r>
              <a:rPr lang="en-US" altLang="zh-TW" sz="2600" dirty="0" smtClean="0"/>
              <a:t> function of C++ strings is easy to use.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It is defined to be able to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throw</a:t>
            </a:r>
            <a:r>
              <a:rPr lang="en-US" altLang="zh-TW" sz="2600" dirty="0" smtClean="0"/>
              <a:t> an </a:t>
            </a:r>
            <a:r>
              <a:rPr lang="en-US" altLang="zh-TW" sz="2600" b="1" spc="-15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out_of_range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 exception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out_of_range</a:t>
            </a:r>
            <a:r>
              <a:rPr lang="en-US" altLang="zh-TW" sz="2400" dirty="0" smtClean="0"/>
              <a:t> is a class defined in </a:t>
            </a:r>
            <a:r>
              <a:rPr lang="en-US" altLang="zh-TW" sz="2400" b="1" spc="-15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stdexcept</a:t>
            </a:r>
            <a:r>
              <a:rPr lang="en-US" altLang="zh-TW" sz="2400" b="1" spc="-150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TW" sz="24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If we do not respond to the exception, the program terminates abnormally. </a:t>
            </a:r>
          </a:p>
        </p:txBody>
      </p:sp>
      <p:sp>
        <p:nvSpPr>
          <p:cNvPr id="4" name="文字方塊 4"/>
          <p:cNvSpPr txBox="1"/>
          <p:nvPr/>
        </p:nvSpPr>
        <p:spPr>
          <a:xfrm>
            <a:off x="2124075" y="1844824"/>
            <a:ext cx="2447925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&lt;string&gt;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stdexcept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 eaLnBrk="1" hangingPunct="1">
              <a:defRPr/>
            </a:pP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g(string&amp; s,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s.replace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1, "."); 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716463" y="1844824"/>
            <a:ext cx="2376487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string s = "12345";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&gt;&gt;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g(s,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s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7961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dirty="0"/>
              <a:t>Example: </a:t>
            </a:r>
            <a:r>
              <a:rPr lang="en-US" altLang="zh-TW" sz="3800" spc="-150" dirty="0">
                <a:latin typeface="Courier New" pitchFamily="49" charset="0"/>
                <a:cs typeface="Courier New" pitchFamily="49" charset="0"/>
              </a:rPr>
              <a:t>string::replace()</a:t>
            </a:r>
            <a:r>
              <a:rPr lang="en-US" altLang="zh-TW" sz="3800" spc="-150" dirty="0">
                <a:cs typeface="Calibri" panose="020F0502020204030204" pitchFamily="34" charset="0"/>
              </a:rPr>
              <a:t> 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(2/3</a:t>
            </a:r>
            <a:r>
              <a:rPr lang="en-US" altLang="zh-TW" sz="3800" spc="-150" dirty="0">
                <a:cs typeface="Calibri" panose="020F0502020204030204" pitchFamily="34" charset="0"/>
              </a:rPr>
              <a:t>)</a:t>
            </a:r>
            <a:endParaRPr lang="zh-TW" altLang="en-US" sz="38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Let’s try and catch!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文字方塊 4"/>
          <p:cNvSpPr txBox="1"/>
          <p:nvPr/>
        </p:nvSpPr>
        <p:spPr>
          <a:xfrm>
            <a:off x="2124075" y="2060575"/>
            <a:ext cx="2447925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&lt;string&gt;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stdexcept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using namespace std; </a:t>
            </a:r>
          </a:p>
          <a:p>
            <a:pPr eaLnBrk="1" hangingPunct="1">
              <a:defRPr/>
            </a:pP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g(string&amp; s,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try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s.replace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1, ".");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out_of_range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e)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"...\n";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716463" y="2060575"/>
            <a:ext cx="2376487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string s = "12345";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&gt;&gt;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g(s,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s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5448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800" dirty="0"/>
              <a:t>Example: </a:t>
            </a:r>
            <a:r>
              <a:rPr lang="en-US" altLang="zh-TW" sz="3800" spc="-150" dirty="0">
                <a:latin typeface="Courier New" pitchFamily="49" charset="0"/>
                <a:cs typeface="Courier New" pitchFamily="49" charset="0"/>
              </a:rPr>
              <a:t>string::replace()</a:t>
            </a:r>
            <a:r>
              <a:rPr lang="en-US" altLang="zh-TW" sz="3800" spc="-150" dirty="0">
                <a:cs typeface="Calibri" panose="020F0502020204030204" pitchFamily="34" charset="0"/>
              </a:rPr>
              <a:t> 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(3/3</a:t>
            </a:r>
            <a:r>
              <a:rPr lang="en-US" altLang="zh-TW" sz="3800" spc="-150" dirty="0">
                <a:cs typeface="Calibri" panose="020F0502020204030204" pitchFamily="34" charset="0"/>
              </a:rPr>
              <a:t>)</a:t>
            </a:r>
            <a:endParaRPr lang="zh-TW" altLang="en-US" sz="38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We may also try and catch in the client: </a:t>
            </a:r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r>
              <a:rPr lang="en-US" altLang="zh-TW" sz="2600" dirty="0" smtClean="0"/>
              <a:t>A thrown exception will be passed to callers until one catches it. </a:t>
            </a:r>
          </a:p>
          <a:p>
            <a:pPr lvl="1"/>
            <a:r>
              <a:rPr lang="en-US" altLang="zh-TW" sz="2400" dirty="0" smtClean="0"/>
              <a:t>If no one catches it, the program terminates abnormally. </a:t>
            </a:r>
          </a:p>
        </p:txBody>
      </p:sp>
      <p:sp>
        <p:nvSpPr>
          <p:cNvPr id="4" name="文字方塊 4"/>
          <p:cNvSpPr txBox="1"/>
          <p:nvPr/>
        </p:nvSpPr>
        <p:spPr>
          <a:xfrm>
            <a:off x="2124075" y="1916832"/>
            <a:ext cx="2447925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&lt;string&gt;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stdexcept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using namespace std; </a:t>
            </a:r>
          </a:p>
          <a:p>
            <a:pPr eaLnBrk="1" hangingPunct="1">
              <a:defRPr/>
            </a:pP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g(string&amp; s,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s.replace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1, "."); 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716463" y="1916832"/>
            <a:ext cx="2376487" cy="3108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string s = "12345";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&gt;&gt; I;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try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 g(s,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out_of_range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e)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"...\n";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s &lt;&lt;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5684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Standard Exception </a:t>
            </a:r>
            <a:r>
              <a:rPr lang="en-US" altLang="zh-TW" dirty="0"/>
              <a:t>C</a:t>
            </a:r>
            <a:r>
              <a:rPr lang="en-US" altLang="zh-TW" dirty="0" smtClean="0"/>
              <a:t>lasses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In the C++ standard library, we have the following standard exception classes: </a:t>
            </a:r>
          </a:p>
          <a:p>
            <a:pPr lvl="1">
              <a:defRPr/>
            </a:pPr>
            <a:r>
              <a:rPr lang="en-US" altLang="zh-TW" sz="2400" dirty="0" smtClean="0"/>
              <a:t>Inheritance and polymorphism!</a:t>
            </a:r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endParaRPr lang="en-US" altLang="zh-TW" sz="2400" dirty="0" smtClean="0"/>
          </a:p>
          <a:p>
            <a:pPr lvl="1">
              <a:defRPr/>
            </a:pPr>
            <a:r>
              <a:rPr lang="en-US" altLang="zh-TW" sz="2400" dirty="0" smtClean="0"/>
              <a:t>Include </a:t>
            </a:r>
            <a:r>
              <a:rPr kumimoji="1" lang="en-US" altLang="zh-TW" sz="2400" b="1" spc="-15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kumimoji="1" lang="en-US" altLang="zh-TW" sz="2400" b="1" spc="-150" dirty="0" err="1" smtClean="0">
                <a:latin typeface="Courier New" pitchFamily="49" charset="0"/>
                <a:cs typeface="Courier New" pitchFamily="49" charset="0"/>
              </a:rPr>
              <a:t>stdexcept</a:t>
            </a:r>
            <a:r>
              <a:rPr kumimoji="1" lang="en-US" altLang="zh-TW" sz="2400" b="1" spc="-150" dirty="0" smtClean="0"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TW" sz="2400" dirty="0" smtClean="0"/>
              <a:t> to use them.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6825" y="2060575"/>
            <a:ext cx="3722688" cy="3170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914400" lvl="1" indent="-457200">
              <a:defRPr/>
            </a:pPr>
            <a:r>
              <a:rPr lang="en-US" altLang="zh-TW" sz="2000" b="1" spc="-150" dirty="0">
                <a:latin typeface="Courier New" pitchFamily="49" charset="0"/>
                <a:cs typeface="Courier New" pitchFamily="49" charset="0"/>
              </a:rPr>
              <a:t>exception</a:t>
            </a:r>
          </a:p>
          <a:p>
            <a:pPr marL="1371600" lvl="2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logic_error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domain_error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invalid_argument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length_error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out_of_range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371600" lvl="2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runtime_error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range_error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overflow_error</a:t>
            </a:r>
            <a:endParaRPr lang="en-US" altLang="zh-TW" sz="2000" b="1" spc="-150" dirty="0">
              <a:latin typeface="Courier New" pitchFamily="49" charset="0"/>
              <a:cs typeface="Courier New" pitchFamily="49" charset="0"/>
            </a:endParaRPr>
          </a:p>
          <a:p>
            <a:pPr marL="1828800" lvl="3" indent="-457200">
              <a:defRPr/>
            </a:pPr>
            <a:r>
              <a:rPr lang="en-US" altLang="zh-TW" sz="2000" b="1" spc="-150" dirty="0" err="1">
                <a:latin typeface="Courier New" pitchFamily="49" charset="0"/>
                <a:cs typeface="Courier New" pitchFamily="49" charset="0"/>
              </a:rPr>
              <a:t>underflow_error</a:t>
            </a:r>
            <a:endParaRPr lang="zh-TW" altLang="en-US" sz="2000" dirty="0">
              <a:latin typeface="Arial" charset="0"/>
            </a:endParaRPr>
          </a:p>
        </p:txBody>
      </p:sp>
      <p:sp>
        <p:nvSpPr>
          <p:cNvPr id="7" name="文字方塊 4"/>
          <p:cNvSpPr txBox="1"/>
          <p:nvPr/>
        </p:nvSpPr>
        <p:spPr>
          <a:xfrm>
            <a:off x="1835696" y="2836912"/>
            <a:ext cx="2376488" cy="1600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try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g(s,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this also works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e) 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&lt;&lt; "...\n";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0507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Throwing an Exception (1/2)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We may also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throw an exception </a:t>
            </a:r>
            <a:r>
              <a:rPr lang="en-US" altLang="zh-TW" sz="2600" dirty="0" smtClean="0"/>
              <a:t>by ourselves.</a:t>
            </a:r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endParaRPr lang="en-US" altLang="zh-TW" sz="2600" dirty="0" smtClean="0"/>
          </a:p>
          <a:p>
            <a:r>
              <a:rPr lang="en-US" altLang="zh-TW" sz="2600" dirty="0" smtClean="0"/>
              <a:t>This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forces</a:t>
            </a:r>
            <a:r>
              <a:rPr lang="en-US" altLang="zh-TW" sz="2600" dirty="0" smtClean="0"/>
              <a:t> the client to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catch</a:t>
            </a:r>
            <a:r>
              <a:rPr lang="en-US" altLang="zh-TW" sz="2600" dirty="0" smtClean="0"/>
              <a:t> the exception! </a:t>
            </a:r>
          </a:p>
        </p:txBody>
      </p:sp>
      <p:sp>
        <p:nvSpPr>
          <p:cNvPr id="8" name="文字方塊 4"/>
          <p:cNvSpPr txBox="1"/>
          <p:nvPr/>
        </p:nvSpPr>
        <p:spPr>
          <a:xfrm>
            <a:off x="1547813" y="2119313"/>
            <a:ext cx="3816350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("...");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4"/>
          <p:cNvSpPr txBox="1"/>
          <p:nvPr/>
        </p:nvSpPr>
        <p:spPr>
          <a:xfrm>
            <a:off x="5580063" y="2119313"/>
            <a:ext cx="2663825" cy="18161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f(a, 5);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9880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Throwing an Exception (2/2)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 smtClean="0"/>
              <a:t>Let the client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catch</a:t>
            </a:r>
            <a:r>
              <a:rPr lang="en-US" altLang="zh-TW" sz="2600" dirty="0" smtClean="0"/>
              <a:t> the exception: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marL="0" indent="0">
              <a:buNone/>
              <a:defRPr/>
            </a:pPr>
            <a:endParaRPr lang="en-US" altLang="zh-TW" sz="2600" b="1" spc="-150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zh-TW" sz="2600" b="1" spc="-15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what()</a:t>
            </a:r>
            <a:r>
              <a:rPr lang="en-US" altLang="zh-TW" sz="2600" dirty="0" smtClean="0"/>
              <a:t> returns the message generated when throwing an exception. </a:t>
            </a:r>
          </a:p>
        </p:txBody>
      </p:sp>
      <p:sp>
        <p:nvSpPr>
          <p:cNvPr id="8" name="文字方塊 4"/>
          <p:cNvSpPr txBox="1"/>
          <p:nvPr/>
        </p:nvSpPr>
        <p:spPr>
          <a:xfrm>
            <a:off x="1547813" y="2119313"/>
            <a:ext cx="3816350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("...");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4"/>
          <p:cNvSpPr txBox="1"/>
          <p:nvPr/>
        </p:nvSpPr>
        <p:spPr>
          <a:xfrm>
            <a:off x="5580063" y="2119313"/>
            <a:ext cx="2663825" cy="28940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try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f(a, 5);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e)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&lt;&lt;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e.what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8631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Modifying the Function </a:t>
            </a:r>
            <a:r>
              <a:rPr lang="en-US" altLang="zh-TW" dirty="0"/>
              <a:t>H</a:t>
            </a:r>
            <a:r>
              <a:rPr lang="en-US" altLang="zh-TW" dirty="0" smtClean="0"/>
              <a:t>eader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311820"/>
            <a:ext cx="4826000" cy="3989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2400" dirty="0" smtClean="0"/>
              <a:t>Functions that throw an exception have a </a:t>
            </a:r>
            <a:r>
              <a:rPr lang="en-US" altLang="zh-TW" sz="2400" b="1" spc="-15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throw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 clause </a:t>
            </a:r>
            <a:r>
              <a:rPr lang="en-US" altLang="zh-TW" sz="2400" dirty="0" smtClean="0"/>
              <a:t>at the end of their headers. </a:t>
            </a:r>
          </a:p>
          <a:p>
            <a:pPr lvl="1" eaLnBrk="1" hangingPunct="1">
              <a:defRPr/>
            </a:pPr>
            <a:r>
              <a:rPr lang="en-US" altLang="zh-TW" sz="2200" dirty="0" smtClean="0"/>
              <a:t>This restricts the exceptions that a function can throw.</a:t>
            </a:r>
          </a:p>
          <a:p>
            <a:pPr lvl="1" eaLnBrk="1" hangingPunct="1">
              <a:defRPr/>
            </a:pPr>
            <a:r>
              <a:rPr lang="en-US" altLang="zh-TW" sz="2200" dirty="0" smtClean="0"/>
              <a:t>Omitting a </a:t>
            </a:r>
            <a:r>
              <a:rPr lang="en-US" altLang="zh-TW" sz="2200" b="1" spc="-150" dirty="0" smtClean="0">
                <a:latin typeface="Courier New" pitchFamily="49" charset="0"/>
                <a:cs typeface="Courier New" pitchFamily="49" charset="0"/>
              </a:rPr>
              <a:t>throw</a:t>
            </a:r>
            <a:r>
              <a:rPr lang="en-US" altLang="zh-TW" sz="2200" dirty="0" smtClean="0"/>
              <a:t> clause allows a function to throw any exception.</a:t>
            </a:r>
          </a:p>
          <a:p>
            <a:pPr eaLnBrk="1" hangingPunct="1">
              <a:defRPr/>
            </a:pPr>
            <a:r>
              <a:rPr lang="en-US" altLang="zh-TW" sz="2400" dirty="0" smtClean="0"/>
              <a:t>To allow multiple types of exceptions, write like:</a:t>
            </a:r>
          </a:p>
          <a:p>
            <a:pPr eaLnBrk="1" hangingPunct="1">
              <a:defRPr/>
            </a:pPr>
            <a:endParaRPr lang="en-US" altLang="zh-TW" sz="2200" dirty="0" smtClean="0"/>
          </a:p>
          <a:p>
            <a:pPr eaLnBrk="1" hangingPunct="1">
              <a:defRPr/>
            </a:pPr>
            <a:r>
              <a:rPr lang="en-US" altLang="zh-TW" sz="2400" dirty="0" smtClean="0"/>
              <a:t>The documentation of a function (or method) should indicate any exception it might throw.</a:t>
            </a:r>
          </a:p>
        </p:txBody>
      </p:sp>
      <p:sp>
        <p:nvSpPr>
          <p:cNvPr id="8" name="文字方塊 4"/>
          <p:cNvSpPr txBox="1"/>
          <p:nvPr/>
        </p:nvSpPr>
        <p:spPr>
          <a:xfrm>
            <a:off x="5076825" y="1700213"/>
            <a:ext cx="3816350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logic_error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("...");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6" name="文字方塊 4"/>
          <p:cNvSpPr txBox="1"/>
          <p:nvPr/>
        </p:nvSpPr>
        <p:spPr>
          <a:xfrm>
            <a:off x="756221" y="4797152"/>
            <a:ext cx="3887787" cy="307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throw(type1, type2)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6686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600" dirty="0" smtClean="0"/>
              <a:t>Defining Your </a:t>
            </a:r>
            <a:r>
              <a:rPr lang="en-US" altLang="zh-TW" sz="3600" dirty="0"/>
              <a:t>O</a:t>
            </a:r>
            <a:r>
              <a:rPr lang="en-US" altLang="zh-TW" sz="3600" dirty="0" smtClean="0"/>
              <a:t>wn Exception Classes (1/2)</a:t>
            </a:r>
            <a:endParaRPr lang="zh-TW" altLang="en-US" sz="36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4826000" cy="3989388"/>
          </a:xfrm>
        </p:spPr>
        <p:txBody>
          <a:bodyPr/>
          <a:lstStyle/>
          <a:p>
            <a:pPr eaLnBrk="1" hangingPunct="1"/>
            <a:r>
              <a:rPr lang="en-US" altLang="zh-TW" sz="2400" dirty="0" smtClean="0"/>
              <a:t>C++ Standard Library supplies a number of exception classes.</a:t>
            </a:r>
          </a:p>
          <a:p>
            <a:pPr eaLnBrk="1" hangingPunct="1"/>
            <a:r>
              <a:rPr lang="en-US" altLang="zh-TW" sz="2400" dirty="0" smtClean="0"/>
              <a:t>You may also want to define your own exception class.</a:t>
            </a:r>
          </a:p>
          <a:p>
            <a:pPr lvl="1" eaLnBrk="1" hangingPunct="1"/>
            <a:r>
              <a:rPr lang="en-US" altLang="zh-TW" sz="2200" dirty="0" smtClean="0"/>
              <a:t>This helps your program communicate better to your clients. </a:t>
            </a:r>
          </a:p>
          <a:p>
            <a:pPr lvl="1" eaLnBrk="1" hangingPunct="1"/>
            <a:r>
              <a:rPr lang="en-US" altLang="zh-TW" sz="2200" dirty="0" smtClean="0"/>
              <a:t>Your own exception classes should inherit from standard exception classes for a standardized exception working interface.</a:t>
            </a:r>
          </a:p>
          <a:p>
            <a:pPr eaLnBrk="1" hangingPunct="1"/>
            <a:endParaRPr lang="en-US" altLang="zh-TW" sz="2200" dirty="0" smtClean="0"/>
          </a:p>
        </p:txBody>
      </p:sp>
      <p:sp>
        <p:nvSpPr>
          <p:cNvPr id="8" name="文字方塊 4"/>
          <p:cNvSpPr txBox="1"/>
          <p:nvPr/>
        </p:nvSpPr>
        <p:spPr>
          <a:xfrm>
            <a:off x="5076825" y="1700213"/>
            <a:ext cx="3816350" cy="203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solidFill>
                  <a:schemeClr val="tx1"/>
                </a:solidFill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using namespace std;</a:t>
            </a:r>
          </a:p>
          <a:p>
            <a:pPr eaLnBrk="1" hangingPunct="1">
              <a:defRPr/>
            </a:pP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: public exception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(const string&amp;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msg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= "")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  : exception(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msg.c_str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()) {}</a:t>
            </a:r>
          </a:p>
          <a:p>
            <a:pPr eaLnBrk="1" hangingPunct="1">
              <a:defRPr/>
            </a:pPr>
            <a:r>
              <a:rPr lang="en-US" altLang="zh-TW" sz="14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1841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3600" dirty="0"/>
              <a:t>Defining Your Own Exception Classes </a:t>
            </a:r>
            <a:r>
              <a:rPr lang="en-US" altLang="zh-TW" sz="3600" dirty="0" smtClean="0"/>
              <a:t>(2/2</a:t>
            </a:r>
            <a:r>
              <a:rPr lang="en-US" altLang="zh-TW" sz="3600" dirty="0"/>
              <a:t>)</a:t>
            </a:r>
            <a:endParaRPr lang="zh-TW" altLang="en-US" sz="3600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Let’s use our own exception class: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8" name="文字方塊 4"/>
          <p:cNvSpPr txBox="1"/>
          <p:nvPr/>
        </p:nvSpPr>
        <p:spPr>
          <a:xfrm>
            <a:off x="1260301" y="2119313"/>
            <a:ext cx="3816350" cy="2678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iostream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#include &lt;</a:t>
            </a:r>
            <a:r>
              <a:rPr lang="en-US" altLang="zh-TW" sz="1400" b="1" spc="-150" dirty="0" err="1">
                <a:latin typeface="Courier New" pitchFamily="49" charset="0"/>
              </a:rPr>
              <a:t>stdexcept</a:t>
            </a:r>
            <a:r>
              <a:rPr lang="en-US" altLang="zh-TW" sz="1400" b="1" spc="-150" dirty="0">
                <a:latin typeface="Courier New" pitchFamily="49" charset="0"/>
              </a:rPr>
              <a:t>&gt;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using namespace std;</a:t>
            </a:r>
          </a:p>
          <a:p>
            <a:pPr>
              <a:defRPr/>
            </a:pPr>
            <a:endParaRPr lang="en-US" altLang="zh-TW" sz="1400" b="1" spc="-15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void f(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a[],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n)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cin</a:t>
            </a:r>
            <a:r>
              <a:rPr lang="en-US" altLang="zh-TW" sz="1400" b="1" spc="-150" dirty="0">
                <a:latin typeface="Courier New" pitchFamily="49" charset="0"/>
              </a:rPr>
              <a:t> &gt;&gt;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if(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0 ||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&gt; n)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throw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("...");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= 1; 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4"/>
          <p:cNvSpPr txBox="1"/>
          <p:nvPr/>
        </p:nvSpPr>
        <p:spPr>
          <a:xfrm>
            <a:off x="5292551" y="2119313"/>
            <a:ext cx="2663825" cy="28940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main()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a[5] = {0};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try {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f(a, 5);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catch(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MyException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e) {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&lt;&lt; </a:t>
            </a:r>
            <a:r>
              <a:rPr lang="en-US" altLang="zh-TW" sz="1400" b="1" spc="-150" dirty="0" err="1">
                <a:solidFill>
                  <a:srgbClr val="0070C0"/>
                </a:solidFill>
                <a:latin typeface="Courier New" pitchFamily="49" charset="0"/>
              </a:rPr>
              <a:t>e.what</a:t>
            </a: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>
              <a:defRPr/>
            </a:pPr>
            <a:r>
              <a:rPr lang="en-US" altLang="zh-TW" sz="1400" b="1" spc="-150" dirty="0">
                <a:solidFill>
                  <a:srgbClr val="0070C0"/>
                </a:solidFill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for(</a:t>
            </a:r>
            <a:r>
              <a:rPr lang="en-US" altLang="zh-TW" sz="1400" b="1" spc="-150" dirty="0" err="1">
                <a:latin typeface="Courier New" pitchFamily="49" charset="0"/>
              </a:rPr>
              <a:t>int</a:t>
            </a:r>
            <a:r>
              <a:rPr lang="en-US" altLang="zh-TW" sz="1400" b="1" spc="-150" dirty="0">
                <a:latin typeface="Courier New" pitchFamily="49" charset="0"/>
              </a:rPr>
              <a:t>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= 0;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 &lt; 5; 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++)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  </a:t>
            </a:r>
            <a:r>
              <a:rPr lang="en-US" altLang="zh-TW" sz="1400" b="1" spc="-150" dirty="0" err="1">
                <a:latin typeface="Courier New" pitchFamily="49" charset="0"/>
              </a:rPr>
              <a:t>cout</a:t>
            </a:r>
            <a:r>
              <a:rPr lang="en-US" altLang="zh-TW" sz="1400" b="1" spc="-150" dirty="0">
                <a:latin typeface="Courier New" pitchFamily="49" charset="0"/>
              </a:rPr>
              <a:t> &lt;&lt; a[</a:t>
            </a:r>
            <a:r>
              <a:rPr lang="en-US" altLang="zh-TW" sz="1400" b="1" spc="-150" dirty="0" err="1">
                <a:latin typeface="Courier New" pitchFamily="49" charset="0"/>
              </a:rPr>
              <a:t>i</a:t>
            </a:r>
            <a:r>
              <a:rPr lang="en-US" altLang="zh-TW" sz="1400" b="1" spc="-150" dirty="0">
                <a:latin typeface="Courier New" pitchFamily="49" charset="0"/>
              </a:rPr>
              <a:t>] &lt;&lt; " ";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  return 0;</a:t>
            </a:r>
          </a:p>
          <a:p>
            <a:pPr>
              <a:defRPr/>
            </a:pPr>
            <a:r>
              <a:rPr lang="en-US" altLang="zh-TW" sz="1400" b="1" spc="-150" dirty="0">
                <a:latin typeface="Courier New" pitchFamily="49" charset="0"/>
              </a:rPr>
              <a:t>}</a:t>
            </a:r>
            <a:endParaRPr lang="en-US" altLang="zh-TW" sz="1400" b="1" spc="-15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2000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Applying These </a:t>
            </a:r>
            <a:r>
              <a:rPr lang="en-US" altLang="zh-TW" dirty="0"/>
              <a:t>T</a:t>
            </a:r>
            <a:r>
              <a:rPr lang="en-US" altLang="zh-TW" dirty="0" smtClean="0"/>
              <a:t>echniques</a:t>
            </a:r>
            <a:endParaRPr lang="zh-TW" altLang="en-US" spc="-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Operator overloading may be applied to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dirty="0" smtClean="0"/>
              <a:t> and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dirty="0" smtClean="0"/>
              <a:t>:</a:t>
            </a:r>
          </a:p>
          <a:p>
            <a:pPr lvl="1">
              <a:defRPr/>
            </a:pPr>
            <a:r>
              <a:rPr lang="en-US" altLang="zh-TW" dirty="0" smtClean="0"/>
              <a:t>One may “add” two bags to create one bag. </a:t>
            </a:r>
          </a:p>
          <a:p>
            <a:pPr lvl="1">
              <a:defRPr/>
            </a:pPr>
            <a:r>
              <a:rPr lang="en-US" altLang="zh-TW" dirty="0" smtClean="0"/>
              <a:t>One may “subtract” one bag from another bag. </a:t>
            </a:r>
          </a:p>
          <a:p>
            <a:pPr lvl="1">
              <a:defRPr/>
            </a:pPr>
            <a:r>
              <a:rPr lang="en-US" altLang="zh-TW" dirty="0" smtClean="0"/>
              <a:t>One may “compare” two bags. </a:t>
            </a:r>
          </a:p>
          <a:p>
            <a:pPr>
              <a:defRPr/>
            </a:pPr>
            <a:r>
              <a:rPr lang="en-US" altLang="zh-TW" dirty="0" smtClean="0"/>
              <a:t>Exception handling may be applied to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dirty="0" smtClean="0"/>
              <a:t> and </a:t>
            </a:r>
            <a:r>
              <a:rPr lang="en-US" altLang="zh-TW" b="1" spc="-150" dirty="0" err="1" smtClean="0">
                <a:latin typeface="Courier New" pitchFamily="49" charset="0"/>
                <a:cs typeface="Courier New" pitchFamily="49" charset="0"/>
              </a:rPr>
              <a:t>LinkedBag</a:t>
            </a:r>
            <a:r>
              <a:rPr lang="en-US" altLang="zh-TW" dirty="0" smtClean="0"/>
              <a:t>:</a:t>
            </a:r>
          </a:p>
          <a:p>
            <a:pPr lvl="1">
              <a:defRPr/>
            </a:pPr>
            <a:r>
              <a:rPr lang="en-US" altLang="zh-TW" dirty="0" smtClean="0"/>
              <a:t>When the bag size limit is reached, throw an exception. </a:t>
            </a:r>
          </a:p>
          <a:p>
            <a:pPr lvl="1">
              <a:defRPr/>
            </a:pPr>
            <a:r>
              <a:rPr lang="en-US" altLang="zh-TW" dirty="0" smtClean="0"/>
              <a:t>When a non-existing item is asked to be removed, throw an exception.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Link-Based Implementations</a:t>
            </a:r>
            <a:endParaRPr lang="en-US" altLang="zh-TW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942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15290</TotalTime>
  <Words>8218</Words>
  <Application>Microsoft Office PowerPoint</Application>
  <PresentationFormat>如螢幕大小 (4:3)</PresentationFormat>
  <Paragraphs>1810</Paragraphs>
  <Slides>90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90</vt:i4>
      </vt:variant>
    </vt:vector>
  </HeadingPairs>
  <TitlesOfParts>
    <vt:vector size="98" baseType="lpstr">
      <vt:lpstr>新細明體</vt:lpstr>
      <vt:lpstr>Arial</vt:lpstr>
      <vt:lpstr>Calibri</vt:lpstr>
      <vt:lpstr>Courier New</vt:lpstr>
      <vt:lpstr>Times New Roman</vt:lpstr>
      <vt:lpstr>Wingdings</vt:lpstr>
      <vt:lpstr>1_Edge</vt:lpstr>
      <vt:lpstr>Office 佈景主題</vt:lpstr>
      <vt:lpstr>Link-Based Implementations The ADT Bag as an Example </vt:lpstr>
      <vt:lpstr>Outline</vt:lpstr>
      <vt:lpstr>Link-Based Implementations</vt:lpstr>
      <vt:lpstr>Nodes</vt:lpstr>
      <vt:lpstr>List of Nodes</vt:lpstr>
      <vt:lpstr>The Class Node (1/4)</vt:lpstr>
      <vt:lpstr>The Class Node (2/4)</vt:lpstr>
      <vt:lpstr>The Class Node (3/4)</vt:lpstr>
      <vt:lpstr>The Class Node (4/4)</vt:lpstr>
      <vt:lpstr>Outline</vt:lpstr>
      <vt:lpstr>The Class LinkedBag</vt:lpstr>
      <vt:lpstr>The Head Pointer headPtr</vt:lpstr>
      <vt:lpstr>The Class LinkedBag</vt:lpstr>
      <vt:lpstr>isEmpty() and getCurrentSize()</vt:lpstr>
      <vt:lpstr>add()</vt:lpstr>
      <vt:lpstr>toVector() and List Traversal (1/2)</vt:lpstr>
      <vt:lpstr>toVector() and List Traversal (2/2)</vt:lpstr>
      <vt:lpstr>curPtr = curPtr-&gt;getNext()</vt:lpstr>
      <vt:lpstr>remove() (1/2)</vt:lpstr>
      <vt:lpstr>remove() (2/2)</vt:lpstr>
      <vt:lpstr>getPointerTo() (1/2)</vt:lpstr>
      <vt:lpstr>getPointerTo() (2/2)</vt:lpstr>
      <vt:lpstr>contains()</vt:lpstr>
      <vt:lpstr>getFrequencyOf()</vt:lpstr>
      <vt:lpstr>clear()</vt:lpstr>
      <vt:lpstr>Outline</vt:lpstr>
      <vt:lpstr>Constructors and the Destructor</vt:lpstr>
      <vt:lpstr>The Class LinkedBag</vt:lpstr>
      <vt:lpstr>Default Constructor and Destructor</vt:lpstr>
      <vt:lpstr>Virtual Destructor</vt:lpstr>
      <vt:lpstr>Copy Constructor: Shallow Copy</vt:lpstr>
      <vt:lpstr>Copy Constructor: Deep Copy (1/3)</vt:lpstr>
      <vt:lpstr>Copy Constructor: Deep Copy (2/3)</vt:lpstr>
      <vt:lpstr>Copy Constructor: Deep Copy (3/3)</vt:lpstr>
      <vt:lpstr>Outline</vt:lpstr>
      <vt:lpstr>Recursion</vt:lpstr>
      <vt:lpstr>Recursive getPointerTo()</vt:lpstr>
      <vt:lpstr>Recursive toVector() (1/2)</vt:lpstr>
      <vt:lpstr>Recursive toVector() (2/2)</vt:lpstr>
      <vt:lpstr>Polymorphism Regarding Bag (1/2)</vt:lpstr>
      <vt:lpstr>Polymorphism Regarding Bag (2/2)</vt:lpstr>
      <vt:lpstr>Benefits of Link-Based Implementations</vt:lpstr>
      <vt:lpstr>Benefits of Array-Based Implementations</vt:lpstr>
      <vt:lpstr>Comparisons</vt:lpstr>
      <vt:lpstr>Outline</vt:lpstr>
      <vt:lpstr>Recall Our MyVector Class</vt:lpstr>
      <vt:lpstr>Comparing MyVector Objects </vt:lpstr>
      <vt:lpstr>Member Function isEqual()</vt:lpstr>
      <vt:lpstr>isEqual() Is Fine, But …</vt:lpstr>
      <vt:lpstr>Operator Overloading (1/2)</vt:lpstr>
      <vt:lpstr>Operator Overloading (2/2)</vt:lpstr>
      <vt:lpstr>Overloading an Operator</vt:lpstr>
      <vt:lpstr>Overloading ==  (1/2)</vt:lpstr>
      <vt:lpstr>Overloading ==  (2/2)</vt:lpstr>
      <vt:lpstr>Invoking Overloaded Operators (1/2)</vt:lpstr>
      <vt:lpstr>Invoking Overloaded Operators (2/2)</vt:lpstr>
      <vt:lpstr>Parameters for Overloaded Operators</vt:lpstr>
      <vt:lpstr>Overloading the Indexing Operator</vt:lpstr>
      <vt:lpstr>More Are Needed for []</vt:lpstr>
      <vt:lpstr>Another Overloaded []</vt:lpstr>
      <vt:lpstr>Two Different []</vt:lpstr>
      <vt:lpstr>Default Assignment Operator</vt:lpstr>
      <vt:lpstr>Overloading the Assignment Operator (1/3)</vt:lpstr>
      <vt:lpstr>Overloading the Assignment Operator (2/3)</vt:lpstr>
      <vt:lpstr>Overloading the Assignment Operator (3/3)</vt:lpstr>
      <vt:lpstr>Preventing Assignments and Copying</vt:lpstr>
      <vt:lpstr>Self-Assignment Operators</vt:lpstr>
      <vt:lpstr>Arithmetic Operators</vt:lpstr>
      <vt:lpstr>Overloading the Addition Operator (1/2)</vt:lpstr>
      <vt:lpstr>Overloading the Addition Operator (2/2)</vt:lpstr>
      <vt:lpstr>Instance Function vs. Global Function</vt:lpstr>
      <vt:lpstr>A Global-Function Version (1/2)</vt:lpstr>
      <vt:lpstr>A Global-Function Version (2/2)</vt:lpstr>
      <vt:lpstr>Outline</vt:lpstr>
      <vt:lpstr>Exceptions (1/3)</vt:lpstr>
      <vt:lpstr>Exceptions (2/3)</vt:lpstr>
      <vt:lpstr>Exceptions (3/3)</vt:lpstr>
      <vt:lpstr>Try and Catch (1/3)</vt:lpstr>
      <vt:lpstr>Try and Catch (2/3)</vt:lpstr>
      <vt:lpstr>Try and Catch (3/3)</vt:lpstr>
      <vt:lpstr>Example: string::replace() (1/3)</vt:lpstr>
      <vt:lpstr>Example: string::replace() (2/3)</vt:lpstr>
      <vt:lpstr>Example: string::replace() (3/3)</vt:lpstr>
      <vt:lpstr>Standard Exception Classes</vt:lpstr>
      <vt:lpstr>Throwing an Exception (1/2)</vt:lpstr>
      <vt:lpstr>Throwing an Exception (2/2)</vt:lpstr>
      <vt:lpstr>Modifying the Function Header</vt:lpstr>
      <vt:lpstr>Defining Your Own Exception Classes (1/2)</vt:lpstr>
      <vt:lpstr>Defining Your Own Exception Classes (2/2)</vt:lpstr>
      <vt:lpstr>Applying These Techniques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669</cp:revision>
  <dcterms:created xsi:type="dcterms:W3CDTF">2009-06-21T02:54:00Z</dcterms:created>
  <dcterms:modified xsi:type="dcterms:W3CDTF">2016-10-17T06:11:35Z</dcterms:modified>
</cp:coreProperties>
</file>