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19"/>
  </p:handoutMasterIdLst>
  <p:sldIdLst>
    <p:sldId id="256" r:id="rId2"/>
    <p:sldId id="257" r:id="rId3"/>
    <p:sldId id="268" r:id="rId4"/>
    <p:sldId id="258" r:id="rId5"/>
    <p:sldId id="259" r:id="rId6"/>
    <p:sldId id="260" r:id="rId7"/>
    <p:sldId id="269" r:id="rId8"/>
    <p:sldId id="261" r:id="rId9"/>
    <p:sldId id="262" r:id="rId10"/>
    <p:sldId id="270" r:id="rId11"/>
    <p:sldId id="271" r:id="rId12"/>
    <p:sldId id="264" r:id="rId13"/>
    <p:sldId id="272" r:id="rId14"/>
    <p:sldId id="267" r:id="rId15"/>
    <p:sldId id="265" r:id="rId16"/>
    <p:sldId id="273" r:id="rId17"/>
    <p:sldId id="26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116" d="100"/>
          <a:sy n="116" d="100"/>
        </p:scale>
        <p:origin x="222" y="108"/>
      </p:cViewPr>
      <p:guideLst/>
    </p:cSldViewPr>
  </p:slideViewPr>
  <p:notesTextViewPr>
    <p:cViewPr>
      <p:scale>
        <a:sx n="3" d="2"/>
        <a:sy n="3" d="2"/>
      </p:scale>
      <p:origin x="0" y="0"/>
    </p:cViewPr>
  </p:notesText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61262C4-2A46-4851-A46B-44F15FA62547}" type="datetimeFigureOut">
              <a:rPr lang="zh-TW" altLang="en-US" smtClean="0"/>
              <a:t>2017/3/19</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6CC1F2-D268-4E9D-8B74-80B7C497B919}" type="slidenum">
              <a:rPr lang="zh-TW" altLang="en-US" smtClean="0"/>
              <a:t>‹#›</a:t>
            </a:fld>
            <a:endParaRPr lang="zh-TW" altLang="en-US"/>
          </a:p>
        </p:txBody>
      </p:sp>
    </p:spTree>
    <p:extLst>
      <p:ext uri="{BB962C8B-B14F-4D97-AF65-F5344CB8AC3E}">
        <p14:creationId xmlns:p14="http://schemas.microsoft.com/office/powerpoint/2010/main" val="369072370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77334" y="307521"/>
            <a:ext cx="8596668" cy="778329"/>
          </a:xfrm>
        </p:spPr>
        <p:txBody>
          <a:bodyPr>
            <a:normAutofit/>
          </a:bodyPr>
          <a:lstStyle>
            <a:lvl1pPr>
              <a:defRPr sz="3600"/>
            </a:lvl1pPr>
          </a:lstStyle>
          <a:p>
            <a:r>
              <a:rPr lang="zh-TW" altLang="en-US" dirty="0" smtClean="0"/>
              <a:t>按一下以編輯母片標題樣式</a:t>
            </a:r>
            <a:endParaRPr lang="en-US" dirty="0"/>
          </a:p>
        </p:txBody>
      </p:sp>
      <p:sp>
        <p:nvSpPr>
          <p:cNvPr id="3" name="Content Placeholder 2"/>
          <p:cNvSpPr>
            <a:spLocks noGrp="1"/>
          </p:cNvSpPr>
          <p:nvPr>
            <p:ph idx="1"/>
          </p:nvPr>
        </p:nvSpPr>
        <p:spPr>
          <a:xfrm>
            <a:off x="677334" y="1401311"/>
            <a:ext cx="8596668" cy="3880773"/>
          </a:xfrm>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42A54C80-263E-416B-A8E0-580EDEADCBDC}" type="datetimeFigureOut">
              <a:rPr lang="en-US" dirty="0"/>
              <a:t>3/19/2017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3/19/2017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smtClean="0"/>
              <a:t>Homework #2</a:t>
            </a:r>
            <a:endParaRPr lang="zh-TW" altLang="en-US" dirty="0"/>
          </a:p>
        </p:txBody>
      </p:sp>
      <p:sp>
        <p:nvSpPr>
          <p:cNvPr id="3" name="副標題 2"/>
          <p:cNvSpPr>
            <a:spLocks noGrp="1"/>
          </p:cNvSpPr>
          <p:nvPr>
            <p:ph type="subTitle" idx="1"/>
          </p:nvPr>
        </p:nvSpPr>
        <p:spPr/>
        <p:txBody>
          <a:bodyPr/>
          <a:lstStyle/>
          <a:p>
            <a:r>
              <a:rPr lang="en-US" altLang="zh-TW" dirty="0" smtClean="0"/>
              <a:t>Rick Lee</a:t>
            </a:r>
            <a:endParaRPr lang="zh-TW" altLang="en-US" dirty="0"/>
          </a:p>
        </p:txBody>
      </p:sp>
    </p:spTree>
    <p:extLst>
      <p:ext uri="{BB962C8B-B14F-4D97-AF65-F5344CB8AC3E}">
        <p14:creationId xmlns:p14="http://schemas.microsoft.com/office/powerpoint/2010/main" val="1333606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Problem1</a:t>
            </a:r>
            <a:endParaRPr lang="zh-TW" altLang="en-US" dirty="0"/>
          </a:p>
        </p:txBody>
      </p:sp>
      <mc:AlternateContent xmlns:mc="http://schemas.openxmlformats.org/markup-compatibility/2006">
        <mc:Choice xmlns:a14="http://schemas.microsoft.com/office/drawing/2010/main" Requires="a14">
          <p:sp>
            <p:nvSpPr>
              <p:cNvPr id="3" name="內容版面配置區 2"/>
              <p:cNvSpPr>
                <a:spLocks noGrp="1"/>
              </p:cNvSpPr>
              <p:nvPr>
                <p:ph idx="1"/>
              </p:nvPr>
            </p:nvSpPr>
            <p:spPr/>
            <p:txBody>
              <a:bodyPr>
                <a:normAutofit/>
              </a:bodyPr>
              <a:lstStyle/>
              <a:p>
                <a:r>
                  <a:rPr lang="en-US" altLang="zh-TW" dirty="0" smtClean="0">
                    <a:latin typeface="Comic Sans MS" panose="030F0702030302020204" pitchFamily="66" charset="0"/>
                  </a:rPr>
                  <a:t>Reprove the following theorem which we have proven (mostly) in class. This time you must apply the reversed induction principle, or a variant of it, in some part of the proof. You may reuse some of the results that we have obtained in class without giving detailed proofs. Your main task is to demonstrate the use of reversed induction. </a:t>
                </a:r>
              </a:p>
              <a:p>
                <a:pPr marL="0" indent="0">
                  <a:buNone/>
                </a:pPr>
                <a:endParaRPr lang="en-US" altLang="zh-TW" dirty="0" smtClean="0">
                  <a:latin typeface="Comic Sans MS" panose="030F0702030302020204" pitchFamily="66" charset="0"/>
                </a:endParaRPr>
              </a:p>
              <a:p>
                <a:pPr marL="0" indent="0">
                  <a:buNone/>
                </a:pPr>
                <a14:m>
                  <m:oMathPara xmlns:m="http://schemas.openxmlformats.org/officeDocument/2006/math">
                    <m:oMathParaPr>
                      <m:jc m:val="centerGroup"/>
                    </m:oMathParaPr>
                    <m:oMath xmlns:m="http://schemas.openxmlformats.org/officeDocument/2006/math">
                      <m:r>
                        <a:rPr lang="en-US" altLang="zh-TW" i="1" dirty="0" smtClean="0">
                          <a:latin typeface="Cambria Math" panose="02040503050406030204" pitchFamily="18" charset="0"/>
                        </a:rPr>
                        <m:t>𝑇h𝑒𝑟𝑒</m:t>
                      </m:r>
                      <m:r>
                        <a:rPr lang="en-US" altLang="zh-TW" i="1" dirty="0" smtClean="0">
                          <a:latin typeface="Cambria Math" panose="02040503050406030204" pitchFamily="18" charset="0"/>
                        </a:rPr>
                        <m:t> </m:t>
                      </m:r>
                      <m:r>
                        <a:rPr lang="en-US" altLang="zh-TW" i="1" dirty="0">
                          <a:latin typeface="Cambria Math" panose="02040503050406030204" pitchFamily="18" charset="0"/>
                        </a:rPr>
                        <m:t>𝑒𝑥𝑖𝑠𝑡</m:t>
                      </m:r>
                      <m:r>
                        <a:rPr lang="en-US" altLang="zh-TW" i="1" dirty="0">
                          <a:latin typeface="Cambria Math" panose="02040503050406030204" pitchFamily="18" charset="0"/>
                        </a:rPr>
                        <m:t> </m:t>
                      </m:r>
                      <m:r>
                        <a:rPr lang="en-US" altLang="zh-TW" i="1" dirty="0">
                          <a:latin typeface="Cambria Math" panose="02040503050406030204" pitchFamily="18" charset="0"/>
                        </a:rPr>
                        <m:t>𝐺𝑟𝑎𝑦</m:t>
                      </m:r>
                      <m:r>
                        <a:rPr lang="en-US" altLang="zh-TW" i="1" dirty="0">
                          <a:latin typeface="Cambria Math" panose="02040503050406030204" pitchFamily="18" charset="0"/>
                        </a:rPr>
                        <m:t> </m:t>
                      </m:r>
                      <m:r>
                        <a:rPr lang="en-US" altLang="zh-TW" i="1" dirty="0">
                          <a:latin typeface="Cambria Math" panose="02040503050406030204" pitchFamily="18" charset="0"/>
                        </a:rPr>
                        <m:t>𝑐𝑜𝑑𝑒𝑠</m:t>
                      </m:r>
                      <m:r>
                        <a:rPr lang="en-US" altLang="zh-TW" i="1" dirty="0">
                          <a:latin typeface="Cambria Math" panose="02040503050406030204" pitchFamily="18" charset="0"/>
                        </a:rPr>
                        <m:t> </m:t>
                      </m:r>
                      <m:r>
                        <a:rPr lang="en-US" altLang="zh-TW" i="1" dirty="0">
                          <a:latin typeface="Cambria Math" panose="02040503050406030204" pitchFamily="18" charset="0"/>
                        </a:rPr>
                        <m:t>𝑜𝑓</m:t>
                      </m:r>
                      <m:r>
                        <a:rPr lang="en-US" altLang="zh-TW" i="1" dirty="0">
                          <a:latin typeface="Cambria Math" panose="02040503050406030204" pitchFamily="18" charset="0"/>
                        </a:rPr>
                        <m:t> </m:t>
                      </m:r>
                      <m:r>
                        <a:rPr lang="en-US" altLang="zh-TW" i="1" dirty="0">
                          <a:latin typeface="Cambria Math" panose="02040503050406030204" pitchFamily="18" charset="0"/>
                        </a:rPr>
                        <m:t>𝑙𝑒𝑛𝑔𝑡h</m:t>
                      </m:r>
                      <m:r>
                        <a:rPr lang="en-US" altLang="zh-TW" b="0" i="1" dirty="0" smtClean="0">
                          <a:latin typeface="Cambria Math" panose="02040503050406030204" pitchFamily="18" charset="0"/>
                        </a:rPr>
                        <m:t> </m:t>
                      </m:r>
                      <m:d>
                        <m:dPr>
                          <m:begChr m:val="⌈"/>
                          <m:endChr m:val="⌉"/>
                          <m:ctrlPr>
                            <a:rPr lang="en-US" altLang="zh-TW" b="0" i="1" dirty="0" smtClean="0">
                              <a:latin typeface="Cambria Math" panose="02040503050406030204" pitchFamily="18" charset="0"/>
                            </a:rPr>
                          </m:ctrlPr>
                        </m:dPr>
                        <m:e>
                          <m:func>
                            <m:funcPr>
                              <m:ctrlPr>
                                <a:rPr lang="en-US" altLang="zh-TW" b="0" i="1" dirty="0" smtClean="0">
                                  <a:latin typeface="Cambria Math" panose="02040503050406030204" pitchFamily="18" charset="0"/>
                                </a:rPr>
                              </m:ctrlPr>
                            </m:funcPr>
                            <m:fName>
                              <m:sSub>
                                <m:sSubPr>
                                  <m:ctrlPr>
                                    <a:rPr lang="en-US" altLang="zh-TW" b="0" i="1" dirty="0" smtClean="0">
                                      <a:latin typeface="Cambria Math" panose="02040503050406030204" pitchFamily="18" charset="0"/>
                                    </a:rPr>
                                  </m:ctrlPr>
                                </m:sSubPr>
                                <m:e>
                                  <m:r>
                                    <m:rPr>
                                      <m:sty m:val="p"/>
                                    </m:rPr>
                                    <a:rPr lang="en-US" altLang="zh-TW" b="0" i="0" dirty="0" smtClean="0">
                                      <a:latin typeface="Cambria Math" panose="02040503050406030204" pitchFamily="18" charset="0"/>
                                    </a:rPr>
                                    <m:t>log</m:t>
                                  </m:r>
                                </m:e>
                                <m:sub>
                                  <m:r>
                                    <a:rPr lang="en-US" altLang="zh-TW" b="0" i="1" dirty="0" smtClean="0">
                                      <a:latin typeface="Cambria Math" panose="02040503050406030204" pitchFamily="18" charset="0"/>
                                    </a:rPr>
                                    <m:t>2</m:t>
                                  </m:r>
                                </m:sub>
                              </m:sSub>
                            </m:fName>
                            <m:e>
                              <m:r>
                                <a:rPr lang="en-US" altLang="zh-TW" b="0" i="1" dirty="0" smtClean="0">
                                  <a:latin typeface="Cambria Math" panose="02040503050406030204" pitchFamily="18" charset="0"/>
                                </a:rPr>
                                <m:t>𝑘</m:t>
                              </m:r>
                            </m:e>
                          </m:func>
                        </m:e>
                      </m:d>
                      <m:r>
                        <a:rPr lang="en-US" altLang="zh-TW" i="1" dirty="0">
                          <a:latin typeface="Cambria Math" panose="02040503050406030204" pitchFamily="18" charset="0"/>
                        </a:rPr>
                        <m:t> </m:t>
                      </m:r>
                      <m:r>
                        <a:rPr lang="en-US" altLang="zh-TW" i="1" dirty="0">
                          <a:latin typeface="Cambria Math" panose="02040503050406030204" pitchFamily="18" charset="0"/>
                        </a:rPr>
                        <m:t>𝑓𝑜𝑟</m:t>
                      </m:r>
                      <m:r>
                        <a:rPr lang="en-US" altLang="zh-TW" i="1" dirty="0">
                          <a:latin typeface="Cambria Math" panose="02040503050406030204" pitchFamily="18" charset="0"/>
                        </a:rPr>
                        <m:t> </m:t>
                      </m:r>
                      <m:r>
                        <a:rPr lang="en-US" altLang="zh-TW" i="1" dirty="0">
                          <a:latin typeface="Cambria Math" panose="02040503050406030204" pitchFamily="18" charset="0"/>
                        </a:rPr>
                        <m:t>𝑎𝑛𝑦</m:t>
                      </m:r>
                      <m:r>
                        <a:rPr lang="en-US" altLang="zh-TW" i="1" dirty="0">
                          <a:latin typeface="Cambria Math" panose="02040503050406030204" pitchFamily="18" charset="0"/>
                        </a:rPr>
                        <m:t> </m:t>
                      </m:r>
                      <m:r>
                        <a:rPr lang="en-US" altLang="zh-TW" i="1" dirty="0">
                          <a:latin typeface="Cambria Math" panose="02040503050406030204" pitchFamily="18" charset="0"/>
                        </a:rPr>
                        <m:t>𝑝𝑜𝑠𝑖𝑡𝑖𝑣𝑒</m:t>
                      </m:r>
                      <m:r>
                        <a:rPr lang="en-US" altLang="zh-TW" i="1" dirty="0">
                          <a:latin typeface="Cambria Math" panose="02040503050406030204" pitchFamily="18" charset="0"/>
                        </a:rPr>
                        <m:t> </m:t>
                      </m:r>
                      <m:r>
                        <a:rPr lang="en-US" altLang="zh-TW" i="1" dirty="0">
                          <a:latin typeface="Cambria Math" panose="02040503050406030204" pitchFamily="18" charset="0"/>
                        </a:rPr>
                        <m:t>𝑖𝑛𝑡𝑒𝑔𝑒𝑟</m:t>
                      </m:r>
                      <m:r>
                        <a:rPr lang="en-US" altLang="zh-TW" i="1" dirty="0">
                          <a:latin typeface="Cambria Math" panose="02040503050406030204" pitchFamily="18" charset="0"/>
                        </a:rPr>
                        <m:t> </m:t>
                      </m:r>
                      <m:r>
                        <a:rPr lang="en-US" altLang="zh-TW" i="1" dirty="0">
                          <a:latin typeface="Cambria Math" panose="02040503050406030204" pitchFamily="18" charset="0"/>
                        </a:rPr>
                        <m:t>𝑘</m:t>
                      </m:r>
                      <m:r>
                        <a:rPr lang="en-US" altLang="zh-TW" i="1" dirty="0">
                          <a:latin typeface="Cambria Math" panose="02040503050406030204" pitchFamily="18" charset="0"/>
                        </a:rPr>
                        <m:t>≥2. </m:t>
                      </m:r>
                    </m:oMath>
                  </m:oMathPara>
                </a14:m>
                <a:endParaRPr lang="en-US" altLang="zh-TW"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TW" i="1" dirty="0">
                          <a:latin typeface="Cambria Math" panose="02040503050406030204" pitchFamily="18" charset="0"/>
                        </a:rPr>
                        <m:t>𝑇h𝑒</m:t>
                      </m:r>
                      <m:r>
                        <a:rPr lang="en-US" altLang="zh-TW" i="1" dirty="0">
                          <a:latin typeface="Cambria Math" panose="02040503050406030204" pitchFamily="18" charset="0"/>
                        </a:rPr>
                        <m:t> </m:t>
                      </m:r>
                      <m:r>
                        <a:rPr lang="en-US" altLang="zh-TW" i="1" dirty="0">
                          <a:latin typeface="Cambria Math" panose="02040503050406030204" pitchFamily="18" charset="0"/>
                        </a:rPr>
                        <m:t>𝐺𝑟𝑎𝑦</m:t>
                      </m:r>
                      <m:r>
                        <a:rPr lang="en-US" altLang="zh-TW" i="1" dirty="0">
                          <a:latin typeface="Cambria Math" panose="02040503050406030204" pitchFamily="18" charset="0"/>
                        </a:rPr>
                        <m:t> </m:t>
                      </m:r>
                      <m:r>
                        <a:rPr lang="en-US" altLang="zh-TW" i="1" dirty="0">
                          <a:latin typeface="Cambria Math" panose="02040503050406030204" pitchFamily="18" charset="0"/>
                        </a:rPr>
                        <m:t>𝑐𝑜𝑑𝑒𝑠</m:t>
                      </m:r>
                      <m:r>
                        <a:rPr lang="en-US" altLang="zh-TW" i="1" dirty="0">
                          <a:latin typeface="Cambria Math" panose="02040503050406030204" pitchFamily="18" charset="0"/>
                        </a:rPr>
                        <m:t> </m:t>
                      </m:r>
                      <m:r>
                        <a:rPr lang="en-US" altLang="zh-TW" i="1" dirty="0">
                          <a:latin typeface="Cambria Math" panose="02040503050406030204" pitchFamily="18" charset="0"/>
                        </a:rPr>
                        <m:t>𝑓𝑜𝑟</m:t>
                      </m:r>
                      <m:r>
                        <a:rPr lang="en-US" altLang="zh-TW" i="1" dirty="0">
                          <a:latin typeface="Cambria Math" panose="02040503050406030204" pitchFamily="18" charset="0"/>
                        </a:rPr>
                        <m:t> </m:t>
                      </m:r>
                      <m:r>
                        <a:rPr lang="en-US" altLang="zh-TW" i="1" dirty="0">
                          <a:latin typeface="Cambria Math" panose="02040503050406030204" pitchFamily="18" charset="0"/>
                        </a:rPr>
                        <m:t>𝑡h𝑒</m:t>
                      </m:r>
                      <m:r>
                        <a:rPr lang="en-US" altLang="zh-TW" i="1" dirty="0">
                          <a:latin typeface="Cambria Math" panose="02040503050406030204" pitchFamily="18" charset="0"/>
                        </a:rPr>
                        <m:t> </m:t>
                      </m:r>
                      <m:r>
                        <a:rPr lang="en-US" altLang="zh-TW" i="1" dirty="0">
                          <a:latin typeface="Cambria Math" panose="02040503050406030204" pitchFamily="18" charset="0"/>
                        </a:rPr>
                        <m:t>𝑒𝑣𝑒𝑛</m:t>
                      </m:r>
                      <m:r>
                        <a:rPr lang="en-US" altLang="zh-TW" i="1" dirty="0">
                          <a:latin typeface="Cambria Math" panose="02040503050406030204" pitchFamily="18" charset="0"/>
                        </a:rPr>
                        <m:t> </m:t>
                      </m:r>
                      <m:r>
                        <a:rPr lang="en-US" altLang="zh-TW" i="1" dirty="0">
                          <a:latin typeface="Cambria Math" panose="02040503050406030204" pitchFamily="18" charset="0"/>
                        </a:rPr>
                        <m:t>𝑣𝑎𝑙𝑢𝑒𝑠</m:t>
                      </m:r>
                      <m:r>
                        <a:rPr lang="en-US" altLang="zh-TW" i="1" dirty="0">
                          <a:latin typeface="Cambria Math" panose="02040503050406030204" pitchFamily="18" charset="0"/>
                        </a:rPr>
                        <m:t> </m:t>
                      </m:r>
                      <m:r>
                        <a:rPr lang="en-US" altLang="zh-TW" i="1" dirty="0">
                          <a:latin typeface="Cambria Math" panose="02040503050406030204" pitchFamily="18" charset="0"/>
                        </a:rPr>
                        <m:t>𝑜𝑓</m:t>
                      </m:r>
                      <m:r>
                        <a:rPr lang="en-US" altLang="zh-TW" i="1" dirty="0">
                          <a:latin typeface="Cambria Math" panose="02040503050406030204" pitchFamily="18" charset="0"/>
                        </a:rPr>
                        <m:t> </m:t>
                      </m:r>
                      <m:r>
                        <a:rPr lang="en-US" altLang="zh-TW" i="1" dirty="0">
                          <a:latin typeface="Cambria Math" panose="02040503050406030204" pitchFamily="18" charset="0"/>
                        </a:rPr>
                        <m:t>𝑘</m:t>
                      </m:r>
                      <m:r>
                        <a:rPr lang="en-US" altLang="zh-TW" i="1" dirty="0">
                          <a:latin typeface="Cambria Math" panose="02040503050406030204" pitchFamily="18" charset="0"/>
                        </a:rPr>
                        <m:t> </m:t>
                      </m:r>
                      <m:r>
                        <a:rPr lang="en-US" altLang="zh-TW" i="1" dirty="0">
                          <a:latin typeface="Cambria Math" panose="02040503050406030204" pitchFamily="18" charset="0"/>
                        </a:rPr>
                        <m:t>𝑎𝑟𝑒</m:t>
                      </m:r>
                      <m:r>
                        <a:rPr lang="en-US" altLang="zh-TW" i="1" dirty="0">
                          <a:latin typeface="Cambria Math" panose="02040503050406030204" pitchFamily="18" charset="0"/>
                        </a:rPr>
                        <m:t> </m:t>
                      </m:r>
                      <m:r>
                        <a:rPr lang="en-US" altLang="zh-TW" i="1" dirty="0">
                          <a:latin typeface="Cambria Math" panose="02040503050406030204" pitchFamily="18" charset="0"/>
                        </a:rPr>
                        <m:t>𝑐𝑙𝑜𝑠𝑒𝑑</m:t>
                      </m:r>
                      <m:r>
                        <a:rPr lang="en-US" altLang="zh-TW" i="1" dirty="0">
                          <a:latin typeface="Cambria Math" panose="02040503050406030204" pitchFamily="18" charset="0"/>
                        </a:rPr>
                        <m:t>, </m:t>
                      </m:r>
                    </m:oMath>
                  </m:oMathPara>
                </a14:m>
                <a:endParaRPr lang="en-US" altLang="zh-TW"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TW" i="1" dirty="0">
                          <a:latin typeface="Cambria Math" panose="02040503050406030204" pitchFamily="18" charset="0"/>
                        </a:rPr>
                        <m:t>𝑎𝑛𝑑</m:t>
                      </m:r>
                      <m:r>
                        <a:rPr lang="en-US" altLang="zh-TW" i="1" dirty="0">
                          <a:latin typeface="Cambria Math" panose="02040503050406030204" pitchFamily="18" charset="0"/>
                        </a:rPr>
                        <m:t> </m:t>
                      </m:r>
                      <m:r>
                        <a:rPr lang="en-US" altLang="zh-TW" i="1" dirty="0">
                          <a:latin typeface="Cambria Math" panose="02040503050406030204" pitchFamily="18" charset="0"/>
                        </a:rPr>
                        <m:t>𝑡h𝑒</m:t>
                      </m:r>
                      <m:r>
                        <a:rPr lang="en-US" altLang="zh-TW" i="1" dirty="0">
                          <a:latin typeface="Cambria Math" panose="02040503050406030204" pitchFamily="18" charset="0"/>
                        </a:rPr>
                        <m:t> </m:t>
                      </m:r>
                      <m:r>
                        <a:rPr lang="en-US" altLang="zh-TW" i="1" dirty="0">
                          <a:latin typeface="Cambria Math" panose="02040503050406030204" pitchFamily="18" charset="0"/>
                        </a:rPr>
                        <m:t>𝐺𝑟𝑎𝑦</m:t>
                      </m:r>
                      <m:r>
                        <a:rPr lang="en-US" altLang="zh-TW" i="1" dirty="0">
                          <a:latin typeface="Cambria Math" panose="02040503050406030204" pitchFamily="18" charset="0"/>
                        </a:rPr>
                        <m:t> </m:t>
                      </m:r>
                      <m:r>
                        <a:rPr lang="en-US" altLang="zh-TW" i="1" dirty="0">
                          <a:latin typeface="Cambria Math" panose="02040503050406030204" pitchFamily="18" charset="0"/>
                        </a:rPr>
                        <m:t>𝑐𝑜𝑑𝑒𝑠</m:t>
                      </m:r>
                      <m:r>
                        <a:rPr lang="en-US" altLang="zh-TW" i="1" dirty="0">
                          <a:latin typeface="Cambria Math" panose="02040503050406030204" pitchFamily="18" charset="0"/>
                        </a:rPr>
                        <m:t> </m:t>
                      </m:r>
                      <m:r>
                        <a:rPr lang="en-US" altLang="zh-TW" i="1" dirty="0">
                          <a:latin typeface="Cambria Math" panose="02040503050406030204" pitchFamily="18" charset="0"/>
                        </a:rPr>
                        <m:t>𝑓𝑜𝑟</m:t>
                      </m:r>
                      <m:r>
                        <a:rPr lang="en-US" altLang="zh-TW" i="1" dirty="0">
                          <a:latin typeface="Cambria Math" panose="02040503050406030204" pitchFamily="18" charset="0"/>
                        </a:rPr>
                        <m:t> </m:t>
                      </m:r>
                      <m:r>
                        <a:rPr lang="en-US" altLang="zh-TW" i="1" dirty="0">
                          <a:latin typeface="Cambria Math" panose="02040503050406030204" pitchFamily="18" charset="0"/>
                        </a:rPr>
                        <m:t>𝑜𝑑𝑑</m:t>
                      </m:r>
                      <m:r>
                        <a:rPr lang="en-US" altLang="zh-TW" i="1" dirty="0">
                          <a:latin typeface="Cambria Math" panose="02040503050406030204" pitchFamily="18" charset="0"/>
                        </a:rPr>
                        <m:t> </m:t>
                      </m:r>
                      <m:r>
                        <a:rPr lang="en-US" altLang="zh-TW" i="1" dirty="0">
                          <a:latin typeface="Cambria Math" panose="02040503050406030204" pitchFamily="18" charset="0"/>
                        </a:rPr>
                        <m:t>𝑣𝑎𝑙𝑢𝑒𝑠</m:t>
                      </m:r>
                      <m:r>
                        <a:rPr lang="en-US" altLang="zh-TW" i="1" dirty="0">
                          <a:latin typeface="Cambria Math" panose="02040503050406030204" pitchFamily="18" charset="0"/>
                        </a:rPr>
                        <m:t> </m:t>
                      </m:r>
                      <m:r>
                        <a:rPr lang="en-US" altLang="zh-TW" i="1" dirty="0">
                          <a:latin typeface="Cambria Math" panose="02040503050406030204" pitchFamily="18" charset="0"/>
                        </a:rPr>
                        <m:t>𝑜𝑓</m:t>
                      </m:r>
                      <m:r>
                        <a:rPr lang="en-US" altLang="zh-TW" i="1" dirty="0">
                          <a:latin typeface="Cambria Math" panose="02040503050406030204" pitchFamily="18" charset="0"/>
                        </a:rPr>
                        <m:t> </m:t>
                      </m:r>
                      <m:r>
                        <a:rPr lang="en-US" altLang="zh-TW" i="1" dirty="0">
                          <a:latin typeface="Cambria Math" panose="02040503050406030204" pitchFamily="18" charset="0"/>
                        </a:rPr>
                        <m:t>𝑘</m:t>
                      </m:r>
                      <m:r>
                        <a:rPr lang="en-US" altLang="zh-TW" i="1" dirty="0">
                          <a:latin typeface="Cambria Math" panose="02040503050406030204" pitchFamily="18" charset="0"/>
                        </a:rPr>
                        <m:t> </m:t>
                      </m:r>
                      <m:r>
                        <a:rPr lang="en-US" altLang="zh-TW" i="1" dirty="0">
                          <a:latin typeface="Cambria Math" panose="02040503050406030204" pitchFamily="18" charset="0"/>
                        </a:rPr>
                        <m:t>𝑎𝑟𝑒</m:t>
                      </m:r>
                      <m:r>
                        <a:rPr lang="en-US" altLang="zh-TW" i="1" dirty="0">
                          <a:latin typeface="Cambria Math" panose="02040503050406030204" pitchFamily="18" charset="0"/>
                        </a:rPr>
                        <m:t> </m:t>
                      </m:r>
                      <m:r>
                        <a:rPr lang="en-US" altLang="zh-TW" i="1" dirty="0">
                          <a:latin typeface="Cambria Math" panose="02040503050406030204" pitchFamily="18" charset="0"/>
                        </a:rPr>
                        <m:t>𝑜𝑝𝑒𝑛</m:t>
                      </m:r>
                      <m:r>
                        <a:rPr lang="en-US" altLang="zh-TW" i="1" dirty="0">
                          <a:latin typeface="Cambria Math" panose="02040503050406030204" pitchFamily="18" charset="0"/>
                        </a:rPr>
                        <m:t>. </m:t>
                      </m:r>
                    </m:oMath>
                  </m:oMathPara>
                </a14:m>
                <a:endParaRPr lang="en-US" altLang="zh-TW" dirty="0" smtClean="0">
                  <a:latin typeface="Comic Sans MS" panose="030F0702030302020204" pitchFamily="66" charset="0"/>
                </a:endParaRPr>
              </a:p>
            </p:txBody>
          </p:sp>
        </mc:Choice>
        <mc:Fallback>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786" r="-355"/>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449614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smtClean="0"/>
              <a:t>Problem 1(Cont.)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r>
                  <a:rPr lang="en-US" altLang="zh-TW" dirty="0" smtClean="0">
                    <a:latin typeface="Comic Sans MS" panose="030F0702030302020204" pitchFamily="66" charset="0"/>
                  </a:rPr>
                  <a:t>Lemma 1</a:t>
                </a:r>
                <a:r>
                  <a:rPr lang="zh-TW" altLang="en-US" dirty="0" smtClean="0">
                    <a:latin typeface="Comic Sans MS" panose="030F0702030302020204" pitchFamily="66" charset="0"/>
                  </a:rPr>
                  <a:t>：</a:t>
                </a:r>
                <a:r>
                  <a:rPr lang="en-US" altLang="zh-TW" dirty="0" smtClean="0">
                    <a:latin typeface="Comic Sans MS" panose="030F0702030302020204" pitchFamily="66" charset="0"/>
                  </a:rPr>
                  <a:t>There exist Gray codes of length </a:t>
                </a:r>
                <a14:m>
                  <m:oMath xmlns:m="http://schemas.openxmlformats.org/officeDocument/2006/math">
                    <m:func>
                      <m:funcPr>
                        <m:ctrlPr>
                          <a:rPr lang="en-US" altLang="zh-TW" b="0" i="1" smtClean="0">
                            <a:latin typeface="Cambria Math" panose="02040503050406030204" pitchFamily="18" charset="0"/>
                          </a:rPr>
                        </m:ctrlPr>
                      </m:funcPr>
                      <m:fName>
                        <m:sSub>
                          <m:sSubPr>
                            <m:ctrlPr>
                              <a:rPr lang="en-US" altLang="zh-TW" b="0" i="1" smtClean="0">
                                <a:latin typeface="Cambria Math" panose="02040503050406030204" pitchFamily="18" charset="0"/>
                              </a:rPr>
                            </m:ctrlPr>
                          </m:sSubPr>
                          <m:e>
                            <m:r>
                              <m:rPr>
                                <m:sty m:val="p"/>
                              </m:rPr>
                              <a:rPr lang="en-US" altLang="zh-TW" b="0" i="0" smtClean="0">
                                <a:latin typeface="Cambria Math" panose="02040503050406030204" pitchFamily="18" charset="0"/>
                              </a:rPr>
                              <m:t>log</m:t>
                            </m:r>
                          </m:e>
                          <m:sub>
                            <m:r>
                              <a:rPr lang="en-US" altLang="zh-TW" b="0" i="1" smtClean="0">
                                <a:latin typeface="Cambria Math" panose="02040503050406030204" pitchFamily="18" charset="0"/>
                              </a:rPr>
                              <m:t>2</m:t>
                            </m:r>
                          </m:sub>
                        </m:sSub>
                      </m:fName>
                      <m:e>
                        <m:r>
                          <a:rPr lang="en-US" altLang="zh-TW" b="0" i="1" smtClean="0">
                            <a:latin typeface="Cambria Math" panose="02040503050406030204" pitchFamily="18" charset="0"/>
                          </a:rPr>
                          <m:t>𝑘</m:t>
                        </m:r>
                      </m:e>
                    </m:func>
                    <m:r>
                      <a:rPr lang="en-US" altLang="zh-TW" b="0" i="0" smtClean="0">
                        <a:latin typeface="Cambria Math" panose="02040503050406030204" pitchFamily="18" charset="0"/>
                      </a:rPr>
                      <m:t> </m:t>
                    </m:r>
                  </m:oMath>
                </a14:m>
                <a:r>
                  <a:rPr lang="en-US" altLang="zh-TW" dirty="0" smtClean="0">
                    <a:latin typeface="Comic Sans MS" panose="030F0702030302020204" pitchFamily="66" charset="0"/>
                  </a:rPr>
                  <a:t>for any positive integer k that is </a:t>
                </a:r>
                <a14:m>
                  <m:oMath xmlns:m="http://schemas.openxmlformats.org/officeDocument/2006/math">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2</m:t>
                        </m:r>
                      </m:e>
                      <m:sup>
                        <m:r>
                          <a:rPr lang="en-US" altLang="zh-TW" b="0" i="1" smtClean="0">
                            <a:latin typeface="Cambria Math" panose="02040503050406030204" pitchFamily="18" charset="0"/>
                          </a:rPr>
                          <m:t>𝑖</m:t>
                        </m:r>
                      </m:sup>
                    </m:sSup>
                    <m:r>
                      <a:rPr lang="en-US" altLang="zh-TW" b="0" i="1" smtClean="0">
                        <a:latin typeface="Cambria Math" panose="02040503050406030204" pitchFamily="18" charset="0"/>
                      </a:rPr>
                      <m:t>,</m:t>
                    </m:r>
                    <m:r>
                      <a:rPr lang="en-US" altLang="zh-TW" b="0" i="1" smtClean="0">
                        <a:latin typeface="Cambria Math" panose="02040503050406030204" pitchFamily="18" charset="0"/>
                      </a:rPr>
                      <m:t>𝑖</m:t>
                    </m:r>
                    <m:r>
                      <a:rPr lang="en-US" altLang="zh-TW" b="0" i="1" smtClean="0">
                        <a:latin typeface="Cambria Math" panose="02040503050406030204" pitchFamily="18" charset="0"/>
                      </a:rPr>
                      <m:t>≥1</m:t>
                    </m:r>
                  </m:oMath>
                </a14:m>
                <a:endParaRPr lang="en-US" altLang="zh-TW" dirty="0" smtClean="0">
                  <a:latin typeface="Comic Sans MS" panose="030F0702030302020204" pitchFamily="66" charset="0"/>
                </a:endParaRPr>
              </a:p>
              <a:p>
                <a:r>
                  <a:rPr lang="en-US" altLang="zh-TW" dirty="0" smtClean="0">
                    <a:latin typeface="Comic Sans MS" panose="030F0702030302020204" pitchFamily="66" charset="0"/>
                  </a:rPr>
                  <a:t>Base case</a:t>
                </a:r>
                <a:r>
                  <a:rPr lang="zh-TW" altLang="en-US" dirty="0" smtClean="0">
                    <a:latin typeface="Comic Sans MS" panose="030F0702030302020204" pitchFamily="66" charset="0"/>
                  </a:rPr>
                  <a:t>：</a:t>
                </a:r>
                <a14:m>
                  <m:oMath xmlns:m="http://schemas.openxmlformats.org/officeDocument/2006/math">
                    <m:r>
                      <a:rPr lang="en-US" altLang="zh-TW" b="0" i="1" smtClean="0">
                        <a:latin typeface="Cambria Math" panose="02040503050406030204" pitchFamily="18" charset="0"/>
                      </a:rPr>
                      <m:t>𝑘</m:t>
                    </m:r>
                    <m:r>
                      <a:rPr lang="en-US" altLang="zh-TW" b="0" i="1" smtClean="0">
                        <a:latin typeface="Cambria Math" panose="02040503050406030204" pitchFamily="18" charset="0"/>
                      </a:rPr>
                      <m:t>=2</m:t>
                    </m:r>
                    <m:r>
                      <a:rPr lang="en-US" altLang="zh-TW" b="0" i="0" smtClean="0">
                        <a:latin typeface="Cambria Math" panose="02040503050406030204" pitchFamily="18" charset="0"/>
                      </a:rPr>
                      <m:t>, </m:t>
                    </m:r>
                    <m:d>
                      <m:dPr>
                        <m:begChr m:val="{"/>
                        <m:endChr m:val="}"/>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0,1</m:t>
                        </m:r>
                      </m:e>
                    </m:d>
                  </m:oMath>
                </a14:m>
                <a:r>
                  <a:rPr lang="zh-TW" altLang="en-US" dirty="0" smtClean="0">
                    <a:latin typeface="Comic Sans MS" panose="030F0702030302020204" pitchFamily="66" charset="0"/>
                  </a:rPr>
                  <a:t>  </a:t>
                </a:r>
                <a14:m>
                  <m:oMath xmlns:m="http://schemas.openxmlformats.org/officeDocument/2006/math">
                    <m:r>
                      <a:rPr lang="en-US" altLang="zh-TW" i="1">
                        <a:latin typeface="Cambria Math" panose="02040503050406030204" pitchFamily="18" charset="0"/>
                      </a:rPr>
                      <m:t>𝑙𝑒𝑛𝑔𝑡h</m:t>
                    </m:r>
                    <m:r>
                      <a:rPr lang="en-US" altLang="zh-TW" i="1">
                        <a:latin typeface="Cambria Math" panose="02040503050406030204" pitchFamily="18" charset="0"/>
                      </a:rPr>
                      <m:t>=1=</m:t>
                    </m:r>
                    <m:func>
                      <m:funcPr>
                        <m:ctrlPr>
                          <a:rPr lang="en-US" altLang="zh-TW" i="1">
                            <a:latin typeface="Cambria Math" panose="02040503050406030204" pitchFamily="18" charset="0"/>
                          </a:rPr>
                        </m:ctrlPr>
                      </m:funcPr>
                      <m:fName>
                        <m:sSub>
                          <m:sSubPr>
                            <m:ctrlPr>
                              <a:rPr lang="en-US" altLang="zh-TW" i="1">
                                <a:latin typeface="Cambria Math" panose="02040503050406030204" pitchFamily="18" charset="0"/>
                              </a:rPr>
                            </m:ctrlPr>
                          </m:sSubPr>
                          <m:e>
                            <m:r>
                              <m:rPr>
                                <m:sty m:val="p"/>
                              </m:rPr>
                              <a:rPr lang="en-US" altLang="zh-TW">
                                <a:latin typeface="Cambria Math" panose="02040503050406030204" pitchFamily="18" charset="0"/>
                              </a:rPr>
                              <m:t>log</m:t>
                            </m:r>
                          </m:e>
                          <m:sub>
                            <m:r>
                              <a:rPr lang="en-US" altLang="zh-TW" i="1">
                                <a:latin typeface="Cambria Math" panose="02040503050406030204" pitchFamily="18" charset="0"/>
                              </a:rPr>
                              <m:t>2</m:t>
                            </m:r>
                          </m:sub>
                        </m:sSub>
                      </m:fName>
                      <m:e>
                        <m:r>
                          <a:rPr lang="en-US" altLang="zh-TW" i="1">
                            <a:latin typeface="Cambria Math" panose="02040503050406030204" pitchFamily="18" charset="0"/>
                          </a:rPr>
                          <m:t>2</m:t>
                        </m:r>
                      </m:e>
                    </m:func>
                  </m:oMath>
                </a14:m>
                <a:endParaRPr lang="en-US" altLang="zh-TW" dirty="0" smtClean="0">
                  <a:latin typeface="Comic Sans MS" panose="030F0702030302020204" pitchFamily="66" charset="0"/>
                </a:endParaRPr>
              </a:p>
              <a:p>
                <a:r>
                  <a:rPr lang="en-US" altLang="zh-TW" dirty="0" smtClean="0">
                    <a:latin typeface="Comic Sans MS" panose="030F0702030302020204" pitchFamily="66" charset="0"/>
                  </a:rPr>
                  <a:t>Inductive step</a:t>
                </a:r>
                <a:r>
                  <a:rPr lang="zh-TW" altLang="en-US" dirty="0" smtClean="0">
                    <a:latin typeface="Comic Sans MS" panose="030F0702030302020204" pitchFamily="66" charset="0"/>
                  </a:rPr>
                  <a:t>：</a:t>
                </a:r>
                <a:r>
                  <a:rPr lang="en-US" altLang="zh-TW" dirty="0" smtClean="0">
                    <a:latin typeface="Comic Sans MS" panose="030F0702030302020204" pitchFamily="66" charset="0"/>
                  </a:rPr>
                  <a:t>Consider </a:t>
                </a:r>
                <a14:m>
                  <m:oMath xmlns:m="http://schemas.openxmlformats.org/officeDocument/2006/math">
                    <m:r>
                      <a:rPr lang="en-US" altLang="zh-TW" b="0" i="1" smtClean="0">
                        <a:latin typeface="Cambria Math" panose="02040503050406030204" pitchFamily="18" charset="0"/>
                      </a:rPr>
                      <m:t>𝑘</m:t>
                    </m:r>
                    <m:r>
                      <a:rPr lang="en-US" altLang="zh-TW" b="0" i="1" smtClean="0">
                        <a:latin typeface="Cambria Math" panose="02040503050406030204" pitchFamily="18" charset="0"/>
                      </a:rPr>
                      <m:t>=</m:t>
                    </m:r>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2</m:t>
                        </m:r>
                      </m:e>
                      <m:sup>
                        <m:r>
                          <a:rPr lang="en-US" altLang="zh-TW" b="0" i="1" smtClean="0">
                            <a:latin typeface="Cambria Math" panose="02040503050406030204" pitchFamily="18" charset="0"/>
                          </a:rPr>
                          <m:t>𝑖</m:t>
                        </m:r>
                      </m:sup>
                    </m:sSup>
                    <m:r>
                      <a:rPr lang="en-US" altLang="zh-TW" b="0" i="1" smtClean="0">
                        <a:latin typeface="Cambria Math" panose="02040503050406030204" pitchFamily="18" charset="0"/>
                      </a:rPr>
                      <m:t>, </m:t>
                    </m:r>
                    <m:r>
                      <a:rPr lang="en-US" altLang="zh-TW" b="0" i="1" smtClean="0">
                        <a:latin typeface="Cambria Math" panose="02040503050406030204" pitchFamily="18" charset="0"/>
                      </a:rPr>
                      <m:t>𝑖</m:t>
                    </m:r>
                    <m:r>
                      <a:rPr lang="en-US" altLang="zh-TW" b="0" i="1" smtClean="0">
                        <a:latin typeface="Cambria Math" panose="02040503050406030204" pitchFamily="18" charset="0"/>
                      </a:rPr>
                      <m:t>≥1</m:t>
                    </m:r>
                  </m:oMath>
                </a14:m>
                <a:r>
                  <a:rPr lang="en-US" altLang="zh-TW" dirty="0" smtClean="0">
                    <a:latin typeface="Comic Sans MS" panose="030F0702030302020204" pitchFamily="66" charset="0"/>
                  </a:rPr>
                  <a:t> , so </a:t>
                </a:r>
                <a14:m>
                  <m:oMath xmlns:m="http://schemas.openxmlformats.org/officeDocument/2006/math">
                    <m:r>
                      <a:rPr lang="en-US" altLang="zh-TW" b="0" i="1" smtClean="0">
                        <a:latin typeface="Cambria Math" panose="02040503050406030204" pitchFamily="18" charset="0"/>
                      </a:rPr>
                      <m:t>𝑘</m:t>
                    </m:r>
                    <m:r>
                      <a:rPr lang="en-US" altLang="zh-TW" b="0" i="1" smtClean="0">
                        <a:latin typeface="Cambria Math" panose="02040503050406030204" pitchFamily="18" charset="0"/>
                      </a:rPr>
                      <m:t>=2×</m:t>
                    </m:r>
                    <m:sSup>
                      <m:sSupPr>
                        <m:ctrlPr>
                          <a:rPr lang="en-US" altLang="zh-TW" b="0" i="1" smtClean="0">
                            <a:latin typeface="Cambria Math" panose="02040503050406030204" pitchFamily="18" charset="0"/>
                            <a:ea typeface="Cambria Math" panose="02040503050406030204" pitchFamily="18" charset="0"/>
                          </a:rPr>
                        </m:ctrlPr>
                      </m:sSupPr>
                      <m:e>
                        <m:r>
                          <a:rPr lang="en-US" altLang="zh-TW" b="0" i="1" smtClean="0">
                            <a:latin typeface="Cambria Math" panose="02040503050406030204" pitchFamily="18" charset="0"/>
                            <a:ea typeface="Cambria Math" panose="02040503050406030204" pitchFamily="18" charset="0"/>
                          </a:rPr>
                          <m:t>2</m:t>
                        </m:r>
                      </m:e>
                      <m:sup>
                        <m:r>
                          <a:rPr lang="en-US" altLang="zh-TW" b="0" i="1" smtClean="0">
                            <a:latin typeface="Cambria Math" panose="02040503050406030204" pitchFamily="18" charset="0"/>
                            <a:ea typeface="Cambria Math" panose="02040503050406030204" pitchFamily="18" charset="0"/>
                          </a:rPr>
                          <m:t>𝑖</m:t>
                        </m:r>
                        <m:r>
                          <a:rPr lang="en-US" altLang="zh-TW" b="0" i="1" smtClean="0">
                            <a:latin typeface="Cambria Math" panose="02040503050406030204" pitchFamily="18" charset="0"/>
                            <a:ea typeface="Cambria Math" panose="02040503050406030204" pitchFamily="18" charset="0"/>
                          </a:rPr>
                          <m:t>−1</m:t>
                        </m:r>
                      </m:sup>
                    </m:sSup>
                  </m:oMath>
                </a14:m>
                <a:r>
                  <a:rPr lang="en-US" altLang="zh-TW" dirty="0" smtClean="0">
                    <a:latin typeface="Comic Sans MS" panose="030F0702030302020204" pitchFamily="66" charset="0"/>
                  </a:rPr>
                  <a:t>,</a:t>
                </a:r>
                <a:r>
                  <a:rPr lang="zh-TW" altLang="en-US" dirty="0" smtClean="0">
                    <a:latin typeface="Comic Sans MS" panose="030F0702030302020204" pitchFamily="66" charset="0"/>
                  </a:rPr>
                  <a:t> </a:t>
                </a:r>
                <a:r>
                  <a:rPr lang="en-US" altLang="zh-TW" dirty="0" smtClean="0">
                    <a:latin typeface="Comic Sans MS" panose="030F0702030302020204" pitchFamily="66" charset="0"/>
                  </a:rPr>
                  <a:t>Assume we can find the Gray code of length </a:t>
                </a:r>
                <a14:m>
                  <m:oMath xmlns:m="http://schemas.openxmlformats.org/officeDocument/2006/math">
                    <m:r>
                      <a:rPr lang="en-US" altLang="zh-TW" b="0" i="1" smtClean="0">
                        <a:latin typeface="Cambria Math" panose="02040503050406030204" pitchFamily="18" charset="0"/>
                      </a:rPr>
                      <m:t>𝑖</m:t>
                    </m:r>
                    <m:r>
                      <a:rPr lang="en-US" altLang="zh-TW" b="0" i="1" smtClean="0">
                        <a:latin typeface="Cambria Math" panose="02040503050406030204" pitchFamily="18" charset="0"/>
                      </a:rPr>
                      <m:t>−1</m:t>
                    </m:r>
                  </m:oMath>
                </a14:m>
                <a:r>
                  <a:rPr lang="en-US" altLang="zh-TW" dirty="0" smtClean="0">
                    <a:latin typeface="Comic Sans MS" panose="030F0702030302020204" pitchFamily="66" charset="0"/>
                  </a:rPr>
                  <a:t> for </a:t>
                </a:r>
                <a14:m>
                  <m:oMath xmlns:m="http://schemas.openxmlformats.org/officeDocument/2006/math">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2</m:t>
                        </m:r>
                      </m:e>
                      <m:sup>
                        <m:r>
                          <a:rPr lang="en-US" altLang="zh-TW" b="0" i="1" smtClean="0">
                            <a:latin typeface="Cambria Math" panose="02040503050406030204" pitchFamily="18" charset="0"/>
                          </a:rPr>
                          <m:t>𝑖</m:t>
                        </m:r>
                        <m:r>
                          <a:rPr lang="en-US" altLang="zh-TW" b="0" i="1" smtClean="0">
                            <a:latin typeface="Cambria Math" panose="02040503050406030204" pitchFamily="18" charset="0"/>
                          </a:rPr>
                          <m:t>−1</m:t>
                        </m:r>
                      </m:sup>
                    </m:sSup>
                  </m:oMath>
                </a14:m>
                <a:r>
                  <a:rPr lang="en-US" altLang="zh-TW" dirty="0" smtClean="0">
                    <a:latin typeface="Comic Sans MS" panose="030F0702030302020204" pitchFamily="66" charset="0"/>
                  </a:rPr>
                  <a:t>,  then we just need to add a bit</a:t>
                </a:r>
                <a:r>
                  <a:rPr lang="zh-TW" altLang="en-US" dirty="0" smtClean="0">
                    <a:latin typeface="Comic Sans MS" panose="030F0702030302020204" pitchFamily="66" charset="0"/>
                  </a:rPr>
                  <a:t> </a:t>
                </a:r>
                <a:r>
                  <a:rPr lang="en-US" altLang="zh-TW" dirty="0" smtClean="0">
                    <a:latin typeface="Comic Sans MS" panose="030F0702030302020204" pitchFamily="66" charset="0"/>
                  </a:rPr>
                  <a:t>and connect them together, so the length is </a:t>
                </a:r>
                <a14:m>
                  <m:oMath xmlns:m="http://schemas.openxmlformats.org/officeDocument/2006/math">
                    <m:r>
                      <a:rPr lang="en-US" altLang="zh-TW" b="0" i="1" smtClean="0">
                        <a:latin typeface="Cambria Math" panose="02040503050406030204" pitchFamily="18" charset="0"/>
                      </a:rPr>
                      <m:t>𝑖</m:t>
                    </m:r>
                    <m:r>
                      <a:rPr lang="en-US" altLang="zh-TW" b="0" i="1" smtClean="0">
                        <a:latin typeface="Cambria Math" panose="02040503050406030204" pitchFamily="18" charset="0"/>
                      </a:rPr>
                      <m:t>=</m:t>
                    </m:r>
                    <m:func>
                      <m:funcPr>
                        <m:ctrlPr>
                          <a:rPr lang="en-US" altLang="zh-TW" b="0" i="1" smtClean="0">
                            <a:latin typeface="Cambria Math" panose="02040503050406030204" pitchFamily="18" charset="0"/>
                          </a:rPr>
                        </m:ctrlPr>
                      </m:funcPr>
                      <m:fName>
                        <m:sSub>
                          <m:sSubPr>
                            <m:ctrlPr>
                              <a:rPr lang="en-US" altLang="zh-TW" b="0" i="1" smtClean="0">
                                <a:latin typeface="Cambria Math" panose="02040503050406030204" pitchFamily="18" charset="0"/>
                              </a:rPr>
                            </m:ctrlPr>
                          </m:sSubPr>
                          <m:e>
                            <m:r>
                              <m:rPr>
                                <m:sty m:val="p"/>
                              </m:rPr>
                              <a:rPr lang="en-US" altLang="zh-TW" b="0" i="0" smtClean="0">
                                <a:latin typeface="Cambria Math" panose="02040503050406030204" pitchFamily="18" charset="0"/>
                              </a:rPr>
                              <m:t>log</m:t>
                            </m:r>
                          </m:e>
                          <m:sub>
                            <m:r>
                              <a:rPr lang="en-US" altLang="zh-TW" b="0" i="1" smtClean="0">
                                <a:latin typeface="Cambria Math" panose="02040503050406030204" pitchFamily="18" charset="0"/>
                              </a:rPr>
                              <m:t>2</m:t>
                            </m:r>
                          </m:sub>
                        </m:sSub>
                      </m:fName>
                      <m:e>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2</m:t>
                            </m:r>
                          </m:e>
                          <m:sup>
                            <m:r>
                              <a:rPr lang="en-US" altLang="zh-TW" b="0" i="1" smtClean="0">
                                <a:latin typeface="Cambria Math" panose="02040503050406030204" pitchFamily="18" charset="0"/>
                              </a:rPr>
                              <m:t>𝑖</m:t>
                            </m:r>
                          </m:sup>
                        </m:sSup>
                      </m:e>
                    </m:func>
                  </m:oMath>
                </a14:m>
                <a:r>
                  <a:rPr lang="en-US" altLang="zh-TW" dirty="0" smtClean="0">
                    <a:latin typeface="Comic Sans MS" panose="030F0702030302020204" pitchFamily="66" charset="0"/>
                  </a:rPr>
                  <a:t>.</a:t>
                </a: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943" r="-1418"/>
                </a:stretch>
              </a:blipFill>
            </p:spPr>
            <p:txBody>
              <a:bodyPr/>
              <a:lstStyle/>
              <a:p>
                <a:r>
                  <a:rPr lang="zh-TW" altLang="en-US">
                    <a:noFill/>
                  </a:rPr>
                  <a:t> </a:t>
                </a:r>
              </a:p>
            </p:txBody>
          </p:sp>
        </mc:Fallback>
      </mc:AlternateContent>
      <p:pic>
        <p:nvPicPr>
          <p:cNvPr id="4" name="圖片 3"/>
          <p:cNvPicPr>
            <a:picLocks noChangeAspect="1"/>
          </p:cNvPicPr>
          <p:nvPr/>
        </p:nvPicPr>
        <p:blipFill>
          <a:blip r:embed="rId3"/>
          <a:stretch>
            <a:fillRect/>
          </a:stretch>
        </p:blipFill>
        <p:spPr>
          <a:xfrm>
            <a:off x="2122930" y="3457027"/>
            <a:ext cx="5705475" cy="2867025"/>
          </a:xfrm>
          <a:prstGeom prst="rect">
            <a:avLst/>
          </a:prstGeom>
        </p:spPr>
      </p:pic>
    </p:spTree>
    <p:extLst>
      <p:ext uri="{BB962C8B-B14F-4D97-AF65-F5344CB8AC3E}">
        <p14:creationId xmlns:p14="http://schemas.microsoft.com/office/powerpoint/2010/main" val="1331980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1(Cont.)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r>
                  <a:rPr lang="en-US" altLang="zh-TW" dirty="0" smtClean="0">
                    <a:latin typeface="Comic Sans MS" panose="030F0702030302020204" pitchFamily="66" charset="0"/>
                  </a:rPr>
                  <a:t>Lemma 2</a:t>
                </a:r>
                <a:r>
                  <a:rPr lang="zh-TW" altLang="en-US" dirty="0" smtClean="0">
                    <a:latin typeface="Comic Sans MS" panose="030F0702030302020204" pitchFamily="66" charset="0"/>
                  </a:rPr>
                  <a:t>：</a:t>
                </a:r>
                <a:r>
                  <a:rPr lang="en-US" altLang="zh-TW" dirty="0" smtClean="0">
                    <a:latin typeface="Comic Sans MS" panose="030F0702030302020204" pitchFamily="66" charset="0"/>
                  </a:rPr>
                  <a:t>There exist ‘open’ Gray codes of length </a:t>
                </a:r>
                <a14:m>
                  <m:oMath xmlns:m="http://schemas.openxmlformats.org/officeDocument/2006/math">
                    <m:d>
                      <m:dPr>
                        <m:begChr m:val="⌈"/>
                        <m:endChr m:val="⌉"/>
                        <m:ctrlPr>
                          <a:rPr lang="en-US" altLang="zh-TW" i="1" smtClean="0">
                            <a:latin typeface="Cambria Math" panose="02040503050406030204" pitchFamily="18" charset="0"/>
                          </a:rPr>
                        </m:ctrlPr>
                      </m:dPr>
                      <m:e>
                        <m:func>
                          <m:funcPr>
                            <m:ctrlPr>
                              <a:rPr lang="en-US" altLang="zh-TW" b="0" i="1" smtClean="0">
                                <a:latin typeface="Cambria Math" panose="02040503050406030204" pitchFamily="18" charset="0"/>
                              </a:rPr>
                            </m:ctrlPr>
                          </m:funcPr>
                          <m:fName>
                            <m:sSub>
                              <m:sSubPr>
                                <m:ctrlPr>
                                  <a:rPr lang="en-US" altLang="zh-TW" b="0" i="1" smtClean="0">
                                    <a:latin typeface="Cambria Math" panose="02040503050406030204" pitchFamily="18" charset="0"/>
                                  </a:rPr>
                                </m:ctrlPr>
                              </m:sSubPr>
                              <m:e>
                                <m:r>
                                  <m:rPr>
                                    <m:sty m:val="p"/>
                                  </m:rPr>
                                  <a:rPr lang="en-US" altLang="zh-TW" b="0" i="0" smtClean="0">
                                    <a:latin typeface="Cambria Math" panose="02040503050406030204" pitchFamily="18" charset="0"/>
                                  </a:rPr>
                                  <m:t>log</m:t>
                                </m:r>
                              </m:e>
                              <m:sub>
                                <m:r>
                                  <a:rPr lang="en-US" altLang="zh-TW" b="0" i="1" smtClean="0">
                                    <a:latin typeface="Cambria Math" panose="02040503050406030204" pitchFamily="18" charset="0"/>
                                  </a:rPr>
                                  <m:t>2</m:t>
                                </m:r>
                              </m:sub>
                            </m:sSub>
                          </m:fName>
                          <m:e>
                            <m:r>
                              <a:rPr lang="en-US" altLang="zh-TW" b="0" i="1" smtClean="0">
                                <a:latin typeface="Cambria Math" panose="02040503050406030204" pitchFamily="18" charset="0"/>
                              </a:rPr>
                              <m:t>𝑘</m:t>
                            </m:r>
                          </m:e>
                        </m:func>
                      </m:e>
                    </m:d>
                  </m:oMath>
                </a14:m>
                <a:r>
                  <a:rPr lang="zh-TW" altLang="en-US" dirty="0" smtClean="0">
                    <a:latin typeface="Comic Sans MS" panose="030F0702030302020204" pitchFamily="66" charset="0"/>
                  </a:rPr>
                  <a:t> </a:t>
                </a:r>
                <a:r>
                  <a:rPr lang="en-US" altLang="zh-TW" dirty="0" smtClean="0">
                    <a:latin typeface="Comic Sans MS" panose="030F0702030302020204" pitchFamily="66" charset="0"/>
                  </a:rPr>
                  <a:t>for any positive odd number</a:t>
                </a:r>
              </a:p>
              <a:p>
                <a:r>
                  <a:rPr lang="en-US" altLang="zh-TW" dirty="0" smtClean="0">
                    <a:latin typeface="Comic Sans MS" panose="030F0702030302020204" pitchFamily="66" charset="0"/>
                  </a:rPr>
                  <a:t>Base case</a:t>
                </a:r>
                <a:r>
                  <a:rPr lang="zh-TW" altLang="en-US" dirty="0" smtClean="0">
                    <a:latin typeface="Comic Sans MS" panose="030F0702030302020204" pitchFamily="66" charset="0"/>
                  </a:rPr>
                  <a:t>：</a:t>
                </a:r>
                <a14:m>
                  <m:oMath xmlns:m="http://schemas.openxmlformats.org/officeDocument/2006/math">
                    <m:r>
                      <a:rPr lang="en-US" altLang="zh-TW" b="0" i="1" smtClean="0">
                        <a:latin typeface="Cambria Math" panose="02040503050406030204" pitchFamily="18" charset="0"/>
                      </a:rPr>
                      <m:t>𝑘</m:t>
                    </m:r>
                    <m:r>
                      <a:rPr lang="en-US" altLang="zh-TW" b="0" i="1" smtClean="0">
                        <a:latin typeface="Cambria Math" panose="02040503050406030204" pitchFamily="18" charset="0"/>
                      </a:rPr>
                      <m:t>=</m:t>
                    </m:r>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2</m:t>
                        </m:r>
                      </m:e>
                      <m:sup>
                        <m:r>
                          <a:rPr lang="en-US" altLang="zh-TW" b="0" i="1" smtClean="0">
                            <a:latin typeface="Cambria Math" panose="02040503050406030204" pitchFamily="18" charset="0"/>
                          </a:rPr>
                          <m:t>𝑛</m:t>
                        </m:r>
                      </m:sup>
                    </m:sSup>
                    <m:r>
                      <a:rPr lang="en-US" altLang="zh-TW" b="0" i="1" smtClean="0">
                        <a:latin typeface="Cambria Math" panose="02040503050406030204" pitchFamily="18" charset="0"/>
                      </a:rPr>
                      <m:t>−1, </m:t>
                    </m:r>
                    <m:r>
                      <a:rPr lang="en-US" altLang="zh-TW" b="0" i="1" smtClean="0">
                        <a:latin typeface="Cambria Math" panose="02040503050406030204" pitchFamily="18" charset="0"/>
                      </a:rPr>
                      <m:t>𝑛</m:t>
                    </m:r>
                    <m:r>
                      <a:rPr lang="en-US" altLang="zh-TW" b="0" i="1" smtClean="0">
                        <a:latin typeface="Cambria Math" panose="02040503050406030204" pitchFamily="18" charset="0"/>
                      </a:rPr>
                      <m:t>&gt;1</m:t>
                    </m:r>
                  </m:oMath>
                </a14:m>
                <a:r>
                  <a:rPr lang="en-US" altLang="zh-TW" dirty="0" smtClean="0">
                    <a:latin typeface="Comic Sans MS" panose="030F0702030302020204" pitchFamily="66" charset="0"/>
                  </a:rPr>
                  <a:t>, From Lemma 1, we can get the Gray code of length </a:t>
                </a:r>
                <a14:m>
                  <m:oMath xmlns:m="http://schemas.openxmlformats.org/officeDocument/2006/math">
                    <m:func>
                      <m:funcPr>
                        <m:ctrlPr>
                          <a:rPr lang="en-US" altLang="zh-TW" b="0" i="1" smtClean="0">
                            <a:latin typeface="Cambria Math" panose="02040503050406030204" pitchFamily="18" charset="0"/>
                          </a:rPr>
                        </m:ctrlPr>
                      </m:funcPr>
                      <m:fName>
                        <m:sSub>
                          <m:sSubPr>
                            <m:ctrlPr>
                              <a:rPr lang="en-US" altLang="zh-TW" b="0" i="1" smtClean="0">
                                <a:latin typeface="Cambria Math" panose="02040503050406030204" pitchFamily="18" charset="0"/>
                              </a:rPr>
                            </m:ctrlPr>
                          </m:sSubPr>
                          <m:e>
                            <m:r>
                              <m:rPr>
                                <m:sty m:val="p"/>
                              </m:rPr>
                              <a:rPr lang="en-US" altLang="zh-TW" b="0" i="0" smtClean="0">
                                <a:latin typeface="Cambria Math" panose="02040503050406030204" pitchFamily="18" charset="0"/>
                              </a:rPr>
                              <m:t>log</m:t>
                            </m:r>
                          </m:e>
                          <m:sub>
                            <m:r>
                              <a:rPr lang="en-US" altLang="zh-TW" b="0" i="1" smtClean="0">
                                <a:latin typeface="Cambria Math" panose="02040503050406030204" pitchFamily="18" charset="0"/>
                              </a:rPr>
                              <m:t>2</m:t>
                            </m:r>
                          </m:sub>
                        </m:sSub>
                      </m:fName>
                      <m:e>
                        <m:r>
                          <a:rPr lang="en-US" altLang="zh-TW" b="0" i="1" smtClean="0">
                            <a:latin typeface="Cambria Math" panose="02040503050406030204" pitchFamily="18" charset="0"/>
                          </a:rPr>
                          <m:t>𝑛</m:t>
                        </m:r>
                      </m:e>
                    </m:func>
                    <m:r>
                      <a:rPr lang="en-US" altLang="zh-TW" b="0" i="1" smtClean="0">
                        <a:latin typeface="Cambria Math" panose="02040503050406030204" pitchFamily="18" charset="0"/>
                      </a:rPr>
                      <m:t> </m:t>
                    </m:r>
                  </m:oMath>
                </a14:m>
                <a:r>
                  <a:rPr lang="en-US" altLang="zh-TW" dirty="0" smtClean="0">
                    <a:latin typeface="Comic Sans MS" panose="030F0702030302020204" pitchFamily="66" charset="0"/>
                  </a:rPr>
                  <a:t>when </a:t>
                </a:r>
                <a14:m>
                  <m:oMath xmlns:m="http://schemas.openxmlformats.org/officeDocument/2006/math">
                    <m:r>
                      <a:rPr lang="en-US" altLang="zh-TW" b="0" i="1" smtClean="0">
                        <a:latin typeface="Cambria Math" panose="02040503050406030204" pitchFamily="18" charset="0"/>
                      </a:rPr>
                      <m:t>𝑛</m:t>
                    </m:r>
                  </m:oMath>
                </a14:m>
                <a:r>
                  <a:rPr lang="en-US" altLang="zh-TW" dirty="0" smtClean="0">
                    <a:latin typeface="Comic Sans MS" panose="030F0702030302020204" pitchFamily="66" charset="0"/>
                  </a:rPr>
                  <a:t> is power of </a:t>
                </a:r>
                <a14:m>
                  <m:oMath xmlns:m="http://schemas.openxmlformats.org/officeDocument/2006/math">
                    <m:r>
                      <a:rPr lang="en-US" altLang="zh-TW" i="1" dirty="0" smtClean="0">
                        <a:latin typeface="Cambria Math" panose="02040503050406030204" pitchFamily="18" charset="0"/>
                      </a:rPr>
                      <m:t>2</m:t>
                    </m:r>
                  </m:oMath>
                </a14:m>
                <a:r>
                  <a:rPr lang="en-US" altLang="zh-TW" dirty="0" smtClean="0">
                    <a:latin typeface="Comic Sans MS" panose="030F0702030302020204" pitchFamily="66" charset="0"/>
                  </a:rPr>
                  <a:t>, and then delete one of them, length is still  </a:t>
                </a:r>
                <a14:m>
                  <m:oMath xmlns:m="http://schemas.openxmlformats.org/officeDocument/2006/math">
                    <m:func>
                      <m:funcPr>
                        <m:ctrlPr>
                          <a:rPr lang="en-US" altLang="zh-TW" b="0" i="1" smtClean="0">
                            <a:latin typeface="Cambria Math" panose="02040503050406030204" pitchFamily="18" charset="0"/>
                          </a:rPr>
                        </m:ctrlPr>
                      </m:funcPr>
                      <m:fName>
                        <m:sSub>
                          <m:sSubPr>
                            <m:ctrlPr>
                              <a:rPr lang="en-US" altLang="zh-TW" b="0" i="1" smtClean="0">
                                <a:latin typeface="Cambria Math" panose="02040503050406030204" pitchFamily="18" charset="0"/>
                              </a:rPr>
                            </m:ctrlPr>
                          </m:sSubPr>
                          <m:e>
                            <m:r>
                              <m:rPr>
                                <m:sty m:val="p"/>
                              </m:rPr>
                              <a:rPr lang="en-US" altLang="zh-TW" b="0" i="0" smtClean="0">
                                <a:latin typeface="Cambria Math" panose="02040503050406030204" pitchFamily="18" charset="0"/>
                              </a:rPr>
                              <m:t>log</m:t>
                            </m:r>
                          </m:e>
                          <m:sub>
                            <m:r>
                              <a:rPr lang="en-US" altLang="zh-TW" b="0" i="1" smtClean="0">
                                <a:latin typeface="Cambria Math" panose="02040503050406030204" pitchFamily="18" charset="0"/>
                              </a:rPr>
                              <m:t>2</m:t>
                            </m:r>
                          </m:sub>
                        </m:sSub>
                      </m:fName>
                      <m:e>
                        <m:r>
                          <a:rPr lang="en-US" altLang="zh-TW" b="0" i="1" smtClean="0">
                            <a:latin typeface="Cambria Math" panose="02040503050406030204" pitchFamily="18" charset="0"/>
                          </a:rPr>
                          <m:t>𝑛</m:t>
                        </m:r>
                      </m:e>
                    </m:func>
                    <m:r>
                      <a:rPr lang="en-US" altLang="zh-TW" b="0" i="1" smtClean="0">
                        <a:latin typeface="Cambria Math" panose="02040503050406030204" pitchFamily="18" charset="0"/>
                      </a:rPr>
                      <m:t>=</m:t>
                    </m:r>
                    <m:d>
                      <m:dPr>
                        <m:begChr m:val="⌈"/>
                        <m:endChr m:val="⌉"/>
                        <m:ctrlPr>
                          <a:rPr lang="en-US" altLang="zh-TW" b="0" i="1" smtClean="0">
                            <a:latin typeface="Cambria Math" panose="02040503050406030204" pitchFamily="18" charset="0"/>
                          </a:rPr>
                        </m:ctrlPr>
                      </m:dPr>
                      <m:e>
                        <m:func>
                          <m:funcPr>
                            <m:ctrlPr>
                              <a:rPr lang="en-US" altLang="zh-TW" b="0" i="1" smtClean="0">
                                <a:latin typeface="Cambria Math" panose="02040503050406030204" pitchFamily="18" charset="0"/>
                              </a:rPr>
                            </m:ctrlPr>
                          </m:funcPr>
                          <m:fName>
                            <m:sSub>
                              <m:sSubPr>
                                <m:ctrlPr>
                                  <a:rPr lang="en-US" altLang="zh-TW" b="0" i="1" smtClean="0">
                                    <a:latin typeface="Cambria Math" panose="02040503050406030204" pitchFamily="18" charset="0"/>
                                  </a:rPr>
                                </m:ctrlPr>
                              </m:sSubPr>
                              <m:e>
                                <m:r>
                                  <m:rPr>
                                    <m:sty m:val="p"/>
                                  </m:rPr>
                                  <a:rPr lang="en-US" altLang="zh-TW" b="0" i="0" smtClean="0">
                                    <a:latin typeface="Cambria Math" panose="02040503050406030204" pitchFamily="18" charset="0"/>
                                  </a:rPr>
                                  <m:t>log</m:t>
                                </m:r>
                              </m:e>
                              <m:sub>
                                <m:r>
                                  <a:rPr lang="en-US" altLang="zh-TW" b="0" i="1" smtClean="0">
                                    <a:latin typeface="Cambria Math" panose="02040503050406030204" pitchFamily="18" charset="0"/>
                                  </a:rPr>
                                  <m:t>2</m:t>
                                </m:r>
                              </m:sub>
                            </m:sSub>
                          </m:fName>
                          <m:e>
                            <m:r>
                              <a:rPr lang="en-US" altLang="zh-TW" b="0" i="1" smtClean="0">
                                <a:latin typeface="Cambria Math" panose="02040503050406030204" pitchFamily="18" charset="0"/>
                              </a:rPr>
                              <m:t>𝑘</m:t>
                            </m:r>
                          </m:e>
                        </m:func>
                      </m:e>
                    </m:d>
                  </m:oMath>
                </a14:m>
                <a:endParaRPr lang="en-US" altLang="zh-TW" dirty="0" smtClean="0">
                  <a:latin typeface="Comic Sans MS" panose="030F0702030302020204" pitchFamily="66" charset="0"/>
                </a:endParaRPr>
              </a:p>
              <a:p>
                <a:r>
                  <a:rPr lang="en-US" altLang="zh-TW" dirty="0" smtClean="0">
                    <a:latin typeface="Comic Sans MS" panose="030F0702030302020204" pitchFamily="66" charset="0"/>
                  </a:rPr>
                  <a:t>Inductive step</a:t>
                </a:r>
                <a:r>
                  <a:rPr lang="zh-TW" altLang="en-US" dirty="0" smtClean="0">
                    <a:latin typeface="Comic Sans MS" panose="030F0702030302020204" pitchFamily="66" charset="0"/>
                  </a:rPr>
                  <a:t>：</a:t>
                </a:r>
                <a:r>
                  <a:rPr lang="en-US" altLang="zh-TW" dirty="0" smtClean="0">
                    <a:latin typeface="Comic Sans MS" panose="030F0702030302020204" pitchFamily="66" charset="0"/>
                  </a:rPr>
                  <a:t>Consider </a:t>
                </a:r>
                <a14:m>
                  <m:oMath xmlns:m="http://schemas.openxmlformats.org/officeDocument/2006/math">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2</m:t>
                        </m:r>
                      </m:e>
                      <m:sup>
                        <m:r>
                          <a:rPr lang="en-US" altLang="zh-TW" b="0" i="1" smtClean="0">
                            <a:latin typeface="Cambria Math" panose="02040503050406030204" pitchFamily="18" charset="0"/>
                          </a:rPr>
                          <m:t>𝑛</m:t>
                        </m:r>
                        <m:r>
                          <a:rPr lang="en-US" altLang="zh-TW" b="0" i="1" smtClean="0">
                            <a:latin typeface="Cambria Math" panose="02040503050406030204" pitchFamily="18" charset="0"/>
                          </a:rPr>
                          <m:t>−1</m:t>
                        </m:r>
                      </m:sup>
                    </m:sSup>
                    <m:r>
                      <a:rPr lang="en-US" altLang="zh-TW" b="0" i="1" smtClean="0">
                        <a:latin typeface="Cambria Math" panose="02040503050406030204" pitchFamily="18" charset="0"/>
                      </a:rPr>
                      <m:t>&lt;</m:t>
                    </m:r>
                    <m:r>
                      <a:rPr lang="en-US" altLang="zh-TW" b="0" i="1" smtClean="0">
                        <a:latin typeface="Cambria Math" panose="02040503050406030204" pitchFamily="18" charset="0"/>
                      </a:rPr>
                      <m:t>𝑘</m:t>
                    </m:r>
                    <m:r>
                      <a:rPr lang="en-US" altLang="zh-TW" b="0" i="1" smtClean="0">
                        <a:latin typeface="Cambria Math" panose="02040503050406030204" pitchFamily="18" charset="0"/>
                      </a:rPr>
                      <m:t>&lt;</m:t>
                    </m:r>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2</m:t>
                        </m:r>
                      </m:e>
                      <m:sup>
                        <m:r>
                          <a:rPr lang="en-US" altLang="zh-TW" b="0" i="1" smtClean="0">
                            <a:latin typeface="Cambria Math" panose="02040503050406030204" pitchFamily="18" charset="0"/>
                          </a:rPr>
                          <m:t>𝑛</m:t>
                        </m:r>
                      </m:sup>
                    </m:sSup>
                    <m:r>
                      <a:rPr lang="en-US" altLang="zh-TW" b="0" i="1" smtClean="0">
                        <a:latin typeface="Cambria Math" panose="02040503050406030204" pitchFamily="18" charset="0"/>
                      </a:rPr>
                      <m:t>−1</m:t>
                    </m:r>
                  </m:oMath>
                </a14:m>
                <a:r>
                  <a:rPr lang="en-US" altLang="zh-TW" dirty="0" smtClean="0">
                    <a:latin typeface="Comic Sans MS" panose="030F0702030302020204" pitchFamily="66" charset="0"/>
                  </a:rPr>
                  <a:t>, for every odd </a:t>
                </a:r>
                <a14:m>
                  <m:oMath xmlns:m="http://schemas.openxmlformats.org/officeDocument/2006/math">
                    <m:r>
                      <a:rPr lang="en-US" altLang="zh-TW" b="0" i="1" smtClean="0">
                        <a:latin typeface="Cambria Math" panose="02040503050406030204" pitchFamily="18" charset="0"/>
                      </a:rPr>
                      <m:t>𝑘</m:t>
                    </m:r>
                    <m:r>
                      <a:rPr lang="en-US" altLang="zh-TW" b="0" i="1" smtClean="0">
                        <a:latin typeface="Cambria Math" panose="02040503050406030204" pitchFamily="18" charset="0"/>
                      </a:rPr>
                      <m:t>+2 (≥3)</m:t>
                    </m:r>
                  </m:oMath>
                </a14:m>
                <a:r>
                  <a:rPr lang="en-US" altLang="zh-TW" dirty="0" smtClean="0">
                    <a:latin typeface="Comic Sans MS" panose="030F0702030302020204" pitchFamily="66" charset="0"/>
                  </a:rPr>
                  <a:t>, We can find the Gray codes of length </a:t>
                </a:r>
                <a14:m>
                  <m:oMath xmlns:m="http://schemas.openxmlformats.org/officeDocument/2006/math">
                    <m:d>
                      <m:dPr>
                        <m:begChr m:val="⌈"/>
                        <m:endChr m:val="⌉"/>
                        <m:ctrlPr>
                          <a:rPr lang="en-US" altLang="zh-TW" i="1" smtClean="0">
                            <a:latin typeface="Cambria Math" panose="02040503050406030204" pitchFamily="18" charset="0"/>
                          </a:rPr>
                        </m:ctrlPr>
                      </m:dPr>
                      <m:e>
                        <m:func>
                          <m:funcPr>
                            <m:ctrlPr>
                              <a:rPr lang="en-US" altLang="zh-TW" b="0" i="1" smtClean="0">
                                <a:latin typeface="Cambria Math" panose="02040503050406030204" pitchFamily="18" charset="0"/>
                              </a:rPr>
                            </m:ctrlPr>
                          </m:funcPr>
                          <m:fName>
                            <m:sSub>
                              <m:sSubPr>
                                <m:ctrlPr>
                                  <a:rPr lang="en-US" altLang="zh-TW" b="0" i="1" smtClean="0">
                                    <a:latin typeface="Cambria Math" panose="02040503050406030204" pitchFamily="18" charset="0"/>
                                  </a:rPr>
                                </m:ctrlPr>
                              </m:sSubPr>
                              <m:e>
                                <m:r>
                                  <m:rPr>
                                    <m:sty m:val="p"/>
                                  </m:rPr>
                                  <a:rPr lang="en-US" altLang="zh-TW" b="0" i="0" smtClean="0">
                                    <a:latin typeface="Cambria Math" panose="02040503050406030204" pitchFamily="18" charset="0"/>
                                  </a:rPr>
                                  <m:t>log</m:t>
                                </m:r>
                              </m:e>
                              <m:sub>
                                <m:r>
                                  <a:rPr lang="en-US" altLang="zh-TW" b="0" i="1" smtClean="0">
                                    <a:latin typeface="Cambria Math" panose="02040503050406030204" pitchFamily="18" charset="0"/>
                                  </a:rPr>
                                  <m:t>2</m:t>
                                </m:r>
                              </m:sub>
                            </m:sSub>
                          </m:fName>
                          <m:e>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𝑘</m:t>
                                </m:r>
                                <m:r>
                                  <a:rPr lang="en-US" altLang="zh-TW" b="0" i="1" smtClean="0">
                                    <a:latin typeface="Cambria Math" panose="02040503050406030204" pitchFamily="18" charset="0"/>
                                  </a:rPr>
                                  <m:t>+2</m:t>
                                </m:r>
                              </m:e>
                            </m:d>
                          </m:e>
                        </m:func>
                      </m:e>
                    </m:d>
                    <m:r>
                      <a:rPr lang="en-US" altLang="zh-TW" b="0" i="1" smtClean="0">
                        <a:latin typeface="Cambria Math" panose="02040503050406030204" pitchFamily="18" charset="0"/>
                      </a:rPr>
                      <m:t>=</m:t>
                    </m:r>
                    <m:r>
                      <a:rPr lang="en-US" altLang="zh-TW" b="0" i="1" smtClean="0">
                        <a:latin typeface="Cambria Math" panose="02040503050406030204" pitchFamily="18" charset="0"/>
                      </a:rPr>
                      <m:t>𝑛</m:t>
                    </m:r>
                  </m:oMath>
                </a14:m>
                <a:r>
                  <a:rPr lang="zh-TW" altLang="en-US" dirty="0" smtClean="0">
                    <a:latin typeface="Comic Sans MS" panose="030F0702030302020204" pitchFamily="66" charset="0"/>
                  </a:rPr>
                  <a:t> </a:t>
                </a:r>
                <a:r>
                  <a:rPr lang="en-US" altLang="zh-TW" dirty="0" smtClean="0">
                    <a:latin typeface="Comic Sans MS" panose="030F0702030302020204" pitchFamily="66" charset="0"/>
                  </a:rPr>
                  <a:t>for </a:t>
                </a:r>
                <a14:m>
                  <m:oMath xmlns:m="http://schemas.openxmlformats.org/officeDocument/2006/math">
                    <m:r>
                      <a:rPr lang="en-US" altLang="zh-TW" b="0" i="1" smtClean="0">
                        <a:latin typeface="Cambria Math" panose="02040503050406030204" pitchFamily="18" charset="0"/>
                      </a:rPr>
                      <m:t>𝑘</m:t>
                    </m:r>
                    <m:r>
                      <a:rPr lang="en-US" altLang="zh-TW" b="0" i="1" smtClean="0">
                        <a:latin typeface="Cambria Math" panose="02040503050406030204" pitchFamily="18" charset="0"/>
                      </a:rPr>
                      <m:t>+2</m:t>
                    </m:r>
                  </m:oMath>
                </a14:m>
                <a:r>
                  <a:rPr lang="zh-TW" altLang="en-US" dirty="0" smtClean="0">
                    <a:latin typeface="Comic Sans MS" panose="030F0702030302020204" pitchFamily="66" charset="0"/>
                  </a:rPr>
                  <a:t> </a:t>
                </a:r>
                <a:r>
                  <a:rPr lang="en-US" altLang="zh-TW" dirty="0" smtClean="0">
                    <a:latin typeface="Comic Sans MS" panose="030F0702030302020204" pitchFamily="66" charset="0"/>
                  </a:rPr>
                  <a:t>object, then we just need to delete the first and the last.</a:t>
                </a:r>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943"/>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82862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1 (Cont.)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r>
                  <a:rPr lang="en-US" altLang="zh-TW" dirty="0" smtClean="0">
                    <a:latin typeface="Comic Sans MS" panose="030F0702030302020204" pitchFamily="66" charset="0"/>
                  </a:rPr>
                  <a:t>Prove there exist ‘closed’ Gray codes of length </a:t>
                </a:r>
                <a14:m>
                  <m:oMath xmlns:m="http://schemas.openxmlformats.org/officeDocument/2006/math">
                    <m:d>
                      <m:dPr>
                        <m:begChr m:val="⌈"/>
                        <m:endChr m:val="⌉"/>
                        <m:ctrlPr>
                          <a:rPr lang="en-US" altLang="zh-TW" i="1" smtClean="0">
                            <a:latin typeface="Cambria Math" panose="02040503050406030204" pitchFamily="18" charset="0"/>
                          </a:rPr>
                        </m:ctrlPr>
                      </m:dPr>
                      <m:e>
                        <m:func>
                          <m:funcPr>
                            <m:ctrlPr>
                              <a:rPr lang="en-US" altLang="zh-TW" b="0" i="1" smtClean="0">
                                <a:latin typeface="Cambria Math" panose="02040503050406030204" pitchFamily="18" charset="0"/>
                              </a:rPr>
                            </m:ctrlPr>
                          </m:funcPr>
                          <m:fName>
                            <m:sSub>
                              <m:sSubPr>
                                <m:ctrlPr>
                                  <a:rPr lang="en-US" altLang="zh-TW" b="0" i="1" smtClean="0">
                                    <a:latin typeface="Cambria Math" panose="02040503050406030204" pitchFamily="18" charset="0"/>
                                  </a:rPr>
                                </m:ctrlPr>
                              </m:sSubPr>
                              <m:e>
                                <m:r>
                                  <m:rPr>
                                    <m:sty m:val="p"/>
                                  </m:rPr>
                                  <a:rPr lang="en-US" altLang="zh-TW" b="0" i="0" smtClean="0">
                                    <a:latin typeface="Cambria Math" panose="02040503050406030204" pitchFamily="18" charset="0"/>
                                  </a:rPr>
                                  <m:t>log</m:t>
                                </m:r>
                              </m:e>
                              <m:sub>
                                <m:r>
                                  <a:rPr lang="en-US" altLang="zh-TW" b="0" i="1" smtClean="0">
                                    <a:latin typeface="Cambria Math" panose="02040503050406030204" pitchFamily="18" charset="0"/>
                                  </a:rPr>
                                  <m:t>2</m:t>
                                </m:r>
                              </m:sub>
                            </m:sSub>
                          </m:fName>
                          <m:e>
                            <m:r>
                              <a:rPr lang="en-US" altLang="zh-TW" b="0" i="1" smtClean="0">
                                <a:latin typeface="Cambria Math" panose="02040503050406030204" pitchFamily="18" charset="0"/>
                              </a:rPr>
                              <m:t>𝑘</m:t>
                            </m:r>
                          </m:e>
                        </m:func>
                      </m:e>
                    </m:d>
                  </m:oMath>
                </a14:m>
                <a:r>
                  <a:rPr lang="zh-TW" altLang="en-US" dirty="0" smtClean="0">
                    <a:latin typeface="Comic Sans MS" panose="030F0702030302020204" pitchFamily="66" charset="0"/>
                  </a:rPr>
                  <a:t> </a:t>
                </a:r>
                <a:r>
                  <a:rPr lang="en-US" altLang="zh-TW" dirty="0" smtClean="0">
                    <a:latin typeface="Comic Sans MS" panose="030F0702030302020204" pitchFamily="66" charset="0"/>
                  </a:rPr>
                  <a:t>for positive even number</a:t>
                </a:r>
              </a:p>
              <a:p>
                <a:r>
                  <a:rPr lang="en-US" altLang="zh-TW" dirty="0" smtClean="0">
                    <a:latin typeface="Comic Sans MS" panose="030F0702030302020204" pitchFamily="66" charset="0"/>
                  </a:rPr>
                  <a:t>Base case</a:t>
                </a:r>
                <a:r>
                  <a:rPr lang="zh-TW" altLang="en-US" dirty="0" smtClean="0">
                    <a:latin typeface="Comic Sans MS" panose="030F0702030302020204" pitchFamily="66" charset="0"/>
                  </a:rPr>
                  <a:t>：</a:t>
                </a:r>
                <a14:m>
                  <m:oMath xmlns:m="http://schemas.openxmlformats.org/officeDocument/2006/math">
                    <m:r>
                      <a:rPr lang="en-US" altLang="zh-TW" b="0" i="1" smtClean="0">
                        <a:latin typeface="Cambria Math" panose="02040503050406030204" pitchFamily="18" charset="0"/>
                      </a:rPr>
                      <m:t>𝑘</m:t>
                    </m:r>
                    <m:r>
                      <a:rPr lang="en-US" altLang="zh-TW" b="0" i="1" smtClean="0">
                        <a:latin typeface="Cambria Math" panose="02040503050406030204" pitchFamily="18" charset="0"/>
                      </a:rPr>
                      <m:t>=2</m:t>
                    </m:r>
                  </m:oMath>
                </a14:m>
                <a:r>
                  <a:rPr lang="en-US" altLang="zh-TW" dirty="0" smtClean="0">
                    <a:latin typeface="Comic Sans MS" panose="030F0702030302020204" pitchFamily="66" charset="0"/>
                  </a:rPr>
                  <a:t>, by Lemma 1</a:t>
                </a:r>
              </a:p>
              <a:p>
                <a:r>
                  <a:rPr lang="en-US" altLang="zh-TW" dirty="0" smtClean="0">
                    <a:latin typeface="Comic Sans MS" panose="030F0702030302020204" pitchFamily="66" charset="0"/>
                  </a:rPr>
                  <a:t>Inductive step</a:t>
                </a:r>
                <a:r>
                  <a:rPr lang="zh-TW" altLang="en-US" dirty="0" smtClean="0">
                    <a:latin typeface="Comic Sans MS" panose="030F0702030302020204" pitchFamily="66" charset="0"/>
                  </a:rPr>
                  <a:t>：</a:t>
                </a:r>
                <a14:m>
                  <m:oMath xmlns:m="http://schemas.openxmlformats.org/officeDocument/2006/math">
                    <m:r>
                      <a:rPr lang="en-US" altLang="zh-TW" b="0" i="1" smtClean="0">
                        <a:latin typeface="Cambria Math" panose="02040503050406030204" pitchFamily="18" charset="0"/>
                      </a:rPr>
                      <m:t>𝑘</m:t>
                    </m:r>
                    <m:r>
                      <a:rPr lang="en-US" altLang="zh-TW" b="0" i="1" smtClean="0">
                        <a:latin typeface="Cambria Math" panose="02040503050406030204" pitchFamily="18" charset="0"/>
                      </a:rPr>
                      <m:t>=2</m:t>
                    </m:r>
                    <m:r>
                      <a:rPr lang="en-US" altLang="zh-TW" b="0" i="1" smtClean="0">
                        <a:latin typeface="Cambria Math" panose="02040503050406030204" pitchFamily="18" charset="0"/>
                      </a:rPr>
                      <m:t>𝑗</m:t>
                    </m:r>
                    <m:r>
                      <a:rPr lang="en-US" altLang="zh-TW" b="0" i="1" smtClean="0">
                        <a:latin typeface="Cambria Math" panose="02040503050406030204" pitchFamily="18" charset="0"/>
                      </a:rPr>
                      <m:t>,  </m:t>
                    </m:r>
                    <m:r>
                      <a:rPr lang="en-US" altLang="zh-TW" b="0" i="1" smtClean="0">
                        <a:latin typeface="Cambria Math" panose="02040503050406030204" pitchFamily="18" charset="0"/>
                      </a:rPr>
                      <m:t>𝑗</m:t>
                    </m:r>
                    <m:r>
                      <a:rPr lang="en-US" altLang="zh-TW" b="0" i="1" smtClean="0">
                        <a:latin typeface="Cambria Math" panose="02040503050406030204" pitchFamily="18" charset="0"/>
                      </a:rPr>
                      <m:t>&gt;1</m:t>
                    </m:r>
                  </m:oMath>
                </a14:m>
                <a:r>
                  <a:rPr lang="en-US" altLang="zh-TW" dirty="0" smtClean="0">
                    <a:latin typeface="Comic Sans MS" panose="030F0702030302020204" pitchFamily="66" charset="0"/>
                  </a:rPr>
                  <a:t>,From Lemma 2, we can find an open Gray codes of length </a:t>
                </a:r>
                <a14:m>
                  <m:oMath xmlns:m="http://schemas.openxmlformats.org/officeDocument/2006/math">
                    <m:d>
                      <m:dPr>
                        <m:begChr m:val="⌈"/>
                        <m:endChr m:val="⌉"/>
                        <m:ctrlPr>
                          <a:rPr lang="en-US" altLang="zh-TW" i="1" smtClean="0">
                            <a:latin typeface="Cambria Math" panose="02040503050406030204" pitchFamily="18" charset="0"/>
                          </a:rPr>
                        </m:ctrlPr>
                      </m:dPr>
                      <m:e>
                        <m:func>
                          <m:funcPr>
                            <m:ctrlPr>
                              <a:rPr lang="en-US" altLang="zh-TW" b="0" i="1" smtClean="0">
                                <a:latin typeface="Cambria Math" panose="02040503050406030204" pitchFamily="18" charset="0"/>
                              </a:rPr>
                            </m:ctrlPr>
                          </m:funcPr>
                          <m:fName>
                            <m:sSub>
                              <m:sSubPr>
                                <m:ctrlPr>
                                  <a:rPr lang="en-US" altLang="zh-TW" b="0" i="1" smtClean="0">
                                    <a:latin typeface="Cambria Math" panose="02040503050406030204" pitchFamily="18" charset="0"/>
                                  </a:rPr>
                                </m:ctrlPr>
                              </m:sSubPr>
                              <m:e>
                                <m:r>
                                  <m:rPr>
                                    <m:sty m:val="p"/>
                                  </m:rPr>
                                  <a:rPr lang="en-US" altLang="zh-TW" b="0" i="0" smtClean="0">
                                    <a:latin typeface="Cambria Math" panose="02040503050406030204" pitchFamily="18" charset="0"/>
                                  </a:rPr>
                                  <m:t>log</m:t>
                                </m:r>
                              </m:e>
                              <m:sub>
                                <m:r>
                                  <a:rPr lang="en-US" altLang="zh-TW" b="0" i="1" smtClean="0">
                                    <a:latin typeface="Cambria Math" panose="02040503050406030204" pitchFamily="18" charset="0"/>
                                  </a:rPr>
                                  <m:t>2</m:t>
                                </m:r>
                              </m:sub>
                            </m:sSub>
                          </m:fName>
                          <m:e>
                            <m:r>
                              <a:rPr lang="en-US" altLang="zh-TW" b="0" i="1" smtClean="0">
                                <a:latin typeface="Cambria Math" panose="02040503050406030204" pitchFamily="18" charset="0"/>
                              </a:rPr>
                              <m:t>𝑘</m:t>
                            </m:r>
                          </m:e>
                        </m:func>
                      </m:e>
                    </m:d>
                  </m:oMath>
                </a14:m>
                <a:r>
                  <a:rPr lang="zh-TW" altLang="en-US" dirty="0" smtClean="0">
                    <a:latin typeface="Comic Sans MS" panose="030F0702030302020204" pitchFamily="66" charset="0"/>
                  </a:rPr>
                  <a:t> </a:t>
                </a:r>
                <a:r>
                  <a:rPr lang="en-US" altLang="zh-TW" dirty="0" smtClean="0">
                    <a:latin typeface="Comic Sans MS" panose="030F0702030302020204" pitchFamily="66" charset="0"/>
                  </a:rPr>
                  <a:t>for odd number, then we can add an additional bit, and then connect it.</a:t>
                </a:r>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786"/>
                </a:stretch>
              </a:blipFill>
            </p:spPr>
            <p:txBody>
              <a:bodyPr/>
              <a:lstStyle/>
              <a:p>
                <a:r>
                  <a:rPr lang="zh-TW" altLang="en-US">
                    <a:noFill/>
                  </a:rPr>
                  <a:t> </a:t>
                </a:r>
              </a:p>
            </p:txBody>
          </p:sp>
        </mc:Fallback>
      </mc:AlternateContent>
      <p:grpSp>
        <p:nvGrpSpPr>
          <p:cNvPr id="19" name="群組 18"/>
          <p:cNvGrpSpPr/>
          <p:nvPr/>
        </p:nvGrpSpPr>
        <p:grpSpPr>
          <a:xfrm>
            <a:off x="2234642" y="3892364"/>
            <a:ext cx="2487827" cy="2082499"/>
            <a:chOff x="2402788" y="3863546"/>
            <a:chExt cx="2487827" cy="2082499"/>
          </a:xfrm>
        </p:grpSpPr>
        <p:sp>
          <p:nvSpPr>
            <p:cNvPr id="6" name="橢圓 5"/>
            <p:cNvSpPr/>
            <p:nvPr/>
          </p:nvSpPr>
          <p:spPr>
            <a:xfrm>
              <a:off x="2479588" y="4044778"/>
              <a:ext cx="1800000" cy="18000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3862163" y="4293510"/>
              <a:ext cx="626062" cy="663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橢圓 6"/>
            <p:cNvSpPr/>
            <p:nvPr/>
          </p:nvSpPr>
          <p:spPr>
            <a:xfrm>
              <a:off x="3289588" y="3954162"/>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橢圓 7"/>
            <p:cNvSpPr/>
            <p:nvPr/>
          </p:nvSpPr>
          <p:spPr>
            <a:xfrm>
              <a:off x="2402788" y="4847967"/>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橢圓 8"/>
            <p:cNvSpPr/>
            <p:nvPr/>
          </p:nvSpPr>
          <p:spPr>
            <a:xfrm>
              <a:off x="3882712" y="419305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p:nvSpPr>
          <p:spPr>
            <a:xfrm>
              <a:off x="2688225" y="555474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p:nvSpPr>
          <p:spPr>
            <a:xfrm>
              <a:off x="2688225" y="4193059"/>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11"/>
            <p:cNvSpPr/>
            <p:nvPr/>
          </p:nvSpPr>
          <p:spPr>
            <a:xfrm>
              <a:off x="3882712" y="555474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橢圓 12"/>
            <p:cNvSpPr/>
            <p:nvPr/>
          </p:nvSpPr>
          <p:spPr>
            <a:xfrm>
              <a:off x="4203988" y="4856204"/>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橢圓 13"/>
            <p:cNvSpPr/>
            <p:nvPr/>
          </p:nvSpPr>
          <p:spPr>
            <a:xfrm>
              <a:off x="3289588" y="5764813"/>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橢圓 15"/>
            <p:cNvSpPr/>
            <p:nvPr/>
          </p:nvSpPr>
          <p:spPr>
            <a:xfrm>
              <a:off x="4710615" y="3863546"/>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 name="直線接點 17"/>
            <p:cNvCxnSpPr>
              <a:stCxn id="9" idx="6"/>
              <a:endCxn id="16" idx="2"/>
            </p:cNvCxnSpPr>
            <p:nvPr/>
          </p:nvCxnSpPr>
          <p:spPr>
            <a:xfrm flipV="1">
              <a:off x="4062712" y="3954162"/>
              <a:ext cx="647903" cy="3295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群組 19"/>
          <p:cNvGrpSpPr/>
          <p:nvPr/>
        </p:nvGrpSpPr>
        <p:grpSpPr>
          <a:xfrm flipH="1">
            <a:off x="5282970" y="3892364"/>
            <a:ext cx="2487827" cy="2082499"/>
            <a:chOff x="2402788" y="3863546"/>
            <a:chExt cx="2487827" cy="2082499"/>
          </a:xfrm>
        </p:grpSpPr>
        <p:sp>
          <p:nvSpPr>
            <p:cNvPr id="21" name="橢圓 20"/>
            <p:cNvSpPr/>
            <p:nvPr/>
          </p:nvSpPr>
          <p:spPr>
            <a:xfrm>
              <a:off x="2479588" y="4044778"/>
              <a:ext cx="1800000" cy="18000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p:cNvSpPr/>
            <p:nvPr/>
          </p:nvSpPr>
          <p:spPr>
            <a:xfrm>
              <a:off x="3862163" y="4293510"/>
              <a:ext cx="626062" cy="663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橢圓 22"/>
            <p:cNvSpPr/>
            <p:nvPr/>
          </p:nvSpPr>
          <p:spPr>
            <a:xfrm>
              <a:off x="3289588" y="3954162"/>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橢圓 23"/>
            <p:cNvSpPr/>
            <p:nvPr/>
          </p:nvSpPr>
          <p:spPr>
            <a:xfrm>
              <a:off x="2402788" y="4847967"/>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橢圓 24"/>
            <p:cNvSpPr/>
            <p:nvPr/>
          </p:nvSpPr>
          <p:spPr>
            <a:xfrm>
              <a:off x="3882712" y="419305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橢圓 25"/>
            <p:cNvSpPr/>
            <p:nvPr/>
          </p:nvSpPr>
          <p:spPr>
            <a:xfrm>
              <a:off x="2688225" y="555474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橢圓 26"/>
            <p:cNvSpPr/>
            <p:nvPr/>
          </p:nvSpPr>
          <p:spPr>
            <a:xfrm>
              <a:off x="2688225" y="4193059"/>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橢圓 27"/>
            <p:cNvSpPr/>
            <p:nvPr/>
          </p:nvSpPr>
          <p:spPr>
            <a:xfrm>
              <a:off x="3882712" y="5554748"/>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橢圓 28"/>
            <p:cNvSpPr/>
            <p:nvPr/>
          </p:nvSpPr>
          <p:spPr>
            <a:xfrm>
              <a:off x="4203988" y="4856204"/>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橢圓 29"/>
            <p:cNvSpPr/>
            <p:nvPr/>
          </p:nvSpPr>
          <p:spPr>
            <a:xfrm>
              <a:off x="3289588" y="5764813"/>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橢圓 30"/>
            <p:cNvSpPr/>
            <p:nvPr/>
          </p:nvSpPr>
          <p:spPr>
            <a:xfrm>
              <a:off x="4710615" y="3863546"/>
              <a:ext cx="180000" cy="1812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2" name="直線接點 31"/>
            <p:cNvCxnSpPr>
              <a:stCxn id="25" idx="6"/>
              <a:endCxn id="31" idx="2"/>
            </p:cNvCxnSpPr>
            <p:nvPr/>
          </p:nvCxnSpPr>
          <p:spPr>
            <a:xfrm flipV="1">
              <a:off x="4062712" y="3954162"/>
              <a:ext cx="647903" cy="3295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7" name="直線接點 46"/>
          <p:cNvCxnSpPr>
            <a:stCxn id="16" idx="6"/>
            <a:endCxn id="31" idx="6"/>
          </p:cNvCxnSpPr>
          <p:nvPr/>
        </p:nvCxnSpPr>
        <p:spPr>
          <a:xfrm>
            <a:off x="4722469" y="3982980"/>
            <a:ext cx="560501"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a:xfrm>
            <a:off x="4235738" y="4985474"/>
            <a:ext cx="1551183"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26859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2</a:t>
            </a:r>
            <a:endParaRPr lang="zh-TW" altLang="en-US" dirty="0"/>
          </a:p>
        </p:txBody>
      </p:sp>
      <mc:AlternateContent xmlns:mc="http://schemas.openxmlformats.org/markup-compatibility/2006">
        <mc:Choice xmlns:a14="http://schemas.microsoft.com/office/drawing/2010/main" Requires="a14">
          <p:sp>
            <p:nvSpPr>
              <p:cNvPr id="3" name="內容版面配置區 2"/>
              <p:cNvSpPr>
                <a:spLocks noGrp="1"/>
              </p:cNvSpPr>
              <p:nvPr>
                <p:ph idx="1"/>
              </p:nvPr>
            </p:nvSpPr>
            <p:spPr/>
            <p:txBody>
              <a:bodyPr/>
              <a:lstStyle/>
              <a:p>
                <a:r>
                  <a:rPr lang="en-US" altLang="zh-TW" dirty="0">
                    <a:latin typeface="Comic Sans MS" panose="030F0702030302020204" pitchFamily="66" charset="0"/>
                  </a:rPr>
                  <a:t>We can define anti-Gray codes in the following way. Instead of minimizing the difference between two consecutive strings, we can try to maximize it. Is it possible to design an encoding for any even number of objects such that each pair of two consecutive strings differ by k bits (where </a:t>
                </a:r>
                <a14:m>
                  <m:oMath xmlns:m="http://schemas.openxmlformats.org/officeDocument/2006/math">
                    <m:r>
                      <a:rPr lang="en-US" altLang="zh-TW" i="1" dirty="0" smtClean="0">
                        <a:latin typeface="Cambria Math" panose="02040503050406030204" pitchFamily="18" charset="0"/>
                      </a:rPr>
                      <m:t>𝑘</m:t>
                    </m:r>
                  </m:oMath>
                </a14:m>
                <a:r>
                  <a:rPr lang="en-US" altLang="zh-TW" dirty="0">
                    <a:latin typeface="Comic Sans MS" panose="030F0702030302020204" pitchFamily="66" charset="0"/>
                  </a:rPr>
                  <a:t> is the number of bits in each string)? How about </a:t>
                </a:r>
                <a14:m>
                  <m:oMath xmlns:m="http://schemas.openxmlformats.org/officeDocument/2006/math">
                    <m:r>
                      <a:rPr lang="en-US" altLang="zh-TW" i="1" dirty="0" smtClean="0">
                        <a:latin typeface="Cambria Math" panose="02040503050406030204" pitchFamily="18" charset="0"/>
                      </a:rPr>
                      <m:t>𝑘</m:t>
                    </m:r>
                    <m:r>
                      <a:rPr lang="en-US" altLang="zh-TW" i="1" dirty="0" smtClean="0">
                        <a:latin typeface="Cambria Math" panose="02040503050406030204" pitchFamily="18" charset="0"/>
                      </a:rPr>
                      <m:t>−1 </m:t>
                    </m:r>
                  </m:oMath>
                </a14:m>
                <a:r>
                  <a:rPr lang="en-US" altLang="zh-TW" dirty="0">
                    <a:latin typeface="Comic Sans MS" panose="030F0702030302020204" pitchFamily="66" charset="0"/>
                  </a:rPr>
                  <a:t>bits (or </a:t>
                </a:r>
                <a14:m>
                  <m:oMath xmlns:m="http://schemas.openxmlformats.org/officeDocument/2006/math">
                    <m:r>
                      <a:rPr lang="en-US" altLang="zh-TW" i="1" dirty="0" smtClean="0">
                        <a:latin typeface="Cambria Math" panose="02040503050406030204" pitchFamily="18" charset="0"/>
                      </a:rPr>
                      <m:t>𝑘</m:t>
                    </m:r>
                    <m:r>
                      <a:rPr lang="en-US" altLang="zh-TW" i="1" dirty="0" smtClean="0">
                        <a:latin typeface="Cambria Math" panose="02040503050406030204" pitchFamily="18" charset="0"/>
                      </a:rPr>
                      <m:t>−2</m:t>
                    </m:r>
                  </m:oMath>
                </a14:m>
                <a:r>
                  <a:rPr lang="en-US" altLang="zh-TW" dirty="0">
                    <a:latin typeface="Comic Sans MS" panose="030F0702030302020204" pitchFamily="66" charset="0"/>
                  </a:rPr>
                  <a:t>, </a:t>
                </a:r>
                <a14:m>
                  <m:oMath xmlns:m="http://schemas.openxmlformats.org/officeDocument/2006/math">
                    <m:r>
                      <a:rPr lang="en-US" altLang="zh-TW" i="1" dirty="0" smtClean="0">
                        <a:latin typeface="Cambria Math" panose="02040503050406030204" pitchFamily="18" charset="0"/>
                      </a:rPr>
                      <m:t>𝑘</m:t>
                    </m:r>
                    <m:r>
                      <a:rPr lang="en-US" altLang="zh-TW" i="1" dirty="0" smtClean="0">
                        <a:latin typeface="Cambria Math" panose="02040503050406030204" pitchFamily="18" charset="0"/>
                      </a:rPr>
                      <m:t>−3</m:t>
                    </m:r>
                  </m:oMath>
                </a14:m>
                <a:r>
                  <a:rPr lang="en-US" altLang="zh-TW" dirty="0">
                    <a:latin typeface="Comic Sans MS" panose="030F0702030302020204" pitchFamily="66" charset="0"/>
                  </a:rPr>
                  <a:t>, etc.)? If it is possible, find an efficient construction.</a:t>
                </a:r>
                <a:endParaRPr lang="en-US" altLang="zh-TW" dirty="0">
                  <a:latin typeface="Comic Sans MS" panose="030F0702030302020204" pitchFamily="66" charset="0"/>
                </a:endParaRPr>
              </a:p>
            </p:txBody>
          </p:sp>
        </mc:Choice>
        <mc:Fallback>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786" r="-709"/>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9056415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a:t>
            </a:r>
            <a:r>
              <a:rPr lang="en-US" altLang="zh-TW" dirty="0" smtClean="0"/>
              <a:t>2(Cont.)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r>
                  <a:rPr lang="en-US" altLang="zh-TW" dirty="0" smtClean="0">
                    <a:latin typeface="Comic Sans MS" panose="030F0702030302020204" pitchFamily="66" charset="0"/>
                  </a:rPr>
                  <a:t>It is impossible to </a:t>
                </a:r>
                <a:r>
                  <a:rPr lang="en-US" altLang="zh-TW" dirty="0">
                    <a:latin typeface="Comic Sans MS" panose="030F0702030302020204" pitchFamily="66" charset="0"/>
                  </a:rPr>
                  <a:t>design an </a:t>
                </a:r>
                <a:r>
                  <a:rPr lang="en-US" altLang="zh-TW" dirty="0" smtClean="0">
                    <a:latin typeface="Comic Sans MS" panose="030F0702030302020204" pitchFamily="66" charset="0"/>
                  </a:rPr>
                  <a:t>encoding such </a:t>
                </a:r>
                <a:r>
                  <a:rPr lang="en-US" altLang="zh-TW" dirty="0">
                    <a:latin typeface="Comic Sans MS" panose="030F0702030302020204" pitchFamily="66" charset="0"/>
                  </a:rPr>
                  <a:t>that each pair of two consecutive strings differ by </a:t>
                </a:r>
                <a14:m>
                  <m:oMath xmlns:m="http://schemas.openxmlformats.org/officeDocument/2006/math">
                    <m:r>
                      <a:rPr lang="en-US" altLang="zh-TW" i="1" dirty="0" smtClean="0">
                        <a:latin typeface="Cambria Math" panose="02040503050406030204" pitchFamily="18" charset="0"/>
                      </a:rPr>
                      <m:t>𝑘</m:t>
                    </m:r>
                  </m:oMath>
                </a14:m>
                <a:r>
                  <a:rPr lang="en-US" altLang="zh-TW" dirty="0">
                    <a:latin typeface="Comic Sans MS" panose="030F0702030302020204" pitchFamily="66" charset="0"/>
                  </a:rPr>
                  <a:t> </a:t>
                </a:r>
                <a:r>
                  <a:rPr lang="en-US" altLang="zh-TW" dirty="0" smtClean="0">
                    <a:latin typeface="Comic Sans MS" panose="030F0702030302020204" pitchFamily="66" charset="0"/>
                  </a:rPr>
                  <a:t>bits, because if you do so, the third string will equal to the first.</a:t>
                </a:r>
              </a:p>
              <a:p>
                <a:r>
                  <a:rPr lang="en-US" altLang="zh-TW" dirty="0" smtClean="0">
                    <a:latin typeface="Comic Sans MS" panose="030F0702030302020204" pitchFamily="66" charset="0"/>
                  </a:rPr>
                  <a:t>So, we will figure out whether </a:t>
                </a:r>
                <a14:m>
                  <m:oMath xmlns:m="http://schemas.openxmlformats.org/officeDocument/2006/math">
                    <m:r>
                      <a:rPr lang="en-US" altLang="zh-TW" b="0" i="1" smtClean="0">
                        <a:latin typeface="Cambria Math" panose="02040503050406030204" pitchFamily="18" charset="0"/>
                      </a:rPr>
                      <m:t>𝑘</m:t>
                    </m:r>
                    <m:r>
                      <a:rPr lang="en-US" altLang="zh-TW" b="0" i="1" smtClean="0">
                        <a:latin typeface="Cambria Math" panose="02040503050406030204" pitchFamily="18" charset="0"/>
                      </a:rPr>
                      <m:t>−1</m:t>
                    </m:r>
                  </m:oMath>
                </a14:m>
                <a:r>
                  <a:rPr lang="zh-TW" altLang="en-US" dirty="0" smtClean="0">
                    <a:latin typeface="Comic Sans MS" panose="030F0702030302020204" pitchFamily="66" charset="0"/>
                  </a:rPr>
                  <a:t> </a:t>
                </a:r>
                <a:r>
                  <a:rPr lang="en-US" altLang="zh-TW" dirty="0" smtClean="0">
                    <a:latin typeface="Comic Sans MS" panose="030F0702030302020204" pitchFamily="66" charset="0"/>
                  </a:rPr>
                  <a:t>bits is available.</a:t>
                </a:r>
              </a:p>
              <a:p>
                <a:r>
                  <a:rPr lang="en-US" altLang="zh-TW" dirty="0" smtClean="0">
                    <a:latin typeface="Comic Sans MS" panose="030F0702030302020204" pitchFamily="66" charset="0"/>
                  </a:rPr>
                  <a:t>First, construct Gray codes for the </a:t>
                </a:r>
                <a14:m>
                  <m:oMath xmlns:m="http://schemas.openxmlformats.org/officeDocument/2006/math">
                    <m:f>
                      <m:fPr>
                        <m:ctrlPr>
                          <a:rPr lang="en-US" altLang="zh-TW" b="0" i="1" smtClean="0">
                            <a:latin typeface="Cambria Math" panose="02040503050406030204" pitchFamily="18" charset="0"/>
                          </a:rPr>
                        </m:ctrlPr>
                      </m:fPr>
                      <m:num>
                        <m:r>
                          <a:rPr lang="en-US" altLang="zh-TW" b="0" i="1" smtClean="0">
                            <a:latin typeface="Cambria Math" panose="02040503050406030204" pitchFamily="18" charset="0"/>
                          </a:rPr>
                          <m:t>𝑛</m:t>
                        </m:r>
                      </m:num>
                      <m:den>
                        <m:r>
                          <a:rPr lang="en-US" altLang="zh-TW" b="0" i="1" smtClean="0">
                            <a:latin typeface="Cambria Math" panose="02040503050406030204" pitchFamily="18" charset="0"/>
                          </a:rPr>
                          <m:t>2</m:t>
                        </m:r>
                      </m:den>
                    </m:f>
                  </m:oMath>
                </a14:m>
                <a:r>
                  <a:rPr lang="en-US" altLang="zh-TW" dirty="0" smtClean="0">
                    <a:latin typeface="Comic Sans MS" panose="030F0702030302020204" pitchFamily="66" charset="0"/>
                  </a:rPr>
                  <a:t> objects. (use </a:t>
                </a:r>
                <a14:m>
                  <m:oMath xmlns:m="http://schemas.openxmlformats.org/officeDocument/2006/math">
                    <m:r>
                      <a:rPr lang="en-US" altLang="zh-TW" b="0" i="1" smtClean="0">
                        <a:latin typeface="Cambria Math" panose="02040503050406030204" pitchFamily="18" charset="0"/>
                      </a:rPr>
                      <m:t>𝑛</m:t>
                    </m:r>
                    <m:r>
                      <a:rPr lang="en-US" altLang="zh-TW" b="0" i="1" smtClean="0">
                        <a:latin typeface="Cambria Math" panose="02040503050406030204" pitchFamily="18" charset="0"/>
                      </a:rPr>
                      <m:t>=8</m:t>
                    </m:r>
                  </m:oMath>
                </a14:m>
                <a:r>
                  <a:rPr lang="en-US" altLang="zh-TW" dirty="0" smtClean="0">
                    <a:latin typeface="Comic Sans MS" panose="030F0702030302020204" pitchFamily="66" charset="0"/>
                  </a:rPr>
                  <a:t> as example)</a:t>
                </a:r>
                <a:endParaRPr lang="en-US" altLang="zh-TW"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786"/>
                </a:stretch>
              </a:blipFill>
            </p:spPr>
            <p:txBody>
              <a:bodyPr/>
              <a:lstStyle/>
              <a:p>
                <a:r>
                  <a:rPr lang="zh-TW" altLang="en-US">
                    <a:noFill/>
                  </a:rPr>
                  <a:t> </a:t>
                </a:r>
              </a:p>
            </p:txBody>
          </p:sp>
        </mc:Fallback>
      </mc:AlternateContent>
      <p:grpSp>
        <p:nvGrpSpPr>
          <p:cNvPr id="9" name="群組 8"/>
          <p:cNvGrpSpPr/>
          <p:nvPr/>
        </p:nvGrpSpPr>
        <p:grpSpPr>
          <a:xfrm>
            <a:off x="3623217" y="3370410"/>
            <a:ext cx="2709035" cy="2411197"/>
            <a:chOff x="3623217" y="3370410"/>
            <a:chExt cx="2709035" cy="2411197"/>
          </a:xfrm>
        </p:grpSpPr>
        <p:sp>
          <p:nvSpPr>
            <p:cNvPr id="4" name="橢圓 3"/>
            <p:cNvSpPr/>
            <p:nvPr/>
          </p:nvSpPr>
          <p:spPr>
            <a:xfrm>
              <a:off x="3985668" y="3617545"/>
              <a:ext cx="1980000" cy="198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圓角矩形 4"/>
            <p:cNvSpPr/>
            <p:nvPr/>
          </p:nvSpPr>
          <p:spPr>
            <a:xfrm>
              <a:off x="4609084" y="337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00</a:t>
              </a:r>
              <a:endParaRPr lang="zh-TW" altLang="en-US" dirty="0">
                <a:solidFill>
                  <a:schemeClr val="tx1"/>
                </a:solidFill>
              </a:endParaRPr>
            </a:p>
          </p:txBody>
        </p:sp>
        <p:sp>
          <p:nvSpPr>
            <p:cNvPr id="6" name="圓角矩形 5"/>
            <p:cNvSpPr/>
            <p:nvPr/>
          </p:nvSpPr>
          <p:spPr>
            <a:xfrm>
              <a:off x="3623217" y="436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10</a:t>
              </a:r>
              <a:endParaRPr lang="zh-TW" altLang="en-US" dirty="0">
                <a:solidFill>
                  <a:schemeClr val="tx1"/>
                </a:solidFill>
              </a:endParaRPr>
            </a:p>
          </p:txBody>
        </p:sp>
        <p:sp>
          <p:nvSpPr>
            <p:cNvPr id="7" name="圓角矩形 6"/>
            <p:cNvSpPr/>
            <p:nvPr/>
          </p:nvSpPr>
          <p:spPr>
            <a:xfrm>
              <a:off x="5599084" y="436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01</a:t>
              </a:r>
              <a:endParaRPr lang="zh-TW" altLang="en-US" dirty="0">
                <a:solidFill>
                  <a:schemeClr val="tx1"/>
                </a:solidFill>
              </a:endParaRPr>
            </a:p>
          </p:txBody>
        </p:sp>
        <p:sp>
          <p:nvSpPr>
            <p:cNvPr id="8" name="圓角矩形 7"/>
            <p:cNvSpPr/>
            <p:nvPr/>
          </p:nvSpPr>
          <p:spPr>
            <a:xfrm>
              <a:off x="4609084" y="5287337"/>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11</a:t>
              </a:r>
              <a:endParaRPr lang="zh-TW" altLang="en-US" dirty="0">
                <a:solidFill>
                  <a:schemeClr val="tx1"/>
                </a:solidFill>
              </a:endParaRPr>
            </a:p>
          </p:txBody>
        </p:sp>
      </p:grpSp>
    </p:spTree>
    <p:extLst>
      <p:ext uri="{BB962C8B-B14F-4D97-AF65-F5344CB8AC3E}">
        <p14:creationId xmlns:p14="http://schemas.microsoft.com/office/powerpoint/2010/main" val="16922497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2(Cont.)</a:t>
            </a:r>
            <a:endParaRPr lang="zh-TW" altLang="en-US" dirty="0"/>
          </a:p>
        </p:txBody>
      </p:sp>
      <p:sp>
        <p:nvSpPr>
          <p:cNvPr id="3" name="內容版面配置區 2"/>
          <p:cNvSpPr>
            <a:spLocks noGrp="1"/>
          </p:cNvSpPr>
          <p:nvPr>
            <p:ph idx="1"/>
          </p:nvPr>
        </p:nvSpPr>
        <p:spPr/>
        <p:txBody>
          <a:bodyPr/>
          <a:lstStyle/>
          <a:p>
            <a:r>
              <a:rPr lang="en-US" altLang="zh-TW" dirty="0" smtClean="0">
                <a:latin typeface="Comic Sans MS" panose="030F0702030302020204" pitchFamily="66" charset="0"/>
              </a:rPr>
              <a:t>Second, add 0-bit to all the Gray code, and then duplicate all once.</a:t>
            </a:r>
          </a:p>
          <a:p>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a:latin typeface="Comic Sans MS" panose="030F0702030302020204" pitchFamily="66" charset="0"/>
            </a:endParaRPr>
          </a:p>
          <a:p>
            <a:r>
              <a:rPr lang="en-US" altLang="zh-TW" dirty="0" smtClean="0">
                <a:latin typeface="Comic Sans MS" panose="030F0702030302020204" pitchFamily="66" charset="0"/>
              </a:rPr>
              <a:t>Finally, change the duplicated object to its complement</a:t>
            </a:r>
            <a:endParaRPr lang="en-US" altLang="zh-TW" dirty="0">
              <a:latin typeface="Comic Sans MS" panose="030F0702030302020204" pitchFamily="66" charset="0"/>
            </a:endParaRPr>
          </a:p>
        </p:txBody>
      </p:sp>
      <p:grpSp>
        <p:nvGrpSpPr>
          <p:cNvPr id="9" name="群組 8"/>
          <p:cNvGrpSpPr/>
          <p:nvPr/>
        </p:nvGrpSpPr>
        <p:grpSpPr>
          <a:xfrm>
            <a:off x="675672" y="2131817"/>
            <a:ext cx="2709035" cy="2411197"/>
            <a:chOff x="3623217" y="3370410"/>
            <a:chExt cx="2709035" cy="2411197"/>
          </a:xfrm>
        </p:grpSpPr>
        <p:sp>
          <p:nvSpPr>
            <p:cNvPr id="4" name="橢圓 3"/>
            <p:cNvSpPr/>
            <p:nvPr/>
          </p:nvSpPr>
          <p:spPr>
            <a:xfrm>
              <a:off x="3985668" y="3617545"/>
              <a:ext cx="1980000" cy="198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圓角矩形 4"/>
            <p:cNvSpPr/>
            <p:nvPr/>
          </p:nvSpPr>
          <p:spPr>
            <a:xfrm>
              <a:off x="4609084" y="337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000</a:t>
              </a:r>
              <a:endParaRPr lang="zh-TW" altLang="en-US" dirty="0">
                <a:solidFill>
                  <a:schemeClr val="tx1"/>
                </a:solidFill>
              </a:endParaRPr>
            </a:p>
          </p:txBody>
        </p:sp>
        <p:sp>
          <p:nvSpPr>
            <p:cNvPr id="6" name="圓角矩形 5"/>
            <p:cNvSpPr/>
            <p:nvPr/>
          </p:nvSpPr>
          <p:spPr>
            <a:xfrm>
              <a:off x="3623217" y="436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010</a:t>
              </a:r>
              <a:endParaRPr lang="zh-TW" altLang="en-US" dirty="0">
                <a:solidFill>
                  <a:schemeClr val="tx1"/>
                </a:solidFill>
              </a:endParaRPr>
            </a:p>
          </p:txBody>
        </p:sp>
        <p:sp>
          <p:nvSpPr>
            <p:cNvPr id="7" name="圓角矩形 6"/>
            <p:cNvSpPr/>
            <p:nvPr/>
          </p:nvSpPr>
          <p:spPr>
            <a:xfrm>
              <a:off x="5599084" y="436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001</a:t>
              </a:r>
              <a:endParaRPr lang="zh-TW" altLang="en-US" dirty="0">
                <a:solidFill>
                  <a:schemeClr val="tx1"/>
                </a:solidFill>
              </a:endParaRPr>
            </a:p>
          </p:txBody>
        </p:sp>
        <p:sp>
          <p:nvSpPr>
            <p:cNvPr id="8" name="圓角矩形 7"/>
            <p:cNvSpPr/>
            <p:nvPr/>
          </p:nvSpPr>
          <p:spPr>
            <a:xfrm>
              <a:off x="4609084" y="5287337"/>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011</a:t>
              </a:r>
              <a:endParaRPr lang="zh-TW" altLang="en-US" dirty="0">
                <a:solidFill>
                  <a:schemeClr val="tx1"/>
                </a:solidFill>
              </a:endParaRPr>
            </a:p>
          </p:txBody>
        </p:sp>
      </p:grpSp>
      <p:grpSp>
        <p:nvGrpSpPr>
          <p:cNvPr id="26" name="群組 25"/>
          <p:cNvGrpSpPr/>
          <p:nvPr/>
        </p:nvGrpSpPr>
        <p:grpSpPr>
          <a:xfrm>
            <a:off x="3620319" y="2136098"/>
            <a:ext cx="2709035" cy="2411197"/>
            <a:chOff x="5900532" y="2136098"/>
            <a:chExt cx="2709035" cy="2411197"/>
          </a:xfrm>
        </p:grpSpPr>
        <p:grpSp>
          <p:nvGrpSpPr>
            <p:cNvPr id="16" name="群組 15"/>
            <p:cNvGrpSpPr/>
            <p:nvPr/>
          </p:nvGrpSpPr>
          <p:grpSpPr>
            <a:xfrm>
              <a:off x="5900532" y="2136098"/>
              <a:ext cx="2709035" cy="2411197"/>
              <a:chOff x="3623217" y="3370410"/>
              <a:chExt cx="2709035" cy="2411197"/>
            </a:xfrm>
          </p:grpSpPr>
          <p:sp>
            <p:nvSpPr>
              <p:cNvPr id="17" name="橢圓 16"/>
              <p:cNvSpPr/>
              <p:nvPr/>
            </p:nvSpPr>
            <p:spPr>
              <a:xfrm>
                <a:off x="3985668" y="3617545"/>
                <a:ext cx="1980000" cy="198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圓角矩形 17"/>
              <p:cNvSpPr/>
              <p:nvPr/>
            </p:nvSpPr>
            <p:spPr>
              <a:xfrm>
                <a:off x="4609084" y="337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000</a:t>
                </a:r>
                <a:endParaRPr lang="zh-TW" altLang="en-US" dirty="0">
                  <a:solidFill>
                    <a:schemeClr val="tx1"/>
                  </a:solidFill>
                </a:endParaRPr>
              </a:p>
            </p:txBody>
          </p:sp>
          <p:sp>
            <p:nvSpPr>
              <p:cNvPr id="19" name="圓角矩形 18"/>
              <p:cNvSpPr/>
              <p:nvPr/>
            </p:nvSpPr>
            <p:spPr>
              <a:xfrm>
                <a:off x="3623217" y="436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010</a:t>
                </a:r>
                <a:endParaRPr lang="zh-TW" altLang="en-US" dirty="0">
                  <a:solidFill>
                    <a:schemeClr val="tx1"/>
                  </a:solidFill>
                </a:endParaRPr>
              </a:p>
            </p:txBody>
          </p:sp>
          <p:sp>
            <p:nvSpPr>
              <p:cNvPr id="20" name="圓角矩形 19"/>
              <p:cNvSpPr/>
              <p:nvPr/>
            </p:nvSpPr>
            <p:spPr>
              <a:xfrm>
                <a:off x="5599084" y="436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001</a:t>
                </a:r>
                <a:endParaRPr lang="zh-TW" altLang="en-US" dirty="0">
                  <a:solidFill>
                    <a:schemeClr val="tx1"/>
                  </a:solidFill>
                </a:endParaRPr>
              </a:p>
            </p:txBody>
          </p:sp>
          <p:sp>
            <p:nvSpPr>
              <p:cNvPr id="21" name="圓角矩形 20"/>
              <p:cNvSpPr/>
              <p:nvPr/>
            </p:nvSpPr>
            <p:spPr>
              <a:xfrm>
                <a:off x="4609084" y="5287337"/>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011</a:t>
                </a:r>
                <a:endParaRPr lang="zh-TW" altLang="en-US" dirty="0">
                  <a:solidFill>
                    <a:schemeClr val="tx1"/>
                  </a:solidFill>
                </a:endParaRPr>
              </a:p>
            </p:txBody>
          </p:sp>
        </p:grpSp>
        <p:sp>
          <p:nvSpPr>
            <p:cNvPr id="22" name="圓角矩形 21"/>
            <p:cNvSpPr/>
            <p:nvPr/>
          </p:nvSpPr>
          <p:spPr>
            <a:xfrm>
              <a:off x="7713616" y="2503251"/>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000</a:t>
              </a:r>
              <a:endParaRPr lang="zh-TW" altLang="en-US" dirty="0">
                <a:solidFill>
                  <a:schemeClr val="tx1"/>
                </a:solidFill>
              </a:endParaRPr>
            </a:p>
          </p:txBody>
        </p:sp>
        <p:sp>
          <p:nvSpPr>
            <p:cNvPr id="23" name="圓角矩形 22"/>
            <p:cNvSpPr/>
            <p:nvPr/>
          </p:nvSpPr>
          <p:spPr>
            <a:xfrm>
              <a:off x="7713616" y="3688694"/>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001</a:t>
              </a:r>
              <a:endParaRPr lang="zh-TW" altLang="en-US" dirty="0">
                <a:solidFill>
                  <a:schemeClr val="tx1"/>
                </a:solidFill>
              </a:endParaRPr>
            </a:p>
          </p:txBody>
        </p:sp>
        <p:sp>
          <p:nvSpPr>
            <p:cNvPr id="24" name="圓角矩形 23"/>
            <p:cNvSpPr/>
            <p:nvPr/>
          </p:nvSpPr>
          <p:spPr>
            <a:xfrm>
              <a:off x="6098355" y="3688694"/>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011</a:t>
              </a:r>
              <a:endParaRPr lang="zh-TW" altLang="en-US" dirty="0">
                <a:solidFill>
                  <a:schemeClr val="tx1"/>
                </a:solidFill>
              </a:endParaRPr>
            </a:p>
          </p:txBody>
        </p:sp>
        <p:sp>
          <p:nvSpPr>
            <p:cNvPr id="25" name="圓角矩形 24"/>
            <p:cNvSpPr/>
            <p:nvPr/>
          </p:nvSpPr>
          <p:spPr>
            <a:xfrm>
              <a:off x="6095218" y="2503251"/>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010</a:t>
              </a:r>
              <a:endParaRPr lang="zh-TW" altLang="en-US" dirty="0">
                <a:solidFill>
                  <a:schemeClr val="tx1"/>
                </a:solidFill>
              </a:endParaRPr>
            </a:p>
          </p:txBody>
        </p:sp>
      </p:grpSp>
      <p:grpSp>
        <p:nvGrpSpPr>
          <p:cNvPr id="27" name="群組 26"/>
          <p:cNvGrpSpPr/>
          <p:nvPr/>
        </p:nvGrpSpPr>
        <p:grpSpPr>
          <a:xfrm>
            <a:off x="6559171" y="2136098"/>
            <a:ext cx="2709035" cy="2411197"/>
            <a:chOff x="5900532" y="2136098"/>
            <a:chExt cx="2709035" cy="2411197"/>
          </a:xfrm>
        </p:grpSpPr>
        <p:grpSp>
          <p:nvGrpSpPr>
            <p:cNvPr id="28" name="群組 27"/>
            <p:cNvGrpSpPr/>
            <p:nvPr/>
          </p:nvGrpSpPr>
          <p:grpSpPr>
            <a:xfrm>
              <a:off x="5900532" y="2136098"/>
              <a:ext cx="2709035" cy="2411197"/>
              <a:chOff x="3623217" y="3370410"/>
              <a:chExt cx="2709035" cy="2411197"/>
            </a:xfrm>
          </p:grpSpPr>
          <p:sp>
            <p:nvSpPr>
              <p:cNvPr id="33" name="橢圓 32"/>
              <p:cNvSpPr/>
              <p:nvPr/>
            </p:nvSpPr>
            <p:spPr>
              <a:xfrm>
                <a:off x="3985668" y="3617545"/>
                <a:ext cx="1980000" cy="198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圓角矩形 33"/>
              <p:cNvSpPr/>
              <p:nvPr/>
            </p:nvSpPr>
            <p:spPr>
              <a:xfrm>
                <a:off x="4609084" y="337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000</a:t>
                </a:r>
                <a:endParaRPr lang="zh-TW" altLang="en-US" dirty="0">
                  <a:solidFill>
                    <a:schemeClr val="tx1"/>
                  </a:solidFill>
                </a:endParaRPr>
              </a:p>
            </p:txBody>
          </p:sp>
          <p:sp>
            <p:nvSpPr>
              <p:cNvPr id="35" name="圓角矩形 34"/>
              <p:cNvSpPr/>
              <p:nvPr/>
            </p:nvSpPr>
            <p:spPr>
              <a:xfrm>
                <a:off x="3623217" y="436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010</a:t>
                </a:r>
                <a:endParaRPr lang="zh-TW" altLang="en-US" dirty="0">
                  <a:solidFill>
                    <a:schemeClr val="tx1"/>
                  </a:solidFill>
                </a:endParaRPr>
              </a:p>
            </p:txBody>
          </p:sp>
          <p:sp>
            <p:nvSpPr>
              <p:cNvPr id="36" name="圓角矩形 35"/>
              <p:cNvSpPr/>
              <p:nvPr/>
            </p:nvSpPr>
            <p:spPr>
              <a:xfrm>
                <a:off x="5599084" y="4360410"/>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001</a:t>
                </a:r>
                <a:endParaRPr lang="zh-TW" altLang="en-US" dirty="0">
                  <a:solidFill>
                    <a:schemeClr val="tx1"/>
                  </a:solidFill>
                </a:endParaRPr>
              </a:p>
            </p:txBody>
          </p:sp>
          <p:sp>
            <p:nvSpPr>
              <p:cNvPr id="37" name="圓角矩形 36"/>
              <p:cNvSpPr/>
              <p:nvPr/>
            </p:nvSpPr>
            <p:spPr>
              <a:xfrm>
                <a:off x="4609084" y="5287337"/>
                <a:ext cx="733168" cy="4942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011</a:t>
                </a:r>
                <a:endParaRPr lang="zh-TW" altLang="en-US" dirty="0">
                  <a:solidFill>
                    <a:schemeClr val="tx1"/>
                  </a:solidFill>
                </a:endParaRPr>
              </a:p>
            </p:txBody>
          </p:sp>
        </p:grpSp>
        <p:sp>
          <p:nvSpPr>
            <p:cNvPr id="29" name="圓角矩形 28"/>
            <p:cNvSpPr/>
            <p:nvPr/>
          </p:nvSpPr>
          <p:spPr>
            <a:xfrm>
              <a:off x="7713616" y="2503251"/>
              <a:ext cx="733168" cy="49427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111</a:t>
              </a:r>
              <a:endParaRPr lang="zh-TW" altLang="en-US" dirty="0">
                <a:solidFill>
                  <a:schemeClr val="tx1"/>
                </a:solidFill>
              </a:endParaRPr>
            </a:p>
          </p:txBody>
        </p:sp>
        <p:sp>
          <p:nvSpPr>
            <p:cNvPr id="30" name="圓角矩形 29"/>
            <p:cNvSpPr/>
            <p:nvPr/>
          </p:nvSpPr>
          <p:spPr>
            <a:xfrm>
              <a:off x="7713616" y="3688694"/>
              <a:ext cx="733168" cy="49427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110</a:t>
              </a:r>
              <a:endParaRPr lang="zh-TW" altLang="en-US" dirty="0">
                <a:solidFill>
                  <a:schemeClr val="tx1"/>
                </a:solidFill>
              </a:endParaRPr>
            </a:p>
          </p:txBody>
        </p:sp>
        <p:sp>
          <p:nvSpPr>
            <p:cNvPr id="31" name="圓角矩形 30"/>
            <p:cNvSpPr/>
            <p:nvPr/>
          </p:nvSpPr>
          <p:spPr>
            <a:xfrm>
              <a:off x="6098355" y="3688694"/>
              <a:ext cx="733168" cy="49427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100</a:t>
              </a:r>
              <a:endParaRPr lang="zh-TW" altLang="en-US" dirty="0">
                <a:solidFill>
                  <a:schemeClr val="tx1"/>
                </a:solidFill>
              </a:endParaRPr>
            </a:p>
          </p:txBody>
        </p:sp>
        <p:sp>
          <p:nvSpPr>
            <p:cNvPr id="32" name="圓角矩形 31"/>
            <p:cNvSpPr/>
            <p:nvPr/>
          </p:nvSpPr>
          <p:spPr>
            <a:xfrm>
              <a:off x="6095218" y="2503251"/>
              <a:ext cx="733168" cy="49427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101</a:t>
              </a:r>
              <a:endParaRPr lang="zh-TW" altLang="en-US" dirty="0">
                <a:solidFill>
                  <a:schemeClr val="tx1"/>
                </a:solidFill>
              </a:endParaRPr>
            </a:p>
          </p:txBody>
        </p:sp>
      </p:grpSp>
    </p:spTree>
    <p:extLst>
      <p:ext uri="{BB962C8B-B14F-4D97-AF65-F5344CB8AC3E}">
        <p14:creationId xmlns:p14="http://schemas.microsoft.com/office/powerpoint/2010/main" val="1577439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2(Cont.)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r>
                  <a:rPr lang="en-US" altLang="zh-TW" dirty="0" smtClean="0">
                    <a:latin typeface="Comic Sans MS" panose="030F0702030302020204" pitchFamily="66" charset="0"/>
                  </a:rPr>
                  <a:t>Now we have to check whether there is no collision.</a:t>
                </a:r>
              </a:p>
              <a:p>
                <a:r>
                  <a:rPr lang="en-US" altLang="zh-TW" dirty="0" smtClean="0">
                    <a:latin typeface="Comic Sans MS" panose="030F0702030302020204" pitchFamily="66" charset="0"/>
                  </a:rPr>
                  <a:t>If p is odd, the p-</a:t>
                </a:r>
                <a:r>
                  <a:rPr lang="en-US" altLang="zh-TW" dirty="0" err="1" smtClean="0">
                    <a:latin typeface="Comic Sans MS" panose="030F0702030302020204" pitchFamily="66" charset="0"/>
                  </a:rPr>
                  <a:t>th</a:t>
                </a:r>
                <a:r>
                  <a:rPr lang="en-US" altLang="zh-TW" dirty="0" smtClean="0">
                    <a:latin typeface="Comic Sans MS" panose="030F0702030302020204" pitchFamily="66" charset="0"/>
                  </a:rPr>
                  <a:t> object is the complement of the (p-1)-</a:t>
                </a:r>
                <a:r>
                  <a:rPr lang="en-US" altLang="zh-TW" dirty="0" err="1" smtClean="0">
                    <a:latin typeface="Comic Sans MS" panose="030F0702030302020204" pitchFamily="66" charset="0"/>
                  </a:rPr>
                  <a:t>th</a:t>
                </a:r>
                <a:r>
                  <a:rPr lang="en-US" altLang="zh-TW" dirty="0" smtClean="0">
                    <a:latin typeface="Comic Sans MS" panose="030F0702030302020204" pitchFamily="66" charset="0"/>
                  </a:rPr>
                  <a:t> object, so their difference are </a:t>
                </a:r>
                <a14:m>
                  <m:oMath xmlns:m="http://schemas.openxmlformats.org/officeDocument/2006/math">
                    <m:r>
                      <a:rPr lang="en-US" altLang="zh-TW" b="0" i="1" smtClean="0">
                        <a:latin typeface="Cambria Math" panose="02040503050406030204" pitchFamily="18" charset="0"/>
                      </a:rPr>
                      <m:t>𝑘</m:t>
                    </m:r>
                  </m:oMath>
                </a14:m>
                <a:r>
                  <a:rPr lang="en-US" altLang="zh-TW" dirty="0" smtClean="0">
                    <a:latin typeface="Comic Sans MS" panose="030F0702030302020204" pitchFamily="66" charset="0"/>
                  </a:rPr>
                  <a:t> bits. Another side, the (p-1)-</a:t>
                </a:r>
                <a:r>
                  <a:rPr lang="en-US" altLang="zh-TW" dirty="0" err="1" smtClean="0">
                    <a:latin typeface="Comic Sans MS" panose="030F0702030302020204" pitchFamily="66" charset="0"/>
                  </a:rPr>
                  <a:t>th</a:t>
                </a:r>
                <a:r>
                  <a:rPr lang="en-US" altLang="zh-TW" dirty="0" smtClean="0">
                    <a:latin typeface="Comic Sans MS" panose="030F0702030302020204" pitchFamily="66" charset="0"/>
                  </a:rPr>
                  <a:t> and the (p+1)-</a:t>
                </a:r>
                <a:r>
                  <a:rPr lang="en-US" altLang="zh-TW" dirty="0" err="1" smtClean="0">
                    <a:latin typeface="Comic Sans MS" panose="030F0702030302020204" pitchFamily="66" charset="0"/>
                  </a:rPr>
                  <a:t>th</a:t>
                </a:r>
                <a:r>
                  <a:rPr lang="zh-TW" altLang="en-US" dirty="0" smtClean="0">
                    <a:latin typeface="Comic Sans MS" panose="030F0702030302020204" pitchFamily="66" charset="0"/>
                  </a:rPr>
                  <a:t> </a:t>
                </a:r>
                <a:r>
                  <a:rPr lang="en-US" altLang="zh-TW" dirty="0" smtClean="0">
                    <a:latin typeface="Comic Sans MS" panose="030F0702030302020204" pitchFamily="66" charset="0"/>
                  </a:rPr>
                  <a:t>are the consecutive Gray code, so there is 1 bit difference between them, so the difference between the p-</a:t>
                </a:r>
                <a:r>
                  <a:rPr lang="en-US" altLang="zh-TW" dirty="0" err="1" smtClean="0">
                    <a:latin typeface="Comic Sans MS" panose="030F0702030302020204" pitchFamily="66" charset="0"/>
                  </a:rPr>
                  <a:t>th</a:t>
                </a:r>
                <a:r>
                  <a:rPr lang="en-US" altLang="zh-TW" dirty="0" smtClean="0">
                    <a:latin typeface="Comic Sans MS" panose="030F0702030302020204" pitchFamily="66" charset="0"/>
                  </a:rPr>
                  <a:t> object and the (p+1)-</a:t>
                </a:r>
                <a:r>
                  <a:rPr lang="en-US" altLang="zh-TW" dirty="0" err="1" smtClean="0">
                    <a:latin typeface="Comic Sans MS" panose="030F0702030302020204" pitchFamily="66" charset="0"/>
                  </a:rPr>
                  <a:t>th</a:t>
                </a:r>
                <a:r>
                  <a:rPr lang="en-US" altLang="zh-TW" dirty="0" smtClean="0">
                    <a:latin typeface="Comic Sans MS" panose="030F0702030302020204" pitchFamily="66" charset="0"/>
                  </a:rPr>
                  <a:t> are </a:t>
                </a:r>
                <a14:m>
                  <m:oMath xmlns:m="http://schemas.openxmlformats.org/officeDocument/2006/math">
                    <m:r>
                      <a:rPr lang="en-US" altLang="zh-TW" b="0" i="1" smtClean="0">
                        <a:latin typeface="Cambria Math" panose="02040503050406030204" pitchFamily="18" charset="0"/>
                      </a:rPr>
                      <m:t>𝑘</m:t>
                    </m:r>
                    <m:r>
                      <a:rPr lang="en-US" altLang="zh-TW" b="0" i="1" smtClean="0">
                        <a:latin typeface="Cambria Math" panose="02040503050406030204" pitchFamily="18" charset="0"/>
                      </a:rPr>
                      <m:t>−1</m:t>
                    </m:r>
                  </m:oMath>
                </a14:m>
                <a:r>
                  <a:rPr lang="en-US" altLang="zh-TW" dirty="0" smtClean="0">
                    <a:latin typeface="Comic Sans MS" panose="030F0702030302020204" pitchFamily="66" charset="0"/>
                  </a:rPr>
                  <a:t> bits.</a:t>
                </a:r>
              </a:p>
              <a:p>
                <a:r>
                  <a:rPr lang="en-US" altLang="zh-TW" dirty="0" smtClean="0">
                    <a:latin typeface="Comic Sans MS" panose="030F0702030302020204" pitchFamily="66" charset="0"/>
                  </a:rPr>
                  <a:t>Similar as p is even.</a:t>
                </a:r>
                <a:endParaRPr lang="en-US" altLang="zh-TW"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786" r="-213"/>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9763900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a:t>
            </a:r>
            <a:r>
              <a:rPr lang="en-US" altLang="zh-TW" dirty="0" smtClean="0"/>
              <a:t>3(Cont.)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r>
                  <a:rPr lang="en-US" altLang="zh-TW" dirty="0" smtClean="0">
                    <a:latin typeface="Comic Sans MS" panose="030F0702030302020204" pitchFamily="66" charset="0"/>
                  </a:rPr>
                  <a:t>Base case</a:t>
                </a:r>
                <a:r>
                  <a:rPr lang="zh-TW" altLang="en-US" dirty="0" smtClean="0">
                    <a:latin typeface="Comic Sans MS" panose="030F0702030302020204" pitchFamily="66" charset="0"/>
                  </a:rPr>
                  <a:t>：</a:t>
                </a:r>
                <a14:m>
                  <m:oMath xmlns:m="http://schemas.openxmlformats.org/officeDocument/2006/math">
                    <m:r>
                      <a:rPr lang="en-US" altLang="zh-TW" b="0" i="1" smtClean="0">
                        <a:latin typeface="Cambria Math" panose="02040503050406030204" pitchFamily="18" charset="0"/>
                      </a:rPr>
                      <m:t>h</m:t>
                    </m:r>
                    <m:r>
                      <a:rPr lang="en-US" altLang="zh-TW" b="0" i="1" smtClean="0">
                        <a:latin typeface="Cambria Math" panose="02040503050406030204" pitchFamily="18" charset="0"/>
                      </a:rPr>
                      <m:t>=1, </m:t>
                    </m:r>
                    <m:sSup>
                      <m:sSupPr>
                        <m:ctrlPr>
                          <a:rPr lang="en-US" altLang="zh-TW" b="0" i="1" smtClean="0">
                            <a:latin typeface="Cambria Math" panose="02040503050406030204" pitchFamily="18" charset="0"/>
                          </a:rPr>
                        </m:ctrlPr>
                      </m:sSupPr>
                      <m:e>
                        <m:r>
                          <a:rPr lang="en-US" altLang="zh-TW" b="0" i="0" smtClean="0">
                            <a:latin typeface="Cambria Math" panose="02040503050406030204" pitchFamily="18" charset="0"/>
                          </a:rPr>
                          <m:t>  2</m:t>
                        </m:r>
                      </m:e>
                      <m:sup>
                        <m:r>
                          <m:rPr>
                            <m:sty m:val="p"/>
                          </m:rPr>
                          <a:rPr lang="en-US" altLang="zh-TW" b="0" i="0" smtClean="0">
                            <a:latin typeface="Cambria Math" panose="02040503050406030204" pitchFamily="18" charset="0"/>
                          </a:rPr>
                          <m:t>h</m:t>
                        </m:r>
                        <m:r>
                          <a:rPr lang="en-US" altLang="zh-TW" b="0" i="0" smtClean="0">
                            <a:latin typeface="Cambria Math" panose="02040503050406030204" pitchFamily="18" charset="0"/>
                          </a:rPr>
                          <m:t>+1</m:t>
                        </m:r>
                      </m:sup>
                    </m:sSup>
                    <m:r>
                      <a:rPr lang="en-US" altLang="zh-TW" b="0" i="0" smtClean="0">
                        <a:latin typeface="Cambria Math" panose="02040503050406030204" pitchFamily="18" charset="0"/>
                      </a:rPr>
                      <m:t>−</m:t>
                    </m:r>
                    <m:r>
                      <m:rPr>
                        <m:sty m:val="p"/>
                      </m:rPr>
                      <a:rPr lang="en-US" altLang="zh-TW" b="0" i="0" smtClean="0">
                        <a:latin typeface="Cambria Math" panose="02040503050406030204" pitchFamily="18" charset="0"/>
                      </a:rPr>
                      <m:t>h</m:t>
                    </m:r>
                    <m:r>
                      <a:rPr lang="en-US" altLang="zh-TW" b="0" i="0" smtClean="0">
                        <a:latin typeface="Cambria Math" panose="02040503050406030204" pitchFamily="18" charset="0"/>
                      </a:rPr>
                      <m:t>−2=1</m:t>
                    </m:r>
                  </m:oMath>
                </a14:m>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r>
                  <a:rPr lang="en-US" altLang="zh-TW" dirty="0" smtClean="0">
                    <a:latin typeface="Comic Sans MS" panose="030F0702030302020204" pitchFamily="66" charset="0"/>
                  </a:rPr>
                  <a:t>Inductive step</a:t>
                </a:r>
                <a:r>
                  <a:rPr lang="zh-TW" altLang="en-US" dirty="0" smtClean="0">
                    <a:latin typeface="Comic Sans MS" panose="030F0702030302020204" pitchFamily="66" charset="0"/>
                  </a:rPr>
                  <a:t>：</a:t>
                </a:r>
                <a:r>
                  <a:rPr lang="en-US" altLang="zh-TW" dirty="0" smtClean="0">
                    <a:latin typeface="Comic Sans MS" panose="030F0702030302020204" pitchFamily="66" charset="0"/>
                  </a:rPr>
                  <a:t>The full binary tree of height </a:t>
                </a:r>
                <a14:m>
                  <m:oMath xmlns:m="http://schemas.openxmlformats.org/officeDocument/2006/math">
                    <m:r>
                      <a:rPr lang="en-US" altLang="zh-TW" b="0" i="1" smtClean="0">
                        <a:latin typeface="Cambria Math" panose="02040503050406030204" pitchFamily="18" charset="0"/>
                      </a:rPr>
                      <m:t>𝑛</m:t>
                    </m:r>
                    <m:r>
                      <a:rPr lang="en-US" altLang="zh-TW" b="0" i="1" smtClean="0">
                        <a:latin typeface="Cambria Math" panose="02040503050406030204" pitchFamily="18" charset="0"/>
                      </a:rPr>
                      <m:t>+1</m:t>
                    </m:r>
                  </m:oMath>
                </a14:m>
                <a:r>
                  <a:rPr lang="en-US" altLang="zh-TW" dirty="0" smtClean="0">
                    <a:latin typeface="Comic Sans MS" panose="030F0702030302020204" pitchFamily="66" charset="0"/>
                  </a:rPr>
                  <a:t> is constructed by one root and two subtree of height </a:t>
                </a:r>
                <a14:m>
                  <m:oMath xmlns:m="http://schemas.openxmlformats.org/officeDocument/2006/math">
                    <m:r>
                      <a:rPr lang="en-US" altLang="zh-TW" b="0" i="1" smtClean="0">
                        <a:latin typeface="Cambria Math" panose="02040503050406030204" pitchFamily="18" charset="0"/>
                      </a:rPr>
                      <m:t>𝑛</m:t>
                    </m:r>
                  </m:oMath>
                </a14:m>
                <a:r>
                  <a:rPr lang="en-US" altLang="zh-TW" dirty="0" smtClean="0">
                    <a:latin typeface="Comic Sans MS" panose="030F0702030302020204" pitchFamily="66" charset="0"/>
                  </a:rPr>
                  <a:t>.</a:t>
                </a:r>
              </a:p>
              <a:p>
                <a:pPr marL="0" indent="0">
                  <a:buNone/>
                </a:pPr>
                <a:r>
                  <a:rPr lang="en-US" altLang="zh-TW" dirty="0">
                    <a:latin typeface="Comic Sans MS" panose="030F0702030302020204" pitchFamily="66" charset="0"/>
                  </a:rPr>
                  <a:t>	</a:t>
                </a:r>
                <a:r>
                  <a:rPr lang="en-US" altLang="zh-TW" dirty="0" smtClean="0">
                    <a:latin typeface="Comic Sans MS" panose="030F0702030302020204" pitchFamily="66" charset="0"/>
                  </a:rPr>
                  <a:t>The </a:t>
                </a:r>
                <a:r>
                  <a:rPr lang="en-US" altLang="zh-TW" dirty="0">
                    <a:latin typeface="Comic Sans MS" panose="030F0702030302020204" pitchFamily="66" charset="0"/>
                  </a:rPr>
                  <a:t>sum of the heights of all the nodes in </a:t>
                </a:r>
                <a14:m>
                  <m:oMath xmlns:m="http://schemas.openxmlformats.org/officeDocument/2006/math">
                    <m:r>
                      <a:rPr lang="en-US" altLang="zh-TW" i="1">
                        <a:latin typeface="Cambria Math" panose="02040503050406030204" pitchFamily="18" charset="0"/>
                      </a:rPr>
                      <m:t>𝑛</m:t>
                    </m:r>
                    <m:r>
                      <a:rPr lang="en-US" altLang="zh-TW" b="0" i="1" smtClean="0">
                        <a:latin typeface="Cambria Math" panose="02040503050406030204" pitchFamily="18" charset="0"/>
                      </a:rPr>
                      <m:t>+1</m:t>
                    </m:r>
                  </m:oMath>
                </a14:m>
                <a:endParaRPr lang="en-US" altLang="zh-TW" dirty="0" smtClean="0">
                  <a:latin typeface="Comic Sans MS" panose="030F0702030302020204" pitchFamily="66" charset="0"/>
                </a:endParaRPr>
              </a:p>
              <a:p>
                <a:pPr marL="0" indent="0">
                  <a:buNone/>
                </a:pPr>
                <a14:m>
                  <m:oMath xmlns:m="http://schemas.openxmlformats.org/officeDocument/2006/math">
                    <m:r>
                      <a:rPr lang="en-US" altLang="zh-TW" b="0" i="1" smtClean="0">
                        <a:latin typeface="Cambria Math" panose="02040503050406030204" pitchFamily="18" charset="0"/>
                      </a:rPr>
                      <m:t>=</m:t>
                    </m:r>
                  </m:oMath>
                </a14:m>
                <a:r>
                  <a:rPr lang="en-US" altLang="zh-TW" dirty="0" smtClean="0">
                    <a:latin typeface="Comic Sans MS" panose="030F0702030302020204" pitchFamily="66" charset="0"/>
                  </a:rPr>
                  <a:t> 	2 * </a:t>
                </a:r>
                <a:r>
                  <a:rPr lang="en-US" altLang="zh-TW" dirty="0">
                    <a:latin typeface="Comic Sans MS" panose="030F0702030302020204" pitchFamily="66" charset="0"/>
                  </a:rPr>
                  <a:t>The sum of the heights of all the nodes in </a:t>
                </a:r>
                <a14:m>
                  <m:oMath xmlns:m="http://schemas.openxmlformats.org/officeDocument/2006/math">
                    <m:r>
                      <a:rPr lang="en-US" altLang="zh-TW" i="1">
                        <a:latin typeface="Cambria Math" panose="02040503050406030204" pitchFamily="18" charset="0"/>
                      </a:rPr>
                      <m:t>𝑛</m:t>
                    </m:r>
                  </m:oMath>
                </a14:m>
                <a:r>
                  <a:rPr lang="en-US" altLang="zh-TW" dirty="0" smtClean="0">
                    <a:latin typeface="Comic Sans MS" panose="030F0702030302020204" pitchFamily="66" charset="0"/>
                  </a:rPr>
                  <a:t> + </a:t>
                </a:r>
                <a14:m>
                  <m:oMath xmlns:m="http://schemas.openxmlformats.org/officeDocument/2006/math">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𝑛</m:t>
                        </m:r>
                        <m:r>
                          <a:rPr lang="en-US" altLang="zh-TW" b="0" i="1" smtClean="0">
                            <a:latin typeface="Cambria Math" panose="02040503050406030204" pitchFamily="18" charset="0"/>
                          </a:rPr>
                          <m:t>+1</m:t>
                        </m:r>
                      </m:e>
                    </m:d>
                  </m:oMath>
                </a14:m>
                <a:endParaRPr lang="en-US" altLang="zh-TW" b="0" i="0" dirty="0" smtClean="0">
                  <a:latin typeface="Cambria Math" panose="02040503050406030204" pitchFamily="18" charset="0"/>
                </a:endParaRPr>
              </a:p>
              <a:p>
                <a:pPr marL="0" indent="0">
                  <a:buNone/>
                </a:pPr>
                <a14:m>
                  <m:oMath xmlns:m="http://schemas.openxmlformats.org/officeDocument/2006/math">
                    <m:r>
                      <a:rPr lang="en-US" altLang="zh-TW" b="0" i="1" smtClean="0">
                        <a:latin typeface="Cambria Math" panose="02040503050406030204" pitchFamily="18" charset="0"/>
                      </a:rPr>
                      <m:t>=</m:t>
                    </m:r>
                  </m:oMath>
                </a14:m>
                <a:r>
                  <a:rPr lang="en-US" altLang="zh-TW" b="0" dirty="0" smtClean="0">
                    <a:latin typeface="Comic Sans MS" panose="030F0702030302020204" pitchFamily="66" charset="0"/>
                  </a:rPr>
                  <a:t>	2 * </a:t>
                </a:r>
                <a14:m>
                  <m:oMath xmlns:m="http://schemas.openxmlformats.org/officeDocument/2006/math">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(2</m:t>
                        </m:r>
                      </m:e>
                      <m:sup>
                        <m:r>
                          <a:rPr lang="en-US" altLang="zh-TW" b="0" i="1" smtClean="0">
                            <a:latin typeface="Cambria Math" panose="02040503050406030204" pitchFamily="18" charset="0"/>
                          </a:rPr>
                          <m:t>𝑛</m:t>
                        </m:r>
                        <m:r>
                          <a:rPr lang="en-US" altLang="zh-TW" b="0" i="1" smtClean="0">
                            <a:latin typeface="Cambria Math" panose="02040503050406030204" pitchFamily="18" charset="0"/>
                          </a:rPr>
                          <m:t>+1</m:t>
                        </m:r>
                      </m:sup>
                    </m:sSup>
                    <m:r>
                      <a:rPr lang="en-US" altLang="zh-TW" b="0" i="1" smtClean="0">
                        <a:latin typeface="Cambria Math" panose="02040503050406030204" pitchFamily="18" charset="0"/>
                      </a:rPr>
                      <m:t>−</m:t>
                    </m:r>
                    <m:r>
                      <a:rPr lang="en-US" altLang="zh-TW" b="0" i="1" smtClean="0">
                        <a:latin typeface="Cambria Math" panose="02040503050406030204" pitchFamily="18" charset="0"/>
                      </a:rPr>
                      <m:t>𝑛</m:t>
                    </m:r>
                    <m:r>
                      <a:rPr lang="en-US" altLang="zh-TW" b="0" i="1" smtClean="0">
                        <a:latin typeface="Cambria Math" panose="02040503050406030204" pitchFamily="18" charset="0"/>
                      </a:rPr>
                      <m:t>−2)</m:t>
                    </m:r>
                  </m:oMath>
                </a14:m>
                <a:r>
                  <a:rPr lang="en-US" altLang="zh-TW" b="0" dirty="0" smtClean="0">
                    <a:latin typeface="Comic Sans MS" panose="030F0702030302020204" pitchFamily="66" charset="0"/>
                  </a:rPr>
                  <a:t> + </a:t>
                </a:r>
                <a14:m>
                  <m:oMath xmlns:m="http://schemas.openxmlformats.org/officeDocument/2006/math">
                    <m:r>
                      <a:rPr lang="en-US" altLang="zh-TW" b="0" i="0" smtClean="0">
                        <a:latin typeface="Cambria Math" panose="02040503050406030204" pitchFamily="18" charset="0"/>
                      </a:rPr>
                      <m:t>(</m:t>
                    </m:r>
                    <m:r>
                      <m:rPr>
                        <m:sty m:val="p"/>
                      </m:rPr>
                      <a:rPr lang="en-US" altLang="zh-TW" b="0" i="0" smtClean="0">
                        <a:latin typeface="Cambria Math" panose="02040503050406030204" pitchFamily="18" charset="0"/>
                      </a:rPr>
                      <m:t>n</m:t>
                    </m:r>
                    <m:r>
                      <a:rPr lang="en-US" altLang="zh-TW" b="0" i="0" smtClean="0">
                        <a:latin typeface="Cambria Math" panose="02040503050406030204" pitchFamily="18" charset="0"/>
                      </a:rPr>
                      <m:t>+1)</m:t>
                    </m:r>
                  </m:oMath>
                </a14:m>
                <a:endParaRPr lang="en-US" altLang="zh-TW" b="0" dirty="0" smtClean="0">
                  <a:latin typeface="Comic Sans MS" panose="030F0702030302020204" pitchFamily="66" charset="0"/>
                </a:endParaRPr>
              </a:p>
              <a:p>
                <a:pPr marL="0" indent="0">
                  <a:buNone/>
                </a:pPr>
                <a14:m>
                  <m:oMath xmlns:m="http://schemas.openxmlformats.org/officeDocument/2006/math">
                    <m:r>
                      <a:rPr lang="en-US" altLang="zh-TW" b="0" i="1" smtClean="0">
                        <a:latin typeface="Cambria Math" panose="02040503050406030204" pitchFamily="18" charset="0"/>
                      </a:rPr>
                      <m:t>=</m:t>
                    </m:r>
                  </m:oMath>
                </a14:m>
                <a:r>
                  <a:rPr lang="en-US" altLang="zh-TW" b="0" dirty="0" smtClean="0">
                    <a:latin typeface="Comic Sans MS" panose="030F0702030302020204" pitchFamily="66" charset="0"/>
                  </a:rPr>
                  <a:t>	</a:t>
                </a:r>
                <a14:m>
                  <m:oMath xmlns:m="http://schemas.openxmlformats.org/officeDocument/2006/math">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2</m:t>
                        </m:r>
                      </m:e>
                      <m:sup>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𝑛</m:t>
                            </m:r>
                            <m:r>
                              <a:rPr lang="en-US" altLang="zh-TW" b="0" i="1" smtClean="0">
                                <a:latin typeface="Cambria Math" panose="02040503050406030204" pitchFamily="18" charset="0"/>
                              </a:rPr>
                              <m:t>+1</m:t>
                            </m:r>
                          </m:e>
                        </m:d>
                        <m:r>
                          <a:rPr lang="en-US" altLang="zh-TW" b="0" i="1" smtClean="0">
                            <a:latin typeface="Cambria Math" panose="02040503050406030204" pitchFamily="18" charset="0"/>
                          </a:rPr>
                          <m:t>+1</m:t>
                        </m:r>
                      </m:sup>
                    </m:sSup>
                    <m:r>
                      <a:rPr lang="en-US" altLang="zh-TW" b="0" i="1" smtClean="0">
                        <a:latin typeface="Cambria Math" panose="02040503050406030204" pitchFamily="18" charset="0"/>
                      </a:rPr>
                      <m:t>−</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𝑛</m:t>
                        </m:r>
                        <m:r>
                          <a:rPr lang="en-US" altLang="zh-TW" b="0" i="1" smtClean="0">
                            <a:latin typeface="Cambria Math" panose="02040503050406030204" pitchFamily="18" charset="0"/>
                          </a:rPr>
                          <m:t>+1</m:t>
                        </m:r>
                      </m:e>
                    </m:d>
                    <m:r>
                      <a:rPr lang="en-US" altLang="zh-TW" b="0" i="1" smtClean="0">
                        <a:latin typeface="Cambria Math" panose="02040503050406030204" pitchFamily="18" charset="0"/>
                      </a:rPr>
                      <m:t>−2</m:t>
                    </m:r>
                  </m:oMath>
                </a14:m>
                <a:endParaRPr lang="en-US" altLang="zh-TW" b="0" dirty="0" smtClean="0">
                  <a:latin typeface="Comic Sans MS" panose="030F0702030302020204" pitchFamily="66" charset="0"/>
                </a:endParaRPr>
              </a:p>
              <a:p>
                <a:pPr marL="0" indent="0">
                  <a:buNone/>
                </a:pPr>
                <a:endParaRPr lang="en-US" altLang="zh-TW" dirty="0">
                  <a:latin typeface="Comic Sans MS" panose="030F0702030302020204" pitchFamily="66" charset="0"/>
                </a:endParaRPr>
              </a:p>
              <a:p>
                <a:endParaRPr lang="en-US" altLang="zh-TW" dirty="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en-US" altLang="zh-TW" dirty="0" smtClean="0">
                  <a:latin typeface="Comic Sans MS" panose="030F0702030302020204" pitchFamily="66" charset="0"/>
                </a:endParaRPr>
              </a:p>
              <a:p>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629"/>
                </a:stretch>
              </a:blipFill>
            </p:spPr>
            <p:txBody>
              <a:bodyPr/>
              <a:lstStyle/>
              <a:p>
                <a:r>
                  <a:rPr lang="zh-TW" altLang="en-US">
                    <a:noFill/>
                  </a:rPr>
                  <a:t> </a:t>
                </a:r>
              </a:p>
            </p:txBody>
          </p:sp>
        </mc:Fallback>
      </mc:AlternateContent>
      <p:sp>
        <p:nvSpPr>
          <p:cNvPr id="4" name="橢圓 3"/>
          <p:cNvSpPr/>
          <p:nvPr/>
        </p:nvSpPr>
        <p:spPr>
          <a:xfrm>
            <a:off x="8298064" y="1154524"/>
            <a:ext cx="936000" cy="93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t>Root</a:t>
            </a:r>
          </a:p>
        </p:txBody>
      </p:sp>
      <p:grpSp>
        <p:nvGrpSpPr>
          <p:cNvPr id="31" name="群組 30"/>
          <p:cNvGrpSpPr/>
          <p:nvPr/>
        </p:nvGrpSpPr>
        <p:grpSpPr>
          <a:xfrm>
            <a:off x="7834184" y="2642662"/>
            <a:ext cx="1856668" cy="1766186"/>
            <a:chOff x="6829168" y="2642662"/>
            <a:chExt cx="1856668" cy="1766186"/>
          </a:xfrm>
        </p:grpSpPr>
        <p:sp>
          <p:nvSpPr>
            <p:cNvPr id="5" name="橢圓 4"/>
            <p:cNvSpPr/>
            <p:nvPr/>
          </p:nvSpPr>
          <p:spPr>
            <a:xfrm>
              <a:off x="7293048" y="2642662"/>
              <a:ext cx="936000" cy="93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t>Root</a:t>
              </a:r>
            </a:p>
          </p:txBody>
        </p:sp>
        <p:sp>
          <p:nvSpPr>
            <p:cNvPr id="7" name="橢圓 6"/>
            <p:cNvSpPr/>
            <p:nvPr/>
          </p:nvSpPr>
          <p:spPr>
            <a:xfrm>
              <a:off x="8066422" y="3655218"/>
              <a:ext cx="540000" cy="54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TW" dirty="0" smtClean="0"/>
            </a:p>
          </p:txBody>
        </p:sp>
        <p:sp>
          <p:nvSpPr>
            <p:cNvPr id="8" name="橢圓 7"/>
            <p:cNvSpPr/>
            <p:nvPr/>
          </p:nvSpPr>
          <p:spPr>
            <a:xfrm>
              <a:off x="6908582" y="3655218"/>
              <a:ext cx="540000" cy="54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TW" dirty="0" smtClean="0"/>
            </a:p>
          </p:txBody>
        </p:sp>
        <p:cxnSp>
          <p:nvCxnSpPr>
            <p:cNvPr id="10" name="直線接點 9"/>
            <p:cNvCxnSpPr>
              <a:stCxn id="5" idx="3"/>
              <a:endCxn id="8" idx="0"/>
            </p:cNvCxnSpPr>
            <p:nvPr/>
          </p:nvCxnSpPr>
          <p:spPr>
            <a:xfrm flipH="1">
              <a:off x="7178582" y="3441588"/>
              <a:ext cx="251540" cy="2136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接點 11"/>
            <p:cNvCxnSpPr>
              <a:stCxn id="5" idx="5"/>
              <a:endCxn id="7" idx="0"/>
            </p:cNvCxnSpPr>
            <p:nvPr/>
          </p:nvCxnSpPr>
          <p:spPr>
            <a:xfrm>
              <a:off x="8091974" y="3441588"/>
              <a:ext cx="244448" cy="2136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線接點 26"/>
            <p:cNvCxnSpPr/>
            <p:nvPr/>
          </p:nvCxnSpPr>
          <p:spPr>
            <a:xfrm flipH="1">
              <a:off x="6829168" y="4195218"/>
              <a:ext cx="349414" cy="2037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線接點 27"/>
            <p:cNvCxnSpPr/>
            <p:nvPr/>
          </p:nvCxnSpPr>
          <p:spPr>
            <a:xfrm flipH="1">
              <a:off x="7987008" y="4205061"/>
              <a:ext cx="349414" cy="2037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a:off x="8336422" y="4200033"/>
              <a:ext cx="349414" cy="2037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線接點 29"/>
            <p:cNvCxnSpPr/>
            <p:nvPr/>
          </p:nvCxnSpPr>
          <p:spPr>
            <a:xfrm>
              <a:off x="7178582" y="4205060"/>
              <a:ext cx="349414" cy="203787"/>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037605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3</a:t>
            </a:r>
            <a:endParaRPr lang="zh-TW" altLang="en-US" dirty="0"/>
          </a:p>
        </p:txBody>
      </p:sp>
      <mc:AlternateContent xmlns:mc="http://schemas.openxmlformats.org/markup-compatibility/2006">
        <mc:Choice xmlns:a14="http://schemas.microsoft.com/office/drawing/2010/main" Requires="a14">
          <p:sp>
            <p:nvSpPr>
              <p:cNvPr id="3" name="內容版面配置區 2"/>
              <p:cNvSpPr>
                <a:spLocks noGrp="1"/>
              </p:cNvSpPr>
              <p:nvPr>
                <p:ph idx="1"/>
              </p:nvPr>
            </p:nvSpPr>
            <p:spPr/>
            <p:txBody>
              <a:bodyPr/>
              <a:lstStyle/>
              <a:p>
                <a:r>
                  <a:rPr lang="en-US" altLang="zh-TW" dirty="0" smtClean="0">
                    <a:latin typeface="Comic Sans MS" panose="030F0702030302020204" pitchFamily="66" charset="0"/>
                  </a:rPr>
                  <a:t>A full binary tree is defined inductively as follows. A full binary tree of height 0 consists of 1 node which is the root. A full binary tree of height </a:t>
                </a:r>
                <a14:m>
                  <m:oMath xmlns:m="http://schemas.openxmlformats.org/officeDocument/2006/math">
                    <m:r>
                      <a:rPr lang="en-US" altLang="zh-TW" i="1" dirty="0" smtClean="0">
                        <a:latin typeface="Cambria Math" panose="02040503050406030204" pitchFamily="18" charset="0"/>
                      </a:rPr>
                      <m:t>h</m:t>
                    </m:r>
                    <m:r>
                      <a:rPr lang="en-US" altLang="zh-TW" i="1" dirty="0" smtClean="0">
                        <a:latin typeface="Cambria Math" panose="02040503050406030204" pitchFamily="18" charset="0"/>
                      </a:rPr>
                      <m:t>+1 </m:t>
                    </m:r>
                  </m:oMath>
                </a14:m>
                <a:r>
                  <a:rPr lang="en-US" altLang="zh-TW" dirty="0">
                    <a:latin typeface="Comic Sans MS" panose="030F0702030302020204" pitchFamily="66" charset="0"/>
                  </a:rPr>
                  <a:t>consists of two full binary trees of height h whose roots are connected to a new root. Let </a:t>
                </a:r>
                <a14:m>
                  <m:oMath xmlns:m="http://schemas.openxmlformats.org/officeDocument/2006/math">
                    <m:r>
                      <a:rPr lang="en-US" altLang="zh-TW" i="1" dirty="0" smtClean="0">
                        <a:latin typeface="Cambria Math" panose="02040503050406030204" pitchFamily="18" charset="0"/>
                      </a:rPr>
                      <m:t>𝑇</m:t>
                    </m:r>
                  </m:oMath>
                </a14:m>
                <a:r>
                  <a:rPr lang="en-US" altLang="zh-TW" dirty="0">
                    <a:latin typeface="Comic Sans MS" panose="030F0702030302020204" pitchFamily="66" charset="0"/>
                  </a:rPr>
                  <a:t> be a full binary tree of height </a:t>
                </a:r>
                <a14:m>
                  <m:oMath xmlns:m="http://schemas.openxmlformats.org/officeDocument/2006/math">
                    <m:r>
                      <a:rPr lang="en-US" altLang="zh-TW" i="1" dirty="0" smtClean="0">
                        <a:latin typeface="Cambria Math" panose="02040503050406030204" pitchFamily="18" charset="0"/>
                      </a:rPr>
                      <m:t>h</m:t>
                    </m:r>
                  </m:oMath>
                </a14:m>
                <a:r>
                  <a:rPr lang="en-US" altLang="zh-TW" dirty="0">
                    <a:latin typeface="Comic Sans MS" panose="030F0702030302020204" pitchFamily="66" charset="0"/>
                  </a:rPr>
                  <a:t>. The height of a node in </a:t>
                </a:r>
                <a14:m>
                  <m:oMath xmlns:m="http://schemas.openxmlformats.org/officeDocument/2006/math">
                    <m:r>
                      <a:rPr lang="en-US" altLang="zh-TW" i="1" dirty="0" smtClean="0">
                        <a:latin typeface="Cambria Math" panose="02040503050406030204" pitchFamily="18" charset="0"/>
                      </a:rPr>
                      <m:t>𝑇</m:t>
                    </m:r>
                  </m:oMath>
                </a14:m>
                <a:r>
                  <a:rPr lang="en-US" altLang="zh-TW" dirty="0">
                    <a:latin typeface="Comic Sans MS" panose="030F0702030302020204" pitchFamily="66" charset="0"/>
                  </a:rPr>
                  <a:t> is </a:t>
                </a:r>
                <a14:m>
                  <m:oMath xmlns:m="http://schemas.openxmlformats.org/officeDocument/2006/math">
                    <m:r>
                      <a:rPr lang="en-US" altLang="zh-TW" i="1" dirty="0" smtClean="0">
                        <a:latin typeface="Cambria Math" panose="02040503050406030204" pitchFamily="18" charset="0"/>
                      </a:rPr>
                      <m:t>h</m:t>
                    </m:r>
                  </m:oMath>
                </a14:m>
                <a:r>
                  <a:rPr lang="en-US" altLang="zh-TW" dirty="0">
                    <a:latin typeface="Comic Sans MS" panose="030F0702030302020204" pitchFamily="66" charset="0"/>
                  </a:rPr>
                  <a:t> minus the node’s distance from the root (e.g., the root has height </a:t>
                </a:r>
                <a14:m>
                  <m:oMath xmlns:m="http://schemas.openxmlformats.org/officeDocument/2006/math">
                    <m:r>
                      <a:rPr lang="en-US" altLang="zh-TW" i="1" dirty="0" smtClean="0">
                        <a:latin typeface="Cambria Math" panose="02040503050406030204" pitchFamily="18" charset="0"/>
                      </a:rPr>
                      <m:t>h</m:t>
                    </m:r>
                  </m:oMath>
                </a14:m>
                <a:r>
                  <a:rPr lang="en-US" altLang="zh-TW" dirty="0">
                    <a:latin typeface="Comic Sans MS" panose="030F0702030302020204" pitchFamily="66" charset="0"/>
                  </a:rPr>
                  <a:t>, whereas a leaf has height </a:t>
                </a:r>
                <a14:m>
                  <m:oMath xmlns:m="http://schemas.openxmlformats.org/officeDocument/2006/math">
                    <m:r>
                      <a:rPr lang="en-US" altLang="zh-TW" i="1" dirty="0" smtClean="0">
                        <a:latin typeface="Cambria Math" panose="02040503050406030204" pitchFamily="18" charset="0"/>
                      </a:rPr>
                      <m:t>0</m:t>
                    </m:r>
                  </m:oMath>
                </a14:m>
                <a:r>
                  <a:rPr lang="en-US" altLang="zh-TW" dirty="0">
                    <a:latin typeface="Comic Sans MS" panose="030F0702030302020204" pitchFamily="66" charset="0"/>
                  </a:rPr>
                  <a:t>). Prove that the sum of the heights of all the nodes in </a:t>
                </a:r>
                <a14:m>
                  <m:oMath xmlns:m="http://schemas.openxmlformats.org/officeDocument/2006/math">
                    <m:r>
                      <a:rPr lang="en-US" altLang="zh-TW" i="1" dirty="0" smtClean="0">
                        <a:latin typeface="Cambria Math" panose="02040503050406030204" pitchFamily="18" charset="0"/>
                      </a:rPr>
                      <m:t>𝑇</m:t>
                    </m:r>
                  </m:oMath>
                </a14:m>
                <a:r>
                  <a:rPr lang="en-US" altLang="zh-TW" dirty="0">
                    <a:latin typeface="Comic Sans MS" panose="030F0702030302020204" pitchFamily="66" charset="0"/>
                  </a:rPr>
                  <a:t> is </a:t>
                </a:r>
                <a14:m>
                  <m:oMath xmlns:m="http://schemas.openxmlformats.org/officeDocument/2006/math">
                    <m:sSup>
                      <m:sSupPr>
                        <m:ctrlPr>
                          <a:rPr lang="en-US" altLang="zh-TW" b="0" i="0" dirty="0" smtClean="0">
                            <a:latin typeface="Cambria Math" panose="02040503050406030204" pitchFamily="18" charset="0"/>
                          </a:rPr>
                        </m:ctrlPr>
                      </m:sSupPr>
                      <m:e>
                        <m:r>
                          <a:rPr lang="en-US" altLang="zh-TW" b="0" i="0" dirty="0" smtClean="0">
                            <a:latin typeface="Cambria Math" panose="02040503050406030204" pitchFamily="18" charset="0"/>
                          </a:rPr>
                          <m:t>2</m:t>
                        </m:r>
                      </m:e>
                      <m:sup>
                        <m:r>
                          <m:rPr>
                            <m:sty m:val="p"/>
                          </m:rPr>
                          <a:rPr lang="en-US" altLang="zh-TW" b="0" i="0" dirty="0" smtClean="0">
                            <a:latin typeface="Cambria Math" panose="02040503050406030204" pitchFamily="18" charset="0"/>
                          </a:rPr>
                          <m:t>h</m:t>
                        </m:r>
                      </m:sup>
                    </m:sSup>
                    <m:r>
                      <a:rPr lang="en-US" altLang="zh-TW" i="1" dirty="0" smtClean="0">
                        <a:latin typeface="Cambria Math" panose="02040503050406030204" pitchFamily="18" charset="0"/>
                      </a:rPr>
                      <m:t>+1−</m:t>
                    </m:r>
                    <m:r>
                      <a:rPr lang="en-US" altLang="zh-TW" i="1" dirty="0" smtClean="0">
                        <a:latin typeface="Cambria Math" panose="02040503050406030204" pitchFamily="18" charset="0"/>
                      </a:rPr>
                      <m:t>h</m:t>
                    </m:r>
                    <m:r>
                      <a:rPr lang="en-US" altLang="zh-TW" i="1" dirty="0" smtClean="0">
                        <a:latin typeface="Cambria Math" panose="02040503050406030204" pitchFamily="18" charset="0"/>
                      </a:rPr>
                      <m:t>−2</m:t>
                    </m:r>
                  </m:oMath>
                </a14:m>
                <a:r>
                  <a:rPr lang="en-US" altLang="zh-TW" dirty="0">
                    <a:latin typeface="Comic Sans MS" panose="030F0702030302020204" pitchFamily="66" charset="0"/>
                  </a:rPr>
                  <a:t>. </a:t>
                </a:r>
                <a:endParaRPr lang="zh-TW" altLang="en-US" dirty="0">
                  <a:latin typeface="Comic Sans MS" panose="030F0702030302020204" pitchFamily="66" charset="0"/>
                </a:endParaRPr>
              </a:p>
            </p:txBody>
          </p:sp>
        </mc:Choice>
        <mc:Fallback>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786" r="-709"/>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685244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4</a:t>
            </a:r>
            <a:endParaRPr lang="zh-TW" altLang="en-US" dirty="0"/>
          </a:p>
        </p:txBody>
      </p:sp>
      <mc:AlternateContent xmlns:mc="http://schemas.openxmlformats.org/markup-compatibility/2006">
        <mc:Choice xmlns:a14="http://schemas.microsoft.com/office/drawing/2010/main" Requires="a14">
          <p:sp>
            <p:nvSpPr>
              <p:cNvPr id="5" name="內容版面配置區 4"/>
              <p:cNvSpPr>
                <a:spLocks noGrp="1"/>
              </p:cNvSpPr>
              <p:nvPr>
                <p:ph idx="1"/>
              </p:nvPr>
            </p:nvSpPr>
            <p:spPr/>
            <p:txBody>
              <a:bodyPr/>
              <a:lstStyle/>
              <a:p>
                <a:r>
                  <a:rPr lang="en-US" altLang="zh-TW" dirty="0" smtClean="0">
                    <a:latin typeface="Comic Sans MS" panose="030F0702030302020204" pitchFamily="66" charset="0"/>
                  </a:rPr>
                  <a:t>Consider again the inductive definition in Homework Assignment #1 for the set of all binary trees that store non-negative integer key values: </a:t>
                </a:r>
              </a:p>
              <a:p>
                <a:r>
                  <a:rPr lang="en-US" altLang="zh-TW" dirty="0" smtClean="0">
                    <a:latin typeface="Comic Sans MS" panose="030F0702030302020204" pitchFamily="66" charset="0"/>
                  </a:rPr>
                  <a:t>(</a:t>
                </a:r>
                <a:r>
                  <a:rPr lang="en-US" altLang="zh-TW" dirty="0">
                    <a:latin typeface="Comic Sans MS" panose="030F0702030302020204" pitchFamily="66" charset="0"/>
                  </a:rPr>
                  <a:t>a) The empty tree, denoted ⊥, is a binary tree. </a:t>
                </a:r>
                <a:endParaRPr lang="en-US" altLang="zh-TW" dirty="0" smtClean="0">
                  <a:latin typeface="Comic Sans MS" panose="030F0702030302020204" pitchFamily="66" charset="0"/>
                </a:endParaRPr>
              </a:p>
              <a:p>
                <a:r>
                  <a:rPr lang="en-US" altLang="zh-TW" dirty="0" smtClean="0">
                    <a:latin typeface="Comic Sans MS" panose="030F0702030302020204" pitchFamily="66" charset="0"/>
                  </a:rPr>
                  <a:t>(</a:t>
                </a:r>
                <a:r>
                  <a:rPr lang="en-US" altLang="zh-TW" dirty="0">
                    <a:latin typeface="Comic Sans MS" panose="030F0702030302020204" pitchFamily="66" charset="0"/>
                  </a:rPr>
                  <a:t>b) If </a:t>
                </a:r>
                <a14:m>
                  <m:oMath xmlns:m="http://schemas.openxmlformats.org/officeDocument/2006/math">
                    <m:sSub>
                      <m:sSubPr>
                        <m:ctrlPr>
                          <a:rPr lang="en-US" altLang="zh-TW" b="0" i="1" dirty="0" smtClean="0">
                            <a:latin typeface="Cambria Math" panose="02040503050406030204" pitchFamily="18" charset="0"/>
                          </a:rPr>
                        </m:ctrlPr>
                      </m:sSubPr>
                      <m:e>
                        <m:r>
                          <a:rPr lang="en-US" altLang="zh-TW" b="0" i="1" dirty="0" smtClean="0">
                            <a:latin typeface="Cambria Math" panose="02040503050406030204" pitchFamily="18" charset="0"/>
                          </a:rPr>
                          <m:t>𝑡</m:t>
                        </m:r>
                      </m:e>
                      <m:sub>
                        <m:r>
                          <a:rPr lang="en-US" altLang="zh-TW" i="1" dirty="0" smtClean="0">
                            <a:latin typeface="Cambria Math" panose="02040503050406030204" pitchFamily="18" charset="0"/>
                          </a:rPr>
                          <m:t>𝑙</m:t>
                        </m:r>
                      </m:sub>
                    </m:sSub>
                  </m:oMath>
                </a14:m>
                <a:r>
                  <a:rPr lang="en-US" altLang="zh-TW" dirty="0">
                    <a:latin typeface="Comic Sans MS" panose="030F0702030302020204" pitchFamily="66" charset="0"/>
                  </a:rPr>
                  <a:t> and </a:t>
                </a:r>
                <a14:m>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𝑟</m:t>
                        </m:r>
                      </m:sub>
                    </m:sSub>
                  </m:oMath>
                </a14:m>
                <a:r>
                  <a:rPr lang="en-US" altLang="zh-TW" dirty="0" smtClean="0">
                    <a:latin typeface="Comic Sans MS" panose="030F0702030302020204" pitchFamily="66" charset="0"/>
                  </a:rPr>
                  <a:t> </a:t>
                </a:r>
                <a:r>
                  <a:rPr lang="en-US" altLang="zh-TW" dirty="0">
                    <a:latin typeface="Comic Sans MS" panose="030F0702030302020204" pitchFamily="66" charset="0"/>
                  </a:rPr>
                  <a:t>are binary trees, then </a:t>
                </a:r>
                <a14:m>
                  <m:oMath xmlns:m="http://schemas.openxmlformats.org/officeDocument/2006/math">
                    <m:r>
                      <a:rPr lang="en-US" altLang="zh-TW" b="0" i="1" smtClean="0">
                        <a:latin typeface="Cambria Math" panose="02040503050406030204" pitchFamily="18" charset="0"/>
                      </a:rPr>
                      <m:t>𝑛𝑜𝑑𝑒</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𝑘</m:t>
                        </m:r>
                        <m:r>
                          <a:rPr lang="en-US" altLang="zh-TW" b="0" i="1" smtClean="0">
                            <a:latin typeface="Cambria Math" panose="02040503050406030204" pitchFamily="18" charset="0"/>
                          </a:rPr>
                          <m:t>,</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𝑙</m:t>
                            </m:r>
                          </m:sub>
                        </m:sSub>
                        <m:r>
                          <a:rPr lang="en-US" altLang="zh-TW" b="0" i="1" smtClean="0">
                            <a:latin typeface="Cambria Math" panose="02040503050406030204" pitchFamily="18" charset="0"/>
                          </a:rPr>
                          <m:t>,</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𝑟</m:t>
                            </m:r>
                          </m:sub>
                        </m:sSub>
                      </m:e>
                    </m:d>
                  </m:oMath>
                </a14:m>
                <a:r>
                  <a:rPr lang="en-US" altLang="zh-TW" dirty="0" smtClean="0">
                    <a:latin typeface="Comic Sans MS" panose="030F0702030302020204" pitchFamily="66" charset="0"/>
                  </a:rPr>
                  <a:t>, </a:t>
                </a:r>
                <a:r>
                  <a:rPr lang="en-US" altLang="zh-TW" dirty="0">
                    <a:latin typeface="Comic Sans MS" panose="030F0702030302020204" pitchFamily="66" charset="0"/>
                  </a:rPr>
                  <a:t>where </a:t>
                </a:r>
                <a14:m>
                  <m:oMath xmlns:m="http://schemas.openxmlformats.org/officeDocument/2006/math">
                    <m:r>
                      <a:rPr lang="en-US" altLang="zh-TW" i="1" dirty="0" smtClean="0">
                        <a:latin typeface="Cambria Math" panose="02040503050406030204" pitchFamily="18" charset="0"/>
                      </a:rPr>
                      <m:t>𝑘</m:t>
                    </m:r>
                    <m:r>
                      <a:rPr lang="en-US" altLang="zh-TW" i="1" dirty="0" smtClean="0">
                        <a:latin typeface="Cambria Math" panose="02040503050406030204" pitchFamily="18" charset="0"/>
                      </a:rPr>
                      <m:t>∈</m:t>
                    </m:r>
                    <m:r>
                      <a:rPr lang="en-US" altLang="zh-TW" i="1" dirty="0" smtClean="0">
                        <a:latin typeface="Cambria Math" panose="02040503050406030204" pitchFamily="18" charset="0"/>
                      </a:rPr>
                      <m:t>𝑍</m:t>
                    </m:r>
                  </m:oMath>
                </a14:m>
                <a:r>
                  <a:rPr lang="en-US" altLang="zh-TW" dirty="0">
                    <a:latin typeface="Comic Sans MS" panose="030F0702030302020204" pitchFamily="66" charset="0"/>
                  </a:rPr>
                  <a:t>and </a:t>
                </a:r>
                <a14:m>
                  <m:oMath xmlns:m="http://schemas.openxmlformats.org/officeDocument/2006/math">
                    <m:r>
                      <a:rPr lang="en-US" altLang="zh-TW" i="1" dirty="0" smtClean="0">
                        <a:latin typeface="Cambria Math" panose="02040503050406030204" pitchFamily="18" charset="0"/>
                      </a:rPr>
                      <m:t>𝑘</m:t>
                    </m:r>
                    <m:r>
                      <a:rPr lang="en-US" altLang="zh-TW" i="1" dirty="0" smtClean="0">
                        <a:latin typeface="Cambria Math" panose="02040503050406030204" pitchFamily="18" charset="0"/>
                      </a:rPr>
                      <m:t>≥0</m:t>
                    </m:r>
                  </m:oMath>
                </a14:m>
                <a:r>
                  <a:rPr lang="en-US" altLang="zh-TW" dirty="0">
                    <a:latin typeface="Comic Sans MS" panose="030F0702030302020204" pitchFamily="66" charset="0"/>
                  </a:rPr>
                  <a:t>, is also a binary tree</a:t>
                </a:r>
                <a:r>
                  <a:rPr lang="en-US" altLang="zh-TW" dirty="0" smtClean="0">
                    <a:latin typeface="Comic Sans MS" panose="030F0702030302020204" pitchFamily="66" charset="0"/>
                  </a:rPr>
                  <a:t>.</a:t>
                </a:r>
              </a:p>
              <a:p>
                <a:r>
                  <a:rPr lang="en-US" altLang="zh-TW" dirty="0" smtClean="0">
                    <a:latin typeface="Comic Sans MS" panose="030F0702030302020204" pitchFamily="66" charset="0"/>
                  </a:rPr>
                  <a:t>Refine </a:t>
                </a:r>
                <a:r>
                  <a:rPr lang="en-US" altLang="zh-TW" dirty="0">
                    <a:latin typeface="Comic Sans MS" panose="030F0702030302020204" pitchFamily="66" charset="0"/>
                  </a:rPr>
                  <a:t>the definition to include only binary search trees such that an </a:t>
                </a:r>
                <a:r>
                  <a:rPr lang="en-US" altLang="zh-TW" dirty="0" err="1">
                    <a:latin typeface="Comic Sans MS" panose="030F0702030302020204" pitchFamily="66" charset="0"/>
                  </a:rPr>
                  <a:t>inorder</a:t>
                </a:r>
                <a:r>
                  <a:rPr lang="en-US" altLang="zh-TW" dirty="0">
                    <a:latin typeface="Comic Sans MS" panose="030F0702030302020204" pitchFamily="66" charset="0"/>
                  </a:rPr>
                  <a:t> traversal of a binary search tree produces a list of all stored key values in increasing order. Then, define a function that outputs the rank of a given key value (the position of the key value in the aforementioned sorted list) if it is stored in the tree, or 0 if the key is not in the tree. </a:t>
                </a:r>
                <a:endParaRPr lang="zh-TW" altLang="en-US" dirty="0">
                  <a:latin typeface="Comic Sans MS" panose="030F0702030302020204" pitchFamily="66" charset="0"/>
                </a:endParaRPr>
              </a:p>
            </p:txBody>
          </p:sp>
        </mc:Choice>
        <mc:Fallback>
          <p:sp>
            <p:nvSpPr>
              <p:cNvPr id="5" name="內容版面配置區 4"/>
              <p:cNvSpPr>
                <a:spLocks noGrp="1" noRot="1" noChangeAspect="1" noMove="1" noResize="1" noEditPoints="1" noAdjustHandles="1" noChangeArrowheads="1" noChangeShapeType="1" noTextEdit="1"/>
              </p:cNvSpPr>
              <p:nvPr>
                <p:ph idx="1"/>
              </p:nvPr>
            </p:nvSpPr>
            <p:spPr>
              <a:blipFill rotWithShape="0">
                <a:blip r:embed="rId2"/>
                <a:stretch>
                  <a:fillRect l="-142" t="-786" r="-1348"/>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2200518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a:t>
            </a:r>
            <a:r>
              <a:rPr lang="en-US" altLang="zh-TW" dirty="0" smtClean="0"/>
              <a:t>4(Cont.)</a:t>
            </a:r>
            <a:endParaRPr lang="zh-TW" altLang="en-US" dirty="0"/>
          </a:p>
        </p:txBody>
      </p:sp>
      <mc:AlternateContent xmlns:mc="http://schemas.openxmlformats.org/markup-compatibility/2006" xmlns:a14="http://schemas.microsoft.com/office/drawing/2010/main">
        <mc:Choice Requires="a14">
          <p:sp>
            <p:nvSpPr>
              <p:cNvPr id="5" name="內容版面配置區 4"/>
              <p:cNvSpPr>
                <a:spLocks noGrp="1"/>
              </p:cNvSpPr>
              <p:nvPr>
                <p:ph idx="1"/>
              </p:nvPr>
            </p:nvSpPr>
            <p:spPr/>
            <p:txBody>
              <a:bodyPr/>
              <a:lstStyle/>
              <a:p>
                <a:r>
                  <a:rPr lang="en-US" altLang="zh-TW" dirty="0" smtClean="0">
                    <a:latin typeface="Comic Sans MS" panose="030F0702030302020204" pitchFamily="66" charset="0"/>
                  </a:rPr>
                  <a:t>The definition of binary search tree </a:t>
                </a:r>
                <a:endParaRPr lang="en-US" altLang="zh-TW" b="0" i="0" dirty="0" smtClean="0">
                  <a:latin typeface="Comic Sans MS" panose="030F0702030302020204" pitchFamily="66" charset="0"/>
                </a:endParaRPr>
              </a:p>
              <a:p>
                <a:pPr marL="800100" lvl="1" indent="-342900">
                  <a:buFont typeface="+mj-lt"/>
                  <a:buAutoNum type="alphaLcParenR"/>
                </a:pPr>
                <a:r>
                  <a:rPr lang="en-US" altLang="zh-TW" sz="1800" dirty="0">
                    <a:latin typeface="Comic Sans MS" panose="030F0702030302020204" pitchFamily="66" charset="0"/>
                  </a:rPr>
                  <a:t>The empty tree, denoted </a:t>
                </a:r>
                <a14:m>
                  <m:oMath xmlns:m="http://schemas.openxmlformats.org/officeDocument/2006/math">
                    <m:r>
                      <a:rPr lang="en-US" altLang="zh-TW" sz="1800" i="1" smtClean="0">
                        <a:latin typeface="Cambria Math" panose="02040503050406030204" pitchFamily="18" charset="0"/>
                        <a:ea typeface="Cambria Math" panose="02040503050406030204" pitchFamily="18" charset="0"/>
                      </a:rPr>
                      <m:t>⊥</m:t>
                    </m:r>
                  </m:oMath>
                </a14:m>
                <a:r>
                  <a:rPr lang="en-US" altLang="zh-TW" sz="1800" dirty="0" smtClean="0">
                    <a:latin typeface="Comic Sans MS" panose="030F0702030302020204" pitchFamily="66" charset="0"/>
                  </a:rPr>
                  <a:t>, </a:t>
                </a:r>
                <a:r>
                  <a:rPr lang="en-US" altLang="zh-TW" sz="1800" dirty="0">
                    <a:latin typeface="Comic Sans MS" panose="030F0702030302020204" pitchFamily="66" charset="0"/>
                  </a:rPr>
                  <a:t>is a binary </a:t>
                </a:r>
                <a:r>
                  <a:rPr lang="en-US" altLang="zh-TW" sz="1800" dirty="0" smtClean="0">
                    <a:latin typeface="Comic Sans MS" panose="030F0702030302020204" pitchFamily="66" charset="0"/>
                  </a:rPr>
                  <a:t>search tree.</a:t>
                </a:r>
              </a:p>
              <a:p>
                <a:pPr marL="800100" lvl="1" indent="-342900">
                  <a:buFont typeface="+mj-lt"/>
                  <a:buAutoNum type="alphaLcParenR"/>
                </a:pPr>
                <a:r>
                  <a:rPr lang="en-US" altLang="zh-TW" sz="1800" dirty="0" smtClean="0">
                    <a:latin typeface="Comic Sans MS" panose="030F0702030302020204" pitchFamily="66" charset="0"/>
                  </a:rPr>
                  <a:t>If </a:t>
                </a:r>
                <a14:m>
                  <m:oMath xmlns:m="http://schemas.openxmlformats.org/officeDocument/2006/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𝑡</m:t>
                        </m:r>
                      </m:e>
                      <m:sub>
                        <m:r>
                          <a:rPr lang="en-US" altLang="zh-TW" sz="1800" b="0" i="1" smtClean="0">
                            <a:latin typeface="Cambria Math" panose="02040503050406030204" pitchFamily="18" charset="0"/>
                          </a:rPr>
                          <m:t>𝑙</m:t>
                        </m:r>
                      </m:sub>
                    </m:sSub>
                  </m:oMath>
                </a14:m>
                <a:r>
                  <a:rPr lang="en-US" altLang="zh-TW" sz="1800" dirty="0" smtClean="0">
                    <a:latin typeface="Comic Sans MS" panose="030F0702030302020204" pitchFamily="66" charset="0"/>
                  </a:rPr>
                  <a:t> and </a:t>
                </a:r>
                <a14:m>
                  <m:oMath xmlns:m="http://schemas.openxmlformats.org/officeDocument/2006/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𝑡</m:t>
                        </m:r>
                      </m:e>
                      <m:sub>
                        <m:r>
                          <a:rPr lang="en-US" altLang="zh-TW" sz="1800" b="0" i="1" smtClean="0">
                            <a:latin typeface="Cambria Math" panose="02040503050406030204" pitchFamily="18" charset="0"/>
                          </a:rPr>
                          <m:t>𝑟</m:t>
                        </m:r>
                      </m:sub>
                    </m:sSub>
                  </m:oMath>
                </a14:m>
                <a:r>
                  <a:rPr lang="en-US" altLang="zh-TW" sz="1800" dirty="0" smtClean="0">
                    <a:latin typeface="Comic Sans MS" panose="030F0702030302020204" pitchFamily="66" charset="0"/>
                  </a:rPr>
                  <a:t> are binary search trees, then </a:t>
                </a:r>
                <a14:m>
                  <m:oMath xmlns:m="http://schemas.openxmlformats.org/officeDocument/2006/math">
                    <m:r>
                      <a:rPr lang="en-US" altLang="zh-TW" sz="1800" b="0" i="1" smtClean="0">
                        <a:latin typeface="Cambria Math" panose="02040503050406030204" pitchFamily="18" charset="0"/>
                      </a:rPr>
                      <m:t>𝑛𝑜𝑑𝑒</m:t>
                    </m:r>
                    <m:d>
                      <m:dPr>
                        <m:ctrlPr>
                          <a:rPr lang="en-US" altLang="zh-TW" sz="1800" b="0" i="1" smtClean="0">
                            <a:latin typeface="Cambria Math" panose="02040503050406030204" pitchFamily="18" charset="0"/>
                          </a:rPr>
                        </m:ctrlPr>
                      </m:dPr>
                      <m:e>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𝑡</m:t>
                            </m:r>
                          </m:e>
                          <m:sub>
                            <m:r>
                              <a:rPr lang="en-US" altLang="zh-TW" sz="1800" b="0" i="1" smtClean="0">
                                <a:latin typeface="Cambria Math" panose="02040503050406030204" pitchFamily="18" charset="0"/>
                              </a:rPr>
                              <m:t>𝑙</m:t>
                            </m:r>
                          </m:sub>
                        </m:sSub>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𝑘</m:t>
                        </m:r>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𝑡</m:t>
                            </m:r>
                          </m:e>
                          <m:sub>
                            <m:r>
                              <a:rPr lang="en-US" altLang="zh-TW" sz="1800" b="0" i="1" smtClean="0">
                                <a:latin typeface="Cambria Math" panose="02040503050406030204" pitchFamily="18" charset="0"/>
                              </a:rPr>
                              <m:t>𝑟</m:t>
                            </m:r>
                          </m:sub>
                        </m:sSub>
                      </m:e>
                    </m:d>
                  </m:oMath>
                </a14:m>
                <a:r>
                  <a:rPr lang="en-US" altLang="zh-TW" sz="1800" dirty="0" smtClean="0">
                    <a:latin typeface="Comic Sans MS" panose="030F0702030302020204" pitchFamily="66" charset="0"/>
                  </a:rPr>
                  <a:t>, where </a:t>
                </a:r>
                <a14:m>
                  <m:oMath xmlns:m="http://schemas.openxmlformats.org/officeDocument/2006/math">
                    <m:r>
                      <a:rPr lang="en-US" altLang="zh-TW" sz="1800" b="0" i="1" smtClean="0">
                        <a:latin typeface="Cambria Math" panose="02040503050406030204" pitchFamily="18" charset="0"/>
                      </a:rPr>
                      <m:t>𝑘</m:t>
                    </m:r>
                    <m:r>
                      <a:rPr lang="zh-TW" altLang="en-US" sz="1800" b="0" i="1" smtClean="0">
                        <a:latin typeface="Cambria Math" panose="02040503050406030204" pitchFamily="18" charset="0"/>
                      </a:rPr>
                      <m:t>𝜖</m:t>
                    </m:r>
                    <m:r>
                      <a:rPr lang="en-US" altLang="zh-TW" sz="1800" b="0" i="1" smtClean="0">
                        <a:latin typeface="Cambria Math" panose="02040503050406030204" pitchFamily="18" charset="0"/>
                      </a:rPr>
                      <m:t>𝑍</m:t>
                    </m:r>
                  </m:oMath>
                </a14:m>
                <a:r>
                  <a:rPr lang="en-US" altLang="zh-TW" sz="1800" dirty="0" smtClean="0">
                    <a:latin typeface="Comic Sans MS" panose="030F0702030302020204" pitchFamily="66" charset="0"/>
                  </a:rPr>
                  <a:t> and </a:t>
                </a:r>
                <a14:m>
                  <m:oMath xmlns:m="http://schemas.openxmlformats.org/officeDocument/2006/math">
                    <m:r>
                      <a:rPr lang="en-US" altLang="zh-TW" sz="1800" b="0" i="1" smtClean="0">
                        <a:latin typeface="Cambria Math" panose="02040503050406030204" pitchFamily="18" charset="0"/>
                      </a:rPr>
                      <m:t>𝑘</m:t>
                    </m:r>
                    <m:r>
                      <a:rPr lang="en-US" altLang="zh-TW" sz="1800" b="0" i="1" smtClean="0">
                        <a:latin typeface="Cambria Math" panose="02040503050406030204" pitchFamily="18" charset="0"/>
                      </a:rPr>
                      <m:t>≥0</m:t>
                    </m:r>
                  </m:oMath>
                </a14:m>
                <a:r>
                  <a:rPr lang="en-US" altLang="zh-TW" sz="1800" dirty="0" smtClean="0">
                    <a:latin typeface="Comic Sans MS" panose="030F0702030302020204" pitchFamily="66" charset="0"/>
                  </a:rPr>
                  <a:t>, is also a binary search tree, and </a:t>
                </a:r>
                <a14:m>
                  <m:oMath xmlns:m="http://schemas.openxmlformats.org/officeDocument/2006/math">
                    <m:r>
                      <a:rPr lang="en-US" altLang="zh-TW" sz="1800" i="1" dirty="0" smtClean="0">
                        <a:latin typeface="Cambria Math" panose="02040503050406030204" pitchFamily="18" charset="0"/>
                      </a:rPr>
                      <m:t>𝑎𝑙𝑙</m:t>
                    </m:r>
                    <m:r>
                      <a:rPr lang="en-US" altLang="zh-TW" sz="1800" i="1" dirty="0" smtClean="0">
                        <a:latin typeface="Cambria Math" panose="02040503050406030204" pitchFamily="18" charset="0"/>
                      </a:rPr>
                      <m:t> </m:t>
                    </m:r>
                    <m:r>
                      <a:rPr lang="en-US" altLang="zh-TW" sz="1800" i="1" dirty="0" smtClean="0">
                        <a:latin typeface="Cambria Math" panose="02040503050406030204" pitchFamily="18" charset="0"/>
                      </a:rPr>
                      <m:t>𝑡h𝑒</m:t>
                    </m:r>
                    <m:r>
                      <a:rPr lang="en-US" altLang="zh-TW" sz="1800" i="1" dirty="0" smtClean="0">
                        <a:latin typeface="Cambria Math" panose="02040503050406030204" pitchFamily="18" charset="0"/>
                      </a:rPr>
                      <m:t> </m:t>
                    </m:r>
                    <m:r>
                      <a:rPr lang="en-US" altLang="zh-TW" sz="1800" i="1" dirty="0" smtClean="0">
                        <a:latin typeface="Cambria Math" panose="02040503050406030204" pitchFamily="18" charset="0"/>
                      </a:rPr>
                      <m:t>𝑛𝑜𝑑𝑒</m:t>
                    </m:r>
                    <m:r>
                      <a:rPr lang="en-US" altLang="zh-TW" sz="1800" i="1" dirty="0" smtClean="0">
                        <a:latin typeface="Cambria Math" panose="02040503050406030204" pitchFamily="18" charset="0"/>
                      </a:rPr>
                      <m:t> </m:t>
                    </m:r>
                    <m:r>
                      <a:rPr lang="en-US" altLang="zh-TW" sz="1800" i="1" dirty="0" smtClean="0">
                        <a:latin typeface="Cambria Math" panose="02040503050406030204" pitchFamily="18" charset="0"/>
                      </a:rPr>
                      <m:t>𝑖𝑛</m:t>
                    </m:r>
                    <m:r>
                      <a:rPr lang="en-US" altLang="zh-TW" sz="1800" i="1" dirty="0" smtClean="0">
                        <a:latin typeface="Cambria Math" panose="02040503050406030204" pitchFamily="18" charset="0"/>
                      </a:rPr>
                      <m:t> </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𝑡</m:t>
                        </m:r>
                      </m:e>
                      <m:sub>
                        <m:r>
                          <a:rPr lang="en-US" altLang="zh-TW" sz="1800" b="0" i="1" smtClean="0">
                            <a:latin typeface="Cambria Math" panose="02040503050406030204" pitchFamily="18" charset="0"/>
                          </a:rPr>
                          <m:t>𝑙</m:t>
                        </m:r>
                      </m:sub>
                    </m:sSub>
                    <m:r>
                      <a:rPr lang="en-US" altLang="zh-TW" sz="1800" b="0" i="1" smtClean="0">
                        <a:latin typeface="Cambria Math" panose="02040503050406030204" pitchFamily="18" charset="0"/>
                      </a:rPr>
                      <m:t>&lt;</m:t>
                    </m:r>
                    <m:r>
                      <a:rPr lang="en-US" altLang="zh-TW" sz="1800" b="0" i="1" smtClean="0">
                        <a:latin typeface="Cambria Math" panose="02040503050406030204" pitchFamily="18" charset="0"/>
                      </a:rPr>
                      <m:t>𝑘</m:t>
                    </m:r>
                    <m:r>
                      <a:rPr lang="en-US" altLang="zh-TW" sz="1800" b="0" i="1" smtClean="0">
                        <a:latin typeface="Cambria Math" panose="02040503050406030204" pitchFamily="18" charset="0"/>
                      </a:rPr>
                      <m:t>&lt;</m:t>
                    </m:r>
                    <m:r>
                      <a:rPr lang="en-US" altLang="zh-TW" sz="1800" b="0" i="1" smtClean="0">
                        <a:latin typeface="Cambria Math" panose="02040503050406030204" pitchFamily="18" charset="0"/>
                      </a:rPr>
                      <m:t>𝑎𝑙𝑙</m:t>
                    </m:r>
                    <m:r>
                      <a:rPr lang="en-US" altLang="zh-TW" sz="1800" b="0" i="1" smtClean="0">
                        <a:latin typeface="Cambria Math" panose="02040503050406030204" pitchFamily="18" charset="0"/>
                      </a:rPr>
                      <m:t> </m:t>
                    </m:r>
                    <m:r>
                      <a:rPr lang="en-US" altLang="zh-TW" sz="1800" b="0" i="1" smtClean="0">
                        <a:latin typeface="Cambria Math" panose="02040503050406030204" pitchFamily="18" charset="0"/>
                      </a:rPr>
                      <m:t>𝑡h𝑒</m:t>
                    </m:r>
                    <m:r>
                      <a:rPr lang="en-US" altLang="zh-TW" sz="1800" b="0" i="1" smtClean="0">
                        <a:latin typeface="Cambria Math" panose="02040503050406030204" pitchFamily="18" charset="0"/>
                      </a:rPr>
                      <m:t> </m:t>
                    </m:r>
                    <m:r>
                      <a:rPr lang="en-US" altLang="zh-TW" sz="1800" b="0" i="1" smtClean="0">
                        <a:latin typeface="Cambria Math" panose="02040503050406030204" pitchFamily="18" charset="0"/>
                      </a:rPr>
                      <m:t>𝑛𝑜𝑑𝑒</m:t>
                    </m:r>
                    <m:r>
                      <a:rPr lang="en-US" altLang="zh-TW" sz="1800" b="0" i="1" smtClean="0">
                        <a:latin typeface="Cambria Math" panose="02040503050406030204" pitchFamily="18" charset="0"/>
                      </a:rPr>
                      <m:t> </m:t>
                    </m:r>
                    <m:r>
                      <a:rPr lang="en-US" altLang="zh-TW" sz="1800" b="0" i="1" smtClean="0">
                        <a:latin typeface="Cambria Math" panose="02040503050406030204" pitchFamily="18" charset="0"/>
                      </a:rPr>
                      <m:t>𝑖𝑛</m:t>
                    </m:r>
                    <m:r>
                      <a:rPr lang="en-US" altLang="zh-TW" sz="1800" b="0" i="1" smtClean="0">
                        <a:latin typeface="Cambria Math" panose="02040503050406030204" pitchFamily="18" charset="0"/>
                      </a:rPr>
                      <m:t> </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𝑡</m:t>
                        </m:r>
                      </m:e>
                      <m:sub>
                        <m:r>
                          <a:rPr lang="en-US" altLang="zh-TW" sz="1800" b="0" i="1" smtClean="0">
                            <a:latin typeface="Cambria Math" panose="02040503050406030204" pitchFamily="18" charset="0"/>
                          </a:rPr>
                          <m:t>𝑟</m:t>
                        </m:r>
                      </m:sub>
                    </m:sSub>
                  </m:oMath>
                </a14:m>
                <a:r>
                  <a:rPr lang="en-US" altLang="zh-TW" sz="1800" dirty="0" smtClean="0">
                    <a:latin typeface="Comic Sans MS" panose="030F0702030302020204" pitchFamily="66" charset="0"/>
                  </a:rPr>
                  <a:t>.</a:t>
                </a:r>
              </a:p>
              <a:p>
                <a:endParaRPr lang="zh-TW" altLang="en-US" dirty="0"/>
              </a:p>
            </p:txBody>
          </p:sp>
        </mc:Choice>
        <mc:Fallback xmlns="">
          <p:sp>
            <p:nvSpPr>
              <p:cNvPr id="5" name="內容版面配置區 4"/>
              <p:cNvSpPr>
                <a:spLocks noGrp="1" noRot="1" noChangeAspect="1" noMove="1" noResize="1" noEditPoints="1" noAdjustHandles="1" noChangeArrowheads="1" noChangeShapeType="1" noTextEdit="1"/>
              </p:cNvSpPr>
              <p:nvPr>
                <p:ph idx="1"/>
              </p:nvPr>
            </p:nvSpPr>
            <p:spPr>
              <a:blipFill rotWithShape="0">
                <a:blip r:embed="rId4"/>
                <a:stretch>
                  <a:fillRect l="-142" t="-786"/>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4289216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a:t>
            </a:r>
            <a:r>
              <a:rPr lang="en-US" altLang="zh-TW" dirty="0" smtClean="0"/>
              <a:t>4(Cont</a:t>
            </a:r>
            <a:r>
              <a:rPr lang="en-US" altLang="zh-TW" dirty="0" smtClean="0"/>
              <a:t>.)</a:t>
            </a:r>
            <a:endParaRPr lang="zh-TW" altLang="en-US" dirty="0"/>
          </a:p>
        </p:txBody>
      </p:sp>
      <mc:AlternateContent xmlns:mc="http://schemas.openxmlformats.org/markup-compatibility/2006">
        <mc:Choice xmlns:a14="http://schemas.microsoft.com/office/drawing/2010/main" Requires="a14">
          <p:sp>
            <p:nvSpPr>
              <p:cNvPr id="5" name="內容版面配置區 4"/>
              <p:cNvSpPr>
                <a:spLocks noGrp="1"/>
              </p:cNvSpPr>
              <p:nvPr>
                <p:ph idx="1"/>
              </p:nvPr>
            </p:nvSpPr>
            <p:spPr/>
            <p:txBody>
              <a:bodyPr>
                <a:normAutofit lnSpcReduction="10000"/>
              </a:bodyPr>
              <a:lstStyle/>
              <a:p>
                <a:r>
                  <a:rPr lang="en-US" altLang="zh-TW" dirty="0" smtClean="0">
                    <a:latin typeface="Comic Sans MS" panose="030F0702030302020204" pitchFamily="66" charset="0"/>
                  </a:rPr>
                  <a:t>Rank(</a:t>
                </a:r>
                <a14:m>
                  <m:oMath xmlns:m="http://schemas.openxmlformats.org/officeDocument/2006/math">
                    <m:r>
                      <a:rPr lang="en-US" altLang="zh-TW" b="0" i="1" smtClean="0">
                        <a:latin typeface="Cambria Math" panose="02040503050406030204" pitchFamily="18" charset="0"/>
                      </a:rPr>
                      <m:t>𝑛𝑜𝑑𝑒</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𝑘</m:t>
                        </m:r>
                        <m:r>
                          <a:rPr lang="en-US" altLang="zh-TW" b="0" i="1" smtClean="0">
                            <a:latin typeface="Cambria Math" panose="02040503050406030204" pitchFamily="18" charset="0"/>
                          </a:rPr>
                          <m:t>,</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𝑙</m:t>
                            </m:r>
                          </m:sub>
                        </m:sSub>
                        <m:r>
                          <a:rPr lang="en-US" altLang="zh-TW" b="0" i="1" smtClean="0">
                            <a:latin typeface="Cambria Math" panose="02040503050406030204" pitchFamily="18" charset="0"/>
                          </a:rPr>
                          <m:t>,</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𝑟</m:t>
                            </m:r>
                          </m:sub>
                        </m:sSub>
                      </m:e>
                    </m:d>
                  </m:oMath>
                </a14:m>
                <a:r>
                  <a:rPr lang="en-US" altLang="zh-TW" dirty="0" smtClean="0">
                    <a:latin typeface="Comic Sans MS" panose="030F0702030302020204" pitchFamily="66" charset="0"/>
                  </a:rPr>
                  <a:t>, Key) </a:t>
                </a:r>
                <a14:m>
                  <m:oMath xmlns:m="http://schemas.openxmlformats.org/officeDocument/2006/math">
                    <m:r>
                      <a:rPr lang="en-US" altLang="zh-TW" i="1" smtClean="0">
                        <a:latin typeface="Cambria Math" panose="02040503050406030204" pitchFamily="18" charset="0"/>
                        <a:ea typeface="Cambria Math" panose="02040503050406030204" pitchFamily="18" charset="0"/>
                      </a:rPr>
                      <m:t>=</m:t>
                    </m:r>
                    <m:d>
                      <m:dPr>
                        <m:begChr m:val="{"/>
                        <m:endChr m:val=""/>
                        <m:ctrlPr>
                          <a:rPr lang="en-US" altLang="zh-TW" i="1" smtClean="0">
                            <a:latin typeface="Cambria Math" panose="02040503050406030204" pitchFamily="18" charset="0"/>
                            <a:ea typeface="Cambria Math" panose="02040503050406030204" pitchFamily="18" charset="0"/>
                          </a:rPr>
                        </m:ctrlPr>
                      </m:dPr>
                      <m:e>
                        <m:eqArr>
                          <m:eqArrPr>
                            <m:ctrlPr>
                              <a:rPr lang="en-US" altLang="zh-TW" b="0" i="1" smtClean="0">
                                <a:latin typeface="Cambria Math" panose="02040503050406030204" pitchFamily="18" charset="0"/>
                                <a:ea typeface="Cambria Math" panose="02040503050406030204" pitchFamily="18" charset="0"/>
                              </a:rPr>
                            </m:ctrlPr>
                          </m:eqArrPr>
                          <m:e>
                            <m:r>
                              <a:rPr lang="en-US" altLang="zh-TW" b="0" i="1" smtClean="0">
                                <a:latin typeface="Cambria Math" panose="02040503050406030204" pitchFamily="18" charset="0"/>
                                <a:ea typeface="Cambria Math" panose="02040503050406030204" pitchFamily="18" charset="0"/>
                              </a:rPr>
                              <m:t>0        ,</m:t>
                            </m:r>
                            <m:r>
                              <a:rPr lang="en-US" altLang="zh-TW" b="0" i="1" smtClean="0">
                                <a:latin typeface="Cambria Math" panose="02040503050406030204" pitchFamily="18" charset="0"/>
                                <a:ea typeface="Cambria Math" panose="02040503050406030204" pitchFamily="18" charset="0"/>
                              </a:rPr>
                              <m:t>𝑖𝑓</m:t>
                            </m:r>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𝑛𝑜𝑡𝐸𝑥𝑖𝑠𝑡</m:t>
                            </m:r>
                            <m:d>
                              <m:dPr>
                                <m:ctrlPr>
                                  <a:rPr lang="en-US" altLang="zh-TW" b="0" i="1" smtClean="0">
                                    <a:latin typeface="Cambria Math" panose="02040503050406030204" pitchFamily="18" charset="0"/>
                                    <a:ea typeface="Cambria Math" panose="02040503050406030204" pitchFamily="18" charset="0"/>
                                  </a:rPr>
                                </m:ctrlPr>
                              </m:dPr>
                              <m:e>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r>
                                      <a:rPr lang="en-US" altLang="zh-TW" i="1">
                                        <a:latin typeface="Cambria Math" panose="02040503050406030204" pitchFamily="18" charset="0"/>
                                      </a:rPr>
                                      <m:t>𝑘</m:t>
                                    </m:r>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𝐾𝑒𝑦</m:t>
                                </m:r>
                              </m:e>
                            </m:d>
                          </m:e>
                          <m:e>
                            <m:r>
                              <a:rPr lang="en-US" altLang="zh-TW" b="0" i="1" smtClean="0">
                                <a:latin typeface="Cambria Math" panose="02040503050406030204" pitchFamily="18" charset="0"/>
                                <a:ea typeface="Cambria Math" panose="02040503050406030204" pitchFamily="18" charset="0"/>
                              </a:rPr>
                              <m:t>𝑅𝑎𝑛</m:t>
                            </m:r>
                            <m:sSup>
                              <m:sSupPr>
                                <m:ctrlPr>
                                  <a:rPr lang="en-US" altLang="zh-TW" b="0" i="1" smtClean="0">
                                    <a:latin typeface="Cambria Math" panose="02040503050406030204" pitchFamily="18" charset="0"/>
                                    <a:ea typeface="Cambria Math" panose="02040503050406030204" pitchFamily="18" charset="0"/>
                                  </a:rPr>
                                </m:ctrlPr>
                              </m:sSupPr>
                              <m:e>
                                <m:r>
                                  <a:rPr lang="en-US" altLang="zh-TW" b="0" i="1" smtClean="0">
                                    <a:latin typeface="Cambria Math" panose="02040503050406030204" pitchFamily="18" charset="0"/>
                                    <a:ea typeface="Cambria Math" panose="02040503050406030204" pitchFamily="18" charset="0"/>
                                  </a:rPr>
                                  <m:t>𝑘</m:t>
                                </m:r>
                              </m:e>
                              <m:sup>
                                <m:r>
                                  <a:rPr lang="en-US" altLang="zh-TW" b="0" i="1" smtClean="0">
                                    <a:latin typeface="Cambria Math" panose="02040503050406030204" pitchFamily="18" charset="0"/>
                                    <a:ea typeface="Cambria Math" panose="02040503050406030204" pitchFamily="18" charset="0"/>
                                  </a:rPr>
                                  <m:t>′</m:t>
                                </m:r>
                              </m:sup>
                            </m:sSup>
                            <m:d>
                              <m:dPr>
                                <m:ctrlPr>
                                  <a:rPr lang="en-US" altLang="zh-TW" b="0" i="1" smtClean="0">
                                    <a:latin typeface="Cambria Math" panose="02040503050406030204" pitchFamily="18" charset="0"/>
                                    <a:ea typeface="Cambria Math" panose="02040503050406030204" pitchFamily="18" charset="0"/>
                                  </a:rPr>
                                </m:ctrlPr>
                              </m:dPr>
                              <m:e>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r>
                                      <a:rPr lang="en-US" altLang="zh-TW" i="1">
                                        <a:latin typeface="Cambria Math" panose="02040503050406030204" pitchFamily="18" charset="0"/>
                                      </a:rPr>
                                      <m:t>𝑘</m:t>
                                    </m:r>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𝐾𝑒𝑦</m:t>
                                </m:r>
                              </m:e>
                            </m:d>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𝑜𝑡h𝑒𝑟𝑤𝑖𝑠𝑒</m:t>
                            </m:r>
                          </m:e>
                        </m:eqArr>
                      </m:e>
                    </m:d>
                  </m:oMath>
                </a14:m>
                <a:endParaRPr lang="en-US" altLang="zh-TW" dirty="0" smtClean="0">
                  <a:latin typeface="Comic Sans MS" panose="030F0702030302020204" pitchFamily="66" charset="0"/>
                </a:endParaRPr>
              </a:p>
              <a:p>
                <a:r>
                  <a:rPr lang="en-US" altLang="zh-TW" dirty="0" err="1" smtClean="0">
                    <a:latin typeface="Comic Sans MS" panose="030F0702030302020204" pitchFamily="66" charset="0"/>
                  </a:rPr>
                  <a:t>notExist</a:t>
                </a:r>
                <a:r>
                  <a:rPr lang="en-US" altLang="zh-TW" dirty="0" smtClean="0">
                    <a:latin typeface="Comic Sans MS" panose="030F0702030302020204" pitchFamily="66" charset="0"/>
                  </a:rPr>
                  <a:t>(</a:t>
                </a:r>
                <a14:m>
                  <m:oMath xmlns:m="http://schemas.openxmlformats.org/officeDocument/2006/math">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r>
                          <a:rPr lang="en-US" altLang="zh-TW" i="1">
                            <a:latin typeface="Cambria Math" panose="02040503050406030204" pitchFamily="18" charset="0"/>
                          </a:rPr>
                          <m:t>𝑘</m:t>
                        </m:r>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oMath>
                </a14:m>
                <a:r>
                  <a:rPr lang="en-US" altLang="zh-TW" dirty="0" smtClean="0">
                    <a:latin typeface="Comic Sans MS" panose="030F0702030302020204" pitchFamily="66" charset="0"/>
                  </a:rPr>
                  <a:t>, Key) </a:t>
                </a:r>
                <a14:m>
                  <m:oMath xmlns:m="http://schemas.openxmlformats.org/officeDocument/2006/math">
                    <m:r>
                      <a:rPr lang="en-US" altLang="zh-TW" b="0" i="1" smtClean="0">
                        <a:latin typeface="Cambria Math" panose="02040503050406030204" pitchFamily="18" charset="0"/>
                      </a:rPr>
                      <m:t>=</m:t>
                    </m:r>
                    <m:d>
                      <m:dPr>
                        <m:begChr m:val="{"/>
                        <m:endChr m:val=""/>
                        <m:ctrlPr>
                          <a:rPr lang="en-US" altLang="zh-TW" b="0" i="1" smtClean="0">
                            <a:latin typeface="Cambria Math" panose="02040503050406030204" pitchFamily="18" charset="0"/>
                          </a:rPr>
                        </m:ctrlPr>
                      </m:dPr>
                      <m:e>
                        <m:eqArr>
                          <m:eqArrPr>
                            <m:ctrlPr>
                              <a:rPr lang="en-US" altLang="zh-TW" b="0" i="1" smtClean="0">
                                <a:latin typeface="Cambria Math" panose="02040503050406030204" pitchFamily="18" charset="0"/>
                              </a:rPr>
                            </m:ctrlPr>
                          </m:eqArrPr>
                          <m:e>
                            <m:r>
                              <a:rPr lang="en-US" altLang="zh-TW" b="0" i="1" smtClean="0">
                                <a:latin typeface="Cambria Math" panose="02040503050406030204" pitchFamily="18" charset="0"/>
                              </a:rPr>
                              <m:t>𝑡𝑟𝑢𝑒</m:t>
                            </m:r>
                            <m:r>
                              <a:rPr lang="en-US" altLang="zh-TW" b="0" i="1" smtClean="0">
                                <a:latin typeface="Cambria Math" panose="02040503050406030204" pitchFamily="18" charset="0"/>
                              </a:rPr>
                              <m:t>, </m:t>
                            </m:r>
                            <m:r>
                              <a:rPr lang="en-US" altLang="zh-TW" b="0" i="1" smtClean="0">
                                <a:latin typeface="Cambria Math" panose="02040503050406030204" pitchFamily="18" charset="0"/>
                              </a:rPr>
                              <m:t>𝑖𝑓</m:t>
                            </m:r>
                            <m:r>
                              <a:rPr lang="en-US" altLang="zh-TW" b="0" i="1" smtClean="0">
                                <a:latin typeface="Cambria Math" panose="02040503050406030204" pitchFamily="18" charset="0"/>
                              </a:rPr>
                              <m:t> </m:t>
                            </m:r>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r>
                                  <a:rPr lang="en-US" altLang="zh-TW" i="1">
                                    <a:latin typeface="Cambria Math" panose="02040503050406030204" pitchFamily="18" charset="0"/>
                                  </a:rPr>
                                  <m:t>𝑘</m:t>
                                </m:r>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r>
                              <a:rPr lang="en-US" altLang="zh-TW" b="0" i="1" smtClean="0">
                                <a:latin typeface="Cambria Math" panose="02040503050406030204" pitchFamily="18" charset="0"/>
                              </a:rPr>
                              <m:t>=</m:t>
                            </m:r>
                            <m:r>
                              <a:rPr lang="en-US" altLang="zh-TW" b="0" i="1" smtClean="0">
                                <a:latin typeface="Cambria Math" panose="02040503050406030204" pitchFamily="18" charset="0"/>
                              </a:rPr>
                              <m:t> </m:t>
                            </m:r>
                            <m:r>
                              <a:rPr lang="en-US" altLang="zh-TW" i="1">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       </m:t>
                            </m:r>
                          </m:e>
                          <m:e>
                            <m:r>
                              <a:rPr lang="en-US" altLang="zh-TW" b="0" i="1" smtClean="0">
                                <a:latin typeface="Cambria Math" panose="02040503050406030204" pitchFamily="18" charset="0"/>
                                <a:ea typeface="Cambria Math" panose="02040503050406030204" pitchFamily="18" charset="0"/>
                              </a:rPr>
                              <m:t>𝑓𝑎𝑙𝑠𝑒</m:t>
                            </m:r>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𝑖𝑓</m:t>
                            </m:r>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𝑘</m:t>
                            </m:r>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𝐾𝑒𝑦</m:t>
                            </m:r>
                            <m:r>
                              <a:rPr lang="en-US" altLang="zh-TW" b="0" i="1" smtClean="0">
                                <a:latin typeface="Cambria Math" panose="02040503050406030204" pitchFamily="18" charset="0"/>
                                <a:ea typeface="Cambria Math" panose="02040503050406030204" pitchFamily="18" charset="0"/>
                              </a:rPr>
                              <m:t>                        </m:t>
                            </m:r>
                          </m:e>
                          <m:e>
                            <m:r>
                              <a:rPr lang="en-US" altLang="zh-TW" b="0" i="1" smtClean="0">
                                <a:latin typeface="Cambria Math" panose="02040503050406030204" pitchFamily="18" charset="0"/>
                                <a:ea typeface="Cambria Math" panose="02040503050406030204" pitchFamily="18" charset="0"/>
                              </a:rPr>
                              <m:t>𝑛𝑜𝑡𝐸𝑥𝑖𝑠𝑡</m:t>
                            </m:r>
                            <m:d>
                              <m:dPr>
                                <m:ctrlPr>
                                  <a:rPr lang="en-US" altLang="zh-TW" b="0" i="1" smtClean="0">
                                    <a:latin typeface="Cambria Math" panose="02040503050406030204" pitchFamily="18" charset="0"/>
                                    <a:ea typeface="Cambria Math" panose="02040503050406030204" pitchFamily="18" charset="0"/>
                                  </a:rPr>
                                </m:ctrlPr>
                              </m:dPr>
                              <m:e>
                                <m:sSub>
                                  <m:sSubPr>
                                    <m:ctrlPr>
                                      <a:rPr lang="en-US" altLang="zh-TW" b="0" i="1" smtClean="0">
                                        <a:latin typeface="Cambria Math" panose="02040503050406030204" pitchFamily="18" charset="0"/>
                                        <a:ea typeface="Cambria Math" panose="02040503050406030204" pitchFamily="18" charset="0"/>
                                      </a:rPr>
                                    </m:ctrlPr>
                                  </m:sSubPr>
                                  <m:e>
                                    <m:r>
                                      <a:rPr lang="en-US" altLang="zh-TW" b="0" i="1" smtClean="0">
                                        <a:latin typeface="Cambria Math" panose="02040503050406030204" pitchFamily="18" charset="0"/>
                                        <a:ea typeface="Cambria Math" panose="02040503050406030204" pitchFamily="18" charset="0"/>
                                      </a:rPr>
                                      <m:t>𝑡</m:t>
                                    </m:r>
                                  </m:e>
                                  <m:sub>
                                    <m:r>
                                      <a:rPr lang="en-US" altLang="zh-TW" b="0" i="1" smtClean="0">
                                        <a:latin typeface="Cambria Math" panose="02040503050406030204" pitchFamily="18" charset="0"/>
                                        <a:ea typeface="Cambria Math" panose="02040503050406030204" pitchFamily="18" charset="0"/>
                                      </a:rPr>
                                      <m:t>𝑙</m:t>
                                    </m:r>
                                  </m:sub>
                                </m:sSub>
                                <m:r>
                                  <a:rPr lang="en-US" altLang="zh-TW" b="0" i="1" smtClean="0">
                                    <a:latin typeface="Cambria Math" panose="02040503050406030204" pitchFamily="18" charset="0"/>
                                  </a:rPr>
                                  <m:t>,</m:t>
                                </m:r>
                                <m:r>
                                  <a:rPr lang="en-US" altLang="zh-TW" b="0" i="1" smtClean="0">
                                    <a:latin typeface="Cambria Math" panose="02040503050406030204" pitchFamily="18" charset="0"/>
                                  </a:rPr>
                                  <m:t>𝐾𝑒𝑦</m:t>
                                </m:r>
                              </m:e>
                            </m:d>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𝑖𝑓</m:t>
                            </m:r>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𝑘</m:t>
                            </m:r>
                            <m:r>
                              <a:rPr lang="en-US" altLang="zh-TW" b="0" i="1" smtClean="0">
                                <a:latin typeface="Cambria Math" panose="02040503050406030204" pitchFamily="18" charset="0"/>
                                <a:ea typeface="Cambria Math" panose="02040503050406030204" pitchFamily="18" charset="0"/>
                              </a:rPr>
                              <m:t>&gt;</m:t>
                            </m:r>
                            <m:r>
                              <a:rPr lang="en-US" altLang="zh-TW" b="0" i="1" smtClean="0">
                                <a:latin typeface="Cambria Math" panose="02040503050406030204" pitchFamily="18" charset="0"/>
                                <a:ea typeface="Cambria Math" panose="02040503050406030204" pitchFamily="18" charset="0"/>
                              </a:rPr>
                              <m:t>𝐾𝑒𝑦</m:t>
                            </m:r>
                          </m:e>
                          <m:e>
                            <m:r>
                              <a:rPr lang="en-US" altLang="zh-TW" i="1">
                                <a:latin typeface="Cambria Math" panose="02040503050406030204" pitchFamily="18" charset="0"/>
                                <a:ea typeface="Cambria Math" panose="02040503050406030204" pitchFamily="18" charset="0"/>
                              </a:rPr>
                              <m:t>𝑛𝑜𝑡𝐸𝑥𝑖𝑠𝑡</m:t>
                            </m:r>
                            <m:d>
                              <m:dPr>
                                <m:ctrlPr>
                                  <a:rPr lang="en-US" altLang="zh-TW" i="1">
                                    <a:latin typeface="Cambria Math" panose="02040503050406030204" pitchFamily="18" charset="0"/>
                                    <a:ea typeface="Cambria Math" panose="02040503050406030204" pitchFamily="18" charset="0"/>
                                  </a:rPr>
                                </m:ctrlPr>
                              </m:dPr>
                              <m:e>
                                <m:sSub>
                                  <m:sSubPr>
                                    <m:ctrlPr>
                                      <a:rPr lang="en-US" altLang="zh-TW" i="1">
                                        <a:latin typeface="Cambria Math" panose="02040503050406030204" pitchFamily="18" charset="0"/>
                                        <a:ea typeface="Cambria Math" panose="02040503050406030204" pitchFamily="18" charset="0"/>
                                      </a:rPr>
                                    </m:ctrlPr>
                                  </m:sSubPr>
                                  <m:e>
                                    <m:r>
                                      <a:rPr lang="en-US" altLang="zh-TW" i="1">
                                        <a:latin typeface="Cambria Math" panose="02040503050406030204" pitchFamily="18" charset="0"/>
                                        <a:ea typeface="Cambria Math" panose="02040503050406030204" pitchFamily="18" charset="0"/>
                                      </a:rPr>
                                      <m:t>𝑡</m:t>
                                    </m:r>
                                  </m:e>
                                  <m:sub>
                                    <m:r>
                                      <a:rPr lang="en-US" altLang="zh-TW" b="0" i="1" smtClean="0">
                                        <a:latin typeface="Cambria Math" panose="02040503050406030204" pitchFamily="18" charset="0"/>
                                        <a:ea typeface="Cambria Math" panose="02040503050406030204" pitchFamily="18" charset="0"/>
                                      </a:rPr>
                                      <m:t>𝑟</m:t>
                                    </m:r>
                                  </m:sub>
                                </m:sSub>
                                <m:r>
                                  <a:rPr lang="en-US" altLang="zh-TW" i="1">
                                    <a:latin typeface="Cambria Math" panose="02040503050406030204" pitchFamily="18" charset="0"/>
                                  </a:rPr>
                                  <m:t>,</m:t>
                                </m:r>
                                <m:r>
                                  <a:rPr lang="en-US" altLang="zh-TW" i="1">
                                    <a:latin typeface="Cambria Math" panose="02040503050406030204" pitchFamily="18" charset="0"/>
                                  </a:rPr>
                                  <m:t>𝐾𝑒𝑦</m:t>
                                </m:r>
                              </m:e>
                            </m:d>
                            <m:r>
                              <a:rPr lang="en-US" altLang="zh-TW" i="1">
                                <a:latin typeface="Cambria Math" panose="02040503050406030204" pitchFamily="18" charset="0"/>
                                <a:ea typeface="Cambria Math" panose="02040503050406030204" pitchFamily="18" charset="0"/>
                              </a:rPr>
                              <m:t>, </m:t>
                            </m:r>
                            <m:r>
                              <a:rPr lang="en-US" altLang="zh-TW" i="1">
                                <a:latin typeface="Cambria Math" panose="02040503050406030204" pitchFamily="18" charset="0"/>
                                <a:ea typeface="Cambria Math" panose="02040503050406030204" pitchFamily="18" charset="0"/>
                              </a:rPr>
                              <m:t>𝑖𝑓</m:t>
                            </m:r>
                            <m:r>
                              <a:rPr lang="en-US" altLang="zh-TW" i="1">
                                <a:latin typeface="Cambria Math" panose="02040503050406030204" pitchFamily="18" charset="0"/>
                                <a:ea typeface="Cambria Math" panose="02040503050406030204" pitchFamily="18" charset="0"/>
                              </a:rPr>
                              <m:t> </m:t>
                            </m:r>
                            <m:r>
                              <a:rPr lang="en-US" altLang="zh-TW" i="1">
                                <a:latin typeface="Cambria Math" panose="02040503050406030204" pitchFamily="18" charset="0"/>
                                <a:ea typeface="Cambria Math" panose="02040503050406030204" pitchFamily="18" charset="0"/>
                              </a:rPr>
                              <m:t>𝑘</m:t>
                            </m:r>
                            <m:r>
                              <a:rPr lang="en-US" altLang="zh-TW" b="0" i="1" smtClean="0">
                                <a:latin typeface="Cambria Math" panose="02040503050406030204" pitchFamily="18" charset="0"/>
                                <a:ea typeface="Cambria Math" panose="02040503050406030204" pitchFamily="18" charset="0"/>
                              </a:rPr>
                              <m:t>&lt;</m:t>
                            </m:r>
                            <m:r>
                              <a:rPr lang="en-US" altLang="zh-TW" i="1">
                                <a:latin typeface="Cambria Math" panose="02040503050406030204" pitchFamily="18" charset="0"/>
                                <a:ea typeface="Cambria Math" panose="02040503050406030204" pitchFamily="18" charset="0"/>
                              </a:rPr>
                              <m:t>𝐾𝑒𝑦</m:t>
                            </m:r>
                          </m:e>
                        </m:eqArr>
                      </m:e>
                    </m:d>
                  </m:oMath>
                </a14:m>
                <a:endParaRPr lang="en-US" altLang="zh-TW" b="0" dirty="0" smtClean="0">
                  <a:latin typeface="Comic Sans MS" panose="030F0702030302020204" pitchFamily="66" charset="0"/>
                </a:endParaRPr>
              </a:p>
              <a:p>
                <a:r>
                  <a:rPr lang="en-US" altLang="zh-TW" dirty="0" smtClean="0">
                    <a:latin typeface="Comic Sans MS" panose="030F0702030302020204" pitchFamily="66" charset="0"/>
                  </a:rPr>
                  <a:t>Rank’(</a:t>
                </a:r>
                <a14:m>
                  <m:oMath xmlns:m="http://schemas.openxmlformats.org/officeDocument/2006/math">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r>
                          <a:rPr lang="en-US" altLang="zh-TW" i="1">
                            <a:latin typeface="Cambria Math" panose="02040503050406030204" pitchFamily="18" charset="0"/>
                          </a:rPr>
                          <m:t>𝑘</m:t>
                        </m:r>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oMath>
                </a14:m>
                <a:r>
                  <a:rPr lang="en-US" altLang="zh-TW" dirty="0">
                    <a:latin typeface="Comic Sans MS" panose="030F0702030302020204" pitchFamily="66" charset="0"/>
                  </a:rPr>
                  <a:t>, Key</a:t>
                </a:r>
                <a:r>
                  <a:rPr lang="en-US" altLang="zh-TW" dirty="0" smtClean="0">
                    <a:latin typeface="Comic Sans MS" panose="030F0702030302020204" pitchFamily="66" charset="0"/>
                  </a:rPr>
                  <a:t>) </a:t>
                </a:r>
                <a14:m>
                  <m:oMath xmlns:m="http://schemas.openxmlformats.org/officeDocument/2006/math">
                    <m:r>
                      <a:rPr lang="en-US" altLang="zh-TW" b="0" i="1" smtClean="0">
                        <a:latin typeface="Cambria Math" panose="02040503050406030204" pitchFamily="18" charset="0"/>
                      </a:rPr>
                      <m:t>=</m:t>
                    </m:r>
                    <m:d>
                      <m:dPr>
                        <m:begChr m:val="{"/>
                        <m:endChr m:val=""/>
                        <m:ctrlPr>
                          <a:rPr lang="en-US" altLang="zh-TW" b="0" i="1" smtClean="0">
                            <a:latin typeface="Cambria Math" panose="02040503050406030204" pitchFamily="18" charset="0"/>
                          </a:rPr>
                        </m:ctrlPr>
                      </m:dPr>
                      <m:e>
                        <m:eqArr>
                          <m:eqArrPr>
                            <m:ctrlPr>
                              <a:rPr lang="en-US" altLang="zh-TW" b="0" i="1" smtClean="0">
                                <a:latin typeface="Cambria Math" panose="02040503050406030204" pitchFamily="18" charset="0"/>
                              </a:rPr>
                            </m:ctrlPr>
                          </m:eqArrPr>
                          <m:e>
                            <m:r>
                              <a:rPr lang="en-US" altLang="zh-TW" b="0" i="1" smtClean="0">
                                <a:latin typeface="Cambria Math" panose="02040503050406030204" pitchFamily="18" charset="0"/>
                              </a:rPr>
                              <m:t>𝑅𝑎𝑛</m:t>
                            </m:r>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𝑘</m:t>
                                </m:r>
                              </m:e>
                              <m:sup>
                                <m:r>
                                  <a:rPr lang="en-US" altLang="zh-TW" b="0" i="1" smtClean="0">
                                    <a:latin typeface="Cambria Math" panose="02040503050406030204" pitchFamily="18" charset="0"/>
                                  </a:rPr>
                                  <m:t>′</m:t>
                                </m:r>
                              </m:sup>
                            </m:sSup>
                            <m:d>
                              <m:dPr>
                                <m:ctrlPr>
                                  <a:rPr lang="en-US" altLang="zh-TW" b="0" i="1" smtClean="0">
                                    <a:latin typeface="Cambria Math" panose="02040503050406030204" pitchFamily="18" charset="0"/>
                                  </a:rPr>
                                </m:ctrlPr>
                              </m:dPr>
                              <m:e>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𝑙</m:t>
                                    </m:r>
                                  </m:sub>
                                </m:sSub>
                                <m:r>
                                  <a:rPr lang="en-US" altLang="zh-TW" b="0" i="1" smtClean="0">
                                    <a:latin typeface="Cambria Math" panose="02040503050406030204" pitchFamily="18" charset="0"/>
                                  </a:rPr>
                                  <m:t>,</m:t>
                                </m:r>
                                <m:r>
                                  <a:rPr lang="en-US" altLang="zh-TW" b="0" i="1" smtClean="0">
                                    <a:latin typeface="Cambria Math" panose="02040503050406030204" pitchFamily="18" charset="0"/>
                                  </a:rPr>
                                  <m:t>𝐾𝑒𝑦</m:t>
                                </m:r>
                              </m:e>
                            </m:d>
                            <m:r>
                              <a:rPr lang="en-US" altLang="zh-TW" b="0" i="1" smtClean="0">
                                <a:latin typeface="Cambria Math" panose="02040503050406030204" pitchFamily="18" charset="0"/>
                              </a:rPr>
                              <m:t>, </m:t>
                            </m:r>
                            <m:r>
                              <a:rPr lang="en-US" altLang="zh-TW" b="0" i="1" smtClean="0">
                                <a:latin typeface="Cambria Math" panose="02040503050406030204" pitchFamily="18" charset="0"/>
                              </a:rPr>
                              <m:t>𝑖𝑓</m:t>
                            </m:r>
                            <m:r>
                              <a:rPr lang="en-US" altLang="zh-TW" b="0" i="1" smtClean="0">
                                <a:latin typeface="Cambria Math" panose="02040503050406030204" pitchFamily="18" charset="0"/>
                              </a:rPr>
                              <m:t> </m:t>
                            </m:r>
                            <m:r>
                              <a:rPr lang="en-US" altLang="zh-TW" b="0" i="1" smtClean="0">
                                <a:latin typeface="Cambria Math" panose="02040503050406030204" pitchFamily="18" charset="0"/>
                              </a:rPr>
                              <m:t>𝑘</m:t>
                            </m:r>
                            <m:r>
                              <a:rPr lang="en-US" altLang="zh-TW" b="0" i="1" smtClean="0">
                                <a:latin typeface="Cambria Math" panose="02040503050406030204" pitchFamily="18" charset="0"/>
                              </a:rPr>
                              <m:t>&gt;</m:t>
                            </m:r>
                            <m:r>
                              <a:rPr lang="en-US" altLang="zh-TW" b="0" i="1" smtClean="0">
                                <a:latin typeface="Cambria Math" panose="02040503050406030204" pitchFamily="18" charset="0"/>
                              </a:rPr>
                              <m:t>𝐾𝑒𝑦</m:t>
                            </m:r>
                            <m:r>
                              <a:rPr lang="en-US" altLang="zh-TW" b="0" i="1" smtClean="0">
                                <a:latin typeface="Cambria Math" panose="02040503050406030204" pitchFamily="18" charset="0"/>
                              </a:rPr>
                              <m:t>                                 </m:t>
                            </m:r>
                          </m:e>
                          <m:e>
                            <m:r>
                              <a:rPr lang="en-US" altLang="zh-TW" b="0" i="1" smtClean="0">
                                <a:latin typeface="Cambria Math" panose="02040503050406030204" pitchFamily="18" charset="0"/>
                              </a:rPr>
                              <m:t>𝐶𝑜𝑢𝑛𝑡</m:t>
                            </m:r>
                            <m:d>
                              <m:dPr>
                                <m:ctrlPr>
                                  <a:rPr lang="en-US" altLang="zh-TW" b="0" i="1" smtClean="0">
                                    <a:latin typeface="Cambria Math" panose="02040503050406030204" pitchFamily="18" charset="0"/>
                                  </a:rPr>
                                </m:ctrlPr>
                              </m:dPr>
                              <m:e>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𝑙</m:t>
                                    </m:r>
                                  </m:sub>
                                </m:sSub>
                              </m:e>
                            </m:d>
                            <m:r>
                              <a:rPr lang="en-US" altLang="zh-TW" b="0" i="1" smtClean="0">
                                <a:latin typeface="Cambria Math" panose="02040503050406030204" pitchFamily="18" charset="0"/>
                              </a:rPr>
                              <m:t>+1, </m:t>
                            </m:r>
                            <m:r>
                              <a:rPr lang="en-US" altLang="zh-TW" b="0" i="1" smtClean="0">
                                <a:latin typeface="Cambria Math" panose="02040503050406030204" pitchFamily="18" charset="0"/>
                              </a:rPr>
                              <m:t>𝑖𝑓</m:t>
                            </m:r>
                            <m:r>
                              <a:rPr lang="en-US" altLang="zh-TW" b="0" i="1" smtClean="0">
                                <a:latin typeface="Cambria Math" panose="02040503050406030204" pitchFamily="18" charset="0"/>
                              </a:rPr>
                              <m:t> </m:t>
                            </m:r>
                            <m:r>
                              <a:rPr lang="en-US" altLang="zh-TW" b="0" i="1" smtClean="0">
                                <a:latin typeface="Cambria Math" panose="02040503050406030204" pitchFamily="18" charset="0"/>
                              </a:rPr>
                              <m:t>𝑘</m:t>
                            </m:r>
                            <m:r>
                              <a:rPr lang="en-US" altLang="zh-TW" b="0" i="1" smtClean="0">
                                <a:latin typeface="Cambria Math" panose="02040503050406030204" pitchFamily="18" charset="0"/>
                              </a:rPr>
                              <m:t>=</m:t>
                            </m:r>
                            <m:r>
                              <a:rPr lang="en-US" altLang="zh-TW" b="0" i="1" smtClean="0">
                                <a:latin typeface="Cambria Math" panose="02040503050406030204" pitchFamily="18" charset="0"/>
                              </a:rPr>
                              <m:t>𝐾𝑒𝑦</m:t>
                            </m:r>
                            <m:r>
                              <a:rPr lang="en-US" altLang="zh-TW" b="0" i="1" smtClean="0">
                                <a:latin typeface="Cambria Math" panose="02040503050406030204" pitchFamily="18" charset="0"/>
                              </a:rPr>
                              <m:t>                                  </m:t>
                            </m:r>
                          </m:e>
                          <m:e>
                            <m:r>
                              <a:rPr lang="en-US" altLang="zh-TW" i="1">
                                <a:latin typeface="Cambria Math" panose="02040503050406030204" pitchFamily="18" charset="0"/>
                              </a:rPr>
                              <m:t>𝐶𝑜𝑢𝑛𝑡</m:t>
                            </m:r>
                            <m:d>
                              <m:dPr>
                                <m:ctrlPr>
                                  <a:rPr lang="en-US" altLang="zh-TW" i="1">
                                    <a:latin typeface="Cambria Math" panose="02040503050406030204" pitchFamily="18" charset="0"/>
                                  </a:rPr>
                                </m:ctrlPr>
                              </m:dPr>
                              <m:e>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e>
                            </m:d>
                            <m:r>
                              <a:rPr lang="en-US" altLang="zh-TW" i="1">
                                <a:latin typeface="Cambria Math" panose="02040503050406030204" pitchFamily="18" charset="0"/>
                              </a:rPr>
                              <m:t>+1</m:t>
                            </m:r>
                            <m:r>
                              <a:rPr lang="en-US" altLang="zh-TW" b="0" i="1" smtClean="0">
                                <a:latin typeface="Cambria Math" panose="02040503050406030204" pitchFamily="18" charset="0"/>
                              </a:rPr>
                              <m:t>+</m:t>
                            </m:r>
                            <m:r>
                              <a:rPr lang="en-US" altLang="zh-TW" i="1">
                                <a:latin typeface="Cambria Math" panose="02040503050406030204" pitchFamily="18" charset="0"/>
                              </a:rPr>
                              <m:t>𝑅𝑎𝑛</m:t>
                            </m:r>
                            <m:sSup>
                              <m:sSupPr>
                                <m:ctrlPr>
                                  <a:rPr lang="en-US" altLang="zh-TW" i="1">
                                    <a:latin typeface="Cambria Math" panose="02040503050406030204" pitchFamily="18" charset="0"/>
                                  </a:rPr>
                                </m:ctrlPr>
                              </m:sSupPr>
                              <m:e>
                                <m:r>
                                  <a:rPr lang="en-US" altLang="zh-TW" i="1">
                                    <a:latin typeface="Cambria Math" panose="02040503050406030204" pitchFamily="18" charset="0"/>
                                  </a:rPr>
                                  <m:t>𝑘</m:t>
                                </m:r>
                              </m:e>
                              <m:sup>
                                <m:r>
                                  <a:rPr lang="en-US" altLang="zh-TW" i="1">
                                    <a:latin typeface="Cambria Math" panose="02040503050406030204" pitchFamily="18" charset="0"/>
                                  </a:rPr>
                                  <m:t>′</m:t>
                                </m:r>
                              </m:sup>
                            </m:sSup>
                            <m:d>
                              <m:dPr>
                                <m:ctrlPr>
                                  <a:rPr lang="en-US" altLang="zh-TW" i="1">
                                    <a:latin typeface="Cambria Math" panose="02040503050406030204" pitchFamily="18" charset="0"/>
                                  </a:rPr>
                                </m:ctrlPr>
                              </m:dPr>
                              <m:e>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b="0" i="1" smtClean="0">
                                        <a:latin typeface="Cambria Math" panose="02040503050406030204" pitchFamily="18" charset="0"/>
                                      </a:rPr>
                                      <m:t>𝑟</m:t>
                                    </m:r>
                                  </m:sub>
                                </m:sSub>
                                <m:r>
                                  <a:rPr lang="en-US" altLang="zh-TW" i="1">
                                    <a:latin typeface="Cambria Math" panose="02040503050406030204" pitchFamily="18" charset="0"/>
                                  </a:rPr>
                                  <m:t>,</m:t>
                                </m:r>
                                <m:r>
                                  <a:rPr lang="en-US" altLang="zh-TW" i="1">
                                    <a:latin typeface="Cambria Math" panose="02040503050406030204" pitchFamily="18" charset="0"/>
                                  </a:rPr>
                                  <m:t>𝐾𝑒𝑦</m:t>
                                </m:r>
                              </m:e>
                            </m:d>
                            <m:r>
                              <a:rPr lang="en-US" altLang="zh-TW" i="1">
                                <a:latin typeface="Cambria Math" panose="02040503050406030204" pitchFamily="18" charset="0"/>
                              </a:rPr>
                              <m:t>,</m:t>
                            </m:r>
                            <m:r>
                              <a:rPr lang="en-US" altLang="zh-TW" b="0" i="1" smtClean="0">
                                <a:latin typeface="Cambria Math" panose="02040503050406030204" pitchFamily="18" charset="0"/>
                              </a:rPr>
                              <m:t> </m:t>
                            </m:r>
                            <m:r>
                              <a:rPr lang="en-US" altLang="zh-TW" b="0" i="1" smtClean="0">
                                <a:latin typeface="Cambria Math" panose="02040503050406030204" pitchFamily="18" charset="0"/>
                              </a:rPr>
                              <m:t>𝑖𝑓</m:t>
                            </m:r>
                            <m:r>
                              <a:rPr lang="en-US" altLang="zh-TW" b="0" i="1" smtClean="0">
                                <a:latin typeface="Cambria Math" panose="02040503050406030204" pitchFamily="18" charset="0"/>
                              </a:rPr>
                              <m:t> </m:t>
                            </m:r>
                            <m:r>
                              <a:rPr lang="en-US" altLang="zh-TW" b="0" i="1" smtClean="0">
                                <a:latin typeface="Cambria Math" panose="02040503050406030204" pitchFamily="18" charset="0"/>
                              </a:rPr>
                              <m:t>𝑘</m:t>
                            </m:r>
                            <m:r>
                              <a:rPr lang="en-US" altLang="zh-TW" b="0" i="1" smtClean="0">
                                <a:latin typeface="Cambria Math" panose="02040503050406030204" pitchFamily="18" charset="0"/>
                              </a:rPr>
                              <m:t>&lt;</m:t>
                            </m:r>
                            <m:r>
                              <a:rPr lang="en-US" altLang="zh-TW" b="0" i="1" smtClean="0">
                                <a:latin typeface="Cambria Math" panose="02040503050406030204" pitchFamily="18" charset="0"/>
                              </a:rPr>
                              <m:t>𝐾𝑒𝑦</m:t>
                            </m:r>
                          </m:e>
                        </m:eqArr>
                      </m:e>
                    </m:d>
                  </m:oMath>
                </a14:m>
                <a:endParaRPr lang="en-US" altLang="zh-TW" b="0" dirty="0" smtClean="0">
                  <a:latin typeface="Comic Sans MS" panose="030F0702030302020204" pitchFamily="66" charset="0"/>
                </a:endParaRPr>
              </a:p>
              <a:p>
                <a:r>
                  <a:rPr lang="en-US" altLang="zh-TW" b="0" dirty="0" smtClean="0">
                    <a:latin typeface="Comic Sans MS" panose="030F0702030302020204" pitchFamily="66" charset="0"/>
                  </a:rPr>
                  <a:t>Count(</a:t>
                </a:r>
                <a14:m>
                  <m:oMath xmlns:m="http://schemas.openxmlformats.org/officeDocument/2006/math">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r>
                          <a:rPr lang="en-US" altLang="zh-TW" i="1">
                            <a:latin typeface="Cambria Math" panose="02040503050406030204" pitchFamily="18" charset="0"/>
                          </a:rPr>
                          <m:t>𝑘</m:t>
                        </m:r>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oMath>
                </a14:m>
                <a:r>
                  <a:rPr lang="en-US" altLang="zh-TW" b="0" dirty="0" smtClean="0">
                    <a:latin typeface="Comic Sans MS" panose="030F0702030302020204" pitchFamily="66" charset="0"/>
                  </a:rPr>
                  <a:t>) </a:t>
                </a:r>
                <a14:m>
                  <m:oMath xmlns:m="http://schemas.openxmlformats.org/officeDocument/2006/math">
                    <m:r>
                      <a:rPr lang="en-US" altLang="zh-TW" b="0" i="1" smtClean="0">
                        <a:latin typeface="Cambria Math" panose="02040503050406030204" pitchFamily="18" charset="0"/>
                      </a:rPr>
                      <m:t>=</m:t>
                    </m:r>
                    <m:d>
                      <m:dPr>
                        <m:begChr m:val="{"/>
                        <m:endChr m:val=""/>
                        <m:ctrlPr>
                          <a:rPr lang="en-US" altLang="zh-TW" b="0" i="1" smtClean="0">
                            <a:latin typeface="Cambria Math" panose="02040503050406030204" pitchFamily="18" charset="0"/>
                          </a:rPr>
                        </m:ctrlPr>
                      </m:dPr>
                      <m:e>
                        <m:eqArr>
                          <m:eqArrPr>
                            <m:ctrlPr>
                              <a:rPr lang="en-US" altLang="zh-TW" b="0" i="1" smtClean="0">
                                <a:latin typeface="Cambria Math" panose="02040503050406030204" pitchFamily="18" charset="0"/>
                              </a:rPr>
                            </m:ctrlPr>
                          </m:eqArrPr>
                          <m:e>
                            <m:r>
                              <a:rPr lang="en-US" altLang="zh-TW" b="0" i="1" smtClean="0">
                                <a:latin typeface="Cambria Math" panose="02040503050406030204" pitchFamily="18" charset="0"/>
                              </a:rPr>
                              <m:t>0, </m:t>
                            </m:r>
                            <m:r>
                              <a:rPr lang="en-US" altLang="zh-TW" b="0" i="1" smtClean="0">
                                <a:latin typeface="Cambria Math" panose="02040503050406030204" pitchFamily="18" charset="0"/>
                              </a:rPr>
                              <m:t>𝑖𝑓</m:t>
                            </m:r>
                            <m:r>
                              <a:rPr lang="en-US" altLang="zh-TW" b="0" i="1" smtClean="0">
                                <a:latin typeface="Cambria Math" panose="02040503050406030204" pitchFamily="18" charset="0"/>
                              </a:rPr>
                              <m:t> </m:t>
                            </m:r>
                            <m:r>
                              <a:rPr lang="en-US" altLang="zh-TW" i="1">
                                <a:latin typeface="Cambria Math" panose="02040503050406030204" pitchFamily="18" charset="0"/>
                              </a:rPr>
                              <m:t>𝑛𝑜𝑑𝑒</m:t>
                            </m:r>
                            <m:d>
                              <m:dPr>
                                <m:ctrlPr>
                                  <a:rPr lang="en-US" altLang="zh-TW" i="1">
                                    <a:latin typeface="Cambria Math" panose="02040503050406030204" pitchFamily="18" charset="0"/>
                                  </a:rPr>
                                </m:ctrlPr>
                              </m:dPr>
                              <m:e>
                                <m:r>
                                  <a:rPr lang="en-US" altLang="zh-TW" i="1">
                                    <a:latin typeface="Cambria Math" panose="02040503050406030204" pitchFamily="18" charset="0"/>
                                  </a:rPr>
                                  <m:t>𝑘</m:t>
                                </m:r>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𝑙</m:t>
                                    </m:r>
                                  </m:sub>
                                </m:sSub>
                                <m: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𝑟</m:t>
                                    </m:r>
                                  </m:sub>
                                </m:sSub>
                              </m:e>
                            </m:d>
                            <m:r>
                              <a:rPr lang="en-US" altLang="zh-TW">
                                <a:latin typeface="Cambria Math" panose="02040503050406030204" pitchFamily="18" charset="0"/>
                              </a:rPr>
                              <m:t>= </m:t>
                            </m:r>
                            <m:r>
                              <a:rPr lang="en-US" altLang="zh-TW" i="1">
                                <a:latin typeface="Cambria Math" panose="02040503050406030204" pitchFamily="18" charset="0"/>
                                <a:ea typeface="Cambria Math" panose="02040503050406030204" pitchFamily="18" charset="0"/>
                              </a:rPr>
                              <m:t>⊥</m:t>
                            </m:r>
                          </m:e>
                          <m:e>
                            <m:r>
                              <a:rPr lang="en-US" altLang="zh-TW" b="0" i="1" smtClean="0">
                                <a:latin typeface="Cambria Math" panose="02040503050406030204" pitchFamily="18" charset="0"/>
                                <a:ea typeface="Cambria Math" panose="02040503050406030204" pitchFamily="18" charset="0"/>
                              </a:rPr>
                              <m:t>𝐶𝑜𝑢𝑛𝑡</m:t>
                            </m:r>
                            <m:d>
                              <m:dPr>
                                <m:ctrlPr>
                                  <a:rPr lang="en-US" altLang="zh-TW" b="0" i="1" smtClean="0">
                                    <a:latin typeface="Cambria Math" panose="02040503050406030204" pitchFamily="18" charset="0"/>
                                    <a:ea typeface="Cambria Math" panose="02040503050406030204" pitchFamily="18" charset="0"/>
                                  </a:rPr>
                                </m:ctrlPr>
                              </m:dPr>
                              <m:e>
                                <m:sSub>
                                  <m:sSubPr>
                                    <m:ctrlPr>
                                      <a:rPr lang="en-US" altLang="zh-TW" b="0" i="1" smtClean="0">
                                        <a:latin typeface="Cambria Math" panose="02040503050406030204" pitchFamily="18" charset="0"/>
                                        <a:ea typeface="Cambria Math" panose="02040503050406030204" pitchFamily="18" charset="0"/>
                                      </a:rPr>
                                    </m:ctrlPr>
                                  </m:sSubPr>
                                  <m:e>
                                    <m:r>
                                      <a:rPr lang="en-US" altLang="zh-TW" b="0" i="1" smtClean="0">
                                        <a:latin typeface="Cambria Math" panose="02040503050406030204" pitchFamily="18" charset="0"/>
                                        <a:ea typeface="Cambria Math" panose="02040503050406030204" pitchFamily="18" charset="0"/>
                                      </a:rPr>
                                      <m:t>𝑡</m:t>
                                    </m:r>
                                  </m:e>
                                  <m:sub>
                                    <m:r>
                                      <a:rPr lang="en-US" altLang="zh-TW" b="0" i="1" smtClean="0">
                                        <a:latin typeface="Cambria Math" panose="02040503050406030204" pitchFamily="18" charset="0"/>
                                        <a:ea typeface="Cambria Math" panose="02040503050406030204" pitchFamily="18" charset="0"/>
                                      </a:rPr>
                                      <m:t>𝑙</m:t>
                                    </m:r>
                                  </m:sub>
                                </m:sSub>
                              </m:e>
                            </m:d>
                            <m:r>
                              <a:rPr lang="en-US" altLang="zh-TW" b="0" i="1" smtClean="0">
                                <a:latin typeface="Cambria Math" panose="02040503050406030204" pitchFamily="18" charset="0"/>
                                <a:ea typeface="Cambria Math" panose="02040503050406030204" pitchFamily="18" charset="0"/>
                              </a:rPr>
                              <m:t>+1+</m:t>
                            </m:r>
                            <m:r>
                              <a:rPr lang="en-US" altLang="zh-TW" b="0" i="1" smtClean="0">
                                <a:latin typeface="Cambria Math" panose="02040503050406030204" pitchFamily="18" charset="0"/>
                                <a:ea typeface="Cambria Math" panose="02040503050406030204" pitchFamily="18" charset="0"/>
                              </a:rPr>
                              <m:t>𝐶𝑜𝑢𝑛𝑡</m:t>
                            </m:r>
                            <m:d>
                              <m:dPr>
                                <m:ctrlPr>
                                  <a:rPr lang="en-US" altLang="zh-TW" b="0" i="1" smtClean="0">
                                    <a:latin typeface="Cambria Math" panose="02040503050406030204" pitchFamily="18" charset="0"/>
                                    <a:ea typeface="Cambria Math" panose="02040503050406030204" pitchFamily="18" charset="0"/>
                                  </a:rPr>
                                </m:ctrlPr>
                              </m:dPr>
                              <m:e>
                                <m:sSub>
                                  <m:sSubPr>
                                    <m:ctrlPr>
                                      <a:rPr lang="en-US" altLang="zh-TW" b="0" i="1" smtClean="0">
                                        <a:latin typeface="Cambria Math" panose="02040503050406030204" pitchFamily="18" charset="0"/>
                                        <a:ea typeface="Cambria Math" panose="02040503050406030204" pitchFamily="18" charset="0"/>
                                      </a:rPr>
                                    </m:ctrlPr>
                                  </m:sSubPr>
                                  <m:e>
                                    <m:r>
                                      <a:rPr lang="en-US" altLang="zh-TW" b="0" i="1" smtClean="0">
                                        <a:latin typeface="Cambria Math" panose="02040503050406030204" pitchFamily="18" charset="0"/>
                                        <a:ea typeface="Cambria Math" panose="02040503050406030204" pitchFamily="18" charset="0"/>
                                      </a:rPr>
                                      <m:t>𝑡</m:t>
                                    </m:r>
                                  </m:e>
                                  <m:sub>
                                    <m:r>
                                      <a:rPr lang="en-US" altLang="zh-TW" b="0" i="1" smtClean="0">
                                        <a:latin typeface="Cambria Math" panose="02040503050406030204" pitchFamily="18" charset="0"/>
                                        <a:ea typeface="Cambria Math" panose="02040503050406030204" pitchFamily="18" charset="0"/>
                                      </a:rPr>
                                      <m:t>𝑟</m:t>
                                    </m:r>
                                  </m:sub>
                                </m:sSub>
                              </m:e>
                            </m:d>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𝑜𝑡h𝑒𝑟𝑤𝑖𝑠𝑒</m:t>
                            </m:r>
                          </m:e>
                        </m:eqArr>
                      </m:e>
                    </m:d>
                  </m:oMath>
                </a14:m>
                <a:endParaRPr lang="en-US" altLang="zh-TW" b="0" dirty="0" smtClean="0">
                  <a:latin typeface="Comic Sans MS" panose="030F0702030302020204" pitchFamily="66" charset="0"/>
                </a:endParaRPr>
              </a:p>
              <a:p>
                <a:endParaRPr lang="zh-TW" altLang="en-US" dirty="0">
                  <a:latin typeface="Comic Sans MS" panose="030F0702030302020204" pitchFamily="66" charset="0"/>
                </a:endParaRPr>
              </a:p>
            </p:txBody>
          </p:sp>
        </mc:Choice>
        <mc:Fallback>
          <p:sp>
            <p:nvSpPr>
              <p:cNvPr id="5" name="內容版面配置區 4"/>
              <p:cNvSpPr>
                <a:spLocks noGrp="1" noRot="1" noChangeAspect="1" noMove="1" noResize="1" noEditPoints="1" noAdjustHandles="1" noChangeArrowheads="1" noChangeShapeType="1" noTextEdit="1"/>
              </p:cNvSpPr>
              <p:nvPr>
                <p:ph idx="1"/>
              </p:nvPr>
            </p:nvSpPr>
            <p:spPr>
              <a:blipFill rotWithShape="0">
                <a:blip r:embed="rId2"/>
                <a:stretch>
                  <a:fillRect l="-142"/>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8059134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5</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r>
                  <a:rPr lang="en-US" altLang="zh-TW" dirty="0" smtClean="0">
                    <a:latin typeface="Comic Sans MS" panose="030F0702030302020204" pitchFamily="66" charset="0"/>
                  </a:rPr>
                  <a:t>Base case: </a:t>
                </a:r>
                <a14:m>
                  <m:oMath xmlns:m="http://schemas.openxmlformats.org/officeDocument/2006/math">
                    <m:r>
                      <a:rPr lang="en-US" altLang="zh-TW" b="0" i="1" smtClean="0">
                        <a:latin typeface="Cambria Math" panose="02040503050406030204" pitchFamily="18" charset="0"/>
                      </a:rPr>
                      <m:t>𝑝</m:t>
                    </m:r>
                    <m:r>
                      <a:rPr lang="en-US" altLang="zh-TW" b="0" i="1" smtClean="0">
                        <a:latin typeface="Cambria Math" panose="02040503050406030204" pitchFamily="18" charset="0"/>
                      </a:rPr>
                      <m:t>=3, </m:t>
                    </m:r>
                    <m:r>
                      <a:rPr lang="en-US" altLang="zh-TW" b="0" i="1" smtClean="0">
                        <a:latin typeface="Cambria Math" panose="02040503050406030204" pitchFamily="18" charset="0"/>
                      </a:rPr>
                      <m:t>𝑞</m:t>
                    </m:r>
                    <m:r>
                      <a:rPr lang="en-US" altLang="zh-TW" b="0" i="1" smtClean="0">
                        <a:latin typeface="Cambria Math" panose="02040503050406030204" pitchFamily="18" charset="0"/>
                      </a:rPr>
                      <m:t>=0</m:t>
                    </m:r>
                  </m:oMath>
                </a14:m>
                <a:endParaRPr lang="en-US" altLang="zh-TW" dirty="0" smtClean="0">
                  <a:latin typeface="Comic Sans MS" panose="030F0702030302020204" pitchFamily="66" charset="0"/>
                </a:endParaRPr>
              </a:p>
              <a:p>
                <a:pPr lvl="1"/>
                <a:r>
                  <a:rPr lang="en-US" altLang="zh-TW" dirty="0" smtClean="0">
                    <a:latin typeface="Comic Sans MS" panose="030F0702030302020204" pitchFamily="66" charset="0"/>
                  </a:rPr>
                  <a:t>Area: </a:t>
                </a:r>
                <a14:m>
                  <m:oMath xmlns:m="http://schemas.openxmlformats.org/officeDocument/2006/math">
                    <m:f>
                      <m:fPr>
                        <m:ctrlPr>
                          <a:rPr lang="en-US" altLang="zh-TW" b="0" i="1" smtClean="0">
                            <a:latin typeface="Cambria Math" panose="02040503050406030204" pitchFamily="18" charset="0"/>
                          </a:rPr>
                        </m:ctrlPr>
                      </m:fPr>
                      <m:num>
                        <m:r>
                          <a:rPr lang="en-US" altLang="zh-TW" b="0" i="1" smtClean="0">
                            <a:latin typeface="Cambria Math" panose="02040503050406030204" pitchFamily="18" charset="0"/>
                          </a:rPr>
                          <m:t>3</m:t>
                        </m:r>
                      </m:num>
                      <m:den>
                        <m:r>
                          <a:rPr lang="en-US" altLang="zh-TW" b="0" i="1" smtClean="0">
                            <a:latin typeface="Cambria Math" panose="02040503050406030204" pitchFamily="18" charset="0"/>
                          </a:rPr>
                          <m:t>2</m:t>
                        </m:r>
                      </m:den>
                    </m:f>
                    <m:r>
                      <a:rPr lang="en-US" altLang="zh-TW" b="0" i="0" smtClean="0">
                        <a:latin typeface="Cambria Math" panose="02040503050406030204" pitchFamily="18" charset="0"/>
                      </a:rPr>
                      <m:t>+0−1=</m:t>
                    </m:r>
                    <m:f>
                      <m:fPr>
                        <m:ctrlPr>
                          <a:rPr lang="en-US" altLang="zh-TW" b="0" i="1" smtClean="0">
                            <a:latin typeface="Cambria Math" panose="02040503050406030204" pitchFamily="18" charset="0"/>
                          </a:rPr>
                        </m:ctrlPr>
                      </m:fPr>
                      <m:num>
                        <m:r>
                          <a:rPr lang="en-US" altLang="zh-TW" b="0" i="0" smtClean="0">
                            <a:latin typeface="Cambria Math" panose="02040503050406030204" pitchFamily="18" charset="0"/>
                          </a:rPr>
                          <m:t>1</m:t>
                        </m:r>
                      </m:num>
                      <m:den>
                        <m:r>
                          <a:rPr lang="en-US" altLang="zh-TW" b="0" i="0" smtClean="0">
                            <a:latin typeface="Cambria Math" panose="02040503050406030204" pitchFamily="18" charset="0"/>
                          </a:rPr>
                          <m:t>2</m:t>
                        </m:r>
                      </m:den>
                    </m:f>
                    <m:r>
                      <a:rPr lang="en-US" altLang="zh-TW" b="0" i="0" smtClean="0">
                        <a:latin typeface="Cambria Math" panose="02040503050406030204" pitchFamily="18" charset="0"/>
                      </a:rPr>
                      <m:t>=</m:t>
                    </m:r>
                    <m:f>
                      <m:fPr>
                        <m:ctrlPr>
                          <a:rPr lang="en-US" altLang="zh-TW" b="0" i="1" smtClean="0">
                            <a:latin typeface="Cambria Math" panose="02040503050406030204" pitchFamily="18" charset="0"/>
                          </a:rPr>
                        </m:ctrlPr>
                      </m:fPr>
                      <m:num>
                        <m:r>
                          <m:rPr>
                            <m:sty m:val="p"/>
                          </m:rPr>
                          <a:rPr lang="en-US" altLang="zh-TW" b="0" i="0" smtClean="0">
                            <a:latin typeface="Cambria Math" panose="02040503050406030204" pitchFamily="18" charset="0"/>
                          </a:rPr>
                          <m:t>p</m:t>
                        </m:r>
                      </m:num>
                      <m:den>
                        <m:r>
                          <a:rPr lang="en-US" altLang="zh-TW" b="0" i="0" smtClean="0">
                            <a:latin typeface="Cambria Math" panose="02040503050406030204" pitchFamily="18" charset="0"/>
                          </a:rPr>
                          <m:t>2</m:t>
                        </m:r>
                      </m:den>
                    </m:f>
                    <m:r>
                      <a:rPr lang="en-US" altLang="zh-TW" b="0" i="0" smtClean="0">
                        <a:latin typeface="Cambria Math" panose="02040503050406030204" pitchFamily="18" charset="0"/>
                      </a:rPr>
                      <m:t>+</m:t>
                    </m:r>
                    <m:r>
                      <m:rPr>
                        <m:sty m:val="p"/>
                      </m:rPr>
                      <a:rPr lang="en-US" altLang="zh-TW" b="0" i="0" smtClean="0">
                        <a:latin typeface="Cambria Math" panose="02040503050406030204" pitchFamily="18" charset="0"/>
                      </a:rPr>
                      <m:t>q</m:t>
                    </m:r>
                    <m:r>
                      <a:rPr lang="en-US" altLang="zh-TW" b="0" i="0" smtClean="0">
                        <a:latin typeface="Cambria Math" panose="02040503050406030204" pitchFamily="18" charset="0"/>
                      </a:rPr>
                      <m:t>−1</m:t>
                    </m:r>
                  </m:oMath>
                </a14:m>
                <a:endParaRPr lang="en-US" altLang="zh-TW" b="0" dirty="0" smtClean="0">
                  <a:latin typeface="Comic Sans MS" panose="030F0702030302020204" pitchFamily="66" charset="0"/>
                </a:endParaRPr>
              </a:p>
              <a:p>
                <a:r>
                  <a:rPr lang="en-US" altLang="zh-TW" dirty="0" smtClean="0">
                    <a:latin typeface="Comic Sans MS" panose="030F0702030302020204" pitchFamily="66" charset="0"/>
                  </a:rPr>
                  <a:t>Induction step: </a:t>
                </a:r>
                <a14:m>
                  <m:oMath xmlns:m="http://schemas.openxmlformats.org/officeDocument/2006/math">
                    <m:r>
                      <a:rPr lang="en-US" altLang="zh-TW" b="0" i="1" smtClean="0">
                        <a:latin typeface="Cambria Math" panose="02040503050406030204" pitchFamily="18" charset="0"/>
                      </a:rPr>
                      <m:t>𝑝</m:t>
                    </m:r>
                    <m:r>
                      <a:rPr lang="en-US" altLang="zh-TW" b="0" i="1" smtClean="0">
                        <a:latin typeface="Cambria Math" panose="02040503050406030204" pitchFamily="18" charset="0"/>
                      </a:rPr>
                      <m:t>=3, </m:t>
                    </m:r>
                    <m:r>
                      <a:rPr lang="en-US" altLang="zh-TW" b="0" i="1" smtClean="0">
                        <a:latin typeface="Cambria Math" panose="02040503050406030204" pitchFamily="18" charset="0"/>
                      </a:rPr>
                      <m:t>𝑞</m:t>
                    </m:r>
                    <m:r>
                      <a:rPr lang="en-US" altLang="zh-TW" b="0" i="1" smtClean="0">
                        <a:latin typeface="Cambria Math" panose="02040503050406030204" pitchFamily="18" charset="0"/>
                      </a:rPr>
                      <m:t>&gt;0</m:t>
                    </m:r>
                  </m:oMath>
                </a14:m>
                <a:endParaRPr lang="en-US" altLang="zh-TW" dirty="0" smtClean="0">
                  <a:latin typeface="Comic Sans MS" panose="030F0702030302020204" pitchFamily="66" charset="0"/>
                </a:endParaRPr>
              </a:p>
              <a:p>
                <a:pPr lvl="1"/>
                <a:r>
                  <a:rPr lang="en-US" altLang="zh-TW" dirty="0" smtClean="0">
                    <a:latin typeface="Comic Sans MS" panose="030F0702030302020204" pitchFamily="66" charset="0"/>
                  </a:rPr>
                  <a:t>We can find a point </a:t>
                </a:r>
                <a14:m>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𝑞</m:t>
                        </m:r>
                      </m:e>
                      <m:sub>
                        <m:r>
                          <a:rPr lang="en-US" altLang="zh-TW" b="0" i="1" smtClean="0">
                            <a:latin typeface="Cambria Math" panose="02040503050406030204" pitchFamily="18" charset="0"/>
                          </a:rPr>
                          <m:t>1</m:t>
                        </m:r>
                      </m:sub>
                    </m:sSub>
                  </m:oMath>
                </a14:m>
                <a:r>
                  <a:rPr lang="en-US" altLang="zh-TW" dirty="0" smtClean="0">
                    <a:latin typeface="Comic Sans MS" panose="030F0702030302020204" pitchFamily="66" charset="0"/>
                  </a:rPr>
                  <a:t> in the triangle, and then connect the point the three vertices, so we can split the large triangle to three small triangle, and assume that there are </a:t>
                </a:r>
                <a14:m>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𝑞</m:t>
                        </m:r>
                      </m:e>
                      <m:sub>
                        <m:r>
                          <a:rPr lang="en-US" altLang="zh-TW" b="0" i="1" smtClean="0">
                            <a:latin typeface="Cambria Math" panose="02040503050406030204" pitchFamily="18" charset="0"/>
                          </a:rPr>
                          <m:t>𝑑</m:t>
                        </m:r>
                      </m:sub>
                    </m:sSub>
                  </m:oMath>
                </a14:m>
                <a:r>
                  <a:rPr lang="en-US" altLang="zh-TW" dirty="0" smtClean="0">
                    <a:latin typeface="Comic Sans MS" panose="030F0702030302020204" pitchFamily="66" charset="0"/>
                  </a:rPr>
                  <a:t> nodes on the line.</a:t>
                </a:r>
              </a:p>
              <a:p>
                <a:pPr lvl="1"/>
                <a:r>
                  <a:rPr lang="en-US" altLang="zh-TW" dirty="0" smtClean="0">
                    <a:latin typeface="Comic Sans MS" panose="030F0702030302020204" pitchFamily="66" charset="0"/>
                  </a:rPr>
                  <a:t>Area: </a:t>
                </a:r>
                <a14:m>
                  <m:oMath xmlns:m="http://schemas.openxmlformats.org/officeDocument/2006/math">
                    <m:f>
                      <m:fPr>
                        <m:ctrlPr>
                          <a:rPr lang="en-US" altLang="zh-TW" b="0" i="1" smtClean="0">
                            <a:latin typeface="Cambria Math" panose="02040503050406030204" pitchFamily="18" charset="0"/>
                          </a:rPr>
                        </m:ctrlPr>
                      </m:fPr>
                      <m:num>
                        <m:r>
                          <a:rPr lang="en-US" altLang="zh-TW" b="0" i="1" smtClean="0">
                            <a:latin typeface="Cambria Math" panose="02040503050406030204" pitchFamily="18" charset="0"/>
                          </a:rPr>
                          <m:t>9+2</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𝑞</m:t>
                            </m:r>
                          </m:e>
                          <m:sub>
                            <m:r>
                              <a:rPr lang="en-US" altLang="zh-TW" b="0" i="1" smtClean="0">
                                <a:latin typeface="Cambria Math" panose="02040503050406030204" pitchFamily="18" charset="0"/>
                              </a:rPr>
                              <m:t>𝑑</m:t>
                            </m:r>
                          </m:sub>
                        </m:sSub>
                      </m:num>
                      <m:den>
                        <m:r>
                          <a:rPr lang="en-US" altLang="zh-TW" b="0" i="1" smtClean="0">
                            <a:latin typeface="Cambria Math" panose="02040503050406030204" pitchFamily="18" charset="0"/>
                          </a:rPr>
                          <m:t>2</m:t>
                        </m:r>
                      </m:den>
                    </m:f>
                    <m:r>
                      <a:rPr lang="en-US" altLang="zh-TW" b="0" i="1" smtClean="0">
                        <a:latin typeface="Cambria Math" panose="02040503050406030204" pitchFamily="18" charset="0"/>
                      </a:rPr>
                      <m:t>+</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𝑞</m:t>
                        </m:r>
                        <m:r>
                          <a:rPr lang="en-US" altLang="zh-TW" b="0" i="1" smtClean="0">
                            <a:latin typeface="Cambria Math" panose="02040503050406030204" pitchFamily="18" charset="0"/>
                          </a:rPr>
                          <m:t>−1−</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𝑞</m:t>
                            </m:r>
                          </m:e>
                          <m:sub>
                            <m:r>
                              <a:rPr lang="en-US" altLang="zh-TW" b="0" i="1" smtClean="0">
                                <a:latin typeface="Cambria Math" panose="02040503050406030204" pitchFamily="18" charset="0"/>
                              </a:rPr>
                              <m:t>𝑑</m:t>
                            </m:r>
                          </m:sub>
                        </m:sSub>
                      </m:e>
                    </m:d>
                    <m:r>
                      <a:rPr lang="en-US" altLang="zh-TW" b="0" i="1" smtClean="0">
                        <a:latin typeface="Cambria Math" panose="02040503050406030204" pitchFamily="18" charset="0"/>
                      </a:rPr>
                      <m:t>−3=</m:t>
                    </m:r>
                    <m:f>
                      <m:fPr>
                        <m:ctrlPr>
                          <a:rPr lang="en-US" altLang="zh-TW" b="0" i="1" smtClean="0">
                            <a:latin typeface="Cambria Math" panose="02040503050406030204" pitchFamily="18" charset="0"/>
                          </a:rPr>
                        </m:ctrlPr>
                      </m:fPr>
                      <m:num>
                        <m:r>
                          <a:rPr lang="en-US" altLang="zh-TW" b="0" i="1" smtClean="0">
                            <a:latin typeface="Cambria Math" panose="02040503050406030204" pitchFamily="18" charset="0"/>
                          </a:rPr>
                          <m:t>1</m:t>
                        </m:r>
                      </m:num>
                      <m:den>
                        <m:r>
                          <a:rPr lang="en-US" altLang="zh-TW" b="0" i="1" smtClean="0">
                            <a:latin typeface="Cambria Math" panose="02040503050406030204" pitchFamily="18" charset="0"/>
                          </a:rPr>
                          <m:t>2</m:t>
                        </m:r>
                      </m:den>
                    </m:f>
                    <m:r>
                      <a:rPr lang="en-US" altLang="zh-TW" b="0" i="1" smtClean="0">
                        <a:latin typeface="Cambria Math" panose="02040503050406030204" pitchFamily="18" charset="0"/>
                      </a:rPr>
                      <m:t>+</m:t>
                    </m:r>
                    <m:r>
                      <a:rPr lang="en-US" altLang="zh-TW" b="0" i="1" smtClean="0">
                        <a:latin typeface="Cambria Math" panose="02040503050406030204" pitchFamily="18" charset="0"/>
                      </a:rPr>
                      <m:t>𝑞</m:t>
                    </m:r>
                    <m:r>
                      <a:rPr lang="en-US" altLang="zh-TW" b="0" i="1" smtClean="0">
                        <a:latin typeface="Cambria Math" panose="02040503050406030204" pitchFamily="18" charset="0"/>
                      </a:rPr>
                      <m:t>=</m:t>
                    </m:r>
                    <m:f>
                      <m:fPr>
                        <m:ctrlPr>
                          <a:rPr lang="en-US" altLang="zh-TW" b="0" i="1" smtClean="0">
                            <a:latin typeface="Cambria Math" panose="02040503050406030204" pitchFamily="18" charset="0"/>
                          </a:rPr>
                        </m:ctrlPr>
                      </m:fPr>
                      <m:num>
                        <m:r>
                          <a:rPr lang="en-US" altLang="zh-TW" b="0" i="1" smtClean="0">
                            <a:latin typeface="Cambria Math" panose="02040503050406030204" pitchFamily="18" charset="0"/>
                          </a:rPr>
                          <m:t>3</m:t>
                        </m:r>
                      </m:num>
                      <m:den>
                        <m:r>
                          <a:rPr lang="en-US" altLang="zh-TW" b="0" i="1" smtClean="0">
                            <a:latin typeface="Cambria Math" panose="02040503050406030204" pitchFamily="18" charset="0"/>
                          </a:rPr>
                          <m:t>2</m:t>
                        </m:r>
                      </m:den>
                    </m:f>
                    <m:r>
                      <a:rPr lang="en-US" altLang="zh-TW" b="0" i="1" smtClean="0">
                        <a:latin typeface="Cambria Math" panose="02040503050406030204" pitchFamily="18" charset="0"/>
                      </a:rPr>
                      <m:t>+</m:t>
                    </m:r>
                    <m:r>
                      <a:rPr lang="en-US" altLang="zh-TW" b="0" i="1" smtClean="0">
                        <a:latin typeface="Cambria Math" panose="02040503050406030204" pitchFamily="18" charset="0"/>
                      </a:rPr>
                      <m:t>𝑞</m:t>
                    </m:r>
                    <m:r>
                      <a:rPr lang="en-US" altLang="zh-TW" b="0" i="1" smtClean="0">
                        <a:latin typeface="Cambria Math" panose="02040503050406030204" pitchFamily="18" charset="0"/>
                      </a:rPr>
                      <m:t>−1=</m:t>
                    </m:r>
                    <m:f>
                      <m:fPr>
                        <m:ctrlPr>
                          <a:rPr lang="en-US" altLang="zh-TW" b="0" i="1" smtClean="0">
                            <a:latin typeface="Cambria Math" panose="02040503050406030204" pitchFamily="18" charset="0"/>
                          </a:rPr>
                        </m:ctrlPr>
                      </m:fPr>
                      <m:num>
                        <m:r>
                          <a:rPr lang="en-US" altLang="zh-TW" b="0" i="1" smtClean="0">
                            <a:latin typeface="Cambria Math" panose="02040503050406030204" pitchFamily="18" charset="0"/>
                          </a:rPr>
                          <m:t>𝑝</m:t>
                        </m:r>
                      </m:num>
                      <m:den>
                        <m:r>
                          <a:rPr lang="en-US" altLang="zh-TW" b="0" i="1" smtClean="0">
                            <a:latin typeface="Cambria Math" panose="02040503050406030204" pitchFamily="18" charset="0"/>
                          </a:rPr>
                          <m:t>2</m:t>
                        </m:r>
                      </m:den>
                    </m:f>
                    <m:r>
                      <a:rPr lang="en-US" altLang="zh-TW" b="0" i="1" smtClean="0">
                        <a:latin typeface="Cambria Math" panose="02040503050406030204" pitchFamily="18" charset="0"/>
                      </a:rPr>
                      <m:t>+</m:t>
                    </m:r>
                    <m:r>
                      <a:rPr lang="en-US" altLang="zh-TW" b="0" i="1" smtClean="0">
                        <a:latin typeface="Cambria Math" panose="02040503050406030204" pitchFamily="18" charset="0"/>
                      </a:rPr>
                      <m:t>𝑞</m:t>
                    </m:r>
                    <m:r>
                      <a:rPr lang="en-US" altLang="zh-TW" b="0" i="1" smtClean="0">
                        <a:latin typeface="Cambria Math" panose="02040503050406030204" pitchFamily="18" charset="0"/>
                      </a:rPr>
                      <m:t>−1</m:t>
                    </m:r>
                  </m:oMath>
                </a14:m>
                <a:endParaRPr lang="en-US" altLang="zh-TW" dirty="0" smtClean="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786"/>
                </a:stretch>
              </a:blipFill>
            </p:spPr>
            <p:txBody>
              <a:bodyPr/>
              <a:lstStyle/>
              <a:p>
                <a:r>
                  <a:rPr lang="zh-TW" altLang="en-US">
                    <a:noFill/>
                  </a:rPr>
                  <a:t> </a:t>
                </a:r>
              </a:p>
            </p:txBody>
          </p:sp>
        </mc:Fallback>
      </mc:AlternateContent>
      <p:sp>
        <p:nvSpPr>
          <p:cNvPr id="15" name="橢圓 14"/>
          <p:cNvSpPr/>
          <p:nvPr/>
        </p:nvSpPr>
        <p:spPr>
          <a:xfrm>
            <a:off x="5772922" y="2036105"/>
            <a:ext cx="108000" cy="10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1" name="群組 20"/>
          <p:cNvGrpSpPr/>
          <p:nvPr/>
        </p:nvGrpSpPr>
        <p:grpSpPr>
          <a:xfrm>
            <a:off x="4823268" y="1837916"/>
            <a:ext cx="304800" cy="300709"/>
            <a:chOff x="5288691" y="1401311"/>
            <a:chExt cx="304800" cy="300709"/>
          </a:xfrm>
        </p:grpSpPr>
        <p:sp>
          <p:nvSpPr>
            <p:cNvPr id="4" name="橢圓 3"/>
            <p:cNvSpPr/>
            <p:nvPr/>
          </p:nvSpPr>
          <p:spPr>
            <a:xfrm>
              <a:off x="5288691" y="1589902"/>
              <a:ext cx="108000" cy="10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p:nvSpPr>
          <p:spPr>
            <a:xfrm>
              <a:off x="5485491" y="1594020"/>
              <a:ext cx="108000" cy="10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11"/>
            <p:cNvSpPr/>
            <p:nvPr/>
          </p:nvSpPr>
          <p:spPr>
            <a:xfrm>
              <a:off x="5485491" y="1401311"/>
              <a:ext cx="108000" cy="10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7" name="直線接點 16"/>
            <p:cNvCxnSpPr>
              <a:stCxn id="4" idx="6"/>
            </p:cNvCxnSpPr>
            <p:nvPr/>
          </p:nvCxnSpPr>
          <p:spPr>
            <a:xfrm>
              <a:off x="5396691" y="1643902"/>
              <a:ext cx="88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rot="5400000">
              <a:off x="5495091" y="1553711"/>
              <a:ext cx="88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a:xfrm flipV="1">
              <a:off x="5355047" y="1455311"/>
              <a:ext cx="142800" cy="134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橢圓 22"/>
          <p:cNvSpPr/>
          <p:nvPr/>
        </p:nvSpPr>
        <p:spPr>
          <a:xfrm>
            <a:off x="5379322" y="2031534"/>
            <a:ext cx="108000" cy="10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橢圓 23"/>
          <p:cNvSpPr/>
          <p:nvPr/>
        </p:nvSpPr>
        <p:spPr>
          <a:xfrm>
            <a:off x="5576122" y="2035652"/>
            <a:ext cx="108000" cy="10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橢圓 24"/>
          <p:cNvSpPr/>
          <p:nvPr/>
        </p:nvSpPr>
        <p:spPr>
          <a:xfrm>
            <a:off x="5576122" y="1842943"/>
            <a:ext cx="108000" cy="10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6" name="直線接點 25"/>
          <p:cNvCxnSpPr>
            <a:stCxn id="23" idx="6"/>
          </p:cNvCxnSpPr>
          <p:nvPr/>
        </p:nvCxnSpPr>
        <p:spPr>
          <a:xfrm>
            <a:off x="5487322" y="2085534"/>
            <a:ext cx="88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接點 27"/>
          <p:cNvCxnSpPr/>
          <p:nvPr/>
        </p:nvCxnSpPr>
        <p:spPr>
          <a:xfrm flipV="1">
            <a:off x="5647523" y="1920975"/>
            <a:ext cx="142800" cy="134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橢圓 28"/>
          <p:cNvSpPr/>
          <p:nvPr/>
        </p:nvSpPr>
        <p:spPr>
          <a:xfrm>
            <a:off x="5772922" y="1837916"/>
            <a:ext cx="108000" cy="10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 name="直線接點 30"/>
          <p:cNvCxnSpPr>
            <a:stCxn id="23" idx="0"/>
          </p:cNvCxnSpPr>
          <p:nvPr/>
        </p:nvCxnSpPr>
        <p:spPr>
          <a:xfrm flipV="1">
            <a:off x="5433322" y="1891916"/>
            <a:ext cx="339600" cy="1396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19374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5</a:t>
            </a:r>
            <a:endParaRPr lang="zh-TW" altLang="en-US" dirty="0"/>
          </a:p>
        </p:txBody>
      </p:sp>
      <mc:AlternateContent xmlns:mc="http://schemas.openxmlformats.org/markup-compatibility/2006">
        <mc:Choice xmlns:a14="http://schemas.microsoft.com/office/drawing/2010/main" Requires="a14">
          <p:sp>
            <p:nvSpPr>
              <p:cNvPr id="3" name="內容版面配置區 2"/>
              <p:cNvSpPr>
                <a:spLocks noGrp="1"/>
              </p:cNvSpPr>
              <p:nvPr>
                <p:ph idx="1"/>
              </p:nvPr>
            </p:nvSpPr>
            <p:spPr/>
            <p:txBody>
              <a:bodyPr/>
              <a:lstStyle/>
              <a:p>
                <a:r>
                  <a:rPr lang="en-US" altLang="zh-TW" dirty="0">
                    <a:latin typeface="Comic Sans MS" panose="030F0702030302020204" pitchFamily="66" charset="0"/>
                  </a:rPr>
                  <a:t>The lattice points in the plane are the points with integer coordinates. Let P be a polygon that does not cross itself (such a polygon is called simple) such that all of its vertices are lattice points (see Figure 1). Let </a:t>
                </a:r>
                <a14:m>
                  <m:oMath xmlns:m="http://schemas.openxmlformats.org/officeDocument/2006/math">
                    <m:r>
                      <a:rPr lang="en-US" altLang="zh-TW" i="1" dirty="0" smtClean="0">
                        <a:latin typeface="Cambria Math" panose="02040503050406030204" pitchFamily="18" charset="0"/>
                      </a:rPr>
                      <m:t>𝑝</m:t>
                    </m:r>
                  </m:oMath>
                </a14:m>
                <a:r>
                  <a:rPr lang="en-US" altLang="zh-TW" dirty="0">
                    <a:latin typeface="Comic Sans MS" panose="030F0702030302020204" pitchFamily="66" charset="0"/>
                  </a:rPr>
                  <a:t> be the number of lattice points that are on the boundary of the polygon (including its vertices), and let </a:t>
                </a:r>
                <a14:m>
                  <m:oMath xmlns:m="http://schemas.openxmlformats.org/officeDocument/2006/math">
                    <m:r>
                      <a:rPr lang="en-US" altLang="zh-TW" i="1" dirty="0" smtClean="0">
                        <a:latin typeface="Cambria Math" panose="02040503050406030204" pitchFamily="18" charset="0"/>
                      </a:rPr>
                      <m:t>𝑞</m:t>
                    </m:r>
                  </m:oMath>
                </a14:m>
                <a:r>
                  <a:rPr lang="en-US" altLang="zh-TW" dirty="0">
                    <a:latin typeface="Comic Sans MS" panose="030F0702030302020204" pitchFamily="66" charset="0"/>
                  </a:rPr>
                  <a:t> be the number of lattice points that are inside the polygon. Prove that the area of polygon is </a:t>
                </a:r>
                <a14:m>
                  <m:oMath xmlns:m="http://schemas.openxmlformats.org/officeDocument/2006/math">
                    <m:r>
                      <a:rPr lang="en-US" altLang="zh-TW" i="1" dirty="0" smtClean="0">
                        <a:latin typeface="Cambria Math" panose="02040503050406030204" pitchFamily="18" charset="0"/>
                      </a:rPr>
                      <m:t>𝑝</m:t>
                    </m:r>
                    <m:r>
                      <a:rPr lang="en-US" altLang="zh-TW" i="1" dirty="0" smtClean="0">
                        <a:latin typeface="Cambria Math" panose="02040503050406030204" pitchFamily="18" charset="0"/>
                      </a:rPr>
                      <m:t>/2+</m:t>
                    </m:r>
                    <m:r>
                      <a:rPr lang="en-US" altLang="zh-TW" i="1" dirty="0" smtClean="0">
                        <a:latin typeface="Cambria Math" panose="02040503050406030204" pitchFamily="18" charset="0"/>
                      </a:rPr>
                      <m:t>𝑞</m:t>
                    </m:r>
                    <m:r>
                      <a:rPr lang="en-US" altLang="zh-TW" i="1" dirty="0" smtClean="0">
                        <a:latin typeface="Cambria Math" panose="02040503050406030204" pitchFamily="18" charset="0"/>
                      </a:rPr>
                      <m:t>−1</m:t>
                    </m:r>
                  </m:oMath>
                </a14:m>
                <a:r>
                  <a:rPr lang="en-US" altLang="zh-TW" dirty="0">
                    <a:latin typeface="Comic Sans MS" panose="030F0702030302020204" pitchFamily="66" charset="0"/>
                  </a:rPr>
                  <a:t>. </a:t>
                </a:r>
                <a:endParaRPr lang="zh-TW" altLang="en-US" dirty="0">
                  <a:latin typeface="Comic Sans MS" panose="030F0702030302020204" pitchFamily="66" charset="0"/>
                </a:endParaRPr>
              </a:p>
            </p:txBody>
          </p:sp>
        </mc:Choice>
        <mc:Fallback>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786" r="-284"/>
                </a:stretch>
              </a:blipFill>
            </p:spPr>
            <p:txBody>
              <a:bodyPr/>
              <a:lstStyle/>
              <a:p>
                <a:r>
                  <a:rPr lang="zh-TW" altLang="en-US">
                    <a:noFill/>
                  </a:rPr>
                  <a:t> </a:t>
                </a:r>
              </a:p>
            </p:txBody>
          </p:sp>
        </mc:Fallback>
      </mc:AlternateContent>
      <p:pic>
        <p:nvPicPr>
          <p:cNvPr id="4" name="圖片 3"/>
          <p:cNvPicPr>
            <a:picLocks noChangeAspect="1"/>
          </p:cNvPicPr>
          <p:nvPr/>
        </p:nvPicPr>
        <p:blipFill>
          <a:blip r:embed="rId3"/>
          <a:stretch>
            <a:fillRect/>
          </a:stretch>
        </p:blipFill>
        <p:spPr>
          <a:xfrm>
            <a:off x="3327843" y="3654445"/>
            <a:ext cx="3295650" cy="1943100"/>
          </a:xfrm>
          <a:prstGeom prst="rect">
            <a:avLst/>
          </a:prstGeom>
        </p:spPr>
      </p:pic>
    </p:spTree>
    <p:extLst>
      <p:ext uri="{BB962C8B-B14F-4D97-AF65-F5344CB8AC3E}">
        <p14:creationId xmlns:p14="http://schemas.microsoft.com/office/powerpoint/2010/main" val="4142941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Problem </a:t>
            </a:r>
            <a:r>
              <a:rPr lang="en-US" altLang="zh-TW" smtClean="0"/>
              <a:t>5(Cont</a:t>
            </a:r>
            <a:r>
              <a:rPr lang="en-US" altLang="zh-TW" dirty="0" smtClean="0"/>
              <a: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r>
                  <a:rPr lang="en-US" altLang="zh-TW" dirty="0" smtClean="0">
                    <a:latin typeface="Comic Sans MS" panose="030F0702030302020204" pitchFamily="66" charset="0"/>
                  </a:rPr>
                  <a:t>Induction step: </a:t>
                </a:r>
                <a14:m>
                  <m:oMath xmlns:m="http://schemas.openxmlformats.org/officeDocument/2006/math">
                    <m:r>
                      <a:rPr lang="en-US" altLang="zh-TW" b="0" i="1" smtClean="0">
                        <a:latin typeface="Cambria Math" panose="02040503050406030204" pitchFamily="18" charset="0"/>
                      </a:rPr>
                      <m:t>𝑝</m:t>
                    </m:r>
                    <m:r>
                      <a:rPr lang="en-US" altLang="zh-TW" b="0" i="1" smtClean="0">
                        <a:latin typeface="Cambria Math" panose="02040503050406030204" pitchFamily="18" charset="0"/>
                      </a:rPr>
                      <m:t>&gt;3, </m:t>
                    </m:r>
                    <m:r>
                      <a:rPr lang="en-US" altLang="zh-TW" b="0" i="1" smtClean="0">
                        <a:latin typeface="Cambria Math" panose="02040503050406030204" pitchFamily="18" charset="0"/>
                      </a:rPr>
                      <m:t>𝑞</m:t>
                    </m:r>
                    <m:r>
                      <a:rPr lang="en-US" altLang="zh-TW" b="0" i="1" smtClean="0">
                        <a:latin typeface="Cambria Math" panose="02040503050406030204" pitchFamily="18" charset="0"/>
                      </a:rPr>
                      <m:t>≥0</m:t>
                    </m:r>
                  </m:oMath>
                </a14:m>
                <a:endParaRPr lang="en-US" altLang="zh-TW" dirty="0" smtClean="0">
                  <a:latin typeface="Comic Sans MS" panose="030F0702030302020204" pitchFamily="66" charset="0"/>
                </a:endParaRPr>
              </a:p>
              <a:p>
                <a:pPr lvl="1"/>
                <a:r>
                  <a:rPr lang="en-US" altLang="zh-TW" dirty="0" smtClean="0">
                    <a:latin typeface="Comic Sans MS" panose="030F0702030302020204" pitchFamily="66" charset="0"/>
                  </a:rPr>
                  <a:t>We can split the shape to a triangle and a polygon, and assume </a:t>
                </a:r>
                <a:r>
                  <a:rPr lang="en-US" altLang="zh-TW" dirty="0">
                    <a:latin typeface="Comic Sans MS" panose="030F0702030302020204" pitchFamily="66" charset="0"/>
                  </a:rPr>
                  <a:t>that there are </a:t>
                </a:r>
                <a14:m>
                  <m:oMath xmlns:m="http://schemas.openxmlformats.org/officeDocument/2006/math">
                    <m:sSub>
                      <m:sSubPr>
                        <m:ctrlPr>
                          <a:rPr lang="en-US" altLang="zh-TW" i="1">
                            <a:latin typeface="Cambria Math" panose="02040503050406030204" pitchFamily="18" charset="0"/>
                          </a:rPr>
                        </m:ctrlPr>
                      </m:sSubPr>
                      <m:e>
                        <m:r>
                          <a:rPr lang="en-US" altLang="zh-TW" i="1">
                            <a:latin typeface="Cambria Math" panose="02040503050406030204" pitchFamily="18" charset="0"/>
                          </a:rPr>
                          <m:t>𝑞</m:t>
                        </m:r>
                      </m:e>
                      <m:sub>
                        <m:r>
                          <a:rPr lang="en-US" altLang="zh-TW" i="1">
                            <a:latin typeface="Cambria Math" panose="02040503050406030204" pitchFamily="18" charset="0"/>
                          </a:rPr>
                          <m:t>𝑑</m:t>
                        </m:r>
                      </m:sub>
                    </m:sSub>
                  </m:oMath>
                </a14:m>
                <a:r>
                  <a:rPr lang="en-US" altLang="zh-TW" dirty="0">
                    <a:latin typeface="Comic Sans MS" panose="030F0702030302020204" pitchFamily="66" charset="0"/>
                  </a:rPr>
                  <a:t> nodes on the line.</a:t>
                </a:r>
              </a:p>
              <a:p>
                <a:pPr lvl="1"/>
                <a:r>
                  <a:rPr lang="en-US" altLang="zh-TW" dirty="0" smtClean="0">
                    <a:latin typeface="Comic Sans MS" panose="030F0702030302020204" pitchFamily="66" charset="0"/>
                  </a:rPr>
                  <a:t> Area: </a:t>
                </a:r>
                <a14:m>
                  <m:oMath xmlns:m="http://schemas.openxmlformats.org/officeDocument/2006/math">
                    <m:f>
                      <m:fPr>
                        <m:ctrlPr>
                          <a:rPr lang="en-US" altLang="zh-TW" b="0" i="1" smtClean="0">
                            <a:latin typeface="Cambria Math" panose="02040503050406030204" pitchFamily="18" charset="0"/>
                          </a:rPr>
                        </m:ctrlPr>
                      </m:fPr>
                      <m:num>
                        <m:d>
                          <m:dPr>
                            <m:ctrlPr>
                              <a:rPr lang="en-US" altLang="zh-TW" i="1" smtClean="0">
                                <a:latin typeface="Cambria Math" panose="02040503050406030204" pitchFamily="18" charset="0"/>
                              </a:rPr>
                            </m:ctrlPr>
                          </m:dPr>
                          <m:e>
                            <m:r>
                              <a:rPr lang="en-US" altLang="zh-TW" b="0" i="1" smtClean="0">
                                <a:latin typeface="Cambria Math" panose="02040503050406030204" pitchFamily="18" charset="0"/>
                              </a:rPr>
                              <m:t>𝑝</m:t>
                            </m:r>
                            <m:r>
                              <a:rPr lang="en-US" altLang="zh-TW" b="0" i="1" smtClean="0">
                                <a:latin typeface="Cambria Math" panose="02040503050406030204" pitchFamily="18" charset="0"/>
                              </a:rPr>
                              <m:t>+2</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𝑞</m:t>
                                </m:r>
                              </m:e>
                              <m:sub>
                                <m:r>
                                  <a:rPr lang="en-US" altLang="zh-TW" b="0" i="1" smtClean="0">
                                    <a:latin typeface="Cambria Math" panose="02040503050406030204" pitchFamily="18" charset="0"/>
                                  </a:rPr>
                                  <m:t>𝑑</m:t>
                                </m:r>
                              </m:sub>
                            </m:sSub>
                          </m:e>
                        </m:d>
                      </m:num>
                      <m:den>
                        <m:r>
                          <a:rPr lang="en-US" altLang="zh-TW" b="0" i="1" smtClean="0">
                            <a:latin typeface="Cambria Math" panose="02040503050406030204" pitchFamily="18" charset="0"/>
                          </a:rPr>
                          <m:t>2</m:t>
                        </m:r>
                      </m:den>
                    </m:f>
                    <m:r>
                      <a:rPr lang="en-US" altLang="zh-TW" b="0" i="1" smtClean="0">
                        <a:latin typeface="Cambria Math" panose="02040503050406030204" pitchFamily="18" charset="0"/>
                      </a:rPr>
                      <m:t>+</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𝑞</m:t>
                        </m:r>
                        <m:r>
                          <a:rPr lang="en-US" altLang="zh-TW" b="0" i="1" smtClean="0">
                            <a:latin typeface="Cambria Math" panose="02040503050406030204" pitchFamily="18" charset="0"/>
                          </a:rPr>
                          <m:t>−1−</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𝑞</m:t>
                            </m:r>
                          </m:e>
                          <m:sub>
                            <m:r>
                              <a:rPr lang="en-US" altLang="zh-TW" b="0" i="1" smtClean="0">
                                <a:latin typeface="Cambria Math" panose="02040503050406030204" pitchFamily="18" charset="0"/>
                              </a:rPr>
                              <m:t>𝑑</m:t>
                            </m:r>
                          </m:sub>
                        </m:sSub>
                      </m:e>
                    </m:d>
                    <m:r>
                      <a:rPr lang="en-US" altLang="zh-TW" b="0" i="1" smtClean="0">
                        <a:latin typeface="Cambria Math" panose="02040503050406030204" pitchFamily="18" charset="0"/>
                      </a:rPr>
                      <m:t>=</m:t>
                    </m:r>
                    <m:f>
                      <m:fPr>
                        <m:ctrlPr>
                          <a:rPr lang="en-US" altLang="zh-TW" b="0" i="1" smtClean="0">
                            <a:latin typeface="Cambria Math" panose="02040503050406030204" pitchFamily="18" charset="0"/>
                          </a:rPr>
                        </m:ctrlPr>
                      </m:fPr>
                      <m:num>
                        <m:r>
                          <a:rPr lang="en-US" altLang="zh-TW" b="0" i="1" smtClean="0">
                            <a:latin typeface="Cambria Math" panose="02040503050406030204" pitchFamily="18" charset="0"/>
                          </a:rPr>
                          <m:t>𝑝</m:t>
                        </m:r>
                      </m:num>
                      <m:den>
                        <m:r>
                          <a:rPr lang="en-US" altLang="zh-TW" b="0" i="1" smtClean="0">
                            <a:latin typeface="Cambria Math" panose="02040503050406030204" pitchFamily="18" charset="0"/>
                          </a:rPr>
                          <m:t>2</m:t>
                        </m:r>
                      </m:den>
                    </m:f>
                    <m:r>
                      <a:rPr lang="en-US" altLang="zh-TW" b="0" i="1" smtClean="0">
                        <a:latin typeface="Cambria Math" panose="02040503050406030204" pitchFamily="18" charset="0"/>
                      </a:rPr>
                      <m:t>+</m:t>
                    </m:r>
                    <m:r>
                      <a:rPr lang="en-US" altLang="zh-TW" b="0" i="1" smtClean="0">
                        <a:latin typeface="Cambria Math" panose="02040503050406030204" pitchFamily="18" charset="0"/>
                      </a:rPr>
                      <m:t>𝑞</m:t>
                    </m:r>
                    <m:r>
                      <a:rPr lang="en-US" altLang="zh-TW" b="0" i="1" smtClean="0">
                        <a:latin typeface="Cambria Math" panose="02040503050406030204" pitchFamily="18" charset="0"/>
                      </a:rPr>
                      <m:t>−1</m:t>
                    </m:r>
                  </m:oMath>
                </a14:m>
                <a:endParaRPr lang="zh-TW" altLang="en-US" dirty="0">
                  <a:latin typeface="Comic Sans MS" panose="030F0702030302020204" pitchFamily="66" charset="0"/>
                </a:endParaRP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42" t="-786"/>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577749345"/>
      </p:ext>
    </p:extLst>
  </p:cSld>
  <p:clrMapOvr>
    <a:masterClrMapping/>
  </p:clrMapOvr>
  <p:timing>
    <p:tnLst>
      <p:par>
        <p:cTn id="1" dur="indefinite" restart="never" nodeType="tmRoot"/>
      </p:par>
    </p:tnLst>
  </p:timing>
</p:sld>
</file>

<file path=ppt/theme/theme1.xml><?xml version="1.0" encoding="utf-8"?>
<a:theme xmlns:a="http://schemas.openxmlformats.org/drawingml/2006/main" name="多面向">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5659</TotalTime>
  <Words>759</Words>
  <Application>Microsoft Office PowerPoint</Application>
  <PresentationFormat>寬螢幕</PresentationFormat>
  <Paragraphs>107</Paragraphs>
  <Slides>17</Slides>
  <Notes>0</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17</vt:i4>
      </vt:variant>
    </vt:vector>
  </HeadingPairs>
  <TitlesOfParts>
    <vt:vector size="26" baseType="lpstr">
      <vt:lpstr>微軟正黑體</vt:lpstr>
      <vt:lpstr>新細明體</vt:lpstr>
      <vt:lpstr>Arial</vt:lpstr>
      <vt:lpstr>Calibri</vt:lpstr>
      <vt:lpstr>Cambria Math</vt:lpstr>
      <vt:lpstr>Comic Sans MS</vt:lpstr>
      <vt:lpstr>Trebuchet MS</vt:lpstr>
      <vt:lpstr>Wingdings 3</vt:lpstr>
      <vt:lpstr>多面向</vt:lpstr>
      <vt:lpstr>Homework #2</vt:lpstr>
      <vt:lpstr>Problem1</vt:lpstr>
      <vt:lpstr>Problem 1(Cont.)</vt:lpstr>
      <vt:lpstr>Problem 1(Cont.)</vt:lpstr>
      <vt:lpstr>Problem 1 (Cont.)</vt:lpstr>
      <vt:lpstr>Problem 2</vt:lpstr>
      <vt:lpstr>Problem 2(Cont.)</vt:lpstr>
      <vt:lpstr>Problem 2(Cont.)</vt:lpstr>
      <vt:lpstr>Problem 2(Cont.)</vt:lpstr>
      <vt:lpstr>Problem 3(Cont.)</vt:lpstr>
      <vt:lpstr>Problem 3</vt:lpstr>
      <vt:lpstr>Problem 4</vt:lpstr>
      <vt:lpstr>Problem 4(Cont.)</vt:lpstr>
      <vt:lpstr>Problem 4(Cont.)</vt:lpstr>
      <vt:lpstr>Problem 5</vt:lpstr>
      <vt:lpstr>Problem 5</vt:lpstr>
      <vt:lpstr>Problem 5(Cont.)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Homework #2</dc:title>
  <dc:creator>ohya</dc:creator>
  <cp:lastModifiedBy>ohya</cp:lastModifiedBy>
  <cp:revision>59</cp:revision>
  <dcterms:created xsi:type="dcterms:W3CDTF">2017-03-14T11:01:35Z</dcterms:created>
  <dcterms:modified xsi:type="dcterms:W3CDTF">2017-03-19T08:19:31Z</dcterms:modified>
</cp:coreProperties>
</file>