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2"/>
  </p:notesMasterIdLst>
  <p:sldIdLst>
    <p:sldId id="256" r:id="rId2"/>
    <p:sldId id="259" r:id="rId3"/>
    <p:sldId id="260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13" r:id="rId26"/>
    <p:sldId id="309" r:id="rId27"/>
    <p:sldId id="296" r:id="rId28"/>
    <p:sldId id="310" r:id="rId29"/>
    <p:sldId id="312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11" r:id="rId38"/>
    <p:sldId id="304" r:id="rId39"/>
    <p:sldId id="305" r:id="rId40"/>
    <p:sldId id="307" r:id="rId4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5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AEA4D-6B2A-41D1-BBDF-A20612C619B8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17448-DFFD-429E-8D3D-30859DD996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5638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 smtClean="0"/>
              <a:t>沒</a:t>
            </a:r>
            <a:r>
              <a:rPr kumimoji="1" lang="en-US" altLang="zh-TW" dirty="0" smtClean="0"/>
              <a:t>p. -2</a:t>
            </a: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17448-DFFD-429E-8D3D-30859DD996FC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2340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eriod"/>
            </a:pPr>
            <a:r>
              <a:rPr kumimoji="1" lang="en-US" altLang="zh-TW" dirty="0" smtClean="0"/>
              <a:t>4,1</a:t>
            </a:r>
          </a:p>
          <a:p>
            <a:pPr marL="228600" indent="-228600">
              <a:buAutoNum type="alphaLcPeriod"/>
            </a:pPr>
            <a:r>
              <a:rPr kumimoji="1" lang="en-US" altLang="zh-TW" dirty="0" smtClean="0"/>
              <a:t>4,1</a:t>
            </a:r>
          </a:p>
          <a:p>
            <a:pPr marL="228600" indent="-228600">
              <a:buAutoNum type="alphaLcPeriod"/>
            </a:pPr>
            <a:r>
              <a:rPr kumimoji="1" lang="en-US" altLang="zh-TW" dirty="0" smtClean="0"/>
              <a:t>6,4 </a:t>
            </a:r>
            <a:r>
              <a:rPr kumimoji="1" lang="zh-TW" altLang="en-US" dirty="0" smtClean="0"/>
              <a:t>邏輯錯全錯</a:t>
            </a: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17448-DFFD-429E-8D3D-30859DD996FC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1803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TW" dirty="0" smtClean="0"/>
              <a:t>a.10</a:t>
            </a:r>
          </a:p>
          <a:p>
            <a:r>
              <a:rPr kumimoji="1" lang="en-US" altLang="zh-TW" dirty="0" smtClean="0"/>
              <a:t>b,10</a:t>
            </a: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17448-DFFD-429E-8D3D-30859DD996FC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0162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TW" dirty="0" smtClean="0"/>
              <a:t>Attribute</a:t>
            </a:r>
            <a:r>
              <a:rPr kumimoji="1" lang="en-US" altLang="zh-TW" baseline="0" dirty="0" smtClean="0"/>
              <a:t> 5</a:t>
            </a:r>
          </a:p>
          <a:p>
            <a:r>
              <a:rPr kumimoji="1" lang="en-US" altLang="zh-TW" baseline="0" dirty="0" smtClean="0"/>
              <a:t>Constructor 7</a:t>
            </a:r>
          </a:p>
          <a:p>
            <a:r>
              <a:rPr kumimoji="1" lang="en-US" altLang="zh-TW" baseline="0" dirty="0" smtClean="0"/>
              <a:t>Getter setter 8</a:t>
            </a: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17448-DFFD-429E-8D3D-30859DD996FC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9351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TW" dirty="0" smtClean="0"/>
              <a:t>5</a:t>
            </a:r>
            <a:endParaRPr kumimoji="1" lang="en-US" altLang="zh-TW" baseline="0" dirty="0" smtClean="0"/>
          </a:p>
          <a:p>
            <a:r>
              <a:rPr kumimoji="1" lang="en-US" altLang="zh-TW" baseline="0" dirty="0" smtClean="0"/>
              <a:t>Different 5</a:t>
            </a:r>
          </a:p>
          <a:p>
            <a:r>
              <a:rPr kumimoji="1" lang="en-US" altLang="zh-TW" baseline="0" dirty="0" smtClean="0"/>
              <a:t>10</a:t>
            </a: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17448-DFFD-429E-8D3D-30859DD996FC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2761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17448-DFFD-429E-8D3D-30859DD996FC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5542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TW" dirty="0" smtClean="0"/>
              <a:t>A, 3 7</a:t>
            </a:r>
          </a:p>
          <a:p>
            <a:r>
              <a:rPr kumimoji="1" lang="en-US" altLang="zh-TW" dirty="0" smtClean="0"/>
              <a:t>B,</a:t>
            </a:r>
            <a:r>
              <a:rPr kumimoji="1" lang="en-US" altLang="zh-TW" baseline="0" dirty="0" smtClean="0"/>
              <a:t> 3 7</a:t>
            </a: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17448-DFFD-429E-8D3D-30859DD996FC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2026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786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29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54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4832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9953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4258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8370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428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3730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8701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2507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8995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6628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1808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5214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5822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1842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2983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3385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9E967-85D7-402C-A6B5-F92041C233DB}" type="datetimeFigureOut">
              <a:rPr lang="zh-TW" altLang="en-US" smtClean="0"/>
              <a:t>2017/10/30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759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oeis.org/A000041" TargetMode="External"/><Relationship Id="rId2" Type="http://schemas.openxmlformats.org/officeDocument/2006/relationships/hyperlink" Target="https://oeis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eis.org/A000065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B050"/>
                </a:solidFill>
              </a:rPr>
              <a:t>Data Structures TA Session #2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By Carlos and </a:t>
            </a:r>
            <a:r>
              <a:rPr lang="en-US" altLang="zh-TW" dirty="0"/>
              <a:t>Hung-</a:t>
            </a:r>
            <a:r>
              <a:rPr lang="en-US" altLang="zh-TW" dirty="0" err="1"/>
              <a:t>Chih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2017/10/30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9659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Preface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Few things before we start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5959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When doing you homework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Always write </a:t>
            </a:r>
            <a:r>
              <a:rPr lang="en-US" altLang="zh-TW" b="1" dirty="0" smtClean="0"/>
              <a:t>in nice &amp; clear format</a:t>
            </a:r>
            <a:r>
              <a:rPr lang="en-US" altLang="zh-TW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Do forget your </a:t>
            </a:r>
            <a:r>
              <a:rPr lang="en-US" altLang="zh-TW" b="1" dirty="0" smtClean="0"/>
              <a:t>student ID </a:t>
            </a:r>
            <a:r>
              <a:rPr lang="en-US" altLang="zh-TW" dirty="0" smtClean="0"/>
              <a:t>and </a:t>
            </a:r>
            <a:r>
              <a:rPr lang="en-US" altLang="zh-TW" b="1" dirty="0" smtClean="0"/>
              <a:t>name</a:t>
            </a:r>
            <a:r>
              <a:rPr lang="en-US" altLang="zh-TW" dirty="0" smtClean="0"/>
              <a:t>!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Answer all requirements </a:t>
            </a:r>
            <a:r>
              <a:rPr lang="en-US" altLang="zh-TW" b="1" dirty="0" smtClean="0"/>
              <a:t>one by one</a:t>
            </a:r>
            <a:r>
              <a:rPr lang="en-US" altLang="zh-TW" dirty="0" smtClean="0"/>
              <a:t>. Don’t skip them!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Read the problems carefully. </a:t>
            </a:r>
            <a:r>
              <a:rPr lang="en-US" altLang="zh-TW" b="1" dirty="0" smtClean="0"/>
              <a:t>Answer what they want! </a:t>
            </a:r>
            <a:r>
              <a:rPr lang="en-US" altLang="zh-TW" dirty="0" smtClean="0"/>
              <a:t>(Not all problems ask you to write code.)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2285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Assignment #3</a:t>
            </a:r>
            <a:endParaRPr lang="zh-TW" alt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1319847" y="4762261"/>
            <a:ext cx="6600451" cy="1126283"/>
          </a:xfrm>
        </p:spPr>
        <p:txBody>
          <a:bodyPr/>
          <a:lstStyle/>
          <a:p>
            <a:r>
              <a:rPr lang="en-US" altLang="zh-TW" dirty="0" smtClean="0"/>
              <a:t>Average: 67.1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6197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</a:t>
            </a:r>
            <a:r>
              <a:rPr lang="en-US" altLang="zh-TW" dirty="0"/>
              <a:t>1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ADT polynomial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9114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22833275_1703551832996691_2070056443_o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53"/>
          <a:stretch/>
        </p:blipFill>
        <p:spPr>
          <a:xfrm>
            <a:off x="0" y="1572292"/>
            <a:ext cx="9144000" cy="437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9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/>
          <p:cNvSpPr txBox="1">
            <a:spLocks/>
          </p:cNvSpPr>
          <p:nvPr/>
        </p:nvSpPr>
        <p:spPr>
          <a:xfrm>
            <a:off x="1020831" y="2034688"/>
            <a:ext cx="7442756" cy="112501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TW" sz="2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a. 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8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sz="2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altLang="zh-TW" sz="28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p.coefficient</a:t>
            </a:r>
            <a:r>
              <a:rPr lang="en-US" altLang="zh-TW" sz="2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altLang="zh-TW" sz="28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p.degree</a:t>
            </a:r>
            <a:r>
              <a:rPr lang="en-US" altLang="zh-TW" sz="2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)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endParaRPr lang="zh-TW" altLang="en-US" sz="22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1022027" y="3880328"/>
            <a:ext cx="7849808" cy="100285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TW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altLang="zh-TW" sz="2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 </a:t>
            </a:r>
            <a:r>
              <a:rPr lang="en-US" altLang="zh-TW" sz="28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p.changeCoeffcient</a:t>
            </a:r>
            <a:r>
              <a:rPr lang="en-US" altLang="zh-TW" sz="2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28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p.cofficient</a:t>
            </a:r>
            <a:r>
              <a:rPr lang="en-US" altLang="zh-TW" sz="2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(3)+8,3)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endParaRPr lang="zh-TW" altLang="en-US" sz="22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9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/>
          <p:cNvSpPr txBox="1">
            <a:spLocks/>
          </p:cNvSpPr>
          <p:nvPr/>
        </p:nvSpPr>
        <p:spPr>
          <a:xfrm>
            <a:off x="1020831" y="2034688"/>
            <a:ext cx="7748942" cy="393700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olynomial&lt;double&gt; add( polynomial&lt;double&gt; a, polynomial&lt;double&gt; b)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polynomial&lt;double&gt; sum;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high = max(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a.degree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(),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b.degree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for(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&lt;= high;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sum.changeCoeffcient</a:t>
            </a:r>
            <a:endParaRPr lang="en-US" altLang="zh-TW" sz="220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(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a.coefficient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)+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b.coefficient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  <a:endParaRPr lang="en-US" altLang="zh-TW" sz="22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	</a:t>
            </a:r>
            <a:endParaRPr lang="zh-TW" altLang="en-US" sz="22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428325" y="638332"/>
            <a:ext cx="6591985" cy="737425"/>
          </a:xfrm>
        </p:spPr>
        <p:txBody>
          <a:bodyPr/>
          <a:lstStyle/>
          <a:p>
            <a:r>
              <a:rPr lang="en-US" altLang="zh-TW" dirty="0" smtClean="0"/>
              <a:t>C.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4780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Integer partition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4857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22810214_1703552552996619_1398488238_o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30780"/>
          <a:stretch/>
        </p:blipFill>
        <p:spPr>
          <a:xfrm>
            <a:off x="0" y="3129470"/>
            <a:ext cx="9144000" cy="13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51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Exercise 2.24(a)</a:t>
            </a:r>
            <a:endParaRPr lang="zh-TW" altLang="en-US" dirty="0"/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3893688" y="2805716"/>
            <a:ext cx="4896544" cy="121927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C(n) = 0, when n=1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= 1, when n=2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= 2*C(n-1)+1, otherwise	</a:t>
            </a:r>
            <a:endParaRPr lang="zh-TW" altLang="en-US" sz="22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631199" y="2435826"/>
            <a:ext cx="28803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c(1) = 0</a:t>
            </a:r>
          </a:p>
          <a:p>
            <a:r>
              <a:rPr lang="en-US" altLang="zh-TW" sz="2400" dirty="0" smtClean="0"/>
              <a:t>c(2) = 1</a:t>
            </a:r>
          </a:p>
          <a:p>
            <a:r>
              <a:rPr lang="en-US" altLang="zh-TW" sz="2400" dirty="0"/>
              <a:t>c</a:t>
            </a:r>
            <a:r>
              <a:rPr lang="en-US" altLang="zh-TW" sz="2400" dirty="0" smtClean="0"/>
              <a:t>(3) = 3</a:t>
            </a:r>
          </a:p>
          <a:p>
            <a:r>
              <a:rPr lang="en-US" altLang="zh-TW" sz="2400" dirty="0" smtClean="0"/>
              <a:t>c(4) </a:t>
            </a:r>
            <a:r>
              <a:rPr lang="en-US" altLang="zh-TW" sz="2400" dirty="0"/>
              <a:t>= </a:t>
            </a:r>
            <a:r>
              <a:rPr lang="en-US" altLang="zh-TW" sz="2400" dirty="0" smtClean="0"/>
              <a:t>7</a:t>
            </a:r>
          </a:p>
          <a:p>
            <a:r>
              <a:rPr lang="en-US" altLang="zh-TW" sz="2400" dirty="0" smtClean="0"/>
              <a:t>c(5) </a:t>
            </a:r>
            <a:r>
              <a:rPr lang="en-US" altLang="zh-TW" sz="2400" dirty="0"/>
              <a:t>= </a:t>
            </a:r>
            <a:r>
              <a:rPr lang="en-US" altLang="zh-TW" sz="2400" dirty="0" smtClean="0"/>
              <a:t>15</a:t>
            </a:r>
            <a:endParaRPr lang="en-US" altLang="zh-TW" sz="2400" dirty="0"/>
          </a:p>
          <a:p>
            <a:endParaRPr lang="en-US" altLang="zh-TW" sz="2400" dirty="0"/>
          </a:p>
          <a:p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9594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Exercise 2.24(b)</a:t>
            </a:r>
            <a:endParaRPr lang="zh-TW" altLang="en-US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2664296" y="1525650"/>
            <a:ext cx="6300192" cy="215537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C(n) = b(n,n-1)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b(n, m) = 0, when n&lt;1 or m&lt;1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= 1, when n=1 or m=1  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= 1+b(n,n-1), when n=m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= b(n-m, m)+b(n,m-1), otherwise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endParaRPr lang="zh-TW" altLang="en-US" sz="22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755576" y="1530007"/>
            <a:ext cx="28803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c(1) = 0</a:t>
            </a:r>
          </a:p>
          <a:p>
            <a:r>
              <a:rPr lang="en-US" altLang="zh-TW" sz="2400" dirty="0" smtClean="0"/>
              <a:t>c(2) = 1</a:t>
            </a:r>
          </a:p>
          <a:p>
            <a:r>
              <a:rPr lang="en-US" altLang="zh-TW" sz="2400" dirty="0"/>
              <a:t>c</a:t>
            </a:r>
            <a:r>
              <a:rPr lang="en-US" altLang="zh-TW" sz="2400" dirty="0" smtClean="0"/>
              <a:t>(3) = 2</a:t>
            </a:r>
          </a:p>
          <a:p>
            <a:r>
              <a:rPr lang="en-US" altLang="zh-TW" sz="2400" dirty="0" smtClean="0"/>
              <a:t>c(4) </a:t>
            </a:r>
            <a:r>
              <a:rPr lang="en-US" altLang="zh-TW" sz="2400" dirty="0"/>
              <a:t>= </a:t>
            </a:r>
            <a:r>
              <a:rPr lang="en-US" altLang="zh-TW" sz="2400" dirty="0" smtClean="0"/>
              <a:t>4</a:t>
            </a:r>
          </a:p>
          <a:p>
            <a:r>
              <a:rPr lang="en-US" altLang="zh-TW" sz="2400" dirty="0" smtClean="0"/>
              <a:t>c(5) </a:t>
            </a:r>
            <a:r>
              <a:rPr lang="en-US" altLang="zh-TW" sz="2400" dirty="0"/>
              <a:t>= </a:t>
            </a:r>
            <a:r>
              <a:rPr lang="en-US" altLang="zh-TW" sz="2400" dirty="0" smtClean="0"/>
              <a:t>6</a:t>
            </a:r>
          </a:p>
          <a:p>
            <a:r>
              <a:rPr lang="en-US" altLang="zh-TW" sz="2400" dirty="0" smtClean="0"/>
              <a:t>c(6) </a:t>
            </a:r>
            <a:r>
              <a:rPr lang="en-US" altLang="zh-TW" sz="2400" dirty="0"/>
              <a:t>= </a:t>
            </a:r>
            <a:r>
              <a:rPr lang="en-US" altLang="zh-TW" sz="2400" dirty="0" smtClean="0"/>
              <a:t>10</a:t>
            </a:r>
            <a:endParaRPr lang="en-US" altLang="zh-TW" sz="2400" dirty="0"/>
          </a:p>
          <a:p>
            <a:r>
              <a:rPr lang="en-US" altLang="zh-TW" sz="2400" dirty="0" smtClean="0"/>
              <a:t>c(7) </a:t>
            </a:r>
            <a:r>
              <a:rPr lang="en-US" altLang="zh-TW" sz="2400" dirty="0"/>
              <a:t>= </a:t>
            </a:r>
            <a:r>
              <a:rPr lang="en-US" altLang="zh-TW" sz="2400" dirty="0" smtClean="0"/>
              <a:t>14</a:t>
            </a:r>
            <a:endParaRPr lang="en-US" altLang="zh-TW" sz="2400" dirty="0"/>
          </a:p>
          <a:p>
            <a:r>
              <a:rPr lang="en-US" altLang="zh-TW" sz="2400" dirty="0" smtClean="0"/>
              <a:t>c(8) </a:t>
            </a:r>
            <a:r>
              <a:rPr lang="en-US" altLang="zh-TW" sz="2400" dirty="0"/>
              <a:t>= </a:t>
            </a:r>
            <a:r>
              <a:rPr lang="en-US" altLang="zh-TW" sz="2400" dirty="0" smtClean="0"/>
              <a:t>21</a:t>
            </a:r>
          </a:p>
          <a:p>
            <a:r>
              <a:rPr lang="en-US" altLang="zh-TW" sz="2400" dirty="0" smtClean="0"/>
              <a:t>c(9) = 29</a:t>
            </a:r>
            <a:endParaRPr lang="en-US" altLang="zh-TW" sz="2400" dirty="0"/>
          </a:p>
          <a:p>
            <a:endParaRPr lang="en-US" altLang="zh-TW" sz="2400" dirty="0" smtClean="0"/>
          </a:p>
          <a:p>
            <a:endParaRPr lang="en-US" altLang="zh-TW" sz="2400" dirty="0"/>
          </a:p>
          <a:p>
            <a:endParaRPr lang="en-US" altLang="zh-TW" sz="2400" dirty="0"/>
          </a:p>
          <a:p>
            <a:endParaRPr lang="zh-TW" altLang="en-US" sz="24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2283216" y="3790481"/>
            <a:ext cx="71165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b( x, y </a:t>
            </a:r>
            <a:r>
              <a:rPr lang="en-US" altLang="zh-TW" dirty="0" smtClean="0"/>
              <a:t>) means </a:t>
            </a:r>
            <a:r>
              <a:rPr lang="en-US" altLang="zh-TW" dirty="0"/>
              <a:t>“partition x using numbers no greater than y.”</a:t>
            </a:r>
          </a:p>
          <a:p>
            <a:endParaRPr kumimoji="1" lang="zh-TW" altLang="en-US" dirty="0"/>
          </a:p>
        </p:txBody>
      </p:sp>
      <p:sp>
        <p:nvSpPr>
          <p:cNvPr id="8" name="內容版面配置區 2"/>
          <p:cNvSpPr txBox="1">
            <a:spLocks/>
          </p:cNvSpPr>
          <p:nvPr/>
        </p:nvSpPr>
        <p:spPr>
          <a:xfrm>
            <a:off x="2661811" y="4295786"/>
            <a:ext cx="6300192" cy="45950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b(7,3) = (7</a:t>
            </a:r>
            <a:r>
              <a:rPr lang="zh-TW" altLang="en-US" sz="20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有</a:t>
            </a:r>
            <a:r>
              <a:rPr lang="en-US" altLang="zh-TW" sz="20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3) + b(7,2) = b(4,3) + b(7,2)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endParaRPr lang="zh-TW" altLang="en-US" sz="22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4449116" y="4779318"/>
            <a:ext cx="1103825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 + 1</a:t>
            </a:r>
          </a:p>
          <a:p>
            <a:r>
              <a:rPr lang="en-US" altLang="zh-TW" dirty="0" smtClean="0"/>
              <a:t>2 + 2</a:t>
            </a:r>
          </a:p>
          <a:p>
            <a:r>
              <a:rPr lang="en-US" altLang="zh-TW" dirty="0" smtClean="0"/>
              <a:t>2 + 1 + 1</a:t>
            </a:r>
            <a:endParaRPr lang="en-US" altLang="zh-TW" dirty="0"/>
          </a:p>
          <a:p>
            <a:r>
              <a:rPr kumimoji="1" lang="en-US" altLang="zh-TW" dirty="0" smtClean="0"/>
              <a:t>.</a:t>
            </a:r>
          </a:p>
          <a:p>
            <a:r>
              <a:rPr kumimoji="1" lang="en-US" altLang="zh-TW" dirty="0" smtClean="0"/>
              <a:t>.</a:t>
            </a:r>
          </a:p>
          <a:p>
            <a:r>
              <a:rPr kumimoji="1" lang="en-US" altLang="zh-TW" dirty="0"/>
              <a:t>.</a:t>
            </a:r>
            <a:endParaRPr kumimoji="1"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3981978" y="4792311"/>
            <a:ext cx="516375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 +</a:t>
            </a:r>
          </a:p>
          <a:p>
            <a:r>
              <a:rPr lang="en-US" altLang="zh-TW" dirty="0" smtClean="0"/>
              <a:t>3 +</a:t>
            </a:r>
          </a:p>
          <a:p>
            <a:r>
              <a:rPr lang="en-US" altLang="zh-TW" dirty="0" smtClean="0"/>
              <a:t>3 +</a:t>
            </a:r>
            <a:endParaRPr lang="en-US" altLang="zh-TW" dirty="0"/>
          </a:p>
          <a:p>
            <a:r>
              <a:rPr kumimoji="1" lang="en-US" altLang="zh-TW" dirty="0" smtClean="0"/>
              <a:t>.</a:t>
            </a:r>
          </a:p>
          <a:p>
            <a:r>
              <a:rPr kumimoji="1" lang="en-US" altLang="zh-TW" dirty="0" smtClean="0"/>
              <a:t>.</a:t>
            </a:r>
          </a:p>
          <a:p>
            <a:r>
              <a:rPr kumimoji="1" lang="en-US" altLang="zh-TW" dirty="0"/>
              <a:t>.</a:t>
            </a:r>
            <a:endParaRPr kumimoji="1"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6429153" y="4761333"/>
            <a:ext cx="1103825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 + 1</a:t>
            </a:r>
          </a:p>
          <a:p>
            <a:r>
              <a:rPr lang="en-US" altLang="zh-TW" dirty="0" smtClean="0"/>
              <a:t>2 + 2</a:t>
            </a:r>
          </a:p>
          <a:p>
            <a:r>
              <a:rPr lang="en-US" altLang="zh-TW" dirty="0" smtClean="0"/>
              <a:t>2 + 1 + 1</a:t>
            </a:r>
            <a:endParaRPr lang="en-US" altLang="zh-TW" dirty="0"/>
          </a:p>
          <a:p>
            <a:r>
              <a:rPr kumimoji="1" lang="en-US" altLang="zh-TW" dirty="0" smtClean="0"/>
              <a:t>.</a:t>
            </a:r>
          </a:p>
          <a:p>
            <a:r>
              <a:rPr kumimoji="1" lang="en-US" altLang="zh-TW" dirty="0" smtClean="0"/>
              <a:t>.</a:t>
            </a:r>
          </a:p>
          <a:p>
            <a:r>
              <a:rPr kumimoji="1" lang="en-US" altLang="zh-TW" dirty="0"/>
              <a:t>.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751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2.24(b)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reference for you</a:t>
            </a:r>
          </a:p>
          <a:p>
            <a:r>
              <a:rPr lang="en-US" dirty="0" smtClean="0">
                <a:hlinkClick r:id="rId2"/>
              </a:rPr>
              <a:t>OEIS</a:t>
            </a:r>
            <a:r>
              <a:rPr lang="en-US" dirty="0" smtClean="0"/>
              <a:t>: online encyclopedia of integer sequences</a:t>
            </a:r>
          </a:p>
          <a:p>
            <a:r>
              <a:rPr lang="en-US" dirty="0" smtClean="0">
                <a:hlinkClick r:id="rId3"/>
              </a:rPr>
              <a:t>A000041</a:t>
            </a:r>
            <a:r>
              <a:rPr lang="en-US" dirty="0" smtClean="0"/>
              <a:t> 		number </a:t>
            </a:r>
            <a:r>
              <a:rPr lang="en-US" dirty="0"/>
              <a:t>of partitions of </a:t>
            </a:r>
            <a:r>
              <a:rPr lang="en-US" dirty="0" smtClean="0"/>
              <a:t>n</a:t>
            </a:r>
          </a:p>
          <a:p>
            <a:r>
              <a:rPr lang="en-US" dirty="0" smtClean="0">
                <a:hlinkClick r:id="rId4"/>
              </a:rPr>
              <a:t>A000065</a:t>
            </a:r>
            <a:r>
              <a:rPr lang="en-US" dirty="0"/>
              <a:t>		-1 + number of partitions of n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821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</a:t>
            </a:r>
            <a:r>
              <a:rPr lang="en-US" altLang="zh-TW" dirty="0"/>
              <a:t>3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ADT inventory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523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pic>
        <p:nvPicPr>
          <p:cNvPr id="6" name="圖片 5" descr="22831381_1703552766329931_5359538_o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17" b="30779"/>
          <a:stretch/>
        </p:blipFill>
        <p:spPr>
          <a:xfrm>
            <a:off x="0" y="2768383"/>
            <a:ext cx="9144000" cy="148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34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/>
          <p:cNvSpPr txBox="1">
            <a:spLocks/>
          </p:cNvSpPr>
          <p:nvPr/>
        </p:nvSpPr>
        <p:spPr>
          <a:xfrm>
            <a:off x="794026" y="1414842"/>
            <a:ext cx="8036228" cy="485921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lass Inventory</a:t>
            </a: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private: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string name;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cost, quantity;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ublic: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Inventory(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string Name,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Cost, 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Quantity):name(Name), cost(Cost),       quantity(Quantity){}</a:t>
            </a:r>
          </a:p>
          <a:p>
            <a:pPr marL="0" indent="0">
              <a:buFont typeface="Arial" pitchFamily="34" charset="0"/>
              <a:buNone/>
            </a:pPr>
            <a:endParaRPr lang="en-US" altLang="zh-TW" sz="22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Inventory():name(“”), cost(0), quantity(0){}</a:t>
            </a:r>
            <a:endParaRPr lang="zh-TW" altLang="en-US" sz="22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34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/>
          <p:cNvSpPr txBox="1">
            <a:spLocks/>
          </p:cNvSpPr>
          <p:nvPr/>
        </p:nvSpPr>
        <p:spPr>
          <a:xfrm>
            <a:off x="794026" y="1650041"/>
            <a:ext cx="8349974" cy="408880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string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getName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{return name;}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void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setName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string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{name =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;}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getCost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{return cost;}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void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setCost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{cost =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;}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getQuantity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{return quantity;}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void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setQuantity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{quantity =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;}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22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62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peek() implementation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4346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pic>
        <p:nvPicPr>
          <p:cNvPr id="6" name="圖片 5" descr="螢幕快照 2017-10-26 下午11.20.0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1565"/>
            <a:ext cx="9144000" cy="97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33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code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285224" y="1472281"/>
            <a:ext cx="7707572" cy="4768883"/>
          </a:xfr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string </a:t>
            </a:r>
            <a:r>
              <a:rPr lang="en-US" altLang="zh-TW" dirty="0" err="1" smtClean="0">
                <a:latin typeface="Consolas" panose="020B0609020204030204" pitchFamily="49" charset="0"/>
              </a:rPr>
              <a:t>ArrayBag</a:t>
            </a:r>
            <a:r>
              <a:rPr lang="en-US" altLang="zh-TW" dirty="0" smtClean="0">
                <a:latin typeface="Consolas" panose="020B0609020204030204" pitchFamily="49" charset="0"/>
              </a:rPr>
              <a:t>::peek()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static int last = -1;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if( </a:t>
            </a:r>
            <a:r>
              <a:rPr lang="en-US" altLang="zh-TW" dirty="0" err="1" smtClean="0">
                <a:latin typeface="Consolas" panose="020B0609020204030204" pitchFamily="49" charset="0"/>
              </a:rPr>
              <a:t>isEmpty</a:t>
            </a:r>
            <a:r>
              <a:rPr lang="en-US" altLang="zh-TW" dirty="0" smtClean="0">
                <a:latin typeface="Consolas" panose="020B0609020204030204" pitchFamily="49" charset="0"/>
              </a:rPr>
              <a:t>() )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 smtClean="0">
                <a:latin typeface="Consolas" panose="020B0609020204030204" pitchFamily="49" charset="0"/>
              </a:rPr>
              <a:t>		throw </a:t>
            </a:r>
            <a:r>
              <a:rPr lang="en-US" altLang="zh-TW" dirty="0" err="1" smtClean="0">
                <a:latin typeface="Consolas" panose="020B0609020204030204" pitchFamily="49" charset="0"/>
              </a:rPr>
              <a:t>invalid_argument</a:t>
            </a:r>
            <a:r>
              <a:rPr lang="en-US" altLang="zh-TW" dirty="0" smtClean="0">
                <a:latin typeface="Consolas" panose="020B0609020204030204" pitchFamily="49" charset="0"/>
              </a:rPr>
              <a:t>(“The bag is currently empty.”);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	if( last == -1 )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>
                <a:latin typeface="Consolas" panose="020B0609020204030204" pitchFamily="49" charset="0"/>
              </a:rPr>
              <a:t>		</a:t>
            </a:r>
            <a:r>
              <a:rPr lang="en-US" altLang="zh-TW" dirty="0" smtClean="0">
                <a:latin typeface="Consolas" panose="020B0609020204030204" pitchFamily="49" charset="0"/>
              </a:rPr>
              <a:t>return items[ last = 0 ];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err="1" smtClean="0">
                <a:latin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</a:rPr>
              <a:t> </a:t>
            </a:r>
            <a:r>
              <a:rPr lang="en-US" altLang="zh-TW" dirty="0" err="1" smtClean="0">
                <a:latin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</a:rPr>
              <a:t> = rand() % </a:t>
            </a:r>
            <a:r>
              <a:rPr lang="en-US" altLang="zh-TW" dirty="0" err="1" smtClean="0">
                <a:latin typeface="Consolas" panose="020B0609020204030204" pitchFamily="49" charset="0"/>
              </a:rPr>
              <a:t>itemCount</a:t>
            </a:r>
            <a:r>
              <a:rPr lang="en-US" altLang="zh-TW" dirty="0" smtClean="0"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for(</a:t>
            </a:r>
            <a:r>
              <a:rPr lang="en-US" altLang="zh-TW" dirty="0" err="1" smtClean="0">
                <a:latin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</a:rPr>
              <a:t> ; </a:t>
            </a:r>
            <a:r>
              <a:rPr lang="en-US" altLang="zh-TW" dirty="0" err="1" smtClean="0">
                <a:latin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</a:rPr>
              <a:t> &lt; </a:t>
            </a:r>
            <a:r>
              <a:rPr lang="en-US" altLang="zh-TW" dirty="0" err="1" smtClean="0">
                <a:latin typeface="Consolas" panose="020B0609020204030204" pitchFamily="49" charset="0"/>
              </a:rPr>
              <a:t>itemCount</a:t>
            </a:r>
            <a:r>
              <a:rPr lang="en-US" altLang="zh-TW" dirty="0" smtClean="0">
                <a:latin typeface="Consolas" panose="020B0609020204030204" pitchFamily="49" charset="0"/>
              </a:rPr>
              <a:t>; ++</a:t>
            </a:r>
            <a:r>
              <a:rPr lang="en-US" altLang="zh-TW" dirty="0" err="1" smtClean="0">
                <a:latin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</a:rPr>
              <a:t> )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	if( items[ </a:t>
            </a:r>
            <a:r>
              <a:rPr lang="en-US" altLang="zh-TW" dirty="0" err="1" smtClean="0">
                <a:latin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</a:rPr>
              <a:t> ] != items[ last ] )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		return items[ last = </a:t>
            </a:r>
            <a:r>
              <a:rPr lang="en-US" altLang="zh-TW" dirty="0" err="1" smtClean="0">
                <a:latin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</a:rPr>
              <a:t> ];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return items[ </a:t>
            </a:r>
            <a:r>
              <a:rPr lang="en-US" altLang="zh-TW" dirty="0" err="1">
                <a:latin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</a:rPr>
              <a:t> ];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}</a:t>
            </a:r>
            <a:endParaRPr lang="zh-TW" alt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38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List implement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4739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pic>
        <p:nvPicPr>
          <p:cNvPr id="6" name="圖片 5" descr="22833554_1703552922996582_536172139_o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01" b="31409"/>
          <a:stretch/>
        </p:blipFill>
        <p:spPr>
          <a:xfrm>
            <a:off x="0" y="3026222"/>
            <a:ext cx="9144000" cy="92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6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Add at the end</a:t>
            </a:r>
            <a:endParaRPr lang="zh-TW" altLang="en-US" dirty="0"/>
          </a:p>
        </p:txBody>
      </p:sp>
      <p:sp>
        <p:nvSpPr>
          <p:cNvPr id="5" name="文字方塊 2"/>
          <p:cNvSpPr txBox="1"/>
          <p:nvPr/>
        </p:nvSpPr>
        <p:spPr>
          <a:xfrm>
            <a:off x="912391" y="2148103"/>
            <a:ext cx="7820070" cy="3104666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zh-TW" sz="20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template &lt;class </a:t>
            </a:r>
            <a:r>
              <a:rPr lang="en-US" altLang="zh-TW" sz="20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sz="20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</a:t>
            </a:r>
            <a:endParaRPr lang="en-US" altLang="zh-TW" sz="2000" kern="0" dirty="0">
              <a:solidFill>
                <a:srgbClr val="0000FF"/>
              </a:solidFill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altLang="zh-TW" sz="20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void</a:t>
            </a:r>
            <a:r>
              <a:rPr lang="en-US" altLang="zh-TW" sz="20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20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LinkedBag</a:t>
            </a:r>
            <a:r>
              <a:rPr lang="en-US" altLang="zh-TW" sz="20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</a:t>
            </a:r>
            <a:r>
              <a:rPr lang="en-US" altLang="zh-TW" sz="20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sz="20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&gt;:</a:t>
            </a:r>
            <a:r>
              <a:rPr lang="en-US" altLang="zh-TW" sz="20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:</a:t>
            </a:r>
            <a:r>
              <a:rPr lang="en-US" altLang="zh-TW" sz="20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addEnd</a:t>
            </a:r>
            <a:r>
              <a:rPr lang="en-US" altLang="zh-TW" sz="20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(Node&lt;</a:t>
            </a:r>
            <a:r>
              <a:rPr lang="en-US" altLang="zh-TW" sz="20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sz="20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&gt;* node)</a:t>
            </a:r>
            <a:endParaRPr lang="zh-TW" altLang="en-US" sz="20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20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{</a:t>
            </a:r>
            <a:endParaRPr lang="en-US" sz="20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2000" kern="100" dirty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sz="2000" kern="100" dirty="0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Node&lt;</a:t>
            </a:r>
            <a:r>
              <a:rPr lang="en-US" sz="2000" kern="100" dirty="0" err="1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ItemType</a:t>
            </a:r>
            <a:r>
              <a:rPr lang="en-US" sz="2000" kern="100" dirty="0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&gt;* pointer = </a:t>
            </a:r>
            <a:r>
              <a:rPr lang="en-US" sz="2000" kern="100" dirty="0" err="1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headPtr</a:t>
            </a:r>
            <a:r>
              <a:rPr lang="en-US" sz="2000" kern="100" dirty="0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;</a:t>
            </a:r>
          </a:p>
          <a:p>
            <a:r>
              <a:rPr lang="en-US" sz="2000" kern="100" dirty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sz="2000" kern="100" dirty="0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for(pointer; </a:t>
            </a:r>
            <a:r>
              <a:rPr lang="en-US" sz="2000" kern="100" dirty="0" err="1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pointer.getNext</a:t>
            </a:r>
            <a:r>
              <a:rPr lang="en-US" sz="2000" kern="100" dirty="0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() != null; pointer = pointer-&gt;</a:t>
            </a:r>
            <a:r>
              <a:rPr lang="en-US" sz="2000" kern="100" dirty="0" err="1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getNext</a:t>
            </a:r>
            <a:r>
              <a:rPr lang="en-US" sz="2000" kern="100" dirty="0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()){}</a:t>
            </a:r>
          </a:p>
          <a:p>
            <a:r>
              <a:rPr lang="en-US" sz="2000" kern="100" dirty="0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</a:t>
            </a:r>
            <a:r>
              <a:rPr lang="en-US" sz="2000" kern="100" dirty="0" err="1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itemCount</a:t>
            </a:r>
            <a:r>
              <a:rPr lang="en-US" sz="2000" kern="100" dirty="0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++;</a:t>
            </a:r>
          </a:p>
          <a:p>
            <a:r>
              <a:rPr lang="en-US" sz="2000" kern="100" dirty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sz="2000" kern="100" dirty="0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</a:t>
            </a:r>
            <a:r>
              <a:rPr lang="en-US" sz="2000" kern="100" dirty="0" err="1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pointer.setNext</a:t>
            </a:r>
            <a:r>
              <a:rPr lang="en-US" sz="2000" kern="100" dirty="0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(node);</a:t>
            </a:r>
          </a:p>
          <a:p>
            <a:r>
              <a:rPr lang="en-US" sz="20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}</a:t>
            </a:r>
            <a:endParaRPr lang="zh-TW" altLang="en-US" sz="20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13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13846" y="592751"/>
            <a:ext cx="6589199" cy="1280890"/>
          </a:xfrm>
        </p:spPr>
        <p:txBody>
          <a:bodyPr/>
          <a:lstStyle/>
          <a:p>
            <a:r>
              <a:rPr lang="en-US" altLang="zh-TW" dirty="0" smtClean="0"/>
              <a:t>Insert at position</a:t>
            </a:r>
            <a:endParaRPr lang="zh-TW" altLang="en-US" dirty="0"/>
          </a:p>
        </p:txBody>
      </p:sp>
      <p:sp>
        <p:nvSpPr>
          <p:cNvPr id="5" name="文字方塊 2"/>
          <p:cNvSpPr txBox="1"/>
          <p:nvPr/>
        </p:nvSpPr>
        <p:spPr>
          <a:xfrm>
            <a:off x="900633" y="1441431"/>
            <a:ext cx="7690729" cy="5134992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template &lt;class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</a:t>
            </a:r>
            <a:endParaRPr lang="en-US" altLang="zh-TW" sz="1500" kern="0" dirty="0">
              <a:solidFill>
                <a:srgbClr val="0000FF"/>
              </a:solidFill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altLang="zh-TW" sz="15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void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LinkedBag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&gt;:</a:t>
            </a:r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:insert(Node&lt;</a:t>
            </a:r>
            <a:r>
              <a:rPr lang="en-US" altLang="zh-TW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&gt;* </a:t>
            </a:r>
            <a:r>
              <a:rPr lang="en-US" altLang="zh-TW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node,int</a:t>
            </a:r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position)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{</a:t>
            </a:r>
            <a:endParaRPr 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100" dirty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sz="1500" kern="100" dirty="0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Node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&gt;*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prev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</a:t>
            </a:r>
            <a:r>
              <a:rPr lang="en-US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headPtr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;</a:t>
            </a:r>
            <a:endParaRPr 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100" dirty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sz="1500" kern="100" dirty="0" smtClean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Node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&gt;* 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current 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=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headPtr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;</a:t>
            </a:r>
          </a:p>
          <a:p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</a:t>
            </a:r>
            <a:r>
              <a:rPr lang="en-US" altLang="zh-TW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itemCount</a:t>
            </a:r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++;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if(position &gt;= </a:t>
            </a:r>
            <a:r>
              <a:rPr lang="en-US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itemCount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 {</a:t>
            </a: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position = </a:t>
            </a:r>
            <a:r>
              <a:rPr lang="en-US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itemCount</a:t>
            </a:r>
            <a:endParaRPr lang="en-US" sz="1500" kern="0" dirty="0" smtClean="0"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return; </a:t>
            </a: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}</a:t>
            </a:r>
          </a:p>
          <a:p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</a:t>
            </a:r>
            <a:r>
              <a:rPr lang="en-US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eles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if(position == 1){</a:t>
            </a: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</a:t>
            </a:r>
            <a:r>
              <a:rPr lang="en-US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node.setNext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</a:t>
            </a:r>
            <a:r>
              <a:rPr lang="en-US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headPtr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);</a:t>
            </a: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</a:t>
            </a:r>
            <a:r>
              <a:rPr lang="en-US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headPtr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node;</a:t>
            </a: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return;</a:t>
            </a: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}</a:t>
            </a:r>
            <a:endParaRPr lang="en-US" sz="1500" kern="0" dirty="0"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 smtClean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</a:t>
            </a:r>
            <a:r>
              <a:rPr lang="en-US" sz="15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 smtClean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for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(</a:t>
            </a:r>
            <a:r>
              <a:rPr lang="en-US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1; </a:t>
            </a:r>
            <a:r>
              <a:rPr lang="en-US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&lt; position; </a:t>
            </a:r>
            <a:r>
              <a:rPr lang="en-US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++)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{</a:t>
            </a:r>
            <a:endParaRPr lang="en-US" sz="1500" kern="0" dirty="0" smtClean="0">
              <a:solidFill>
                <a:srgbClr val="008000"/>
              </a:solidFill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</a:t>
            </a:r>
            <a:r>
              <a:rPr lang="en-US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prev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current;</a:t>
            </a:r>
          </a:p>
          <a:p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current = current -&gt; </a:t>
            </a:r>
            <a:r>
              <a:rPr lang="en-US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getNext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();</a:t>
            </a:r>
            <a:endParaRPr lang="zh-TW" altLang="en-US" sz="1500" kern="100" dirty="0" smtClean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indent="228600"/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}</a:t>
            </a:r>
          </a:p>
          <a:p>
            <a:pPr indent="228600"/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node -&gt; </a:t>
            </a:r>
            <a:r>
              <a:rPr lang="en-US" altLang="zh-TW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setNext</a:t>
            </a:r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(current);</a:t>
            </a:r>
          </a:p>
          <a:p>
            <a:pPr indent="228600"/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</a:t>
            </a:r>
            <a:r>
              <a:rPr lang="en-US" altLang="zh-TW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prev</a:t>
            </a:r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-&gt; </a:t>
            </a:r>
            <a:r>
              <a:rPr lang="en-US" altLang="zh-TW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setNext</a:t>
            </a:r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(node);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}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100" dirty="0">
                <a:ea typeface="新細明體" panose="02020500000000000000" pitchFamily="18" charset="-120"/>
                <a:cs typeface="Times New Roman" panose="02020603050405020304" pitchFamily="18" charset="0"/>
              </a:rPr>
              <a:t> 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11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Assignment #4</a:t>
            </a:r>
            <a:endParaRPr lang="zh-TW" alt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Average:74.5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0018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1</a:t>
            </a:r>
            <a:r>
              <a:rPr lang="en-US" altLang="zh-TW" dirty="0" smtClean="0"/>
              <a:t>. Exercise 4.11</a:t>
            </a:r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7" y="3921212"/>
            <a:ext cx="8799443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405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1</a:t>
            </a:r>
            <a:r>
              <a:rPr lang="en-US" altLang="zh-TW" dirty="0" smtClean="0"/>
              <a:t>. </a:t>
            </a:r>
            <a:r>
              <a:rPr lang="en-US" altLang="zh-TW" dirty="0"/>
              <a:t>Exercise </a:t>
            </a:r>
            <a:r>
              <a:rPr lang="en-US" altLang="zh-TW" dirty="0" smtClean="0"/>
              <a:t>4.11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2720"/>
            <a:ext cx="8229600" cy="3394472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List </a:t>
            </a: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steps necessary to add a node to the beginning of the doubly linked chain shown in Figure 4-9 .</a:t>
            </a:r>
            <a:endParaRPr lang="zh-TW" altLang="zh-TW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zh-TW" altLang="zh-TW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5556" y="4077072"/>
            <a:ext cx="8229600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Construct *</a:t>
            </a:r>
            <a:r>
              <a:rPr lang="en-US" altLang="zh-TW" kern="100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newNode</a:t>
            </a:r>
            <a:endParaRPr lang="en-US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US" altLang="zh-TW" kern="100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newNode</a:t>
            </a:r>
            <a:r>
              <a:rPr lang="en-US" altLang="zh-TW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-&gt; next = *</a:t>
            </a:r>
            <a:r>
              <a:rPr lang="en-US" altLang="zh-TW" kern="100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headPtr</a:t>
            </a:r>
            <a:endParaRPr lang="en-US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TW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US" altLang="zh-TW" kern="100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headPtr</a:t>
            </a:r>
            <a:r>
              <a:rPr lang="en-US" altLang="zh-TW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-&gt; </a:t>
            </a:r>
            <a:r>
              <a:rPr lang="en-US" altLang="zh-TW" kern="100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prev</a:t>
            </a:r>
            <a:r>
              <a:rPr lang="en-US" altLang="zh-TW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= *</a:t>
            </a:r>
            <a:r>
              <a:rPr lang="en-US" altLang="zh-TW" kern="100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newNode</a:t>
            </a:r>
            <a:endParaRPr lang="en-US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US" altLang="zh-TW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headPtr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= *</a:t>
            </a:r>
            <a:r>
              <a:rPr lang="en-US" altLang="zh-TW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newNode</a:t>
            </a:r>
            <a:endParaRPr lang="en-US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7694" y="2510899"/>
            <a:ext cx="5508612" cy="136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72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2. Exercise 5.18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46" y="3805880"/>
            <a:ext cx="7795930" cy="239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37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68085"/>
          </a:xfrm>
        </p:spPr>
        <p:txBody>
          <a:bodyPr/>
          <a:lstStyle/>
          <a:p>
            <a:r>
              <a:rPr lang="en-US" altLang="zh-TW" dirty="0" smtClean="0"/>
              <a:t>Exercise 5.18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1945201" y="1310098"/>
                <a:ext cx="6591985" cy="530090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altLang="zh-TW" dirty="0" smtClean="0"/>
                  <a:t>If n &lt; k, g(n, k) = 0 is defined by definition. The other case is discussed on the following.</a:t>
                </a:r>
              </a:p>
              <a:p>
                <a:r>
                  <a:rPr lang="en-US" altLang="zh-TW" dirty="0" smtClean="0"/>
                  <a:t>Base case(n=0):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altLang="zh-TW" sz="1800" dirty="0"/>
                  <a:t>k</a:t>
                </a:r>
                <a:r>
                  <a:rPr lang="en-US" altLang="zh-TW" sz="1800" dirty="0" smtClean="0"/>
                  <a:t> = 0: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1800" b="0" i="0" smtClean="0"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1800" b="0" i="0" smtClean="0">
                            <a:latin typeface="Cambria Math" panose="02040503050406030204" pitchFamily="18" charset="0"/>
                          </a:rPr>
                          <m:t>0,0</m:t>
                        </m:r>
                      </m:e>
                    </m:d>
                    <m:r>
                      <a:rPr lang="en-US" altLang="zh-TW" sz="1800" b="0" i="0" smtClean="0">
                        <a:latin typeface="Cambria Math" panose="02040503050406030204" pitchFamily="18" charset="0"/>
                      </a:rPr>
                      <m:t>=1= </m:t>
                    </m:r>
                    <m:f>
                      <m:fPr>
                        <m:ctrlPr>
                          <a:rPr lang="en-US" altLang="zh-TW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0!</m:t>
                        </m:r>
                      </m:num>
                      <m:den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0!∗0!</m:t>
                        </m:r>
                      </m:den>
                    </m:f>
                  </m:oMath>
                </a14:m>
                <a:endParaRPr lang="en-US" altLang="zh-TW" sz="1800" dirty="0" smtClean="0"/>
              </a:p>
              <a:p>
                <a:pPr indent="-285750"/>
                <a:r>
                  <a:rPr lang="en-US" altLang="zh-TW" dirty="0" smtClean="0"/>
                  <a:t>Inductive step: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altLang="zh-TW" sz="1800" dirty="0" smtClean="0"/>
                  <a:t>k = 0: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1800"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US" altLang="zh-TW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sz="1800" b="0" i="0" smtClean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1800" b="0" i="0" smtClean="0">
                            <a:latin typeface="Cambria Math" panose="02040503050406030204" pitchFamily="18" charset="0"/>
                          </a:rPr>
                          <m:t>+1,</m:t>
                        </m:r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 0</m:t>
                        </m:r>
                      </m:e>
                    </m:d>
                    <m:r>
                      <a:rPr lang="en-US" altLang="zh-TW" sz="1800">
                        <a:latin typeface="Cambria Math" panose="02040503050406030204" pitchFamily="18" charset="0"/>
                      </a:rPr>
                      <m:t>=1=</m:t>
                    </m:r>
                    <m:f>
                      <m:fPr>
                        <m:ctrlPr>
                          <a:rPr lang="en-US" altLang="zh-TW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+1)!</m:t>
                        </m:r>
                      </m:num>
                      <m:den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+1)!0!</m:t>
                        </m:r>
                      </m:den>
                    </m:f>
                  </m:oMath>
                </a14:m>
                <a:endParaRPr lang="en-US" altLang="zh-TW" sz="1800" dirty="0" smtClean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altLang="zh-TW" sz="1800" dirty="0"/>
                  <a:t>k = n+1</a:t>
                </a:r>
                <a:r>
                  <a:rPr lang="en-US" altLang="zh-TW" sz="1800" dirty="0" smtClean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1800"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US" altLang="zh-TW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sz="180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1800">
                            <a:latin typeface="Cambria Math" panose="02040503050406030204" pitchFamily="18" charset="0"/>
                          </a:rPr>
                          <m:t>+1,</m:t>
                        </m:r>
                        <m:r>
                          <a:rPr lang="en-US" altLang="zh-TW" sz="18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1800">
                        <a:latin typeface="Cambria Math" panose="02040503050406030204" pitchFamily="18" charset="0"/>
                      </a:rPr>
                      <m:t>=1=</m:t>
                    </m:r>
                    <m:f>
                      <m:fPr>
                        <m:ctrlPr>
                          <a:rPr lang="en-US" altLang="zh-TW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1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1800" i="1">
                            <a:latin typeface="Cambria Math" panose="02040503050406030204" pitchFamily="18" charset="0"/>
                          </a:rPr>
                          <m:t>+1)!</m:t>
                        </m:r>
                      </m:num>
                      <m:den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0!</m:t>
                        </m:r>
                        <m:r>
                          <a:rPr lang="en-US" altLang="zh-TW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1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1800" i="1">
                            <a:latin typeface="Cambria Math" panose="02040503050406030204" pitchFamily="18" charset="0"/>
                          </a:rPr>
                          <m:t>+1)!</m:t>
                        </m:r>
                      </m:den>
                    </m:f>
                  </m:oMath>
                </a14:m>
                <a:endParaRPr lang="en-US" altLang="zh-TW" sz="1800" dirty="0" smtClean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altLang="zh-TW" sz="1800" dirty="0" smtClean="0"/>
                  <a:t>0 &lt; k &lt; n+1: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1800" i="0"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US" altLang="zh-TW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sz="1800" b="0" i="0" smtClean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1800" i="0">
                            <a:latin typeface="Cambria Math" panose="02040503050406030204" pitchFamily="18" charset="0"/>
                          </a:rPr>
                          <m:t>+1, </m:t>
                        </m:r>
                        <m:r>
                          <m:rPr>
                            <m:sty m:val="p"/>
                          </m:rPr>
                          <a:rPr lang="en-US" altLang="zh-TW" sz="1800" b="0" i="0" smtClean="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d>
                    <m:r>
                      <a:rPr lang="en-US" altLang="zh-TW" sz="18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TW" sz="1800" i="0"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sz="1800" b="0" i="0" smtClean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18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altLang="zh-TW" sz="1800" b="0" i="0" smtClean="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d>
                    <m:r>
                      <a:rPr lang="en-US" altLang="zh-TW" sz="18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TW" sz="1800" b="0" i="0" smtClean="0"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sz="1800" b="0" i="0" smtClean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18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altLang="zh-TW" sz="1800" b="0" i="0" smtClean="0"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lang="en-US" altLang="zh-TW" sz="1800" b="0" i="0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altLang="zh-TW" sz="1800" b="0" i="0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1800" b="0" i="0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17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sz="17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 sz="1700" i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1700" i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en-US" altLang="zh-TW" sz="17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sz="1700" i="0"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altLang="zh-TW" sz="1700" b="0" i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altLang="zh-TW" sz="1700" b="0" i="0" smtClean="0"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</m:d>
                        <m:r>
                          <a:rPr lang="en-US" altLang="zh-TW" sz="1700" i="0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m:rPr>
                            <m:sty m:val="p"/>
                          </m:rPr>
                          <a:rPr lang="en-US" altLang="zh-TW" sz="1700" b="0" i="0" smtClean="0"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lang="en-US" altLang="zh-TW" sz="1700" i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altLang="zh-TW" sz="1700" b="0" i="0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TW" sz="17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 sz="1700" i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1700" i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en-US" altLang="zh-TW" sz="17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sz="1700" i="0"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altLang="zh-TW" sz="1700" b="0" i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altLang="zh-TW" sz="1700" b="0" i="0" smtClean="0">
                                <a:latin typeface="Cambria Math" panose="02040503050406030204" pitchFamily="18" charset="0"/>
                              </a:rPr>
                              <m:t>k</m:t>
                            </m:r>
                            <m:r>
                              <a:rPr lang="en-US" altLang="zh-TW" sz="1700" b="0" i="0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altLang="zh-TW" sz="1700" i="0"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US" altLang="zh-TW" sz="1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sz="1700" b="0" i="0" smtClean="0">
                                <a:latin typeface="Cambria Math" panose="02040503050406030204" pitchFamily="18" charset="0"/>
                              </a:rPr>
                              <m:t>k</m:t>
                            </m:r>
                            <m:r>
                              <a:rPr lang="en-US" altLang="zh-TW" sz="1700" b="0" i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en-US" altLang="zh-TW" sz="1700" i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d>
                      <m:dPr>
                        <m:ctrlPr>
                          <a:rPr lang="en-US" altLang="zh-TW" sz="17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sz="17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inductive</m:t>
                        </m:r>
                        <m:r>
                          <a:rPr lang="en-US" altLang="zh-TW" sz="17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TW" sz="17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hypothesis</m:t>
                        </m:r>
                      </m:e>
                    </m:d>
                  </m:oMath>
                </a14:m>
                <a:r>
                  <a:rPr lang="en-US" altLang="zh-TW" sz="1700" b="0" i="0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/>
                </a:r>
                <a:br>
                  <a:rPr lang="en-US" altLang="zh-TW" sz="1700" b="0" i="0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17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sz="17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 sz="170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1700">
                            <a:latin typeface="Cambria Math" panose="02040503050406030204" pitchFamily="18" charset="0"/>
                          </a:rPr>
                          <m:t>!∗(</m:t>
                        </m:r>
                        <m:r>
                          <m:rPr>
                            <m:sty m:val="p"/>
                          </m:rPr>
                          <a:rPr lang="en-US" altLang="zh-TW" sz="1700" b="0" i="0" smtClean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1700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sz="1700" b="0" i="0" smtClean="0"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lang="en-US" altLang="zh-TW" sz="1700" b="0" i="0" smtClean="0">
                            <a:latin typeface="Cambria Math" panose="02040503050406030204" pitchFamily="18" charset="0"/>
                          </a:rPr>
                          <m:t>+1)</m:t>
                        </m:r>
                      </m:num>
                      <m:den>
                        <m:d>
                          <m:dPr>
                            <m:ctrlPr>
                              <a:rPr lang="en-US" altLang="zh-TW" sz="17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sz="1700"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altLang="zh-TW" sz="170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altLang="zh-TW" sz="1700">
                                <a:latin typeface="Cambria Math" panose="02040503050406030204" pitchFamily="18" charset="0"/>
                              </a:rPr>
                              <m:t>k</m:t>
                            </m:r>
                            <m:r>
                              <a:rPr lang="en-US" altLang="zh-TW" sz="17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altLang="zh-TW" sz="1700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m:rPr>
                            <m:sty m:val="p"/>
                          </m:rPr>
                          <a:rPr lang="en-US" altLang="zh-TW" sz="1700"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lang="en-US" altLang="zh-TW" sz="170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altLang="zh-TW" sz="1700" b="0" i="0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TW" sz="17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 sz="170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1700">
                            <a:latin typeface="Cambria Math" panose="02040503050406030204" pitchFamily="18" charset="0"/>
                          </a:rPr>
                          <m:t>!∗</m:t>
                        </m:r>
                        <m:r>
                          <m:rPr>
                            <m:sty m:val="p"/>
                          </m:rPr>
                          <a:rPr lang="en-US" altLang="zh-TW" sz="1700" b="0" i="0" smtClean="0">
                            <a:latin typeface="Cambria Math" panose="02040503050406030204" pitchFamily="18" charset="0"/>
                          </a:rPr>
                          <m:t>k</m:t>
                        </m:r>
                      </m:num>
                      <m:den>
                        <m:d>
                          <m:dPr>
                            <m:ctrlPr>
                              <a:rPr lang="en-US" altLang="zh-TW" sz="17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sz="1700"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altLang="zh-TW" sz="170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altLang="zh-TW" sz="1700">
                                <a:latin typeface="Cambria Math" panose="02040503050406030204" pitchFamily="18" charset="0"/>
                              </a:rPr>
                              <m:t>k</m:t>
                            </m:r>
                            <m:r>
                              <a:rPr lang="en-US" altLang="zh-TW" sz="17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altLang="zh-TW" sz="1700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US" altLang="zh-TW" sz="170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sz="170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altLang="zh-TW" sz="17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sz="17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 sz="170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1700">
                            <a:latin typeface="Cambria Math" panose="02040503050406030204" pitchFamily="18" charset="0"/>
                          </a:rPr>
                          <m:t>!∗(</m:t>
                        </m:r>
                        <m:r>
                          <m:rPr>
                            <m:sty m:val="p"/>
                          </m:rPr>
                          <a:rPr lang="en-US" altLang="zh-TW" sz="1700"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lang="en-US" altLang="zh-TW" sz="1700" b="0" i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altLang="zh-TW" sz="1700" b="0" i="0" smtClean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1700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sz="1700" b="0" i="0" smtClean="0"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lang="en-US" altLang="zh-TW" sz="1700" b="0" i="0" smtClean="0">
                            <a:latin typeface="Cambria Math" panose="02040503050406030204" pitchFamily="18" charset="0"/>
                          </a:rPr>
                          <m:t>+1)</m:t>
                        </m:r>
                      </m:num>
                      <m:den>
                        <m:d>
                          <m:dPr>
                            <m:ctrlPr>
                              <a:rPr lang="en-US" altLang="zh-TW" sz="17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sz="1700"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altLang="zh-TW" sz="170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altLang="zh-TW" sz="1700">
                                <a:latin typeface="Cambria Math" panose="02040503050406030204" pitchFamily="18" charset="0"/>
                              </a:rPr>
                              <m:t>k</m:t>
                            </m:r>
                            <m:r>
                              <a:rPr lang="en-US" altLang="zh-TW" sz="1700" b="0" i="0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altLang="zh-TW" sz="1700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US" altLang="zh-TW" sz="17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sz="170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altLang="zh-TW" sz="17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sz="17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 sz="170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1700">
                            <a:latin typeface="Cambria Math" panose="02040503050406030204" pitchFamily="18" charset="0"/>
                          </a:rPr>
                          <m:t>!∗(</m:t>
                        </m:r>
                        <m:r>
                          <m:rPr>
                            <m:sty m:val="p"/>
                          </m:rPr>
                          <a:rPr lang="en-US" altLang="zh-TW" sz="170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1700">
                            <a:latin typeface="Cambria Math" panose="02040503050406030204" pitchFamily="18" charset="0"/>
                          </a:rPr>
                          <m:t>+1)</m:t>
                        </m:r>
                      </m:num>
                      <m:den>
                        <m:d>
                          <m:dPr>
                            <m:ctrlPr>
                              <a:rPr lang="en-US" altLang="zh-TW" sz="17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sz="1700"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altLang="zh-TW" sz="1700">
                                <a:latin typeface="Cambria Math" panose="02040503050406030204" pitchFamily="18" charset="0"/>
                              </a:rPr>
                              <m:t>+1−</m:t>
                            </m:r>
                            <m:r>
                              <m:rPr>
                                <m:sty m:val="p"/>
                              </m:rPr>
                              <a:rPr lang="en-US" altLang="zh-TW" sz="1700"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</m:d>
                        <m:r>
                          <a:rPr lang="en-US" altLang="zh-TW" sz="1700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US" altLang="zh-TW" sz="17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sz="170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altLang="zh-TW" sz="17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sz="17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17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altLang="zh-TW" sz="170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1700" b="0" i="0" smtClean="0">
                            <a:latin typeface="Cambria Math" panose="02040503050406030204" pitchFamily="18" charset="0"/>
                          </a:rPr>
                          <m:t>+1)</m:t>
                        </m:r>
                        <m:r>
                          <a:rPr lang="en-US" altLang="zh-TW" sz="1700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US" altLang="zh-TW" sz="1700" i="1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d>
                          <m:dPr>
                            <m:ctrlPr>
                              <a:rPr lang="en-US" altLang="zh-TW" sz="17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sz="1700"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altLang="zh-TW" sz="1700">
                                <a:latin typeface="Cambria Math" panose="02040503050406030204" pitchFamily="18" charset="0"/>
                              </a:rPr>
                              <m:t>+1−</m:t>
                            </m:r>
                            <m:r>
                              <m:rPr>
                                <m:sty m:val="p"/>
                              </m:rPr>
                              <a:rPr lang="en-US" altLang="zh-TW" sz="1700"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</m:d>
                        <m:r>
                          <a:rPr lang="en-US" altLang="zh-TW" sz="1700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US" altLang="zh-TW" sz="17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sz="170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US" altLang="zh-TW" sz="1700" dirty="0" smtClean="0"/>
              </a:p>
              <a:p>
                <a:pPr marL="400050"/>
                <a:r>
                  <a:rPr lang="en-US" altLang="zh-TW" sz="2000" dirty="0" smtClean="0"/>
                  <a:t>By induction,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sz="200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20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altLang="zh-TW" sz="200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d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 sz="200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TW" sz="200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sz="2000"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altLang="zh-TW" sz="200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altLang="zh-TW" sz="2000"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</m:d>
                        <m:r>
                          <a:rPr lang="en-US" altLang="zh-TW" sz="2000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m:rPr>
                            <m:sty m:val="p"/>
                          </m:rPr>
                          <a:rPr lang="en-US" altLang="zh-TW" sz="2000"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lang="en-US" altLang="zh-TW" sz="200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US" altLang="zh-TW" sz="2000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45201" y="1310098"/>
                <a:ext cx="6591985" cy="5300909"/>
              </a:xfrm>
              <a:blipFill>
                <a:blip r:embed="rId2"/>
                <a:stretch>
                  <a:fillRect l="-648" t="-126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004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</a:t>
            </a:r>
            <a:r>
              <a:rPr lang="en-US" altLang="zh-TW" dirty="0" smtClean="0"/>
              <a:t>.  Exercise 6.9(b)(d)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391" y="3822356"/>
            <a:ext cx="8019120" cy="83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35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6-9 (b)</a:t>
            </a:r>
            <a:r>
              <a:rPr lang="zh-TW" altLang="en-US" dirty="0" smtClean="0"/>
              <a:t>     </a:t>
            </a:r>
            <a:r>
              <a:rPr lang="en-US" altLang="zh-TW" dirty="0" err="1" smtClean="0"/>
              <a:t>cbb$bbc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(stack from </a:t>
            </a:r>
            <a:r>
              <a:rPr lang="en-US" altLang="zh-TW" dirty="0"/>
              <a:t>bottom </a:t>
            </a:r>
            <a:r>
              <a:rPr lang="en-US" altLang="zh-TW" dirty="0" smtClean="0"/>
              <a:t>to</a:t>
            </a:r>
            <a:r>
              <a:rPr lang="en-US" altLang="zh-TW" dirty="0"/>
              <a:t> </a:t>
            </a:r>
            <a:r>
              <a:rPr lang="en-US" altLang="zh-TW" dirty="0" smtClean="0"/>
              <a:t>top)</a:t>
            </a:r>
            <a:endParaRPr lang="zh-TW" alt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5320053"/>
              </p:ext>
            </p:extLst>
          </p:nvPr>
        </p:nvGraphicFramePr>
        <p:xfrm>
          <a:off x="1943100" y="2133600"/>
          <a:ext cx="6590999" cy="2944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0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359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Character</a:t>
                      </a:r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/>
                        <a:t>Stack contents</a:t>
                      </a:r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c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c 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b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c</a:t>
                      </a:r>
                      <a:r>
                        <a:rPr lang="en-US" sz="2100" baseline="0" dirty="0" smtClean="0"/>
                        <a:t> </a:t>
                      </a:r>
                      <a:r>
                        <a:rPr lang="en-US" sz="2100" dirty="0" smtClean="0"/>
                        <a:t>b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b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c</a:t>
                      </a:r>
                      <a:r>
                        <a:rPr lang="en-US" sz="2100" baseline="0" dirty="0" smtClean="0"/>
                        <a:t> b </a:t>
                      </a:r>
                      <a:r>
                        <a:rPr lang="en-US" sz="2100" baseline="0" dirty="0" err="1" smtClean="0"/>
                        <a:t>b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100" dirty="0"/>
                        <a:t>$</a:t>
                      </a:r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100" dirty="0" smtClean="0"/>
                        <a:t>c</a:t>
                      </a:r>
                      <a:r>
                        <a:rPr lang="en-US" altLang="zh-TW" sz="2100" baseline="0" dirty="0" smtClean="0"/>
                        <a:t> b </a:t>
                      </a:r>
                      <a:r>
                        <a:rPr lang="en-US" altLang="zh-TW" sz="2100" baseline="0" dirty="0" err="1" smtClean="0"/>
                        <a:t>b</a:t>
                      </a:r>
                      <a:endParaRPr lang="en-US" altLang="zh-TW" sz="2100" dirty="0"/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b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100" dirty="0" smtClean="0"/>
                        <a:t>c</a:t>
                      </a:r>
                      <a:r>
                        <a:rPr lang="en-US" altLang="zh-TW" sz="2100" baseline="0" dirty="0" smtClean="0"/>
                        <a:t> </a:t>
                      </a:r>
                      <a:r>
                        <a:rPr lang="en-US" altLang="zh-TW" sz="2100" dirty="0" smtClean="0"/>
                        <a:t>b</a:t>
                      </a:r>
                      <a:endParaRPr lang="en-US" altLang="zh-TW" sz="2100" dirty="0"/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b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c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c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100" dirty="0"/>
                        <a:t>∅</a:t>
                      </a:r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100" dirty="0" smtClean="0"/>
                        <a:t>∅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100" dirty="0" smtClean="0"/>
                        <a:t>∅</a:t>
                      </a:r>
                      <a:endParaRPr lang="zh-TW" altLang="en-US" sz="2100" dirty="0"/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61275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6-9 (d)</a:t>
            </a:r>
            <a:r>
              <a:rPr lang="zh-TW" altLang="en-US" dirty="0" smtClean="0"/>
              <a:t>     </a:t>
            </a:r>
            <a:r>
              <a:rPr lang="en-US" altLang="zh-TW" dirty="0" err="1" smtClean="0"/>
              <a:t>xyyz$zy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(stack from </a:t>
            </a:r>
            <a:r>
              <a:rPr lang="en-US" altLang="zh-TW" dirty="0"/>
              <a:t>bottom </a:t>
            </a:r>
            <a:r>
              <a:rPr lang="en-US" altLang="zh-TW" dirty="0" smtClean="0"/>
              <a:t>to</a:t>
            </a:r>
            <a:r>
              <a:rPr lang="en-US" altLang="zh-TW" dirty="0"/>
              <a:t> </a:t>
            </a:r>
            <a:r>
              <a:rPr lang="en-US" altLang="zh-TW" dirty="0" smtClean="0"/>
              <a:t>top)</a:t>
            </a:r>
            <a:endParaRPr lang="zh-TW" alt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/>
          </p:nvPr>
        </p:nvGraphicFramePr>
        <p:xfrm>
          <a:off x="1943100" y="2133600"/>
          <a:ext cx="6590444" cy="2944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42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361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Character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/>
                        <a:t>Stack contents</a:t>
                      </a:r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/>
                        <a:t>x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x</a:t>
                      </a:r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/>
                        <a:t>y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x y</a:t>
                      </a:r>
                      <a:endParaRPr lang="en-US" sz="2100" dirty="0"/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/>
                        <a:t>y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x y </a:t>
                      </a:r>
                      <a:r>
                        <a:rPr lang="en-US" sz="2100" dirty="0" err="1" smtClean="0"/>
                        <a:t>y</a:t>
                      </a:r>
                      <a:endParaRPr lang="en-US" sz="2100" dirty="0"/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/>
                        <a:t>z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100" dirty="0" smtClean="0"/>
                        <a:t>x y </a:t>
                      </a:r>
                      <a:r>
                        <a:rPr lang="en-US" altLang="zh-TW" sz="2100" dirty="0" err="1" smtClean="0"/>
                        <a:t>y</a:t>
                      </a:r>
                      <a:r>
                        <a:rPr lang="en-US" altLang="zh-TW" sz="2100" dirty="0" smtClean="0"/>
                        <a:t> z</a:t>
                      </a:r>
                      <a:endParaRPr lang="en-US" sz="2100" dirty="0"/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100"/>
                        <a:t>$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100" dirty="0" smtClean="0"/>
                        <a:t>x y </a:t>
                      </a:r>
                      <a:r>
                        <a:rPr lang="en-US" altLang="zh-TW" sz="2100" dirty="0" err="1" smtClean="0"/>
                        <a:t>y</a:t>
                      </a:r>
                      <a:r>
                        <a:rPr lang="en-US" altLang="zh-TW" sz="2100" dirty="0" smtClean="0"/>
                        <a:t> z</a:t>
                      </a:r>
                      <a:endParaRPr lang="en-US" sz="2100" dirty="0"/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/>
                        <a:t>z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100" dirty="0" smtClean="0"/>
                        <a:t>x y </a:t>
                      </a:r>
                      <a:r>
                        <a:rPr lang="en-US" altLang="zh-TW" sz="2100" dirty="0" err="1" smtClean="0"/>
                        <a:t>y</a:t>
                      </a:r>
                      <a:endParaRPr lang="en-US" sz="2100" dirty="0"/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/>
                        <a:t>y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x y </a:t>
                      </a:r>
                      <a:endParaRPr lang="en-US" sz="2100" dirty="0"/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100" dirty="0"/>
                        <a:t>∅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100" dirty="0" smtClean="0"/>
                        <a:t>x y</a:t>
                      </a:r>
                      <a:endParaRPr lang="zh-TW" altLang="en-US" sz="2100" dirty="0"/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61865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  Exercise 6.12(b)(c)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389" y="3859426"/>
            <a:ext cx="8558709" cy="132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031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/>
              <a:t>6-12 (b)     (</a:t>
            </a:r>
            <a:r>
              <a:rPr lang="en-US" altLang="zh-TW" sz="3200" dirty="0" err="1"/>
              <a:t>a+b</a:t>
            </a:r>
            <a:r>
              <a:rPr lang="en-US" altLang="zh-TW" sz="3200" dirty="0"/>
              <a:t>)*(c-d)</a:t>
            </a:r>
            <a:br>
              <a:rPr lang="en-US" altLang="zh-TW" sz="3200" dirty="0"/>
            </a:br>
            <a:r>
              <a:rPr lang="en-US" altLang="zh-TW" sz="3200" dirty="0"/>
              <a:t>(stack from bottom to top)</a:t>
            </a:r>
            <a:endParaRPr lang="zh-TW" altLang="en-US" sz="3200" dirty="0"/>
          </a:p>
        </p:txBody>
      </p:sp>
      <p:graphicFrame>
        <p:nvGraphicFramePr>
          <p:cNvPr id="9" name="內容版面配置區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07059963"/>
              </p:ext>
            </p:extLst>
          </p:nvPr>
        </p:nvGraphicFramePr>
        <p:xfrm>
          <a:off x="1943100" y="2136775"/>
          <a:ext cx="3197226" cy="1970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57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57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1464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n-US" sz="1800" b="0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endParaRPr lang="en-US" sz="18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n-US" sz="18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Stack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n-US" sz="18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Postfix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n-US" altLang="zh-TW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n-US" altLang="zh-TW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∅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n-US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n-US" altLang="zh-TW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endParaRPr lang="en-US" altLang="zh-TW" sz="15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n-US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n-US" altLang="zh-TW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n-US" altLang="zh-TW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(+</a:t>
                      </a:r>
                      <a:endParaRPr lang="en-US" altLang="zh-TW" sz="15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n-US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n-US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n-US" altLang="zh-TW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(+</a:t>
                      </a:r>
                      <a:endParaRPr lang="en-US" altLang="zh-TW" sz="15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n-US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n-US" altLang="zh-TW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zh-TW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∅</a:t>
                      </a:r>
                      <a:endParaRPr lang="zh-TW" altLang="en-US" sz="15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n-US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ab+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zh-TW" altLang="en-US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zh-TW" altLang="en-US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n-US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ab+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10" name="內容版面配置區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10406444"/>
              </p:ext>
            </p:extLst>
          </p:nvPr>
        </p:nvGraphicFramePr>
        <p:xfrm>
          <a:off x="5337175" y="2136775"/>
          <a:ext cx="3197226" cy="1688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57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57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dirty="0" err="1"/>
                        <a:t>Ch</a:t>
                      </a:r>
                      <a:endParaRPr lang="en-US" sz="1800" b="0" dirty="0"/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dirty="0"/>
                        <a:t>Stack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dirty="0"/>
                        <a:t>Postfix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 dirty="0"/>
                        <a:t>(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dirty="0" smtClean="0"/>
                        <a:t>*</a:t>
                      </a:r>
                      <a:r>
                        <a:rPr lang="en-US" altLang="zh-TW" sz="1800" dirty="0" smtClean="0"/>
                        <a:t>(</a:t>
                      </a:r>
                      <a:endParaRPr lang="en-US" altLang="zh-TW" sz="1800" dirty="0"/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/>
                        <a:t>ab+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dirty="0"/>
                        <a:t>c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/>
                        <a:t>*</a:t>
                      </a:r>
                      <a:r>
                        <a:rPr lang="en-US" altLang="zh-TW" sz="1800"/>
                        <a:t>(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/>
                        <a:t>ab+c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/>
                        <a:t>-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/>
                        <a:t>*</a:t>
                      </a:r>
                      <a:r>
                        <a:rPr lang="en-US" altLang="zh-TW" sz="1800"/>
                        <a:t>(-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/>
                        <a:t>ab+c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/>
                        <a:t>d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/>
                        <a:t>*</a:t>
                      </a:r>
                      <a:r>
                        <a:rPr lang="en-US" altLang="zh-TW" sz="1800"/>
                        <a:t>(-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/>
                        <a:t>ab+cd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/>
                        <a:t>)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dirty="0" smtClean="0"/>
                        <a:t>∅</a:t>
                      </a:r>
                      <a:endParaRPr lang="zh-TW" altLang="en-US" sz="1800" dirty="0"/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dirty="0" err="1"/>
                        <a:t>ab+cd</a:t>
                      </a:r>
                      <a:r>
                        <a:rPr lang="en-US" sz="1800" dirty="0"/>
                        <a:t>-*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42624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6-12 (c)     (a * (b * c)) – d + e / f</a:t>
            </a:r>
            <a:br>
              <a:rPr lang="en-US" altLang="zh-TW" dirty="0" smtClean="0"/>
            </a:br>
            <a:r>
              <a:rPr lang="en-US" altLang="zh-TW" dirty="0" smtClean="0"/>
              <a:t>(stack from bottom to top)</a:t>
            </a:r>
            <a:endParaRPr lang="zh-TW" altLang="en-US" dirty="0"/>
          </a:p>
        </p:txBody>
      </p:sp>
      <p:graphicFrame>
        <p:nvGraphicFramePr>
          <p:cNvPr id="9" name="內容版面配置區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43270401"/>
              </p:ext>
            </p:extLst>
          </p:nvPr>
        </p:nvGraphicFramePr>
        <p:xfrm>
          <a:off x="1943100" y="2136775"/>
          <a:ext cx="3197805" cy="2844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9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59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59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46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b="0" dirty="0" err="1"/>
                        <a:t>Ch</a:t>
                      </a:r>
                      <a:endParaRPr lang="en-US" sz="2100" b="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b="0" dirty="0"/>
                        <a:t>Stack</a:t>
                      </a:r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b="0" dirty="0"/>
                        <a:t>Postfix</a:t>
                      </a:r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(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(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TW" sz="1500" dirty="0"/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a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(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a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</a:t>
                      </a:r>
                      <a:endParaRPr lang="zh-TW" altLang="en-US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(*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smtClean="0"/>
                        <a:t>a</a:t>
                      </a:r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(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(*(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a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b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(*(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ab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</a:t>
                      </a:r>
                      <a:endParaRPr lang="zh-TW" altLang="en-US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(*(*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ab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c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(*(*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/>
                        <a:t>)</a:t>
                      </a:r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(*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r>
                        <a:rPr lang="en-US" sz="1500" dirty="0" smtClean="0"/>
                        <a:t>*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graphicFrame>
        <p:nvGraphicFramePr>
          <p:cNvPr id="10" name="內容版面配置區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39644562"/>
              </p:ext>
            </p:extLst>
          </p:nvPr>
        </p:nvGraphicFramePr>
        <p:xfrm>
          <a:off x="5337175" y="2136775"/>
          <a:ext cx="3197598" cy="2844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8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8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948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46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b="0" dirty="0" err="1"/>
                        <a:t>Ch</a:t>
                      </a:r>
                      <a:endParaRPr lang="en-US" sz="2100" b="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b="0" dirty="0"/>
                        <a:t>Stack</a:t>
                      </a:r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b="0" dirty="0"/>
                        <a:t>Postfix</a:t>
                      </a:r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)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 smtClean="0"/>
                        <a:t>∅</a:t>
                      </a:r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err="1" smtClean="0"/>
                        <a:t>abc</a:t>
                      </a:r>
                      <a:r>
                        <a:rPr lang="en-US" altLang="zh-TW" sz="1500" dirty="0" smtClean="0"/>
                        <a:t>**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-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-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r>
                        <a:rPr lang="en-US" sz="1500" dirty="0" smtClean="0"/>
                        <a:t>**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d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-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err="1" smtClean="0"/>
                        <a:t>abc</a:t>
                      </a:r>
                      <a:r>
                        <a:rPr lang="en-US" altLang="zh-TW" sz="1500" dirty="0" smtClean="0"/>
                        <a:t>**d</a:t>
                      </a:r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+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+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r>
                        <a:rPr lang="en-US" sz="1500" dirty="0" smtClean="0"/>
                        <a:t>**d-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e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+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r>
                        <a:rPr lang="en-US" sz="1500" dirty="0" smtClean="0"/>
                        <a:t>**d-e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/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+/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r>
                        <a:rPr lang="en-US" sz="1500" dirty="0" smtClean="0"/>
                        <a:t>**d-e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f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+/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err="1" smtClean="0"/>
                        <a:t>abc</a:t>
                      </a:r>
                      <a:r>
                        <a:rPr lang="en-US" altLang="zh-TW" sz="1500" dirty="0" smtClean="0"/>
                        <a:t>**d-</a:t>
                      </a:r>
                      <a:r>
                        <a:rPr lang="en-US" altLang="zh-TW" sz="1500" dirty="0" err="1" smtClean="0"/>
                        <a:t>e</a:t>
                      </a:r>
                      <a:r>
                        <a:rPr lang="en-US" altLang="zh-TW" sz="1500" dirty="0" err="1"/>
                        <a:t>f</a:t>
                      </a:r>
                      <a:endParaRPr lang="en-US" altLang="zh-TW" sz="1500" dirty="0" smtClean="0"/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dirty="0" smtClean="0"/>
                        <a:t>∅</a:t>
                      </a:r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dirty="0" smtClean="0"/>
                        <a:t>∅</a:t>
                      </a:r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err="1" smtClean="0"/>
                        <a:t>abc</a:t>
                      </a:r>
                      <a:r>
                        <a:rPr lang="en-US" altLang="zh-TW" sz="1500" dirty="0" smtClean="0"/>
                        <a:t>**d-</a:t>
                      </a:r>
                      <a:r>
                        <a:rPr lang="en-US" altLang="zh-TW" sz="1500" dirty="0" err="1" smtClean="0"/>
                        <a:t>ef</a:t>
                      </a:r>
                      <a:r>
                        <a:rPr lang="en-US" altLang="zh-TW" sz="1500" dirty="0" smtClean="0"/>
                        <a:t>/+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57395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</a:t>
            </a:r>
            <a:r>
              <a:rPr lang="en-US" altLang="zh-TW" dirty="0" smtClean="0"/>
              <a:t>.  Exercise 6.15(a)(c)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904353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228" y="197707"/>
            <a:ext cx="6667578" cy="656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117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Prove </a:t>
            </a:r>
            <a:r>
              <a:rPr lang="en-US" altLang="zh-TW" dirty="0"/>
              <a:t>that any stack is equal to a stack that is in canonical form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450429" y="2133599"/>
            <a:ext cx="7083972" cy="4172607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en-US" altLang="zh-TW" dirty="0" smtClean="0">
                <a:solidFill>
                  <a:schemeClr val="tx1"/>
                </a:solidFill>
              </a:rPr>
              <a:t>Prove by induction on the number of elements in the stack(n).</a:t>
            </a:r>
            <a:endParaRPr lang="en-US" altLang="zh-TW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dirty="0" smtClean="0">
                <a:solidFill>
                  <a:schemeClr val="tx1"/>
                </a:solidFill>
              </a:rPr>
              <a:t>Base case(n=0): the stack is equal to “new Stack()”,  which is canonical form.</a:t>
            </a:r>
          </a:p>
          <a:p>
            <a:pPr>
              <a:buFont typeface="+mj-lt"/>
              <a:buAutoNum type="arabicPeriod"/>
            </a:pPr>
            <a:r>
              <a:rPr lang="en-US" altLang="zh-TW" dirty="0" smtClean="0">
                <a:solidFill>
                  <a:schemeClr val="tx1"/>
                </a:solidFill>
              </a:rPr>
              <a:t>Inductive step: a stack has n+1 elements is equal to a stack which has n elements plus push(). </a:t>
            </a:r>
            <a:br>
              <a:rPr lang="en-US" altLang="zh-TW" dirty="0" smtClean="0">
                <a:solidFill>
                  <a:schemeClr val="tx1"/>
                </a:solidFill>
              </a:rPr>
            </a:br>
            <a:r>
              <a:rPr lang="en-US" altLang="zh-TW" dirty="0" smtClean="0">
                <a:solidFill>
                  <a:schemeClr val="tx1"/>
                </a:solidFill>
              </a:rPr>
              <a:t>From inductive hypothesis</a:t>
            </a:r>
            <a:r>
              <a:rPr lang="en-US" altLang="zh-TW" dirty="0">
                <a:solidFill>
                  <a:schemeClr val="tx1"/>
                </a:solidFill>
              </a:rPr>
              <a:t>, a stack which has n elements </a:t>
            </a:r>
            <a:r>
              <a:rPr lang="en-US" altLang="zh-TW" dirty="0" smtClean="0">
                <a:solidFill>
                  <a:schemeClr val="tx1"/>
                </a:solidFill>
              </a:rPr>
              <a:t>is </a:t>
            </a:r>
            <a:r>
              <a:rPr lang="en-US" altLang="zh-TW" dirty="0">
                <a:solidFill>
                  <a:schemeClr val="tx1"/>
                </a:solidFill>
              </a:rPr>
              <a:t>equal to a stack that is in canonical </a:t>
            </a:r>
            <a:r>
              <a:rPr lang="en-US" altLang="zh-TW" dirty="0" smtClean="0">
                <a:solidFill>
                  <a:schemeClr val="tx1"/>
                </a:solidFill>
              </a:rPr>
              <a:t>form. </a:t>
            </a:r>
            <a:br>
              <a:rPr lang="en-US" altLang="zh-TW" dirty="0" smtClean="0">
                <a:solidFill>
                  <a:schemeClr val="tx1"/>
                </a:solidFill>
              </a:rPr>
            </a:br>
            <a:r>
              <a:rPr lang="en-US" altLang="zh-TW" dirty="0" smtClean="0">
                <a:solidFill>
                  <a:schemeClr val="tx1"/>
                </a:solidFill>
              </a:rPr>
              <a:t>Therefore </a:t>
            </a:r>
            <a:r>
              <a:rPr lang="en-US" altLang="zh-TW" dirty="0">
                <a:solidFill>
                  <a:schemeClr val="tx1"/>
                </a:solidFill>
              </a:rPr>
              <a:t>a </a:t>
            </a:r>
            <a:r>
              <a:rPr lang="en-US" altLang="zh-TW" dirty="0" smtClean="0">
                <a:solidFill>
                  <a:schemeClr val="tx1"/>
                </a:solidFill>
              </a:rPr>
              <a:t>stack has </a:t>
            </a:r>
            <a:r>
              <a:rPr lang="en-US" altLang="zh-TW" dirty="0">
                <a:solidFill>
                  <a:schemeClr val="tx1"/>
                </a:solidFill>
              </a:rPr>
              <a:t>n+1 </a:t>
            </a:r>
            <a:r>
              <a:rPr lang="en-US" altLang="zh-TW" dirty="0" smtClean="0">
                <a:solidFill>
                  <a:schemeClr val="tx1"/>
                </a:solidFill>
              </a:rPr>
              <a:t>elements</a:t>
            </a:r>
            <a:r>
              <a:rPr lang="en-US" altLang="zh-TW" dirty="0">
                <a:solidFill>
                  <a:schemeClr val="tx1"/>
                </a:solidFill>
              </a:rPr>
              <a:t> is equal to a stack that is in canonical form</a:t>
            </a:r>
            <a:r>
              <a:rPr lang="en-US" altLang="zh-TW" dirty="0" smtClean="0">
                <a:solidFill>
                  <a:schemeClr val="tx1"/>
                </a:solidFill>
              </a:rPr>
              <a:t>.(canonical form plus push-operation is still canonical </a:t>
            </a:r>
            <a:r>
              <a:rPr lang="en-US" altLang="zh-TW" dirty="0">
                <a:solidFill>
                  <a:schemeClr val="tx1"/>
                </a:solidFill>
              </a:rPr>
              <a:t>form</a:t>
            </a:r>
            <a:r>
              <a:rPr lang="en-US" altLang="zh-TW" dirty="0" smtClean="0">
                <a:solidFill>
                  <a:schemeClr val="tx1"/>
                </a:solidFill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dirty="0" smtClean="0">
                <a:solidFill>
                  <a:schemeClr val="tx1"/>
                </a:solidFill>
              </a:rPr>
              <a:t>By induction, </a:t>
            </a:r>
            <a:r>
              <a:rPr lang="en-US" altLang="zh-TW" dirty="0">
                <a:solidFill>
                  <a:schemeClr val="tx1"/>
                </a:solidFill>
              </a:rPr>
              <a:t>we prove that any stack is equal to a stack that is in canonical form</a:t>
            </a:r>
            <a:r>
              <a:rPr lang="en-US" altLang="zh-TW" dirty="0" smtClean="0">
                <a:solidFill>
                  <a:schemeClr val="tx1"/>
                </a:solidFill>
              </a:rPr>
              <a:t>.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5899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Simplify expression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14401" y="2133600"/>
            <a:ext cx="7620000" cy="451944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altLang="zh-TW" dirty="0" smtClean="0">
                <a:solidFill>
                  <a:schemeClr val="tx1"/>
                </a:solidFill>
              </a:rPr>
              <a:t>Axiom1 : (</a:t>
            </a:r>
            <a:r>
              <a:rPr lang="en-US" altLang="zh-TW" dirty="0" err="1" smtClean="0">
                <a:solidFill>
                  <a:schemeClr val="accent6">
                    <a:lumMod val="75000"/>
                  </a:schemeClr>
                </a:solidFill>
              </a:rPr>
              <a:t>aStack</a:t>
            </a:r>
            <a:r>
              <a:rPr lang="en-US" altLang="zh-TW" dirty="0" err="1" smtClean="0">
                <a:solidFill>
                  <a:srgbClr val="002060"/>
                </a:solidFill>
              </a:rPr>
              <a:t>.</a:t>
            </a:r>
            <a:r>
              <a:rPr lang="en-US" altLang="zh-TW" dirty="0" err="1" smtClean="0">
                <a:solidFill>
                  <a:srgbClr val="FF0000"/>
                </a:solidFill>
              </a:rPr>
              <a:t>push</a:t>
            </a:r>
            <a:r>
              <a:rPr lang="en-US" altLang="zh-TW" dirty="0" smtClean="0">
                <a:solidFill>
                  <a:srgbClr val="FF0000"/>
                </a:solidFill>
              </a:rPr>
              <a:t>(item</a:t>
            </a:r>
            <a:r>
              <a:rPr lang="en-US" altLang="zh-TW" dirty="0">
                <a:solidFill>
                  <a:srgbClr val="FF0000"/>
                </a:solidFill>
              </a:rPr>
              <a:t>)).pop</a:t>
            </a:r>
            <a:r>
              <a:rPr lang="en-US" altLang="zh-TW" dirty="0" smtClean="0">
                <a:solidFill>
                  <a:srgbClr val="FF0000"/>
                </a:solidFill>
              </a:rPr>
              <a:t>() </a:t>
            </a:r>
            <a:r>
              <a:rPr lang="en-US" altLang="zh-TW" dirty="0" smtClean="0">
                <a:solidFill>
                  <a:schemeClr val="tx1"/>
                </a:solidFill>
              </a:rPr>
              <a:t>= </a:t>
            </a:r>
            <a:r>
              <a:rPr lang="en-US" altLang="zh-TW" dirty="0" err="1" smtClean="0">
                <a:solidFill>
                  <a:schemeClr val="tx1"/>
                </a:solidFill>
              </a:rPr>
              <a:t>aStack</a:t>
            </a:r>
            <a:endParaRPr lang="en-US" altLang="zh-TW" dirty="0" smtClean="0">
              <a:solidFill>
                <a:schemeClr val="tx1"/>
              </a:solidFill>
            </a:endParaRPr>
          </a:p>
          <a:p>
            <a:r>
              <a:rPr lang="en-US" altLang="zh-TW" dirty="0" smtClean="0">
                <a:solidFill>
                  <a:schemeClr val="tx1"/>
                </a:solidFill>
              </a:rPr>
              <a:t>Axiom2 : (</a:t>
            </a:r>
            <a:r>
              <a:rPr lang="en-US" altLang="zh-TW" dirty="0" err="1">
                <a:solidFill>
                  <a:schemeClr val="accent6">
                    <a:lumMod val="75000"/>
                  </a:schemeClr>
                </a:solidFill>
              </a:rPr>
              <a:t>aStack</a:t>
            </a:r>
            <a:r>
              <a:rPr lang="en-US" altLang="zh-TW" dirty="0" err="1">
                <a:solidFill>
                  <a:srgbClr val="0070C0"/>
                </a:solidFill>
              </a:rPr>
              <a:t>.push</a:t>
            </a:r>
            <a:r>
              <a:rPr lang="en-US" altLang="zh-TW" dirty="0">
                <a:solidFill>
                  <a:srgbClr val="0070C0"/>
                </a:solidFill>
              </a:rPr>
              <a:t>(item)).peek()</a:t>
            </a:r>
            <a:r>
              <a:rPr lang="en-US" altLang="zh-TW" dirty="0">
                <a:solidFill>
                  <a:schemeClr val="tx1"/>
                </a:solidFill>
              </a:rPr>
              <a:t>=</a:t>
            </a:r>
            <a:r>
              <a:rPr lang="en-US" altLang="zh-TW" dirty="0" smtClean="0">
                <a:solidFill>
                  <a:schemeClr val="tx1"/>
                </a:solidFill>
              </a:rPr>
              <a:t>item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en-US" altLang="zh-TW" dirty="0" smtClean="0">
                <a:solidFill>
                  <a:schemeClr val="tx1"/>
                </a:solidFill>
              </a:rPr>
              <a:t>((((((((</a:t>
            </a:r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</a:rPr>
              <a:t>((new Stack()).push(6)).</a:t>
            </a:r>
            <a:r>
              <a:rPr lang="en-US" altLang="zh-TW" dirty="0" smtClean="0">
                <a:solidFill>
                  <a:srgbClr val="FF0000"/>
                </a:solidFill>
              </a:rPr>
              <a:t>push(9)).</a:t>
            </a:r>
            <a:r>
              <a:rPr lang="en-US" altLang="zh-TW" dirty="0">
                <a:solidFill>
                  <a:srgbClr val="FF0000"/>
                </a:solidFill>
              </a:rPr>
              <a:t>pop</a:t>
            </a:r>
            <a:r>
              <a:rPr lang="en-US" altLang="zh-TW" dirty="0" smtClean="0">
                <a:solidFill>
                  <a:srgbClr val="FF0000"/>
                </a:solidFill>
              </a:rPr>
              <a:t>()</a:t>
            </a:r>
            <a:r>
              <a:rPr lang="en-US" altLang="zh-TW" dirty="0" smtClean="0">
                <a:solidFill>
                  <a:schemeClr val="tx1"/>
                </a:solidFill>
              </a:rPr>
              <a:t>)</a:t>
            </a:r>
            <a:r>
              <a:rPr lang="en-US" altLang="zh-TW" dirty="0">
                <a:solidFill>
                  <a:schemeClr val="tx1"/>
                </a:solidFill>
              </a:rPr>
              <a:t>.</a:t>
            </a:r>
            <a:r>
              <a:rPr lang="en-US" altLang="zh-TW" dirty="0" smtClean="0">
                <a:solidFill>
                  <a:schemeClr val="tx1"/>
                </a:solidFill>
              </a:rPr>
              <a:t>pop</a:t>
            </a:r>
            <a:r>
              <a:rPr lang="en-US" altLang="zh-TW" dirty="0">
                <a:solidFill>
                  <a:schemeClr val="tx1"/>
                </a:solidFill>
              </a:rPr>
              <a:t>()).push(2)).pop()).push(3)).push(1)).pop()).peek()</a:t>
            </a:r>
            <a:br>
              <a:rPr lang="en-US" altLang="zh-TW" dirty="0">
                <a:solidFill>
                  <a:schemeClr val="tx1"/>
                </a:solidFill>
              </a:rPr>
            </a:br>
            <a:r>
              <a:rPr lang="en-US" altLang="zh-TW" dirty="0">
                <a:solidFill>
                  <a:schemeClr val="tx1"/>
                </a:solidFill>
              </a:rPr>
              <a:t>=((((((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((new Stack()).</a:t>
            </a:r>
            <a:r>
              <a:rPr lang="en-US" altLang="zh-TW" dirty="0">
                <a:solidFill>
                  <a:srgbClr val="FF0000"/>
                </a:solidFill>
              </a:rPr>
              <a:t>push(6)).pop()</a:t>
            </a:r>
            <a:r>
              <a:rPr lang="en-US" altLang="zh-TW" dirty="0">
                <a:solidFill>
                  <a:schemeClr val="tx1"/>
                </a:solidFill>
              </a:rPr>
              <a:t>).push(2)).pop()).push(3)).push(1)).pop()).peek()</a:t>
            </a:r>
            <a:br>
              <a:rPr lang="en-US" altLang="zh-TW" dirty="0">
                <a:solidFill>
                  <a:schemeClr val="tx1"/>
                </a:solidFill>
              </a:rPr>
            </a:br>
            <a:r>
              <a:rPr lang="en-US" altLang="zh-TW" dirty="0">
                <a:solidFill>
                  <a:schemeClr val="tx1"/>
                </a:solidFill>
              </a:rPr>
              <a:t>=((((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((new Stack()).</a:t>
            </a:r>
            <a:r>
              <a:rPr lang="en-US" altLang="zh-TW" dirty="0">
                <a:solidFill>
                  <a:srgbClr val="FF0000"/>
                </a:solidFill>
              </a:rPr>
              <a:t>push(2)).pop()</a:t>
            </a:r>
            <a:r>
              <a:rPr lang="en-US" altLang="zh-TW" dirty="0">
                <a:solidFill>
                  <a:schemeClr val="tx1"/>
                </a:solidFill>
              </a:rPr>
              <a:t>).push(3)).push(1)).pop()).peek()</a:t>
            </a:r>
            <a:br>
              <a:rPr lang="en-US" altLang="zh-TW" dirty="0">
                <a:solidFill>
                  <a:schemeClr val="tx1"/>
                </a:solidFill>
              </a:rPr>
            </a:br>
            <a:r>
              <a:rPr lang="en-US" altLang="zh-TW" dirty="0">
                <a:solidFill>
                  <a:schemeClr val="tx1"/>
                </a:solidFill>
              </a:rPr>
              <a:t>=((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((new Stack()).push(3)).</a:t>
            </a:r>
            <a:r>
              <a:rPr lang="en-US" altLang="zh-TW" dirty="0">
                <a:solidFill>
                  <a:srgbClr val="FF0000"/>
                </a:solidFill>
              </a:rPr>
              <a:t>push(1)).pop()</a:t>
            </a:r>
            <a:r>
              <a:rPr lang="en-US" altLang="zh-TW" dirty="0">
                <a:solidFill>
                  <a:schemeClr val="tx1"/>
                </a:solidFill>
              </a:rPr>
              <a:t>).peek()</a:t>
            </a:r>
            <a:br>
              <a:rPr lang="en-US" altLang="zh-TW" dirty="0">
                <a:solidFill>
                  <a:schemeClr val="tx1"/>
                </a:solidFill>
              </a:rPr>
            </a:br>
            <a:r>
              <a:rPr lang="en-US" altLang="zh-TW" dirty="0">
                <a:solidFill>
                  <a:schemeClr val="tx1"/>
                </a:solidFill>
              </a:rPr>
              <a:t>=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((new Stack()).</a:t>
            </a:r>
            <a:r>
              <a:rPr lang="en-US" altLang="zh-TW" dirty="0">
                <a:solidFill>
                  <a:srgbClr val="0070C0"/>
                </a:solidFill>
              </a:rPr>
              <a:t>push(3)).peek</a:t>
            </a:r>
            <a:r>
              <a:rPr lang="en-US" altLang="zh-TW" dirty="0" smtClean="0">
                <a:solidFill>
                  <a:srgbClr val="0070C0"/>
                </a:solidFill>
              </a:rPr>
              <a:t>() </a:t>
            </a:r>
            <a:r>
              <a:rPr lang="en-US" altLang="zh-TW" dirty="0" smtClean="0">
                <a:solidFill>
                  <a:schemeClr val="tx1"/>
                </a:solidFill>
              </a:rPr>
              <a:t>= 3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en-US" altLang="zh-TW" dirty="0">
                <a:solidFill>
                  <a:schemeClr val="tx1"/>
                </a:solidFill>
              </a:rPr>
              <a:t>Problem assertion is correct.</a:t>
            </a:r>
            <a:endParaRPr lang="zh-TW" altLang="en-US" dirty="0">
              <a:solidFill>
                <a:schemeClr val="tx1"/>
              </a:solidFill>
            </a:endParaRPr>
          </a:p>
          <a:p>
            <a:endParaRPr lang="en-US" altLang="zh-TW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3721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The end~</a:t>
            </a:r>
            <a:endParaRPr lang="zh-TW" alt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altLang="zh-TW" dirty="0"/>
              <a:t>Hope you did a good job in this assignment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 By </a:t>
            </a:r>
            <a:r>
              <a:rPr lang="en-US" altLang="zh-TW" dirty="0"/>
              <a:t>the TAs</a:t>
            </a:r>
          </a:p>
          <a:p>
            <a:r>
              <a:rPr lang="en-US" altLang="zh-TW" smtClean="0"/>
              <a:t>2017/10/30</a:t>
            </a:r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74185187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絲縷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絲縷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絲縷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絲縷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</TotalTime>
  <Words>1130</Words>
  <Application>Microsoft Office PowerPoint</Application>
  <PresentationFormat>如螢幕大小 (4:3)</PresentationFormat>
  <Paragraphs>339</Paragraphs>
  <Slides>40</Slides>
  <Notes>10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51" baseType="lpstr">
      <vt:lpstr>細明體</vt:lpstr>
      <vt:lpstr>微軟正黑體</vt:lpstr>
      <vt:lpstr>新細明體</vt:lpstr>
      <vt:lpstr>Arial</vt:lpstr>
      <vt:lpstr>Calibri</vt:lpstr>
      <vt:lpstr>Cambria Math</vt:lpstr>
      <vt:lpstr>Century Gothic</vt:lpstr>
      <vt:lpstr>Consolas</vt:lpstr>
      <vt:lpstr>Times New Roman</vt:lpstr>
      <vt:lpstr>Wingdings 3</vt:lpstr>
      <vt:lpstr>絲縷</vt:lpstr>
      <vt:lpstr>Data Structures TA Session #2</vt:lpstr>
      <vt:lpstr>Preface</vt:lpstr>
      <vt:lpstr>When doing you homework</vt:lpstr>
      <vt:lpstr>Assignment #3</vt:lpstr>
      <vt:lpstr>Problem 1</vt:lpstr>
      <vt:lpstr>PowerPoint 簡報</vt:lpstr>
      <vt:lpstr>PowerPoint 簡報</vt:lpstr>
      <vt:lpstr>C.</vt:lpstr>
      <vt:lpstr>Problem 2</vt:lpstr>
      <vt:lpstr>PowerPoint 簡報</vt:lpstr>
      <vt:lpstr>Exercise 2.24(a)</vt:lpstr>
      <vt:lpstr>Exercise 2.24(b)</vt:lpstr>
      <vt:lpstr>Exercise 2.24(b)</vt:lpstr>
      <vt:lpstr>Problem 3</vt:lpstr>
      <vt:lpstr>PowerPoint 簡報</vt:lpstr>
      <vt:lpstr>PowerPoint 簡報</vt:lpstr>
      <vt:lpstr>PowerPoint 簡報</vt:lpstr>
      <vt:lpstr>Problem 4</vt:lpstr>
      <vt:lpstr>PowerPoint 簡報</vt:lpstr>
      <vt:lpstr>The code</vt:lpstr>
      <vt:lpstr>Problem 5</vt:lpstr>
      <vt:lpstr>PowerPoint 簡報</vt:lpstr>
      <vt:lpstr>Add at the end</vt:lpstr>
      <vt:lpstr>Insert at position</vt:lpstr>
      <vt:lpstr>Assignment #4</vt:lpstr>
      <vt:lpstr>1. Exercise 4.11</vt:lpstr>
      <vt:lpstr>1. Exercise 4.11</vt:lpstr>
      <vt:lpstr>2. Exercise 5.18</vt:lpstr>
      <vt:lpstr>Exercise 5.18</vt:lpstr>
      <vt:lpstr>3.  Exercise 6.9(b)(d)</vt:lpstr>
      <vt:lpstr>6-9 (b)     cbb$bbc (stack from bottom to top)</vt:lpstr>
      <vt:lpstr>6-9 (d)     xyyz$zy (stack from bottom to top)</vt:lpstr>
      <vt:lpstr>4.  Exercise 6.12(b)(c)</vt:lpstr>
      <vt:lpstr>6-12 (b)     (a+b)*(c-d) (stack from bottom to top)</vt:lpstr>
      <vt:lpstr>6-12 (c)     (a * (b * c)) – d + e / f (stack from bottom to top)</vt:lpstr>
      <vt:lpstr>5.  Exercise 6.15(a)(c)</vt:lpstr>
      <vt:lpstr>PowerPoint 簡報</vt:lpstr>
      <vt:lpstr>Prove that any stack is equal to a stack that is in canonical form.</vt:lpstr>
      <vt:lpstr>Simplify expression</vt:lpstr>
      <vt:lpstr>The end~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 TA Session #2</dc:title>
  <dc:creator>簡伯銓</dc:creator>
  <cp:lastModifiedBy>Carlos</cp:lastModifiedBy>
  <cp:revision>109</cp:revision>
  <dcterms:created xsi:type="dcterms:W3CDTF">2016-10-28T04:56:45Z</dcterms:created>
  <dcterms:modified xsi:type="dcterms:W3CDTF">2017-10-30T05:06:02Z</dcterms:modified>
</cp:coreProperties>
</file>