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69" r:id="rId2"/>
    <p:sldId id="259" r:id="rId3"/>
    <p:sldId id="260" r:id="rId4"/>
    <p:sldId id="27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9775825" cy="6797675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96" y="-5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3619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537373" y="0"/>
            <a:ext cx="423619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9DE67-2CF0-4EE8-B876-4A091B19F0DA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23619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537373" y="6456612"/>
            <a:ext cx="423619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1CE52-3B34-4054-9FBF-5F8C3C100AA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1329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B931-E65B-4458-AC4F-67E3777B4EDF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560ED-D6AC-4CC8-A6F7-3CD6CDDB18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3339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B931-E65B-4458-AC4F-67E3777B4EDF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560ED-D6AC-4CC8-A6F7-3CD6CDDB18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448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B931-E65B-4458-AC4F-67E3777B4EDF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560ED-D6AC-4CC8-A6F7-3CD6CDDB18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5197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B931-E65B-4458-AC4F-67E3777B4EDF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560ED-D6AC-4CC8-A6F7-3CD6CDDB18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9507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B931-E65B-4458-AC4F-67E3777B4EDF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560ED-D6AC-4CC8-A6F7-3CD6CDDB18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5707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B931-E65B-4458-AC4F-67E3777B4EDF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560ED-D6AC-4CC8-A6F7-3CD6CDDB18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970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B931-E65B-4458-AC4F-67E3777B4EDF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560ED-D6AC-4CC8-A6F7-3CD6CDDB18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5913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B931-E65B-4458-AC4F-67E3777B4EDF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560ED-D6AC-4CC8-A6F7-3CD6CDDB18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2001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B931-E65B-4458-AC4F-67E3777B4EDF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560ED-D6AC-4CC8-A6F7-3CD6CDDB18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5905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B931-E65B-4458-AC4F-67E3777B4EDF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560ED-D6AC-4CC8-A6F7-3CD6CDDB18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9167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B931-E65B-4458-AC4F-67E3777B4EDF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560ED-D6AC-4CC8-A6F7-3CD6CDDB18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861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9B931-E65B-4458-AC4F-67E3777B4EDF}" type="datetimeFigureOut">
              <a:rPr lang="zh-TW" altLang="en-US" smtClean="0"/>
              <a:t>2012/10/31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560ED-D6AC-4CC8-A6F7-3CD6CDDB18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4595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PL HW#1 Solution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助教 賴瑞舜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122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57200" y="1600200"/>
                <a:ext cx="4330824" cy="4525963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altLang="zh-TW" dirty="0"/>
                  <a:t>1. Consider the following RAM (Random-Access Machine) program:</a:t>
                </a:r>
              </a:p>
              <a:p>
                <a:pPr marL="0" indent="0">
                  <a:buNone/>
                </a:pPr>
                <a:r>
                  <a:rPr lang="en-US" altLang="zh-TW" b="1" i="1" dirty="0"/>
                  <a:t> </a:t>
                </a:r>
                <a:r>
                  <a:rPr lang="en-US" altLang="zh-TW" b="1" i="1" dirty="0" smtClean="0"/>
                  <a:t>     </a:t>
                </a:r>
                <a:r>
                  <a:rPr lang="en-US" altLang="zh-TW" i="1" dirty="0" smtClean="0"/>
                  <a:t>1 </a:t>
                </a:r>
                <a:r>
                  <a:rPr lang="en-US" altLang="zh-TW" i="1" dirty="0"/>
                  <a:t>: read(M[1])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i="1" dirty="0"/>
                  <a:t> </a:t>
                </a:r>
                <a:r>
                  <a:rPr lang="en-US" altLang="zh-TW" i="1" dirty="0" smtClean="0"/>
                  <a:t>     2 </a:t>
                </a:r>
                <a:r>
                  <a:rPr lang="en-US" altLang="zh-TW" i="1" dirty="0"/>
                  <a:t>: read(M[2</a:t>
                </a:r>
                <a:r>
                  <a:rPr lang="en-US" altLang="zh-TW" i="1" dirty="0" smtClean="0"/>
                  <a:t>])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i="1" dirty="0"/>
                  <a:t> </a:t>
                </a:r>
                <a:r>
                  <a:rPr lang="en-US" altLang="zh-TW" i="1" dirty="0" smtClean="0"/>
                  <a:t>     3 </a:t>
                </a:r>
                <a:r>
                  <a:rPr lang="en-US" altLang="zh-TW" i="1" dirty="0"/>
                  <a:t>: M[1] := M[1] - </a:t>
                </a:r>
                <a:r>
                  <a:rPr lang="en-US" altLang="zh-TW" i="1" dirty="0" smtClean="0"/>
                  <a:t>M[2]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i="1" dirty="0"/>
                  <a:t> </a:t>
                </a:r>
                <a:r>
                  <a:rPr lang="en-US" altLang="zh-TW" i="1" dirty="0" smtClean="0"/>
                  <a:t>     4 </a:t>
                </a:r>
                <a:r>
                  <a:rPr lang="en-US" altLang="zh-TW" i="1" dirty="0"/>
                  <a:t>: if M[1] </a:t>
                </a:r>
                <a14:m>
                  <m:oMath xmlns:m="http://schemas.openxmlformats.org/officeDocument/2006/math">
                    <m:r>
                      <a:rPr lang="en-US" altLang="zh-TW" b="1" i="1" dirty="0">
                        <a:latin typeface="Cambria Math"/>
                        <a:ea typeface="Cambria Math"/>
                      </a:rPr>
                      <m:t>≥ </m:t>
                    </m:r>
                  </m:oMath>
                </a14:m>
                <a:r>
                  <a:rPr lang="en-US" altLang="zh-TW" i="1" dirty="0" smtClean="0"/>
                  <a:t> 0 </a:t>
                </a:r>
                <a:r>
                  <a:rPr lang="en-US" altLang="zh-TW" i="1" dirty="0"/>
                  <a:t>then </a:t>
                </a:r>
                <a:r>
                  <a:rPr lang="en-US" altLang="zh-TW" i="1" dirty="0" err="1"/>
                  <a:t>goto</a:t>
                </a:r>
                <a:r>
                  <a:rPr lang="en-US" altLang="zh-TW" i="1" dirty="0"/>
                  <a:t> 3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i="1" dirty="0"/>
                  <a:t> </a:t>
                </a:r>
                <a:r>
                  <a:rPr lang="en-US" altLang="zh-TW" i="1" dirty="0" smtClean="0"/>
                  <a:t>     5 </a:t>
                </a:r>
                <a:r>
                  <a:rPr lang="en-US" altLang="zh-TW" i="1" dirty="0"/>
                  <a:t>: M[1] := M[1] + M[2]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i="1" dirty="0"/>
                  <a:t> </a:t>
                </a:r>
                <a:r>
                  <a:rPr lang="en-US" altLang="zh-TW" i="1" dirty="0" smtClean="0"/>
                  <a:t>     6 </a:t>
                </a:r>
                <a:r>
                  <a:rPr lang="en-US" altLang="zh-TW" i="1" dirty="0"/>
                  <a:t>: write(M[1])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i="1" dirty="0"/>
                  <a:t> </a:t>
                </a:r>
                <a:r>
                  <a:rPr lang="en-US" altLang="zh-TW" i="1" dirty="0" smtClean="0"/>
                  <a:t>     7 </a:t>
                </a:r>
                <a:r>
                  <a:rPr lang="en-US" altLang="zh-TW" i="1" dirty="0"/>
                  <a:t>: halt</a:t>
                </a:r>
                <a:endParaRPr lang="en-US" altLang="zh-TW" dirty="0"/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57200" y="1600200"/>
                <a:ext cx="4330824" cy="4525963"/>
              </a:xfrm>
              <a:blipFill rotWithShape="1">
                <a:blip r:embed="rId2"/>
                <a:stretch>
                  <a:fillRect l="-1831" t="-2561" r="-239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內容版面配置區 5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altLang="zh-TW" dirty="0"/>
                  <a:t>(a) Under what condition will the program terminate</a:t>
                </a:r>
                <a:r>
                  <a:rPr lang="en-US" altLang="zh-TW" dirty="0" smtClean="0"/>
                  <a:t>?</a:t>
                </a:r>
              </a:p>
              <a:p>
                <a:r>
                  <a:rPr lang="en-US" altLang="zh-TW" b="1" dirty="0" smtClean="0"/>
                  <a:t>M[1] </a:t>
                </a:r>
                <a14:m>
                  <m:oMath xmlns:m="http://schemas.openxmlformats.org/officeDocument/2006/math">
                    <m:r>
                      <a:rPr lang="en-US" altLang="zh-TW" b="1" i="1" dirty="0" smtClean="0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altLang="zh-TW" b="1" dirty="0" smtClean="0"/>
                  <a:t> 0 </a:t>
                </a:r>
                <a14:m>
                  <m:oMath xmlns:m="http://schemas.openxmlformats.org/officeDocument/2006/math">
                    <m:r>
                      <a:rPr lang="en-US" altLang="zh-TW" b="1" i="1" smtClean="0">
                        <a:latin typeface="Cambria Math"/>
                        <a:ea typeface="Cambria Math"/>
                      </a:rPr>
                      <m:t>⋀</m:t>
                    </m:r>
                  </m:oMath>
                </a14:m>
                <a:r>
                  <a:rPr lang="en-US" altLang="zh-TW" b="1" dirty="0" smtClean="0"/>
                  <a:t> M[2] </a:t>
                </a:r>
                <a14:m>
                  <m:oMath xmlns:m="http://schemas.openxmlformats.org/officeDocument/2006/math">
                    <m:r>
                      <a:rPr lang="en-US" altLang="zh-TW" b="1" i="1" dirty="0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altLang="zh-TW" b="1" dirty="0"/>
                  <a:t> </a:t>
                </a:r>
                <a:r>
                  <a:rPr lang="en-US" altLang="zh-TW" b="1" dirty="0" smtClean="0"/>
                  <a:t>0</a:t>
                </a:r>
              </a:p>
              <a:p>
                <a:r>
                  <a:rPr lang="en-US" altLang="zh-TW" b="1" dirty="0" smtClean="0">
                    <a:solidFill>
                      <a:srgbClr val="0070C0"/>
                    </a:solidFill>
                  </a:rPr>
                  <a:t>M[1] </a:t>
                </a:r>
                <a14:m>
                  <m:oMath xmlns:m="http://schemas.openxmlformats.org/officeDocument/2006/math">
                    <m:r>
                      <a:rPr lang="en-US" altLang="zh-TW" b="1" i="1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&lt;</m:t>
                    </m:r>
                  </m:oMath>
                </a14:m>
                <a:r>
                  <a:rPr lang="en-US" altLang="zh-TW" b="1" dirty="0" smtClean="0">
                    <a:solidFill>
                      <a:srgbClr val="0070C0"/>
                    </a:solidFill>
                  </a:rPr>
                  <a:t> 0 </a:t>
                </a:r>
                <a14:m>
                  <m:oMath xmlns:m="http://schemas.openxmlformats.org/officeDocument/2006/math">
                    <m:r>
                      <a:rPr lang="en-US" altLang="zh-TW" b="1" i="1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⋀</m:t>
                    </m:r>
                  </m:oMath>
                </a14:m>
                <a:r>
                  <a:rPr lang="en-US" altLang="zh-TW" b="1" dirty="0" smtClean="0">
                    <a:solidFill>
                      <a:srgbClr val="0070C0"/>
                    </a:solidFill>
                  </a:rPr>
                  <a:t> M[2] </a:t>
                </a:r>
                <a14:m>
                  <m:oMath xmlns:m="http://schemas.openxmlformats.org/officeDocument/2006/math">
                    <m:r>
                      <a:rPr lang="en-US" altLang="zh-TW" b="1" i="1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&gt;</m:t>
                    </m:r>
                  </m:oMath>
                </a14:m>
                <a:r>
                  <a:rPr lang="en-US" altLang="zh-TW" b="1" dirty="0" smtClean="0">
                    <a:solidFill>
                      <a:srgbClr val="0070C0"/>
                    </a:solidFill>
                  </a:rPr>
                  <a:t> M[1]</a:t>
                </a:r>
              </a:p>
              <a:p>
                <a:r>
                  <a:rPr lang="en-US" altLang="zh-TW" dirty="0"/>
                  <a:t>(b) For the cases where the program terminate, what does it compute?</a:t>
                </a:r>
                <a:endParaRPr lang="zh-TW" altLang="en-US" dirty="0"/>
              </a:p>
              <a:p>
                <a:r>
                  <a:rPr lang="en-US" altLang="zh-TW" b="1" dirty="0"/>
                  <a:t>input: M[1] is the dividend and M[2] is the divisor</a:t>
                </a:r>
                <a:endParaRPr lang="en-US" altLang="zh-TW" dirty="0"/>
              </a:p>
              <a:p>
                <a:r>
                  <a:rPr lang="en-US" altLang="zh-TW" b="1" dirty="0" smtClean="0"/>
                  <a:t>result</a:t>
                </a:r>
                <a:r>
                  <a:rPr lang="en-US" altLang="zh-TW" b="1" dirty="0"/>
                  <a:t>: M[1] becomes the remainder of input dividend and divisor </a:t>
                </a:r>
                <a:endParaRPr lang="en-US" altLang="zh-TW" dirty="0"/>
              </a:p>
              <a:p>
                <a:r>
                  <a:rPr lang="en-US" altLang="zh-TW" b="1" dirty="0" smtClean="0">
                    <a:solidFill>
                      <a:srgbClr val="0070C0"/>
                    </a:solidFill>
                  </a:rPr>
                  <a:t>Just M[1]</a:t>
                </a:r>
                <a:endParaRPr lang="en-US" altLang="zh-TW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" name="內容版面配置區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3"/>
                <a:stretch>
                  <a:fillRect l="-2115" t="-2561" r="-105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595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/>
              <a:t>2. Consider the following RAM program segment:</a:t>
            </a:r>
          </a:p>
          <a:p>
            <a:pPr marL="0" indent="0">
              <a:buNone/>
            </a:pPr>
            <a:r>
              <a:rPr lang="en-US" altLang="zh-TW" i="1" dirty="0" smtClean="0"/>
              <a:t>    </a:t>
            </a:r>
            <a:r>
              <a:rPr lang="en-US" altLang="zh-TW" i="1" dirty="0"/>
              <a:t>  l - 1 :...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i="1" dirty="0" smtClean="0"/>
              <a:t>    </a:t>
            </a:r>
            <a:r>
              <a:rPr lang="en-US" altLang="zh-TW" i="1" dirty="0"/>
              <a:t>  l : if M[1] = M[2] then </a:t>
            </a:r>
            <a:r>
              <a:rPr lang="en-US" altLang="zh-TW" i="1" dirty="0" smtClean="0"/>
              <a:t>    	</a:t>
            </a:r>
            <a:r>
              <a:rPr lang="en-US" altLang="zh-TW" i="1" dirty="0" err="1" smtClean="0"/>
              <a:t>goto</a:t>
            </a:r>
            <a:r>
              <a:rPr lang="en-US" altLang="zh-TW" i="1" dirty="0" smtClean="0"/>
              <a:t> </a:t>
            </a:r>
            <a:r>
              <a:rPr lang="en-US" altLang="zh-TW" i="1" dirty="0"/>
              <a:t>m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i="1" dirty="0"/>
              <a:t> </a:t>
            </a:r>
            <a:r>
              <a:rPr lang="en-US" altLang="zh-TW" i="1" dirty="0" smtClean="0"/>
              <a:t>     l </a:t>
            </a:r>
            <a:r>
              <a:rPr lang="en-US" altLang="zh-TW" i="1" dirty="0"/>
              <a:t>+ 1 : </a:t>
            </a:r>
            <a:r>
              <a:rPr lang="en-US" altLang="zh-TW" i="1" dirty="0" smtClean="0"/>
              <a:t>...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i="1" dirty="0"/>
              <a:t> </a:t>
            </a:r>
            <a:r>
              <a:rPr lang="en-US" altLang="zh-TW" i="1" dirty="0" smtClean="0"/>
              <a:t>     </a:t>
            </a:r>
            <a:r>
              <a:rPr lang="en-US" altLang="zh-TW" i="1" dirty="0"/>
              <a:t>m :</a:t>
            </a:r>
            <a:endParaRPr lang="en-US" altLang="zh-TW" dirty="0"/>
          </a:p>
          <a:p>
            <a:r>
              <a:rPr lang="en-US" altLang="zh-TW" dirty="0"/>
              <a:t>Suppose now the only conditional allowed is of the form "if M[j] &gt;= 0 then </a:t>
            </a:r>
            <a:r>
              <a:rPr lang="en-US" altLang="zh-TW" dirty="0" err="1"/>
              <a:t>goto</a:t>
            </a:r>
            <a:r>
              <a:rPr lang="en-US" altLang="zh-TW" dirty="0"/>
              <a:t> </a:t>
            </a:r>
            <a:r>
              <a:rPr lang="en-US" altLang="zh-TW" dirty="0" err="1"/>
              <a:t>i</a:t>
            </a:r>
            <a:r>
              <a:rPr lang="en-US" altLang="zh-TW" dirty="0" smtClean="0"/>
              <a:t>".</a:t>
            </a:r>
            <a:endParaRPr lang="en-US" altLang="zh-TW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/>
              <a:t>(a) How will you translate the program segment into one complying with the restriction</a:t>
            </a:r>
            <a:r>
              <a:rPr lang="en-US" altLang="zh-TW" dirty="0" smtClean="0"/>
              <a:t>?</a:t>
            </a:r>
          </a:p>
          <a:p>
            <a:endParaRPr lang="en-US" altLang="zh-TW" dirty="0"/>
          </a:p>
          <a:p>
            <a:endParaRPr lang="zh-TW" altLang="en-US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59596"/>
            <a:ext cx="4381500" cy="293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875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2 (cont.)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(b) What assumptions do you need to make about the other parts of the program</a:t>
            </a:r>
            <a:r>
              <a:rPr lang="en-US" altLang="zh-TW" dirty="0" smtClean="0"/>
              <a:t>?</a:t>
            </a:r>
          </a:p>
          <a:p>
            <a:r>
              <a:rPr lang="en-US" altLang="zh-TW" dirty="0"/>
              <a:t> </a:t>
            </a:r>
            <a:r>
              <a:rPr lang="en-US" altLang="zh-TW" b="1" dirty="0"/>
              <a:t>In the origin code after "l", if there have any "</a:t>
            </a:r>
            <a:r>
              <a:rPr lang="en-US" altLang="zh-TW" b="1" dirty="0" err="1"/>
              <a:t>goto</a:t>
            </a:r>
            <a:r>
              <a:rPr lang="en-US" altLang="zh-TW" b="1" dirty="0"/>
              <a:t> x", </a:t>
            </a:r>
            <a:r>
              <a:rPr lang="en-US" altLang="zh-TW" b="1" dirty="0" smtClean="0"/>
              <a:t>which x &gt; l,  the </a:t>
            </a:r>
            <a:r>
              <a:rPr lang="en-US" altLang="zh-TW" b="1" dirty="0"/>
              <a:t>x need to be replaced by </a:t>
            </a:r>
            <a:r>
              <a:rPr lang="en-US" altLang="zh-TW" b="1" dirty="0" smtClean="0"/>
              <a:t>x+4 and M[3</a:t>
            </a:r>
            <a:r>
              <a:rPr lang="en-US" altLang="zh-TW" b="1" dirty="0"/>
              <a:t>] is </a:t>
            </a:r>
            <a:r>
              <a:rPr lang="en-US" altLang="zh-TW" b="1" dirty="0" smtClean="0"/>
              <a:t>free.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4997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solidFill>
                  <a:srgbClr val="222222"/>
                </a:solidFill>
                <a:latin typeface="arial"/>
              </a:rPr>
              <a:t>3. Consider the expression (-b + </a:t>
            </a:r>
            <a:r>
              <a:rPr lang="en-US" altLang="zh-TW" dirty="0" err="1">
                <a:solidFill>
                  <a:srgbClr val="222222"/>
                </a:solidFill>
                <a:latin typeface="arial"/>
              </a:rPr>
              <a:t>sqrt</a:t>
            </a:r>
            <a:r>
              <a:rPr lang="en-US" altLang="zh-TW" dirty="0">
                <a:solidFill>
                  <a:srgbClr val="222222"/>
                </a:solidFill>
                <a:latin typeface="arial"/>
              </a:rPr>
              <a:t>(b*b - 4*a*c))/(2*a), where </a:t>
            </a:r>
            <a:r>
              <a:rPr lang="en-US" altLang="zh-TW" dirty="0" err="1">
                <a:solidFill>
                  <a:srgbClr val="222222"/>
                </a:solidFill>
                <a:latin typeface="arial"/>
              </a:rPr>
              <a:t>sqrt</a:t>
            </a:r>
            <a:r>
              <a:rPr lang="en-US" altLang="zh-TW" dirty="0">
                <a:solidFill>
                  <a:srgbClr val="222222"/>
                </a:solidFill>
                <a:latin typeface="arial"/>
              </a:rPr>
              <a:t> is a </a:t>
            </a:r>
            <a:r>
              <a:rPr lang="en-US" altLang="zh-TW" dirty="0" smtClean="0">
                <a:solidFill>
                  <a:srgbClr val="222222"/>
                </a:solidFill>
                <a:latin typeface="arial"/>
              </a:rPr>
              <a:t>function taking </a:t>
            </a:r>
            <a:r>
              <a:rPr lang="en-US" altLang="zh-TW" dirty="0">
                <a:solidFill>
                  <a:srgbClr val="222222"/>
                </a:solidFill>
                <a:latin typeface="arial"/>
              </a:rPr>
              <a:t>the square root of its argument.</a:t>
            </a:r>
          </a:p>
          <a:p>
            <a:r>
              <a:rPr lang="en-US" altLang="zh-TW" dirty="0">
                <a:solidFill>
                  <a:srgbClr val="222222"/>
                </a:solidFill>
                <a:latin typeface="arial"/>
              </a:rPr>
              <a:t>(a) Rewrite the expression in </a:t>
            </a:r>
            <a:r>
              <a:rPr lang="en-US" altLang="zh-TW" dirty="0" err="1" smtClean="0">
                <a:solidFill>
                  <a:srgbClr val="222222"/>
                </a:solidFill>
                <a:latin typeface="arial"/>
              </a:rPr>
              <a:t>prex</a:t>
            </a:r>
            <a:r>
              <a:rPr lang="en-US" altLang="zh-TW" dirty="0" smtClean="0">
                <a:solidFill>
                  <a:srgbClr val="222222"/>
                </a:solidFill>
                <a:latin typeface="arial"/>
              </a:rPr>
              <a:t> </a:t>
            </a:r>
            <a:r>
              <a:rPr lang="en-US" altLang="zh-TW" dirty="0">
                <a:solidFill>
                  <a:srgbClr val="222222"/>
                </a:solidFill>
                <a:latin typeface="arial"/>
              </a:rPr>
              <a:t>notation.</a:t>
            </a:r>
          </a:p>
          <a:p>
            <a:pPr marL="0" indent="0">
              <a:buNone/>
            </a:pPr>
            <a:r>
              <a:rPr lang="en-US" altLang="zh-TW" dirty="0" smtClean="0">
                <a:solidFill>
                  <a:srgbClr val="222222"/>
                </a:solidFill>
                <a:latin typeface="arial"/>
              </a:rPr>
              <a:t>	</a:t>
            </a:r>
            <a:r>
              <a:rPr lang="en-US" altLang="zh-TW" dirty="0">
                <a:solidFill>
                  <a:srgbClr val="222222"/>
                </a:solidFill>
                <a:latin typeface="arial"/>
              </a:rPr>
              <a:t>   </a:t>
            </a:r>
            <a:r>
              <a:rPr lang="en-US" altLang="zh-TW" b="1" dirty="0">
                <a:solidFill>
                  <a:srgbClr val="222222"/>
                </a:solidFill>
                <a:latin typeface="arial"/>
              </a:rPr>
              <a:t> / + - </a:t>
            </a:r>
            <a:r>
              <a:rPr lang="en-US" altLang="zh-TW" b="1" dirty="0" smtClean="0">
                <a:solidFill>
                  <a:srgbClr val="222222"/>
                </a:solidFill>
                <a:latin typeface="arial"/>
              </a:rPr>
              <a:t>b </a:t>
            </a:r>
            <a:r>
              <a:rPr lang="en-US" altLang="zh-TW" b="1" dirty="0" err="1">
                <a:solidFill>
                  <a:srgbClr val="222222"/>
                </a:solidFill>
                <a:latin typeface="arial"/>
              </a:rPr>
              <a:t>sqrt</a:t>
            </a:r>
            <a:r>
              <a:rPr lang="en-US" altLang="zh-TW" b="1" dirty="0">
                <a:solidFill>
                  <a:srgbClr val="222222"/>
                </a:solidFill>
                <a:latin typeface="arial"/>
              </a:rPr>
              <a:t> - * b </a:t>
            </a:r>
            <a:r>
              <a:rPr lang="en-US" altLang="zh-TW" b="1" dirty="0" err="1">
                <a:solidFill>
                  <a:srgbClr val="222222"/>
                </a:solidFill>
                <a:latin typeface="arial"/>
              </a:rPr>
              <a:t>b</a:t>
            </a:r>
            <a:r>
              <a:rPr lang="en-US" altLang="zh-TW" b="1" dirty="0">
                <a:solidFill>
                  <a:srgbClr val="222222"/>
                </a:solidFill>
                <a:latin typeface="arial"/>
              </a:rPr>
              <a:t> * 4 * a c * 2 a </a:t>
            </a:r>
            <a:endParaRPr lang="en-US" altLang="zh-TW" dirty="0">
              <a:solidFill>
                <a:srgbClr val="222222"/>
              </a:solidFill>
              <a:latin typeface="arial"/>
            </a:endParaRPr>
          </a:p>
          <a:p>
            <a:r>
              <a:rPr lang="en-US" altLang="zh-TW" dirty="0">
                <a:solidFill>
                  <a:srgbClr val="222222"/>
                </a:solidFill>
                <a:latin typeface="arial"/>
              </a:rPr>
              <a:t>(b) Rewrite the expression in </a:t>
            </a:r>
            <a:r>
              <a:rPr lang="en-US" altLang="zh-TW" dirty="0" err="1" smtClean="0">
                <a:solidFill>
                  <a:srgbClr val="222222"/>
                </a:solidFill>
                <a:latin typeface="arial"/>
              </a:rPr>
              <a:t>postx</a:t>
            </a:r>
            <a:r>
              <a:rPr lang="en-US" altLang="zh-TW" dirty="0" smtClean="0">
                <a:solidFill>
                  <a:srgbClr val="222222"/>
                </a:solidFill>
                <a:latin typeface="arial"/>
              </a:rPr>
              <a:t> </a:t>
            </a:r>
            <a:r>
              <a:rPr lang="en-US" altLang="zh-TW" dirty="0">
                <a:solidFill>
                  <a:srgbClr val="222222"/>
                </a:solidFill>
                <a:latin typeface="arial"/>
              </a:rPr>
              <a:t>notation.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222222"/>
                </a:solidFill>
                <a:latin typeface="arial"/>
              </a:rPr>
              <a:t>	  </a:t>
            </a:r>
            <a:r>
              <a:rPr lang="en-US" altLang="zh-TW" b="1" dirty="0">
                <a:solidFill>
                  <a:srgbClr val="222222"/>
                </a:solidFill>
                <a:latin typeface="arial"/>
              </a:rPr>
              <a:t> </a:t>
            </a:r>
            <a:r>
              <a:rPr lang="en-US" altLang="zh-TW" b="1" dirty="0" smtClean="0">
                <a:solidFill>
                  <a:srgbClr val="222222"/>
                </a:solidFill>
                <a:latin typeface="arial"/>
              </a:rPr>
              <a:t> </a:t>
            </a:r>
            <a:r>
              <a:rPr lang="en-US" altLang="zh-TW" b="1" dirty="0">
                <a:solidFill>
                  <a:srgbClr val="222222"/>
                </a:solidFill>
                <a:latin typeface="arial"/>
              </a:rPr>
              <a:t>b - b </a:t>
            </a:r>
            <a:r>
              <a:rPr lang="en-US" altLang="zh-TW" b="1" dirty="0" err="1">
                <a:solidFill>
                  <a:srgbClr val="222222"/>
                </a:solidFill>
                <a:latin typeface="arial"/>
              </a:rPr>
              <a:t>b</a:t>
            </a:r>
            <a:r>
              <a:rPr lang="en-US" altLang="zh-TW" b="1" dirty="0">
                <a:solidFill>
                  <a:srgbClr val="222222"/>
                </a:solidFill>
                <a:latin typeface="arial"/>
              </a:rPr>
              <a:t> * 4 a * c * - </a:t>
            </a:r>
            <a:r>
              <a:rPr lang="en-US" altLang="zh-TW" b="1" dirty="0" err="1">
                <a:solidFill>
                  <a:srgbClr val="222222"/>
                </a:solidFill>
                <a:latin typeface="arial"/>
              </a:rPr>
              <a:t>sqrt</a:t>
            </a:r>
            <a:r>
              <a:rPr lang="en-US" altLang="zh-TW" b="1" dirty="0">
                <a:solidFill>
                  <a:srgbClr val="222222"/>
                </a:solidFill>
                <a:latin typeface="arial"/>
              </a:rPr>
              <a:t> + 2 a * </a:t>
            </a:r>
            <a:r>
              <a:rPr lang="en-US" altLang="zh-TW" b="1" dirty="0" smtClean="0">
                <a:solidFill>
                  <a:srgbClr val="222222"/>
                </a:solidFill>
                <a:latin typeface="arial"/>
              </a:rPr>
              <a:t>/</a:t>
            </a:r>
            <a:endParaRPr lang="en-US" altLang="zh-TW" dirty="0">
              <a:solidFill>
                <a:srgbClr val="22222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154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3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222222"/>
                </a:solidFill>
                <a:latin typeface="arial"/>
              </a:rPr>
              <a:t>(c) Draw an abstract syntax tree for the expression.</a:t>
            </a:r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22049"/>
            <a:ext cx="3208476" cy="4355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163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4. Consider the following grammar (that has been discussed in class) for real numbers: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</a:t>
            </a:r>
            <a:r>
              <a:rPr lang="en-US" altLang="zh-TW" i="1" dirty="0" smtClean="0"/>
              <a:t>&lt;</a:t>
            </a:r>
            <a:r>
              <a:rPr lang="en-US" altLang="zh-TW" i="1" dirty="0"/>
              <a:t>real-number&gt; ::= &lt;integer-part&gt;.&lt;fraction&gt;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i="1" dirty="0"/>
              <a:t> </a:t>
            </a:r>
            <a:r>
              <a:rPr lang="en-US" altLang="zh-TW" i="1" dirty="0" smtClean="0"/>
              <a:t> &lt;</a:t>
            </a:r>
            <a:r>
              <a:rPr lang="en-US" altLang="zh-TW" i="1" dirty="0"/>
              <a:t>integer-part&gt; ::= &lt;digit&gt; </a:t>
            </a:r>
            <a:endParaRPr lang="en-US" altLang="zh-TW" i="1" dirty="0" smtClean="0"/>
          </a:p>
          <a:p>
            <a:pPr marL="0" indent="0">
              <a:buNone/>
            </a:pPr>
            <a:r>
              <a:rPr lang="en-US" altLang="zh-TW" i="1" dirty="0"/>
              <a:t> </a:t>
            </a:r>
            <a:r>
              <a:rPr lang="en-US" altLang="zh-TW" i="1" dirty="0" smtClean="0"/>
              <a:t>                                  | </a:t>
            </a:r>
            <a:r>
              <a:rPr lang="en-US" altLang="zh-TW" i="1" dirty="0"/>
              <a:t>&lt;integer-part&gt;&lt;digit&gt;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i="1" dirty="0"/>
              <a:t> </a:t>
            </a:r>
            <a:r>
              <a:rPr lang="en-US" altLang="zh-TW" i="1" dirty="0" smtClean="0"/>
              <a:t> &lt;</a:t>
            </a:r>
            <a:r>
              <a:rPr lang="en-US" altLang="zh-TW" i="1" dirty="0"/>
              <a:t>fraction&gt; ::= &lt;digit&gt; | &lt;digit&gt;&lt;fraction&gt;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i="1" dirty="0"/>
              <a:t> </a:t>
            </a:r>
            <a:r>
              <a:rPr lang="en-US" altLang="zh-TW" i="1" dirty="0" smtClean="0"/>
              <a:t> &lt;</a:t>
            </a:r>
            <a:r>
              <a:rPr lang="en-US" altLang="zh-TW" i="1" dirty="0"/>
              <a:t>digit&gt; ::= 0 | 1 | 2 | 3 | 4 | 5 | 6 | 7 | 8 | 9</a:t>
            </a: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9363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</a:t>
            </a:r>
            <a:r>
              <a:rPr lang="zh-TW" altLang="en-US" dirty="0" smtClean="0"/>
              <a:t> </a:t>
            </a:r>
            <a:r>
              <a:rPr lang="en-US" altLang="zh-TW" smtClean="0"/>
              <a:t>(cont.)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>
                <a:solidFill>
                  <a:srgbClr val="222222"/>
                </a:solidFill>
                <a:latin typeface="arial"/>
              </a:rPr>
              <a:t>(a) Give a left-most derivation of the string "31.4".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222222"/>
                </a:solidFill>
                <a:latin typeface="arial"/>
              </a:rPr>
              <a:t>   </a:t>
            </a:r>
            <a:r>
              <a:rPr lang="en-US" altLang="zh-TW" b="1" dirty="0">
                <a:solidFill>
                  <a:srgbClr val="222222"/>
                </a:solidFill>
                <a:latin typeface="arial"/>
              </a:rPr>
              <a:t>real-number =&gt; integer-part . fraction</a:t>
            </a:r>
            <a:endParaRPr lang="en-US" altLang="zh-TW" dirty="0">
              <a:solidFill>
                <a:srgbClr val="222222"/>
              </a:solidFill>
              <a:latin typeface="arial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222222"/>
                </a:solidFill>
                <a:latin typeface="arial"/>
              </a:rPr>
              <a:t>   </a:t>
            </a:r>
            <a:r>
              <a:rPr lang="en-US" altLang="zh-TW" b="1" dirty="0">
                <a:solidFill>
                  <a:srgbClr val="222222"/>
                </a:solidFill>
                <a:latin typeface="arial"/>
              </a:rPr>
              <a:t>                           integer-part digit . fraction</a:t>
            </a:r>
            <a:endParaRPr lang="en-US" altLang="zh-TW" dirty="0">
              <a:solidFill>
                <a:srgbClr val="222222"/>
              </a:solidFill>
              <a:latin typeface="arial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222222"/>
                </a:solidFill>
                <a:latin typeface="arial"/>
              </a:rPr>
              <a:t>   </a:t>
            </a:r>
            <a:r>
              <a:rPr lang="en-US" altLang="zh-TW" b="1" dirty="0">
                <a:solidFill>
                  <a:srgbClr val="222222"/>
                </a:solidFill>
                <a:latin typeface="arial"/>
              </a:rPr>
              <a:t>                           digit </a:t>
            </a:r>
            <a:r>
              <a:rPr lang="en-US" altLang="zh-TW" b="1" dirty="0" err="1">
                <a:solidFill>
                  <a:srgbClr val="222222"/>
                </a:solidFill>
                <a:latin typeface="arial"/>
              </a:rPr>
              <a:t>digit</a:t>
            </a:r>
            <a:r>
              <a:rPr lang="en-US" altLang="zh-TW" b="1" dirty="0">
                <a:solidFill>
                  <a:srgbClr val="222222"/>
                </a:solidFill>
                <a:latin typeface="arial"/>
              </a:rPr>
              <a:t> . fraction</a:t>
            </a:r>
            <a:endParaRPr lang="en-US" altLang="zh-TW" dirty="0">
              <a:solidFill>
                <a:srgbClr val="222222"/>
              </a:solidFill>
              <a:latin typeface="arial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222222"/>
                </a:solidFill>
                <a:latin typeface="arial"/>
              </a:rPr>
              <a:t>   </a:t>
            </a:r>
            <a:r>
              <a:rPr lang="en-US" altLang="zh-TW" b="1" dirty="0">
                <a:solidFill>
                  <a:srgbClr val="222222"/>
                </a:solidFill>
                <a:latin typeface="arial"/>
              </a:rPr>
              <a:t>                           3 digit . fraction</a:t>
            </a:r>
            <a:endParaRPr lang="en-US" altLang="zh-TW" dirty="0">
              <a:solidFill>
                <a:srgbClr val="222222"/>
              </a:solidFill>
              <a:latin typeface="arial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222222"/>
                </a:solidFill>
                <a:latin typeface="arial"/>
              </a:rPr>
              <a:t>   </a:t>
            </a:r>
            <a:r>
              <a:rPr lang="en-US" altLang="zh-TW" b="1" dirty="0">
                <a:solidFill>
                  <a:srgbClr val="222222"/>
                </a:solidFill>
                <a:latin typeface="arial"/>
              </a:rPr>
              <a:t>                           3 1 . fraction</a:t>
            </a:r>
            <a:endParaRPr lang="en-US" altLang="zh-TW" dirty="0">
              <a:solidFill>
                <a:srgbClr val="222222"/>
              </a:solidFill>
              <a:latin typeface="arial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222222"/>
                </a:solidFill>
                <a:latin typeface="arial"/>
              </a:rPr>
              <a:t>   </a:t>
            </a:r>
            <a:r>
              <a:rPr lang="en-US" altLang="zh-TW" b="1" dirty="0">
                <a:solidFill>
                  <a:srgbClr val="222222"/>
                </a:solidFill>
                <a:latin typeface="arial"/>
              </a:rPr>
              <a:t>                           3 1 . digit</a:t>
            </a:r>
            <a:endParaRPr lang="en-US" altLang="zh-TW" dirty="0">
              <a:solidFill>
                <a:srgbClr val="222222"/>
              </a:solidFill>
              <a:latin typeface="arial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222222"/>
                </a:solidFill>
                <a:latin typeface="arial"/>
              </a:rPr>
              <a:t>   </a:t>
            </a:r>
            <a:r>
              <a:rPr lang="en-US" altLang="zh-TW" b="1" dirty="0">
                <a:solidFill>
                  <a:srgbClr val="222222"/>
                </a:solidFill>
                <a:latin typeface="arial"/>
              </a:rPr>
              <a:t>                           3 1 . </a:t>
            </a:r>
            <a:r>
              <a:rPr lang="en-US" altLang="zh-TW" b="1" dirty="0" smtClean="0">
                <a:solidFill>
                  <a:srgbClr val="222222"/>
                </a:solidFill>
                <a:latin typeface="arial"/>
              </a:rPr>
              <a:t>4</a:t>
            </a:r>
            <a:endParaRPr lang="en-US" altLang="zh-TW" dirty="0">
              <a:solidFill>
                <a:srgbClr val="22222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686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 (cont.)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TW" dirty="0"/>
              <a:t>(b) Draw tree snapshots corresponding to the derivation in Problem 4a.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4752895" y="3200464"/>
            <a:ext cx="1332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Integer-part</a:t>
            </a:r>
            <a:endParaRPr lang="zh-TW" altLang="en-US" b="1" dirty="0"/>
          </a:p>
        </p:txBody>
      </p:sp>
      <p:sp>
        <p:nvSpPr>
          <p:cNvPr id="8" name="文字方塊 7"/>
          <p:cNvSpPr txBox="1"/>
          <p:nvPr/>
        </p:nvSpPr>
        <p:spPr>
          <a:xfrm>
            <a:off x="5900111" y="2696408"/>
            <a:ext cx="1421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Real-number</a:t>
            </a:r>
            <a:endParaRPr lang="zh-TW" altLang="en-US" b="1" dirty="0"/>
          </a:p>
        </p:txBody>
      </p:sp>
      <p:sp>
        <p:nvSpPr>
          <p:cNvPr id="9" name="文字方塊 8"/>
          <p:cNvSpPr txBox="1"/>
          <p:nvPr/>
        </p:nvSpPr>
        <p:spPr>
          <a:xfrm>
            <a:off x="6939373" y="3182200"/>
            <a:ext cx="928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fraction</a:t>
            </a:r>
            <a:endParaRPr lang="zh-TW" altLang="en-US" b="1" dirty="0"/>
          </a:p>
        </p:txBody>
      </p:sp>
      <p:sp>
        <p:nvSpPr>
          <p:cNvPr id="10" name="文字方塊 9"/>
          <p:cNvSpPr txBox="1"/>
          <p:nvPr/>
        </p:nvSpPr>
        <p:spPr>
          <a:xfrm>
            <a:off x="4143158" y="3848536"/>
            <a:ext cx="1328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integer-part</a:t>
            </a:r>
            <a:endParaRPr lang="zh-TW" altLang="en-US" b="1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4139952" y="4566656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digit</a:t>
            </a:r>
            <a:endParaRPr lang="zh-TW" altLang="en-US" b="1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6488317" y="5216688"/>
            <a:ext cx="245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.</a:t>
            </a:r>
            <a:endParaRPr lang="zh-TW" altLang="en-US" b="1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4290795" y="52147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3</a:t>
            </a:r>
            <a:endParaRPr lang="zh-TW" altLang="en-US" b="1" dirty="0"/>
          </a:p>
        </p:txBody>
      </p:sp>
      <p:cxnSp>
        <p:nvCxnSpPr>
          <p:cNvPr id="14" name="直線接點 13"/>
          <p:cNvCxnSpPr>
            <a:stCxn id="8" idx="2"/>
            <a:endCxn id="9" idx="0"/>
          </p:cNvCxnSpPr>
          <p:nvPr/>
        </p:nvCxnSpPr>
        <p:spPr>
          <a:xfrm>
            <a:off x="6611107" y="3065740"/>
            <a:ext cx="792368" cy="1164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>
            <a:stCxn id="8" idx="2"/>
            <a:endCxn id="7" idx="0"/>
          </p:cNvCxnSpPr>
          <p:nvPr/>
        </p:nvCxnSpPr>
        <p:spPr>
          <a:xfrm flipH="1">
            <a:off x="5419392" y="3065740"/>
            <a:ext cx="1191715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>
            <a:stCxn id="8" idx="2"/>
            <a:endCxn id="12" idx="0"/>
          </p:cNvCxnSpPr>
          <p:nvPr/>
        </p:nvCxnSpPr>
        <p:spPr>
          <a:xfrm>
            <a:off x="6611107" y="3065740"/>
            <a:ext cx="0" cy="21509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>
            <a:stCxn id="7" idx="2"/>
            <a:endCxn id="10" idx="0"/>
          </p:cNvCxnSpPr>
          <p:nvPr/>
        </p:nvCxnSpPr>
        <p:spPr>
          <a:xfrm flipH="1">
            <a:off x="4807250" y="3569796"/>
            <a:ext cx="612142" cy="278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/>
          <p:cNvCxnSpPr>
            <a:stCxn id="10" idx="2"/>
            <a:endCxn id="11" idx="0"/>
          </p:cNvCxnSpPr>
          <p:nvPr/>
        </p:nvCxnSpPr>
        <p:spPr>
          <a:xfrm flipH="1">
            <a:off x="4444683" y="4217868"/>
            <a:ext cx="362567" cy="3487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/>
          <p:cNvCxnSpPr>
            <a:stCxn id="11" idx="2"/>
            <a:endCxn id="13" idx="0"/>
          </p:cNvCxnSpPr>
          <p:nvPr/>
        </p:nvCxnSpPr>
        <p:spPr>
          <a:xfrm flipH="1">
            <a:off x="4441638" y="4935988"/>
            <a:ext cx="3045" cy="278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5702824" y="3848536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digit</a:t>
            </a:r>
            <a:endParaRPr lang="zh-TW" altLang="en-US" b="1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5853942" y="52703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1</a:t>
            </a:r>
            <a:endParaRPr lang="zh-TW" altLang="en-US" b="1" dirty="0"/>
          </a:p>
        </p:txBody>
      </p:sp>
      <p:cxnSp>
        <p:nvCxnSpPr>
          <p:cNvPr id="22" name="直線接點 21"/>
          <p:cNvCxnSpPr>
            <a:stCxn id="20" idx="2"/>
            <a:endCxn id="21" idx="0"/>
          </p:cNvCxnSpPr>
          <p:nvPr/>
        </p:nvCxnSpPr>
        <p:spPr>
          <a:xfrm flipH="1">
            <a:off x="6004785" y="4217868"/>
            <a:ext cx="2770" cy="10525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/>
          <p:cNvCxnSpPr>
            <a:stCxn id="7" idx="2"/>
            <a:endCxn id="20" idx="0"/>
          </p:cNvCxnSpPr>
          <p:nvPr/>
        </p:nvCxnSpPr>
        <p:spPr>
          <a:xfrm>
            <a:off x="5419392" y="3569796"/>
            <a:ext cx="588163" cy="278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7098744" y="3857190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digit</a:t>
            </a:r>
            <a:endParaRPr lang="zh-TW" altLang="en-US" b="1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7252632" y="529191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4</a:t>
            </a:r>
            <a:endParaRPr lang="zh-TW" altLang="en-US" b="1" dirty="0"/>
          </a:p>
        </p:txBody>
      </p:sp>
      <p:cxnSp>
        <p:nvCxnSpPr>
          <p:cNvPr id="26" name="直線接點 25"/>
          <p:cNvCxnSpPr>
            <a:stCxn id="24" idx="2"/>
            <a:endCxn id="25" idx="0"/>
          </p:cNvCxnSpPr>
          <p:nvPr/>
        </p:nvCxnSpPr>
        <p:spPr>
          <a:xfrm>
            <a:off x="7403475" y="4226522"/>
            <a:ext cx="0" cy="1065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/>
          <p:cNvCxnSpPr>
            <a:stCxn id="9" idx="2"/>
            <a:endCxn id="24" idx="0"/>
          </p:cNvCxnSpPr>
          <p:nvPr/>
        </p:nvCxnSpPr>
        <p:spPr>
          <a:xfrm>
            <a:off x="7403475" y="3551532"/>
            <a:ext cx="0" cy="305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77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20" grpId="0"/>
      <p:bldP spid="21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5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5. Consider the following grammar (that has been discussed in class) for arithmetic </a:t>
            </a:r>
            <a:r>
              <a:rPr lang="en-US" altLang="zh-TW" dirty="0" err="1" smtClean="0"/>
              <a:t>expres-sions</a:t>
            </a:r>
            <a:r>
              <a:rPr lang="en-US" altLang="zh-TW" dirty="0"/>
              <a:t>: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en-US" altLang="zh-TW" dirty="0"/>
              <a:t> </a:t>
            </a:r>
            <a:r>
              <a:rPr lang="en-US" altLang="zh-TW" i="1" dirty="0"/>
              <a:t>E ::= E + T </a:t>
            </a:r>
            <a:r>
              <a:rPr lang="en-US" altLang="zh-TW" i="1" dirty="0" smtClean="0"/>
              <a:t>| </a:t>
            </a:r>
            <a:r>
              <a:rPr lang="en-US" altLang="zh-TW" i="1" dirty="0"/>
              <a:t>E  T </a:t>
            </a:r>
            <a:r>
              <a:rPr lang="en-US" altLang="zh-TW" i="1" dirty="0" smtClean="0"/>
              <a:t>| </a:t>
            </a:r>
            <a:r>
              <a:rPr lang="en-US" altLang="zh-TW" i="1" dirty="0"/>
              <a:t>T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i="1" dirty="0" smtClean="0"/>
              <a:t>   </a:t>
            </a:r>
            <a:r>
              <a:rPr lang="en-US" altLang="zh-TW" i="1" dirty="0"/>
              <a:t>  T ::= </a:t>
            </a:r>
            <a:r>
              <a:rPr lang="en-US" altLang="zh-TW" i="1" dirty="0" smtClean="0"/>
              <a:t>T * </a:t>
            </a:r>
            <a:r>
              <a:rPr lang="en-US" altLang="zh-TW" i="1" dirty="0"/>
              <a:t>F </a:t>
            </a:r>
            <a:r>
              <a:rPr lang="en-US" altLang="zh-TW" i="1" dirty="0" smtClean="0"/>
              <a:t>| </a:t>
            </a:r>
            <a:r>
              <a:rPr lang="en-US" altLang="zh-TW" i="1" dirty="0"/>
              <a:t>T /</a:t>
            </a:r>
            <a:r>
              <a:rPr lang="en-US" altLang="zh-TW" i="1" dirty="0" smtClean="0"/>
              <a:t> F | </a:t>
            </a:r>
            <a:r>
              <a:rPr lang="en-US" altLang="zh-TW" i="1" dirty="0"/>
              <a:t>F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i="1" dirty="0" smtClean="0"/>
              <a:t>   </a:t>
            </a:r>
            <a:r>
              <a:rPr lang="en-US" altLang="zh-TW" i="1" dirty="0"/>
              <a:t>  F ::= number </a:t>
            </a:r>
            <a:r>
              <a:rPr lang="en-US" altLang="zh-TW" i="1" dirty="0" smtClean="0"/>
              <a:t>| </a:t>
            </a:r>
            <a:r>
              <a:rPr lang="en-US" altLang="zh-TW" i="1" dirty="0"/>
              <a:t>name </a:t>
            </a:r>
            <a:r>
              <a:rPr lang="en-US" altLang="zh-TW" i="1" dirty="0" smtClean="0"/>
              <a:t>| </a:t>
            </a:r>
            <a:r>
              <a:rPr lang="en-US" altLang="zh-TW" i="1" dirty="0"/>
              <a:t>(E)</a:t>
            </a:r>
            <a:endParaRPr lang="en-US" altLang="zh-TW" dirty="0"/>
          </a:p>
          <a:p>
            <a:r>
              <a:rPr lang="en-US" altLang="zh-TW" dirty="0"/>
              <a:t>  For each of the following strings, draw a parse tree with respect to the grammar.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7434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5 </a:t>
            </a:r>
            <a:r>
              <a:rPr lang="en-US" altLang="zh-TW" smtClean="0"/>
              <a:t>(cont.)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b="0" dirty="0" smtClean="0">
                <a:ea typeface="Arial Unicode MS" pitchFamily="34" charset="-120"/>
                <a:cs typeface="Arial Unicode MS" pitchFamily="34" charset="-120"/>
              </a:rPr>
              <a:t>(a) 2 + 3 * 4.</a:t>
            </a:r>
            <a:endParaRPr lang="zh-TW" altLang="en-US" dirty="0"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zh-TW" b="0" dirty="0"/>
              <a:t>(b) (2 + 3) * 4.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1043608" y="320368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/>
              <a:t>E</a:t>
            </a:r>
            <a:endParaRPr lang="zh-TW" altLang="en-US" b="1" dirty="0"/>
          </a:p>
        </p:txBody>
      </p:sp>
      <p:sp>
        <p:nvSpPr>
          <p:cNvPr id="10" name="文字方塊 9"/>
          <p:cNvSpPr txBox="1"/>
          <p:nvPr/>
        </p:nvSpPr>
        <p:spPr>
          <a:xfrm>
            <a:off x="1556406" y="2699628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/>
              <a:t>E</a:t>
            </a:r>
            <a:endParaRPr lang="zh-TW" altLang="en-US" b="1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2411800" y="3203684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T</a:t>
            </a:r>
            <a:endParaRPr lang="zh-TW" altLang="en-US" b="1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1046814" y="3853716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T</a:t>
            </a:r>
            <a:endParaRPr lang="zh-TW" altLang="en-US" b="1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2008954" y="3853716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T</a:t>
            </a:r>
            <a:endParaRPr lang="zh-TW" altLang="en-US" b="1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2862746" y="3851756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F</a:t>
            </a:r>
            <a:endParaRPr lang="zh-TW" altLang="en-US" b="1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2005748" y="4584702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F</a:t>
            </a:r>
            <a:endParaRPr lang="zh-TW" altLang="en-US" b="1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1043608" y="4571836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F</a:t>
            </a:r>
            <a:endParaRPr lang="zh-TW" altLang="en-US" b="1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1556406" y="5219908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+</a:t>
            </a:r>
            <a:endParaRPr lang="zh-TW" altLang="en-US" b="1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2405774" y="521990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*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1043608" y="52199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/>
              <a:t>2</a:t>
            </a:r>
            <a:endParaRPr lang="zh-TW" altLang="en-US" b="1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2005748" y="52199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/>
              <a:t>3</a:t>
            </a:r>
            <a:endParaRPr lang="zh-TW" altLang="en-US" b="1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2862974" y="52199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/>
              <a:t>4</a:t>
            </a:r>
            <a:endParaRPr lang="zh-TW" altLang="en-US" b="1" dirty="0"/>
          </a:p>
        </p:txBody>
      </p:sp>
      <p:cxnSp>
        <p:nvCxnSpPr>
          <p:cNvPr id="22" name="直線接點 21"/>
          <p:cNvCxnSpPr>
            <a:stCxn id="10" idx="2"/>
            <a:endCxn id="11" idx="0"/>
          </p:cNvCxnSpPr>
          <p:nvPr/>
        </p:nvCxnSpPr>
        <p:spPr>
          <a:xfrm>
            <a:off x="1704844" y="3068960"/>
            <a:ext cx="856196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/>
          <p:cNvCxnSpPr>
            <a:stCxn id="10" idx="2"/>
            <a:endCxn id="9" idx="0"/>
          </p:cNvCxnSpPr>
          <p:nvPr/>
        </p:nvCxnSpPr>
        <p:spPr>
          <a:xfrm flipH="1">
            <a:off x="1192046" y="3068960"/>
            <a:ext cx="512798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>
            <a:stCxn id="10" idx="2"/>
            <a:endCxn id="17" idx="0"/>
          </p:cNvCxnSpPr>
          <p:nvPr/>
        </p:nvCxnSpPr>
        <p:spPr>
          <a:xfrm>
            <a:off x="1704844" y="3068960"/>
            <a:ext cx="802" cy="21509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/>
          <p:cNvCxnSpPr>
            <a:stCxn id="9" idx="2"/>
            <a:endCxn id="12" idx="0"/>
          </p:cNvCxnSpPr>
          <p:nvPr/>
        </p:nvCxnSpPr>
        <p:spPr>
          <a:xfrm>
            <a:off x="1192046" y="3573016"/>
            <a:ext cx="4008" cy="280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接點 25"/>
          <p:cNvCxnSpPr>
            <a:stCxn id="12" idx="2"/>
            <a:endCxn id="16" idx="0"/>
          </p:cNvCxnSpPr>
          <p:nvPr/>
        </p:nvCxnSpPr>
        <p:spPr>
          <a:xfrm flipH="1">
            <a:off x="1192848" y="4223048"/>
            <a:ext cx="3206" cy="3487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/>
          <p:cNvCxnSpPr>
            <a:stCxn id="16" idx="2"/>
            <a:endCxn id="19" idx="0"/>
          </p:cNvCxnSpPr>
          <p:nvPr/>
        </p:nvCxnSpPr>
        <p:spPr>
          <a:xfrm>
            <a:off x="1192848" y="4941168"/>
            <a:ext cx="1603" cy="278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接點 27"/>
          <p:cNvCxnSpPr>
            <a:stCxn id="11" idx="2"/>
            <a:endCxn id="13" idx="0"/>
          </p:cNvCxnSpPr>
          <p:nvPr/>
        </p:nvCxnSpPr>
        <p:spPr>
          <a:xfrm flipH="1">
            <a:off x="2158194" y="3573016"/>
            <a:ext cx="402846" cy="280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/>
          <p:cNvCxnSpPr>
            <a:stCxn id="11" idx="2"/>
            <a:endCxn id="14" idx="0"/>
          </p:cNvCxnSpPr>
          <p:nvPr/>
        </p:nvCxnSpPr>
        <p:spPr>
          <a:xfrm>
            <a:off x="2561040" y="3573016"/>
            <a:ext cx="450946" cy="278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接點 29"/>
          <p:cNvCxnSpPr>
            <a:stCxn id="13" idx="2"/>
            <a:endCxn id="15" idx="0"/>
          </p:cNvCxnSpPr>
          <p:nvPr/>
        </p:nvCxnSpPr>
        <p:spPr>
          <a:xfrm flipH="1">
            <a:off x="2154988" y="4223048"/>
            <a:ext cx="3206" cy="3616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接點 30"/>
          <p:cNvCxnSpPr>
            <a:stCxn id="15" idx="2"/>
            <a:endCxn id="20" idx="0"/>
          </p:cNvCxnSpPr>
          <p:nvPr/>
        </p:nvCxnSpPr>
        <p:spPr>
          <a:xfrm>
            <a:off x="2154988" y="4954034"/>
            <a:ext cx="1603" cy="265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接點 31"/>
          <p:cNvCxnSpPr>
            <a:stCxn id="11" idx="2"/>
            <a:endCxn id="18" idx="0"/>
          </p:cNvCxnSpPr>
          <p:nvPr/>
        </p:nvCxnSpPr>
        <p:spPr>
          <a:xfrm flipH="1">
            <a:off x="2555815" y="3573016"/>
            <a:ext cx="5225" cy="16468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接點 32"/>
          <p:cNvCxnSpPr>
            <a:stCxn id="14" idx="2"/>
            <a:endCxn id="21" idx="0"/>
          </p:cNvCxnSpPr>
          <p:nvPr/>
        </p:nvCxnSpPr>
        <p:spPr>
          <a:xfrm>
            <a:off x="3011986" y="4221088"/>
            <a:ext cx="1831" cy="9988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字方塊 33"/>
          <p:cNvSpPr txBox="1"/>
          <p:nvPr/>
        </p:nvSpPr>
        <p:spPr>
          <a:xfrm>
            <a:off x="5980057" y="3866768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/>
              <a:t>E</a:t>
            </a:r>
            <a:endParaRPr lang="zh-TW" altLang="en-US" b="1" dirty="0"/>
          </a:p>
        </p:txBody>
      </p:sp>
      <p:sp>
        <p:nvSpPr>
          <p:cNvPr id="35" name="文字方塊 34"/>
          <p:cNvSpPr txBox="1"/>
          <p:nvPr/>
        </p:nvSpPr>
        <p:spPr>
          <a:xfrm>
            <a:off x="7453964" y="1340768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/>
              <a:t>E</a:t>
            </a:r>
            <a:endParaRPr lang="zh-TW" altLang="en-US" b="1" dirty="0"/>
          </a:p>
        </p:txBody>
      </p:sp>
      <p:sp>
        <p:nvSpPr>
          <p:cNvPr id="36" name="文字方塊 35"/>
          <p:cNvSpPr txBox="1"/>
          <p:nvPr/>
        </p:nvSpPr>
        <p:spPr>
          <a:xfrm>
            <a:off x="7452360" y="1916832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T</a:t>
            </a:r>
            <a:endParaRPr lang="zh-TW" altLang="en-US" b="1" dirty="0"/>
          </a:p>
        </p:txBody>
      </p:sp>
      <p:sp>
        <p:nvSpPr>
          <p:cNvPr id="37" name="文字方塊 36"/>
          <p:cNvSpPr txBox="1"/>
          <p:nvPr/>
        </p:nvSpPr>
        <p:spPr>
          <a:xfrm>
            <a:off x="5480080" y="4962428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T</a:t>
            </a:r>
            <a:endParaRPr lang="zh-TW" altLang="en-US" b="1" dirty="0"/>
          </a:p>
        </p:txBody>
      </p:sp>
      <p:sp>
        <p:nvSpPr>
          <p:cNvPr id="38" name="文字方塊 37"/>
          <p:cNvSpPr txBox="1"/>
          <p:nvPr/>
        </p:nvSpPr>
        <p:spPr>
          <a:xfrm>
            <a:off x="5981659" y="2566864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T</a:t>
            </a:r>
            <a:endParaRPr lang="zh-TW" altLang="en-US" b="1" dirty="0"/>
          </a:p>
        </p:txBody>
      </p:sp>
      <p:sp>
        <p:nvSpPr>
          <p:cNvPr id="39" name="文字方塊 38"/>
          <p:cNvSpPr txBox="1"/>
          <p:nvPr/>
        </p:nvSpPr>
        <p:spPr>
          <a:xfrm>
            <a:off x="7903306" y="2564904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F</a:t>
            </a:r>
            <a:endParaRPr lang="zh-TW" altLang="en-US" b="1" dirty="0"/>
          </a:p>
        </p:txBody>
      </p:sp>
      <p:sp>
        <p:nvSpPr>
          <p:cNvPr id="40" name="文字方塊 39"/>
          <p:cNvSpPr txBox="1"/>
          <p:nvPr/>
        </p:nvSpPr>
        <p:spPr>
          <a:xfrm>
            <a:off x="5978453" y="3212976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F</a:t>
            </a:r>
            <a:endParaRPr lang="zh-TW" altLang="en-US" b="1" dirty="0"/>
          </a:p>
        </p:txBody>
      </p:sp>
      <p:sp>
        <p:nvSpPr>
          <p:cNvPr id="41" name="文字方塊 40"/>
          <p:cNvSpPr txBox="1"/>
          <p:nvPr/>
        </p:nvSpPr>
        <p:spPr>
          <a:xfrm>
            <a:off x="5476874" y="5506154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F</a:t>
            </a:r>
            <a:endParaRPr lang="zh-TW" altLang="en-US" b="1" dirty="0"/>
          </a:p>
        </p:txBody>
      </p:sp>
      <p:sp>
        <p:nvSpPr>
          <p:cNvPr id="42" name="文字方塊 41"/>
          <p:cNvSpPr txBox="1"/>
          <p:nvPr/>
        </p:nvSpPr>
        <p:spPr>
          <a:xfrm>
            <a:off x="5989672" y="6154226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+</a:t>
            </a:r>
            <a:endParaRPr lang="zh-TW" altLang="en-US" b="1" dirty="0"/>
          </a:p>
        </p:txBody>
      </p:sp>
      <p:sp>
        <p:nvSpPr>
          <p:cNvPr id="43" name="文字方塊 42"/>
          <p:cNvSpPr txBox="1"/>
          <p:nvPr/>
        </p:nvSpPr>
        <p:spPr>
          <a:xfrm>
            <a:off x="7446334" y="615422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*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5476874" y="615422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/>
              <a:t>2</a:t>
            </a:r>
            <a:endParaRPr lang="zh-TW" altLang="en-US" b="1" dirty="0"/>
          </a:p>
        </p:txBody>
      </p:sp>
      <p:sp>
        <p:nvSpPr>
          <p:cNvPr id="45" name="文字方塊 44"/>
          <p:cNvSpPr txBox="1"/>
          <p:nvPr/>
        </p:nvSpPr>
        <p:spPr>
          <a:xfrm>
            <a:off x="6423393" y="615422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/>
              <a:t>3</a:t>
            </a:r>
            <a:endParaRPr lang="zh-TW" altLang="en-US" b="1" dirty="0"/>
          </a:p>
        </p:txBody>
      </p:sp>
      <p:sp>
        <p:nvSpPr>
          <p:cNvPr id="46" name="文字方塊 45"/>
          <p:cNvSpPr txBox="1"/>
          <p:nvPr/>
        </p:nvSpPr>
        <p:spPr>
          <a:xfrm>
            <a:off x="7911492" y="615422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/>
              <a:t>4</a:t>
            </a:r>
            <a:endParaRPr lang="zh-TW" altLang="en-US" b="1" dirty="0"/>
          </a:p>
        </p:txBody>
      </p:sp>
      <p:cxnSp>
        <p:nvCxnSpPr>
          <p:cNvPr id="47" name="直線接點 46"/>
          <p:cNvCxnSpPr>
            <a:stCxn id="35" idx="2"/>
            <a:endCxn id="36" idx="0"/>
          </p:cNvCxnSpPr>
          <p:nvPr/>
        </p:nvCxnSpPr>
        <p:spPr>
          <a:xfrm flipH="1">
            <a:off x="7601600" y="1710100"/>
            <a:ext cx="802" cy="206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接點 47"/>
          <p:cNvCxnSpPr>
            <a:stCxn id="40" idx="2"/>
            <a:endCxn id="34" idx="0"/>
          </p:cNvCxnSpPr>
          <p:nvPr/>
        </p:nvCxnSpPr>
        <p:spPr>
          <a:xfrm>
            <a:off x="6127693" y="3582308"/>
            <a:ext cx="802" cy="2844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接點 48"/>
          <p:cNvCxnSpPr>
            <a:stCxn id="34" idx="2"/>
            <a:endCxn id="42" idx="0"/>
          </p:cNvCxnSpPr>
          <p:nvPr/>
        </p:nvCxnSpPr>
        <p:spPr>
          <a:xfrm>
            <a:off x="6128495" y="4236100"/>
            <a:ext cx="10417" cy="19181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接點 49"/>
          <p:cNvCxnSpPr>
            <a:stCxn id="34" idx="2"/>
            <a:endCxn id="61" idx="0"/>
          </p:cNvCxnSpPr>
          <p:nvPr/>
        </p:nvCxnSpPr>
        <p:spPr>
          <a:xfrm flipH="1">
            <a:off x="5625312" y="4236100"/>
            <a:ext cx="503183" cy="1826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接點 50"/>
          <p:cNvCxnSpPr>
            <a:stCxn id="37" idx="2"/>
            <a:endCxn id="41" idx="0"/>
          </p:cNvCxnSpPr>
          <p:nvPr/>
        </p:nvCxnSpPr>
        <p:spPr>
          <a:xfrm flipH="1">
            <a:off x="5626114" y="5331760"/>
            <a:ext cx="3206" cy="17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接點 51"/>
          <p:cNvCxnSpPr>
            <a:stCxn id="41" idx="2"/>
            <a:endCxn id="44" idx="0"/>
          </p:cNvCxnSpPr>
          <p:nvPr/>
        </p:nvCxnSpPr>
        <p:spPr>
          <a:xfrm>
            <a:off x="5626114" y="5875486"/>
            <a:ext cx="1603" cy="278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接點 52"/>
          <p:cNvCxnSpPr>
            <a:stCxn id="36" idx="2"/>
            <a:endCxn id="38" idx="0"/>
          </p:cNvCxnSpPr>
          <p:nvPr/>
        </p:nvCxnSpPr>
        <p:spPr>
          <a:xfrm flipH="1">
            <a:off x="6130899" y="2286164"/>
            <a:ext cx="1470701" cy="280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接點 53"/>
          <p:cNvCxnSpPr>
            <a:stCxn id="36" idx="2"/>
            <a:endCxn id="39" idx="0"/>
          </p:cNvCxnSpPr>
          <p:nvPr/>
        </p:nvCxnSpPr>
        <p:spPr>
          <a:xfrm>
            <a:off x="7601600" y="2286164"/>
            <a:ext cx="450946" cy="278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接點 54"/>
          <p:cNvCxnSpPr>
            <a:stCxn id="38" idx="2"/>
            <a:endCxn id="40" idx="0"/>
          </p:cNvCxnSpPr>
          <p:nvPr/>
        </p:nvCxnSpPr>
        <p:spPr>
          <a:xfrm flipH="1">
            <a:off x="6127693" y="2936196"/>
            <a:ext cx="3206" cy="2767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接點 55"/>
          <p:cNvCxnSpPr>
            <a:stCxn id="60" idx="2"/>
            <a:endCxn id="45" idx="0"/>
          </p:cNvCxnSpPr>
          <p:nvPr/>
        </p:nvCxnSpPr>
        <p:spPr>
          <a:xfrm>
            <a:off x="6572633" y="5379829"/>
            <a:ext cx="1603" cy="7743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接點 56"/>
          <p:cNvCxnSpPr>
            <a:stCxn id="36" idx="2"/>
            <a:endCxn id="43" idx="0"/>
          </p:cNvCxnSpPr>
          <p:nvPr/>
        </p:nvCxnSpPr>
        <p:spPr>
          <a:xfrm flipH="1">
            <a:off x="7596375" y="2286164"/>
            <a:ext cx="5225" cy="38680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接點 57"/>
          <p:cNvCxnSpPr>
            <a:stCxn id="39" idx="2"/>
            <a:endCxn id="46" idx="0"/>
          </p:cNvCxnSpPr>
          <p:nvPr/>
        </p:nvCxnSpPr>
        <p:spPr>
          <a:xfrm>
            <a:off x="8052546" y="2934236"/>
            <a:ext cx="9789" cy="3219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字方塊 58"/>
          <p:cNvSpPr txBox="1"/>
          <p:nvPr/>
        </p:nvSpPr>
        <p:spPr>
          <a:xfrm>
            <a:off x="6423393" y="4426034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T</a:t>
            </a:r>
            <a:endParaRPr lang="zh-TW" altLang="en-US" b="1" dirty="0"/>
          </a:p>
        </p:txBody>
      </p:sp>
      <p:sp>
        <p:nvSpPr>
          <p:cNvPr id="60" name="文字方塊 59"/>
          <p:cNvSpPr txBox="1"/>
          <p:nvPr/>
        </p:nvSpPr>
        <p:spPr>
          <a:xfrm>
            <a:off x="6423393" y="5010497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F</a:t>
            </a:r>
            <a:endParaRPr lang="zh-TW" altLang="en-US" b="1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5476874" y="4418702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/>
              <a:t>E</a:t>
            </a:r>
            <a:endParaRPr lang="zh-TW" altLang="en-US" b="1" dirty="0"/>
          </a:p>
        </p:txBody>
      </p:sp>
      <p:cxnSp>
        <p:nvCxnSpPr>
          <p:cNvPr id="62" name="直線接點 61"/>
          <p:cNvCxnSpPr>
            <a:stCxn id="61" idx="2"/>
            <a:endCxn id="37" idx="0"/>
          </p:cNvCxnSpPr>
          <p:nvPr/>
        </p:nvCxnSpPr>
        <p:spPr>
          <a:xfrm>
            <a:off x="5625312" y="4788034"/>
            <a:ext cx="4008" cy="17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接點 62"/>
          <p:cNvCxnSpPr>
            <a:stCxn id="59" idx="2"/>
            <a:endCxn id="60" idx="0"/>
          </p:cNvCxnSpPr>
          <p:nvPr/>
        </p:nvCxnSpPr>
        <p:spPr>
          <a:xfrm>
            <a:off x="6572633" y="4795366"/>
            <a:ext cx="0" cy="2151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接點 63"/>
          <p:cNvCxnSpPr>
            <a:stCxn id="34" idx="2"/>
            <a:endCxn id="59" idx="0"/>
          </p:cNvCxnSpPr>
          <p:nvPr/>
        </p:nvCxnSpPr>
        <p:spPr>
          <a:xfrm>
            <a:off x="6128495" y="4236100"/>
            <a:ext cx="444138" cy="1899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接點 64"/>
          <p:cNvCxnSpPr>
            <a:stCxn id="40" idx="2"/>
          </p:cNvCxnSpPr>
          <p:nvPr/>
        </p:nvCxnSpPr>
        <p:spPr>
          <a:xfrm flipH="1">
            <a:off x="5060441" y="3582308"/>
            <a:ext cx="1067252" cy="5621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接點 67"/>
          <p:cNvCxnSpPr>
            <a:endCxn id="40" idx="2"/>
          </p:cNvCxnSpPr>
          <p:nvPr/>
        </p:nvCxnSpPr>
        <p:spPr>
          <a:xfrm flipH="1" flipV="1">
            <a:off x="6127693" y="3582308"/>
            <a:ext cx="1077374" cy="5621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接點 70"/>
          <p:cNvCxnSpPr>
            <a:endCxn id="78" idx="0"/>
          </p:cNvCxnSpPr>
          <p:nvPr/>
        </p:nvCxnSpPr>
        <p:spPr>
          <a:xfrm>
            <a:off x="5060441" y="4144434"/>
            <a:ext cx="0" cy="2009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接點 75"/>
          <p:cNvCxnSpPr>
            <a:endCxn id="79" idx="0"/>
          </p:cNvCxnSpPr>
          <p:nvPr/>
        </p:nvCxnSpPr>
        <p:spPr>
          <a:xfrm flipH="1">
            <a:off x="7189451" y="4144434"/>
            <a:ext cx="15616" cy="2009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字方塊 77"/>
          <p:cNvSpPr txBox="1"/>
          <p:nvPr/>
        </p:nvSpPr>
        <p:spPr>
          <a:xfrm>
            <a:off x="4932040" y="6154226"/>
            <a:ext cx="256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(</a:t>
            </a:r>
            <a:endParaRPr lang="zh-TW" altLang="en-US" b="1" dirty="0"/>
          </a:p>
        </p:txBody>
      </p:sp>
      <p:sp>
        <p:nvSpPr>
          <p:cNvPr id="79" name="文字方塊 78"/>
          <p:cNvSpPr txBox="1"/>
          <p:nvPr/>
        </p:nvSpPr>
        <p:spPr>
          <a:xfrm>
            <a:off x="7061050" y="6154226"/>
            <a:ext cx="256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/>
              <a:t>)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117863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465</Words>
  <Application>Microsoft Office PowerPoint</Application>
  <PresentationFormat>如螢幕大小 (4:3)</PresentationFormat>
  <Paragraphs>107</Paragraphs>
  <Slides>11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2" baseType="lpstr">
      <vt:lpstr>Office 佈景主題</vt:lpstr>
      <vt:lpstr>PL HW#1 Solution</vt:lpstr>
      <vt:lpstr>Problem 1</vt:lpstr>
      <vt:lpstr>Problem 2</vt:lpstr>
      <vt:lpstr>Problem 2 (cont.)</vt:lpstr>
      <vt:lpstr>Problem 3</vt:lpstr>
      <vt:lpstr>Problem 3 (cont.)</vt:lpstr>
      <vt:lpstr>Problem 4</vt:lpstr>
      <vt:lpstr>Problem 4 (cont.)</vt:lpstr>
      <vt:lpstr>Problem 4 (cont.)</vt:lpstr>
      <vt:lpstr>Problem 5</vt:lpstr>
      <vt:lpstr>Problem 5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Narration</dc:creator>
  <cp:lastModifiedBy>Narration</cp:lastModifiedBy>
  <cp:revision>37</cp:revision>
  <dcterms:created xsi:type="dcterms:W3CDTF">2012-10-10T03:02:40Z</dcterms:created>
  <dcterms:modified xsi:type="dcterms:W3CDTF">2012-10-30T20:54:00Z</dcterms:modified>
</cp:coreProperties>
</file>