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40"/>
  </p:notesMasterIdLst>
  <p:handoutMasterIdLst>
    <p:handoutMasterId r:id="rId41"/>
  </p:handoutMasterIdLst>
  <p:sldIdLst>
    <p:sldId id="377" r:id="rId3"/>
    <p:sldId id="426" r:id="rId4"/>
    <p:sldId id="427" r:id="rId5"/>
    <p:sldId id="428" r:id="rId6"/>
    <p:sldId id="438" r:id="rId7"/>
    <p:sldId id="429" r:id="rId8"/>
    <p:sldId id="466" r:id="rId9"/>
    <p:sldId id="439" r:id="rId10"/>
    <p:sldId id="445" r:id="rId11"/>
    <p:sldId id="446" r:id="rId12"/>
    <p:sldId id="432" r:id="rId13"/>
    <p:sldId id="433" r:id="rId14"/>
    <p:sldId id="434" r:id="rId15"/>
    <p:sldId id="435" r:id="rId16"/>
    <p:sldId id="436" r:id="rId17"/>
    <p:sldId id="437" r:id="rId18"/>
    <p:sldId id="440" r:id="rId19"/>
    <p:sldId id="441" r:id="rId20"/>
    <p:sldId id="467" r:id="rId21"/>
    <p:sldId id="468" r:id="rId22"/>
    <p:sldId id="442" r:id="rId23"/>
    <p:sldId id="469" r:id="rId24"/>
    <p:sldId id="449" r:id="rId25"/>
    <p:sldId id="450" r:id="rId26"/>
    <p:sldId id="451" r:id="rId27"/>
    <p:sldId id="461" r:id="rId28"/>
    <p:sldId id="452" r:id="rId29"/>
    <p:sldId id="453" r:id="rId30"/>
    <p:sldId id="454" r:id="rId31"/>
    <p:sldId id="456" r:id="rId32"/>
    <p:sldId id="463" r:id="rId33"/>
    <p:sldId id="464" r:id="rId34"/>
    <p:sldId id="465" r:id="rId35"/>
    <p:sldId id="462" r:id="rId36"/>
    <p:sldId id="447" r:id="rId37"/>
    <p:sldId id="448" r:id="rId38"/>
    <p:sldId id="444" r:id="rId39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 varScale="1">
        <p:scale>
          <a:sx n="93" d="100"/>
          <a:sy n="93" d="100"/>
        </p:scale>
        <p:origin x="351" y="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2017/10/30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2017/10/30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CFD658E0-34D9-4DDF-B294-32A3B39223F8}" type="slidenum">
              <a:rPr kumimoji="0" lang="zh-TW" altLang="en-US" sz="1200">
                <a:latin typeface="Times" pitchFamily="18" charset="0"/>
              </a:rPr>
              <a:pPr/>
              <a:t>6</a:t>
            </a:fld>
            <a:endParaRPr kumimoji="0" lang="en-US" altLang="zh-TW" sz="1200">
              <a:latin typeface="Times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9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A0E9EAD-FDB9-4841-9F4C-1C32965DACFB}" type="slidenum">
              <a:rPr kumimoji="0" lang="zh-TW" altLang="en-US" b="0">
                <a:latin typeface="Times" pitchFamily="18" charset="0"/>
              </a:rPr>
              <a:pPr/>
              <a:t>10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dirty="0" smtClean="0"/>
          </a:p>
        </p:txBody>
      </p:sp>
      <p:sp>
        <p:nvSpPr>
          <p:cNvPr id="7373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3B12B78E-F168-4261-87FE-3E2011B770A4}" type="slidenum">
              <a:rPr kumimoji="0" lang="zh-TW" altLang="en-US" sz="1200">
                <a:latin typeface="Times" pitchFamily="18" charset="0"/>
              </a:rPr>
              <a:pPr/>
              <a:t>11</a:t>
            </a:fld>
            <a:endParaRPr kumimoji="0" lang="en-US" altLang="zh-TW" sz="120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CFD658E0-34D9-4DDF-B294-32A3B39223F8}" type="slidenum">
              <a:rPr kumimoji="0" lang="zh-TW" altLang="en-US" sz="1200">
                <a:latin typeface="Times" pitchFamily="18" charset="0"/>
              </a:rPr>
              <a:pPr/>
              <a:t>19</a:t>
            </a:fld>
            <a:endParaRPr kumimoji="0" lang="en-US" altLang="zh-TW" sz="1200">
              <a:latin typeface="Times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37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Queues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Queues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Queues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Queues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Queues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Queues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Queues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Queues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Queues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Queues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Queues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37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2017: Queues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Queues:</a:t>
            </a:r>
            <a:br>
              <a:rPr lang="en-US" altLang="zh-TW" sz="4800" dirty="0" smtClean="0"/>
            </a:br>
            <a:r>
              <a:rPr lang="en-US" altLang="zh-TW" sz="4800" dirty="0" smtClean="0"/>
              <a:t>The ADT and Its Uses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533CD70-363B-4AB8-A901-68FC3B3E0EDF}" type="slidenum">
              <a:rPr kumimoji="0" lang="zh-TW" altLang="en-US" sz="1200"/>
              <a:pPr eaLnBrk="1" hangingPunct="1"/>
              <a:t>2</a:t>
            </a:fld>
            <a:endParaRPr kumimoji="0" lang="en-US" altLang="zh-TW" sz="12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Queues (1/3)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A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queue</a:t>
            </a:r>
            <a:r>
              <a:rPr lang="en-US" altLang="zh-TW" sz="2800" dirty="0" smtClean="0"/>
              <a:t> is like a line of people.</a:t>
            </a:r>
          </a:p>
          <a:p>
            <a:pPr lvl="1" eaLnBrk="1" hangingPunct="1"/>
            <a:r>
              <a:rPr lang="en-US" altLang="zh-TW" dirty="0" smtClean="0"/>
              <a:t>The first person to join a line is the first person served, that is , to leave the line.</a:t>
            </a:r>
          </a:p>
          <a:p>
            <a:pPr eaLnBrk="1" hangingPunct="1"/>
            <a:r>
              <a:rPr lang="en-US" altLang="zh-TW" sz="2800" dirty="0" smtClean="0"/>
              <a:t>New items enter at the </a:t>
            </a:r>
            <a:r>
              <a:rPr lang="en-US" altLang="zh-TW" sz="2800" b="1" dirty="0" smtClean="0"/>
              <a:t>back</a:t>
            </a:r>
            <a:r>
              <a:rPr lang="en-US" altLang="zh-TW" sz="2800" dirty="0" smtClean="0"/>
              <a:t>, or </a:t>
            </a:r>
            <a:r>
              <a:rPr lang="en-US" altLang="zh-TW" sz="2800" b="1" dirty="0" smtClean="0"/>
              <a:t>rear</a:t>
            </a:r>
            <a:r>
              <a:rPr lang="en-US" altLang="zh-TW" sz="2800" dirty="0" smtClean="0"/>
              <a:t>, of the queue.</a:t>
            </a:r>
          </a:p>
          <a:p>
            <a:pPr eaLnBrk="1" hangingPunct="1"/>
            <a:r>
              <a:rPr lang="en-US" altLang="zh-TW" sz="2800" dirty="0" smtClean="0"/>
              <a:t>Items leave from the </a:t>
            </a:r>
            <a:r>
              <a:rPr lang="en-US" altLang="zh-TW" sz="2800" b="1" dirty="0" smtClean="0"/>
              <a:t>front</a:t>
            </a:r>
            <a:r>
              <a:rPr lang="en-US" altLang="zh-TW" sz="2800" dirty="0" smtClean="0"/>
              <a:t> of the queue.</a:t>
            </a:r>
          </a:p>
          <a:p>
            <a:pPr eaLnBrk="1" hangingPunct="1"/>
            <a:r>
              <a:rPr lang="en-US" altLang="zh-TW" sz="2800" b="1" u="sng" dirty="0" smtClean="0">
                <a:solidFill>
                  <a:srgbClr val="0070C0"/>
                </a:solidFill>
              </a:rPr>
              <a:t>First-in, first-out</a:t>
            </a:r>
            <a:r>
              <a:rPr lang="en-US" altLang="zh-TW" sz="2800" dirty="0" smtClean="0"/>
              <a:t> (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FIFO</a:t>
            </a:r>
            <a:r>
              <a:rPr lang="en-US" altLang="zh-TW" sz="2800" dirty="0" smtClean="0"/>
              <a:t>) property:</a:t>
            </a:r>
          </a:p>
          <a:p>
            <a:pPr lvl="1" eaLnBrk="1" hangingPunct="1"/>
            <a:r>
              <a:rPr lang="en-US" altLang="zh-TW" dirty="0" smtClean="0"/>
              <a:t>The </a:t>
            </a:r>
            <a:r>
              <a:rPr lang="en-US" altLang="zh-TW" b="1" dirty="0" smtClean="0"/>
              <a:t>first item inserted</a:t>
            </a:r>
            <a:r>
              <a:rPr lang="en-US" altLang="zh-TW" dirty="0" smtClean="0"/>
              <a:t> into a queue is the </a:t>
            </a:r>
            <a:r>
              <a:rPr lang="en-US" altLang="zh-TW" b="1" dirty="0" smtClean="0"/>
              <a:t>first item to leave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altLang="zh-TW" sz="2800" dirty="0" smtClean="0"/>
              <a:t>In contrast, a stack has the LIFO (Last-in, First-out) property.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7C7DA2EC-D8D1-4CC3-9FFF-6618C6C45CA9}" type="slidenum">
              <a:rPr kumimoji="0" lang="zh-TW" altLang="en-US" sz="1200"/>
              <a:pPr eaLnBrk="1" hangingPunct="1"/>
              <a:t>3</a:t>
            </a:fld>
            <a:endParaRPr kumimoji="0" lang="en-US" altLang="zh-TW" sz="120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Queues (2/3)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Queues are appropriate for many real-world situations, e.g.,</a:t>
            </a:r>
          </a:p>
          <a:p>
            <a:pPr lvl="1" eaLnBrk="1" hangingPunct="1"/>
            <a:r>
              <a:rPr lang="en-US" altLang="zh-TW" dirty="0" smtClean="0"/>
              <a:t>A line to buy a movie ticket</a:t>
            </a:r>
          </a:p>
          <a:p>
            <a:pPr lvl="1" eaLnBrk="1" hangingPunct="1"/>
            <a:r>
              <a:rPr lang="en-US" altLang="zh-TW" dirty="0" smtClean="0"/>
              <a:t>A line to check out at the bookstore</a:t>
            </a:r>
          </a:p>
          <a:p>
            <a:pPr eaLnBrk="1" hangingPunct="1"/>
            <a:r>
              <a:rPr lang="en-US" altLang="zh-TW" dirty="0" smtClean="0"/>
              <a:t>Applications in computer science</a:t>
            </a:r>
          </a:p>
          <a:p>
            <a:pPr lvl="1" eaLnBrk="1" hangingPunct="1"/>
            <a:r>
              <a:rPr lang="en-US" altLang="zh-TW" dirty="0" smtClean="0"/>
              <a:t>A request to print a document</a:t>
            </a:r>
          </a:p>
          <a:p>
            <a:pPr eaLnBrk="1" hangingPunct="1"/>
            <a:r>
              <a:rPr lang="en-US" altLang="zh-TW" dirty="0" smtClean="0"/>
              <a:t>These involve waiting and people often study them by simulations, to reduce the wait.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6998807A-FCD4-4219-A4CE-5CB80B6E5EFF}" type="slidenum">
              <a:rPr kumimoji="0" lang="zh-TW" altLang="en-US" sz="1200"/>
              <a:pPr eaLnBrk="1" hangingPunct="1"/>
              <a:t>4</a:t>
            </a:fld>
            <a:endParaRPr kumimoji="0" lang="en-US" altLang="zh-TW" sz="120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Queues (3/3)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ADT queue operations:</a:t>
            </a:r>
          </a:p>
          <a:p>
            <a:pPr lvl="1" eaLnBrk="1" hangingPunct="1"/>
            <a:r>
              <a:rPr lang="en-US" altLang="zh-TW" dirty="0" smtClean="0"/>
              <a:t>Determine whether a queue is empty.</a:t>
            </a:r>
          </a:p>
          <a:p>
            <a:pPr lvl="1" eaLnBrk="1" hangingPunct="1"/>
            <a:r>
              <a:rPr lang="en-US" altLang="zh-TW" dirty="0" smtClean="0"/>
              <a:t>Add a new item to the queue.</a:t>
            </a:r>
          </a:p>
          <a:p>
            <a:pPr lvl="1" eaLnBrk="1" hangingPunct="1"/>
            <a:r>
              <a:rPr lang="en-US" altLang="zh-TW" dirty="0" smtClean="0"/>
              <a:t>Remove the item that was </a:t>
            </a:r>
            <a:r>
              <a:rPr lang="en-US" altLang="zh-TW" u="sng" dirty="0" smtClean="0"/>
              <a:t>added earliest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Retrieve the item that was </a:t>
            </a:r>
            <a:r>
              <a:rPr lang="en-US" altLang="zh-TW" u="sng" dirty="0" smtClean="0"/>
              <a:t>added earliest</a:t>
            </a:r>
            <a:r>
              <a:rPr lang="en-US" altLang="zh-TW" dirty="0" smtClean="0"/>
              <a:t>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Queue 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5113" y="2051050"/>
            <a:ext cx="6137275" cy="27289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13-1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F4B972C-E73C-4B45-ABD9-19D7C5247743}" type="slidenum">
              <a:rPr kumimoji="0" lang="zh-TW" altLang="en-US" sz="1200"/>
              <a:pPr eaLnBrk="1" hangingPunct="1"/>
              <a:t>6</a:t>
            </a:fld>
            <a:endParaRPr kumimoji="0" lang="en-US" altLang="zh-TW" sz="120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Queue (2/4)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Data</a:t>
            </a:r>
          </a:p>
          <a:p>
            <a:pPr lvl="1" eaLnBrk="1" hangingPunct="1"/>
            <a:r>
              <a:rPr lang="en-US" altLang="zh-TW" sz="2400" dirty="0" smtClean="0"/>
              <a:t>A finite number of objects, not necessarily distinct, having the same type and </a:t>
            </a:r>
            <a:r>
              <a:rPr lang="en-US" altLang="zh-TW" sz="2400" u="sng" dirty="0" smtClean="0"/>
              <a:t>ordered by when they were added</a:t>
            </a:r>
            <a:r>
              <a:rPr lang="en-US" altLang="zh-TW" sz="2400" dirty="0" smtClean="0"/>
              <a:t>.</a:t>
            </a:r>
          </a:p>
          <a:p>
            <a:pPr eaLnBrk="1" hangingPunct="1"/>
            <a:r>
              <a:rPr lang="en-US" altLang="zh-TW" sz="2800" smtClean="0"/>
              <a:t>Operations</a:t>
            </a:r>
            <a:endParaRPr lang="en-US" altLang="zh-TW" sz="1900" dirty="0" smtClean="0"/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isEmpty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</a:p>
          <a:p>
            <a:pPr lvl="2" eaLnBrk="1" hangingPunct="1"/>
            <a:r>
              <a:rPr lang="en-US" altLang="zh-TW" dirty="0" smtClean="0"/>
              <a:t>Task: Determines whether this queue is empty.</a:t>
            </a:r>
          </a:p>
          <a:p>
            <a:pPr lvl="2" eaLnBrk="1" hangingPunct="1"/>
            <a:r>
              <a:rPr lang="en-US" altLang="zh-TW" dirty="0" smtClean="0"/>
              <a:t>Input: None.</a:t>
            </a:r>
          </a:p>
          <a:p>
            <a:pPr lvl="2" eaLnBrk="1" hangingPunct="1"/>
            <a:r>
              <a:rPr lang="en-US" altLang="zh-TW" dirty="0" smtClean="0"/>
              <a:t>Output: True if the queue is empty; false, otherwise.</a:t>
            </a:r>
            <a:endParaRPr lang="en-US" altLang="zh-TW" sz="1500" dirty="0" smtClean="0"/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enqueue</a:t>
            </a:r>
            <a:r>
              <a:rPr lang="en-US" altLang="zh-TW" sz="2400" dirty="0" smtClean="0">
                <a:latin typeface="Courier New" pitchFamily="49" charset="0"/>
              </a:rPr>
              <a:t>(</a:t>
            </a:r>
            <a:r>
              <a:rPr lang="en-US" altLang="zh-TW" sz="2400" dirty="0" err="1" smtClean="0">
                <a:latin typeface="Courier New" pitchFamily="49" charset="0"/>
              </a:rPr>
              <a:t>newEntry</a:t>
            </a:r>
            <a:r>
              <a:rPr lang="en-US" altLang="zh-TW" sz="2400" dirty="0" smtClean="0">
                <a:latin typeface="Courier New" pitchFamily="49" charset="0"/>
              </a:rPr>
              <a:t>)</a:t>
            </a:r>
          </a:p>
          <a:p>
            <a:pPr lvl="2" eaLnBrk="1" hangingPunct="1"/>
            <a:r>
              <a:rPr lang="en-US" altLang="zh-TW" dirty="0" smtClean="0"/>
              <a:t>Task: Adds </a:t>
            </a:r>
            <a:r>
              <a:rPr lang="en-US" altLang="zh-TW" dirty="0" err="1" smtClean="0">
                <a:latin typeface="Courier New" pitchFamily="49" charset="0"/>
              </a:rPr>
              <a:t>newEntry</a:t>
            </a:r>
            <a:r>
              <a:rPr lang="en-US" altLang="zh-TW" dirty="0" smtClean="0"/>
              <a:t> at the </a:t>
            </a:r>
            <a:r>
              <a:rPr lang="en-US" altLang="zh-TW" b="1" u="sng" dirty="0" smtClean="0"/>
              <a:t>back</a:t>
            </a:r>
            <a:r>
              <a:rPr lang="en-US" altLang="zh-TW" dirty="0" smtClean="0"/>
              <a:t> of this queue. </a:t>
            </a:r>
          </a:p>
          <a:p>
            <a:pPr lvl="2" eaLnBrk="1" hangingPunct="1"/>
            <a:r>
              <a:rPr lang="en-US" altLang="zh-TW" dirty="0" smtClean="0"/>
              <a:t>Input: </a:t>
            </a:r>
            <a:r>
              <a:rPr lang="en-US" altLang="zh-TW" dirty="0" err="1" smtClean="0">
                <a:latin typeface="Courier New" pitchFamily="49" charset="0"/>
              </a:rPr>
              <a:t>newEntry</a:t>
            </a:r>
            <a:endParaRPr lang="en-US" altLang="zh-TW" dirty="0" smtClean="0"/>
          </a:p>
          <a:p>
            <a:pPr lvl="2" eaLnBrk="1" hangingPunct="1"/>
            <a:r>
              <a:rPr lang="en-US" altLang="zh-TW" dirty="0" smtClean="0"/>
              <a:t>Output: True if the operation is successful; false, otherwise.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Queue 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en-US" altLang="zh-TW" sz="2400" dirty="0" err="1" smtClean="0">
                <a:latin typeface="Courier New" pitchFamily="49" charset="0"/>
              </a:rPr>
              <a:t>dequeue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  <a:endParaRPr lang="en-US" altLang="zh-TW" sz="1800" dirty="0" smtClean="0">
              <a:latin typeface="Courier New" pitchFamily="49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Task: Removes the front of this queue. That is, removes the item that was </a:t>
            </a:r>
            <a:r>
              <a:rPr lang="en-US" altLang="zh-TW" b="1" u="sng" dirty="0" smtClean="0"/>
              <a:t>added earliest</a:t>
            </a:r>
            <a:r>
              <a:rPr lang="en-US" altLang="zh-TW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Input: None.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Output: True if the operation is successful; false, otherwise.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6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err="1" smtClean="0">
                <a:latin typeface="Courier New" pitchFamily="49" charset="0"/>
              </a:rPr>
              <a:t>peekFront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  <a:endParaRPr lang="en-US" altLang="zh-TW" sz="1800" dirty="0" smtClean="0">
              <a:latin typeface="Courier New" pitchFamily="49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Task: Returns the front of this queue. That is, gets the item that was added earliest. The operation does not change the queue.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Input: None.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Output: The front of the queue.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Queue 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 scenario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6502" y="2420888"/>
            <a:ext cx="8311962" cy="3028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395536" y="3284984"/>
            <a:ext cx="83820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395536" y="3570734"/>
            <a:ext cx="83820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395536" y="3851721"/>
            <a:ext cx="83820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395536" y="4137471"/>
            <a:ext cx="83820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395536" y="4413696"/>
            <a:ext cx="83820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395536" y="4699446"/>
            <a:ext cx="83820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395536" y="4989959"/>
            <a:ext cx="83820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13-2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9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C++ Interface for Queues (1/2)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0" y="1268760"/>
            <a:ext cx="9144000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QueueInterface.h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_QUEUE_INTERFACE</a:t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#define _QUEUE_INTERFACE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QueueInterface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{</a:t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public: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Sees whether this queue is empty.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True if the queue is empty, or false if not. */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</a:t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Adds a new entry to the back of this queue.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@post If the operation was successful,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newEntry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is at the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back of the queue.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newEntry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The object to be added as a new entry.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True if the addition is successful or false if not.*/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enqueue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 = 0;</a:t>
            </a:r>
            <a:endParaRPr lang="zh-TW" altLang="en-US" dirty="0">
              <a:latin typeface="Lucida Sans Typewriter" pitchFamily="49" charset="0"/>
              <a:cs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2267BE-C9CC-487B-BAAB-7166447C2037}" type="slidenum">
              <a:rPr kumimoji="0" lang="zh-TW" altLang="en-US" b="0"/>
              <a:pPr eaLnBrk="1" hangingPunct="1"/>
              <a:t>10</a:t>
            </a:fld>
            <a:endParaRPr kumimoji="0" lang="en-US" altLang="zh-TW" b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C++ Interface for Queues (2/2)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9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tx2"/>
                </a:solidFill>
                <a:latin typeface="Courier New" pitchFamily="49" charset="0"/>
              </a:rPr>
              <a:t>	</a:t>
            </a:r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400" i="1" dirty="0" smtClean="0">
                <a:solidFill>
                  <a:schemeClr val="tx2"/>
                </a:solidFill>
              </a:rPr>
              <a:t>	</a:t>
            </a:r>
            <a:endParaRPr lang="zh-TW" altLang="en-US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2000" dirty="0" smtClean="0">
              <a:solidFill>
                <a:schemeClr val="tx2"/>
              </a:solidFill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0" y="1700808"/>
            <a:ext cx="9144000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Removes the front of this queue.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@post If the operation was successful, the front of the queue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has been removed.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True if the removal is successful or false if not. */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() = 0;</a:t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Returns the front of this queue.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@pre The queue is not empty.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@post The front of the queue has been returned, and the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queue is unchanged.</a:t>
            </a:r>
            <a:b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@return The front of the queue. */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virtual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= 0;</a:t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QueueInterface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zh-TW" altLang="en-US" dirty="0">
              <a:latin typeface="Lucida Sans Typewriter" pitchFamily="49" charset="0"/>
              <a:cs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E7BE779-6CF3-45A3-AC58-C9175355E414}" type="slidenum">
              <a:rPr kumimoji="0" lang="zh-TW" altLang="en-US" sz="1200"/>
              <a:pPr eaLnBrk="1" hangingPunct="1"/>
              <a:t>11</a:t>
            </a:fld>
            <a:endParaRPr kumimoji="0" lang="en-US" altLang="zh-TW" sz="120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Reading a String of Characters (1/2)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A queue can retain characters in the order in which they are typed:</a:t>
            </a: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sz="28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Once the characters are in a queue, the system can process them as necessary.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547664" y="2405787"/>
            <a:ext cx="6248400" cy="2031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Read a string of characters into a queue</a:t>
            </a:r>
          </a:p>
          <a:p>
            <a:pPr>
              <a:defRPr/>
            </a:pPr>
            <a:endParaRPr lang="en-US" altLang="zh-TW" sz="1800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empty queue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itchFamily="49" charset="0"/>
              </a:rPr>
              <a:t>hile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sz="1800" i="1" dirty="0" smtClean="0">
                <a:solidFill>
                  <a:srgbClr val="0070C0"/>
                </a:solidFill>
                <a:latin typeface="Lucida Sans Typewriter" pitchFamily="49" charset="0"/>
              </a:rPr>
              <a:t>not end of line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Read a new character into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ch</a:t>
            </a: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aQueue.enqueue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ch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}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endParaRPr lang="en-US" altLang="zh-TW" sz="1800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55D1BA4-9AC4-4A32-80BE-C5E809E147BF}" type="slidenum">
              <a:rPr kumimoji="0" lang="zh-TW" altLang="en-US" sz="1200"/>
              <a:pPr eaLnBrk="1" hangingPunct="1"/>
              <a:t>12</a:t>
            </a:fld>
            <a:endParaRPr kumimoji="0" lang="en-US" altLang="zh-TW" sz="120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Reading a String of Characters (2/2)</a:t>
            </a:r>
            <a:endParaRPr lang="zh-TW" altLang="en-US" dirty="0" smtClean="0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3538736" cy="4876800"/>
          </a:xfrm>
        </p:spPr>
        <p:txBody>
          <a:bodyPr/>
          <a:lstStyle/>
          <a:p>
            <a:pPr eaLnBrk="1" hangingPunct="1"/>
            <a:r>
              <a:rPr lang="en-US" altLang="zh-TW" sz="2400" dirty="0" smtClean="0"/>
              <a:t>For example, convert the typed digits into a decimal value:</a:t>
            </a:r>
          </a:p>
          <a:p>
            <a:pPr lvl="1" eaLnBrk="1" hangingPunct="1"/>
            <a:r>
              <a:rPr lang="en-US" altLang="zh-TW" sz="2200" dirty="0" smtClean="0">
                <a:latin typeface="Arial" charset="0"/>
              </a:rPr>
              <a:t>‘</a:t>
            </a:r>
            <a:r>
              <a:rPr lang="en-US" altLang="zh-TW" sz="2200" dirty="0" smtClean="0"/>
              <a:t>247</a:t>
            </a:r>
            <a:r>
              <a:rPr lang="en-US" altLang="zh-TW" sz="2200" dirty="0" smtClean="0">
                <a:latin typeface="Arial" charset="0"/>
              </a:rPr>
              <a:t>’</a:t>
            </a:r>
            <a:r>
              <a:rPr lang="en-US" altLang="zh-TW" sz="2200" dirty="0" smtClean="0"/>
              <a:t> </a:t>
            </a:r>
            <a:r>
              <a:rPr lang="en-US" altLang="zh-TW" sz="2200" dirty="0" smtClean="0">
                <a:sym typeface="Wingdings" pitchFamily="2" charset="2"/>
              </a:rPr>
              <a:t> 247.</a:t>
            </a:r>
          </a:p>
          <a:p>
            <a:pPr lvl="2" eaLnBrk="1" hangingPunct="1"/>
            <a:r>
              <a:rPr lang="en-US" altLang="zh-TW" dirty="0" smtClean="0"/>
              <a:t>2 + (0 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× </a:t>
            </a:r>
            <a:r>
              <a:rPr lang="en-US" altLang="zh-TW" dirty="0" smtClean="0"/>
              <a:t>10) = 2</a:t>
            </a:r>
          </a:p>
          <a:p>
            <a:pPr lvl="2" eaLnBrk="1" hangingPunct="1"/>
            <a:r>
              <a:rPr lang="en-US" altLang="zh-TW" dirty="0" smtClean="0"/>
              <a:t>4 + (2 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× </a:t>
            </a:r>
            <a:r>
              <a:rPr lang="en-US" altLang="zh-TW" dirty="0" smtClean="0"/>
              <a:t>10) = 24</a:t>
            </a:r>
          </a:p>
          <a:p>
            <a:pPr lvl="2" eaLnBrk="1" hangingPunct="1"/>
            <a:r>
              <a:rPr lang="en-US" altLang="zh-TW" dirty="0" smtClean="0"/>
              <a:t>7 + (24 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× </a:t>
            </a:r>
            <a:r>
              <a:rPr lang="en-US" altLang="zh-TW" dirty="0" smtClean="0"/>
              <a:t>10) = 247</a:t>
            </a:r>
          </a:p>
        </p:txBody>
      </p:sp>
      <p:sp>
        <p:nvSpPr>
          <p:cNvPr id="110597" name="Text Box 5"/>
          <p:cNvSpPr txBox="1">
            <a:spLocks noChangeArrowheads="1"/>
          </p:cNvSpPr>
          <p:nvPr/>
        </p:nvSpPr>
        <p:spPr bwMode="auto">
          <a:xfrm>
            <a:off x="3995936" y="1334373"/>
            <a:ext cx="4896544" cy="526297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600" dirty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Sans Typewriter" pitchFamily="49" charset="0"/>
              </a:rPr>
              <a:t>Converts digits in a queue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itchFamily="49" charset="0"/>
              </a:rPr>
              <a:t>aQueue</a:t>
            </a:r>
            <a:endParaRPr lang="en-US" altLang="zh-TW" sz="1600" i="1" dirty="0" smtClean="0">
              <a:solidFill>
                <a:srgbClr val="00B0F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sz="1600" i="1" dirty="0" smtClean="0">
                <a:solidFill>
                  <a:srgbClr val="00B0F0"/>
                </a:solidFill>
                <a:latin typeface="Lucida Sans Typewriter" pitchFamily="49" charset="0"/>
              </a:rPr>
              <a:t>into a decimal integer</a:t>
            </a:r>
            <a:endParaRPr lang="en-US" altLang="zh-TW" sz="1600" i="1" dirty="0">
              <a:solidFill>
                <a:srgbClr val="00B0F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getInteger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aQueue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: Queue): integer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itchFamily="49" charset="0"/>
              </a:rPr>
              <a:t>  // Get first digit, ignoring blanks</a:t>
            </a: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</a:rPr>
              <a:t>  do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{</a:t>
            </a:r>
            <a:endParaRPr lang="en-US" altLang="zh-TW" sz="16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ch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aQueue.peekFront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();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aQueue.dequeue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();</a:t>
            </a:r>
            <a:endParaRPr lang="en-US" altLang="zh-TW" sz="16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}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sz="1600" dirty="0" err="1">
                <a:solidFill>
                  <a:srgbClr val="0070C0"/>
                </a:solidFill>
                <a:latin typeface="Lucida Sans Typewriter" pitchFamily="49" charset="0"/>
              </a:rPr>
              <a:t>ch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i="1" dirty="0">
                <a:solidFill>
                  <a:srgbClr val="0070C0"/>
                </a:solidFill>
                <a:latin typeface="Lucida Sans Typewriter" pitchFamily="49" charset="0"/>
              </a:rPr>
              <a:t>is blank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  <a:endParaRPr lang="en-US" altLang="zh-TW" sz="1600" dirty="0" smtClean="0">
              <a:solidFill>
                <a:srgbClr val="00B0F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itchFamily="49" charset="0"/>
              </a:rPr>
              <a:t>C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itchFamily="49" charset="0"/>
              </a:rPr>
              <a:t>ompute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itchFamily="49" charset="0"/>
              </a:rPr>
              <a:t>n from digits in queue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n = 0</a:t>
            </a:r>
            <a:endParaRPr lang="en-US" altLang="zh-TW" sz="16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done 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=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</a:rPr>
              <a:t>  do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n 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= 10*n + 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itchFamily="49" charset="0"/>
              </a:rPr>
              <a:t>integer </a:t>
            </a:r>
            <a:r>
              <a:rPr lang="en-US" altLang="zh-TW" sz="1600" i="1" dirty="0">
                <a:solidFill>
                  <a:srgbClr val="0070C0"/>
                </a:solidFill>
                <a:latin typeface="Lucida Sans Typewriter" pitchFamily="49" charset="0"/>
              </a:rPr>
              <a:t>that </a:t>
            </a:r>
            <a:r>
              <a:rPr lang="en-US" altLang="zh-TW" sz="1600" dirty="0" err="1">
                <a:solidFill>
                  <a:srgbClr val="0070C0"/>
                </a:solidFill>
                <a:latin typeface="Lucida Sans Typewriter" pitchFamily="49" charset="0"/>
              </a:rPr>
              <a:t>ch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endParaRPr lang="en-US" altLang="zh-TW" sz="1600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            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itchFamily="49" charset="0"/>
              </a:rPr>
              <a:t>represents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  <a:endParaRPr lang="en-US" altLang="zh-TW" sz="1600" i="1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done =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aQueue.isEmpty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()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(!done) {</a:t>
            </a:r>
            <a:endParaRPr lang="en-US" altLang="zh-TW" sz="16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ch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aQueue.peekFront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();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sz="1600" dirty="0" err="1" smtClean="0">
                <a:solidFill>
                  <a:srgbClr val="0070C0"/>
                </a:solidFill>
                <a:latin typeface="Lucida Sans Typewriter" pitchFamily="49" charset="0"/>
              </a:rPr>
              <a:t>aQueue.dequeue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();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  }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}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 (!done </a:t>
            </a:r>
            <a:r>
              <a:rPr lang="en-US" altLang="zh-TW" sz="1600" i="1" dirty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 err="1">
                <a:solidFill>
                  <a:srgbClr val="0070C0"/>
                </a:solidFill>
                <a:latin typeface="Lucida Sans Typewriter" pitchFamily="49" charset="0"/>
              </a:rPr>
              <a:t>ch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600" i="1" dirty="0">
                <a:solidFill>
                  <a:srgbClr val="0070C0"/>
                </a:solidFill>
                <a:latin typeface="Lucida Sans Typewriter" pitchFamily="49" charset="0"/>
              </a:rPr>
              <a:t>is a digit</a:t>
            </a:r>
            <a:r>
              <a:rPr lang="en-US" altLang="zh-TW" sz="1600" dirty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  <a:endParaRPr lang="en-US" altLang="zh-TW" sz="1600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sz="1600" dirty="0" smtClean="0">
                <a:solidFill>
                  <a:srgbClr val="0070C0"/>
                </a:solidFill>
                <a:latin typeface="Lucida Sans Typewriter" pitchFamily="49" charset="0"/>
              </a:rPr>
              <a:t> n</a:t>
            </a:r>
            <a:endParaRPr lang="en-US" altLang="zh-TW" sz="1600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059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0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05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05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05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05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05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05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05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05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05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059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059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05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059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059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059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059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059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059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059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059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DA7A2A2-B76C-4A9F-9463-6FFE23282B21}" type="slidenum">
              <a:rPr kumimoji="0" lang="zh-TW" altLang="en-US" sz="1200"/>
              <a:pPr eaLnBrk="1" hangingPunct="1"/>
              <a:t>13</a:t>
            </a:fld>
            <a:endParaRPr kumimoji="0" lang="en-US" altLang="zh-TW" sz="12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Recognizing Palindromes (1/4)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Palindrome:</a:t>
            </a:r>
          </a:p>
          <a:p>
            <a:pPr lvl="1" eaLnBrk="1" hangingPunct="1"/>
            <a:r>
              <a:rPr lang="en-US" altLang="zh-TW" sz="2400" dirty="0" smtClean="0"/>
              <a:t>A string of characters that reads the same from left to right as its does from right to left.</a:t>
            </a:r>
          </a:p>
          <a:p>
            <a:pPr lvl="1" eaLnBrk="1" hangingPunct="1"/>
            <a:r>
              <a:rPr lang="en-US" altLang="zh-TW" sz="2400" dirty="0" smtClean="0"/>
              <a:t>E.g., </a:t>
            </a:r>
            <a:r>
              <a:rPr lang="en-US" altLang="zh-TW" sz="2400" dirty="0" err="1" smtClean="0"/>
              <a:t>abcba</a:t>
            </a:r>
            <a:r>
              <a:rPr lang="en-US" altLang="zh-TW" sz="2400" dirty="0" smtClean="0"/>
              <a:t> (yes), </a:t>
            </a:r>
            <a:r>
              <a:rPr lang="en-US" altLang="zh-TW" sz="2400" dirty="0" err="1" smtClean="0"/>
              <a:t>abcbd</a:t>
            </a:r>
            <a:r>
              <a:rPr lang="en-US" altLang="zh-TW" sz="2400" dirty="0" smtClean="0"/>
              <a:t> (no).</a:t>
            </a:r>
          </a:p>
          <a:p>
            <a:pPr eaLnBrk="1" hangingPunct="1"/>
            <a:endParaRPr lang="en-US" altLang="zh-TW" sz="2600" dirty="0" smtClean="0"/>
          </a:p>
          <a:p>
            <a:pPr eaLnBrk="1" hangingPunct="1"/>
            <a:r>
              <a:rPr lang="en-US" altLang="zh-TW" sz="2800" dirty="0" smtClean="0"/>
              <a:t>To recognize a palindrome, you can use a </a:t>
            </a:r>
            <a:r>
              <a:rPr lang="en-US" altLang="zh-TW" sz="2800" b="1" dirty="0" smtClean="0"/>
              <a:t>queue</a:t>
            </a:r>
            <a:r>
              <a:rPr lang="en-US" altLang="zh-TW" sz="2800" dirty="0" smtClean="0"/>
              <a:t> in conjunction with a </a:t>
            </a:r>
            <a:r>
              <a:rPr lang="en-US" altLang="zh-TW" sz="2800" b="1" dirty="0" smtClean="0"/>
              <a:t>stack</a:t>
            </a:r>
            <a:r>
              <a:rPr lang="en-US" altLang="zh-TW" sz="2800" dirty="0" smtClean="0"/>
              <a:t>.</a:t>
            </a:r>
            <a:endParaRPr lang="en-US" altLang="zh-TW" sz="2800" b="1" dirty="0" smtClean="0"/>
          </a:p>
          <a:p>
            <a:pPr lvl="1" eaLnBrk="1" hangingPunct="1"/>
            <a:r>
              <a:rPr lang="en-US" altLang="zh-TW" sz="2400" dirty="0" smtClean="0"/>
              <a:t>A stack reverses the order of occurrences.</a:t>
            </a:r>
          </a:p>
          <a:p>
            <a:pPr lvl="1" eaLnBrk="1" hangingPunct="1"/>
            <a:r>
              <a:rPr lang="en-US" altLang="zh-TW" sz="2400" dirty="0" smtClean="0"/>
              <a:t>A queue preserves the order of occurrences.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93546E3-6ABA-4503-801C-36E9BAB1EE05}" type="slidenum">
              <a:rPr kumimoji="0" lang="zh-TW" altLang="en-US" sz="1200"/>
              <a:pPr eaLnBrk="1" hangingPunct="1"/>
              <a:t>14</a:t>
            </a:fld>
            <a:endParaRPr kumimoji="0" lang="en-US" altLang="zh-TW" sz="1200"/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Recognizing Palindromes (2/4)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/>
              <a:t>A recognition algorithm for palindromes:</a:t>
            </a:r>
          </a:p>
          <a:p>
            <a:pPr lvl="2" eaLnBrk="1" hangingPunct="1"/>
            <a:endParaRPr lang="en-US" altLang="zh-TW" sz="1400" dirty="0" smtClean="0"/>
          </a:p>
          <a:p>
            <a:pPr lvl="1" eaLnBrk="1" hangingPunct="1"/>
            <a:r>
              <a:rPr lang="en-US" altLang="zh-TW" sz="2200" dirty="0" smtClean="0"/>
              <a:t>As you traverse the character string from left to right, </a:t>
            </a:r>
            <a:r>
              <a:rPr lang="en-US" altLang="zh-TW" sz="2200" u="sng" dirty="0" smtClean="0"/>
              <a:t>insert each character into both a queue and a stack</a:t>
            </a:r>
            <a:r>
              <a:rPr lang="en-US" altLang="zh-TW" sz="2400" dirty="0" smtClean="0"/>
              <a:t>.</a:t>
            </a:r>
          </a:p>
          <a:p>
            <a:pPr lvl="2" eaLnBrk="1" hangingPunct="1"/>
            <a:endParaRPr lang="en-US" altLang="zh-TW" sz="1400" dirty="0" smtClean="0"/>
          </a:p>
          <a:p>
            <a:pPr lvl="1" eaLnBrk="1" hangingPunct="1"/>
            <a:r>
              <a:rPr lang="en-US" altLang="zh-TW" sz="2200" dirty="0" smtClean="0"/>
              <a:t>Compare the characters at </a:t>
            </a:r>
            <a:r>
              <a:rPr lang="en-US" altLang="zh-TW" sz="2200" u="sng" dirty="0" smtClean="0"/>
              <a:t>the front of the queue</a:t>
            </a:r>
            <a:r>
              <a:rPr lang="en-US" altLang="zh-TW" sz="2200" dirty="0" smtClean="0"/>
              <a:t> and </a:t>
            </a:r>
            <a:r>
              <a:rPr lang="en-US" altLang="zh-TW" sz="2200" u="sng" dirty="0" smtClean="0"/>
              <a:t>the top of the stack</a:t>
            </a:r>
            <a:r>
              <a:rPr lang="en-US" altLang="zh-TW" sz="2200" dirty="0" smtClean="0"/>
              <a:t>.</a:t>
            </a: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5867400" y="1784350"/>
            <a:ext cx="981075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800"/>
              <a:t>String:</a:t>
            </a:r>
          </a:p>
        </p:txBody>
      </p:sp>
      <p:sp>
        <p:nvSpPr>
          <p:cNvPr id="13318" name="Text Box 12"/>
          <p:cNvSpPr txBox="1">
            <a:spLocks noChangeArrowheads="1"/>
          </p:cNvSpPr>
          <p:nvPr/>
        </p:nvSpPr>
        <p:spPr bwMode="auto">
          <a:xfrm>
            <a:off x="5573713" y="2895600"/>
            <a:ext cx="10287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r" eaLnBrk="1" hangingPunct="1"/>
            <a:r>
              <a:rPr lang="en-US" altLang="zh-TW" sz="1800"/>
              <a:t>Queue:</a:t>
            </a:r>
          </a:p>
          <a:p>
            <a:pPr algn="r" eaLnBrk="1" hangingPunct="1"/>
            <a:r>
              <a:rPr lang="en-US" altLang="zh-TW" sz="1800"/>
              <a:t>FIFO </a:t>
            </a:r>
          </a:p>
        </p:txBody>
      </p:sp>
      <p:sp>
        <p:nvSpPr>
          <p:cNvPr id="13319" name="Text Box 13"/>
          <p:cNvSpPr txBox="1">
            <a:spLocks noChangeArrowheads="1"/>
          </p:cNvSpPr>
          <p:nvPr/>
        </p:nvSpPr>
        <p:spPr bwMode="auto">
          <a:xfrm>
            <a:off x="6638925" y="2900363"/>
            <a:ext cx="1246188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             </a:t>
            </a:r>
          </a:p>
        </p:txBody>
      </p:sp>
      <p:sp>
        <p:nvSpPr>
          <p:cNvPr id="13320" name="Text Box 14"/>
          <p:cNvSpPr txBox="1">
            <a:spLocks noChangeArrowheads="1"/>
          </p:cNvSpPr>
          <p:nvPr/>
        </p:nvSpPr>
        <p:spPr bwMode="auto">
          <a:xfrm>
            <a:off x="6519863" y="3490913"/>
            <a:ext cx="612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/>
              <a:t>front</a:t>
            </a:r>
          </a:p>
        </p:txBody>
      </p:sp>
      <p:sp>
        <p:nvSpPr>
          <p:cNvPr id="13321" name="Line 15"/>
          <p:cNvSpPr>
            <a:spLocks noChangeShapeType="1"/>
          </p:cNvSpPr>
          <p:nvPr/>
        </p:nvSpPr>
        <p:spPr bwMode="auto">
          <a:xfrm flipV="1">
            <a:off x="6792913" y="3276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322" name="Text Box 16"/>
          <p:cNvSpPr txBox="1">
            <a:spLocks noChangeArrowheads="1"/>
          </p:cNvSpPr>
          <p:nvPr/>
        </p:nvSpPr>
        <p:spPr bwMode="auto">
          <a:xfrm>
            <a:off x="7402513" y="3505200"/>
            <a:ext cx="5984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/>
              <a:t>back</a:t>
            </a:r>
          </a:p>
        </p:txBody>
      </p:sp>
      <p:sp>
        <p:nvSpPr>
          <p:cNvPr id="13323" name="Line 17"/>
          <p:cNvSpPr>
            <a:spLocks noChangeShapeType="1"/>
          </p:cNvSpPr>
          <p:nvPr/>
        </p:nvSpPr>
        <p:spPr bwMode="auto">
          <a:xfrm flipV="1">
            <a:off x="7664450" y="3276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324" name="Text Box 19"/>
          <p:cNvSpPr txBox="1">
            <a:spLocks noChangeArrowheads="1"/>
          </p:cNvSpPr>
          <p:nvPr/>
        </p:nvSpPr>
        <p:spPr bwMode="auto">
          <a:xfrm>
            <a:off x="5562600" y="4419600"/>
            <a:ext cx="9239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r" eaLnBrk="1" hangingPunct="1"/>
            <a:r>
              <a:rPr lang="en-US" altLang="zh-TW" sz="1800"/>
              <a:t>Stack:</a:t>
            </a:r>
          </a:p>
          <a:p>
            <a:pPr algn="r" eaLnBrk="1" hangingPunct="1"/>
            <a:r>
              <a:rPr lang="en-US" altLang="zh-TW" sz="1800"/>
              <a:t>LIFO </a:t>
            </a:r>
          </a:p>
        </p:txBody>
      </p:sp>
      <p:sp>
        <p:nvSpPr>
          <p:cNvPr id="16404" name="Text Box 20"/>
          <p:cNvSpPr txBox="1">
            <a:spLocks noChangeArrowheads="1"/>
          </p:cNvSpPr>
          <p:nvPr/>
        </p:nvSpPr>
        <p:spPr bwMode="auto">
          <a:xfrm>
            <a:off x="6627813" y="4424363"/>
            <a:ext cx="498475" cy="14747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 </a:t>
            </a:r>
            <a:r>
              <a:rPr lang="en-US" altLang="zh-TW" sz="1800" dirty="0" smtClean="0"/>
              <a:t>d </a:t>
            </a:r>
            <a:endParaRPr lang="en-US" altLang="zh-TW" sz="1800" dirty="0"/>
          </a:p>
          <a:p>
            <a:pPr eaLnBrk="1" hangingPunct="1"/>
            <a:r>
              <a:rPr lang="en-US" altLang="zh-TW" sz="1800" dirty="0"/>
              <a:t> b </a:t>
            </a:r>
          </a:p>
          <a:p>
            <a:pPr eaLnBrk="1" hangingPunct="1"/>
            <a:r>
              <a:rPr lang="en-US" altLang="zh-TW" sz="1800" dirty="0"/>
              <a:t> c </a:t>
            </a:r>
          </a:p>
          <a:p>
            <a:pPr eaLnBrk="1" hangingPunct="1"/>
            <a:r>
              <a:rPr lang="en-US" altLang="zh-TW" sz="1800" dirty="0"/>
              <a:t> b </a:t>
            </a:r>
          </a:p>
          <a:p>
            <a:pPr eaLnBrk="1" hangingPunct="1"/>
            <a:r>
              <a:rPr lang="en-US" altLang="zh-TW" sz="1800" dirty="0"/>
              <a:t> a</a:t>
            </a:r>
          </a:p>
        </p:txBody>
      </p:sp>
      <p:sp>
        <p:nvSpPr>
          <p:cNvPr id="13326" name="Text Box 21"/>
          <p:cNvSpPr txBox="1">
            <a:spLocks noChangeArrowheads="1"/>
          </p:cNvSpPr>
          <p:nvPr/>
        </p:nvSpPr>
        <p:spPr bwMode="auto">
          <a:xfrm>
            <a:off x="7543800" y="4495800"/>
            <a:ext cx="612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/>
              <a:t>front</a:t>
            </a:r>
          </a:p>
        </p:txBody>
      </p:sp>
      <p:sp>
        <p:nvSpPr>
          <p:cNvPr id="13327" name="Line 22"/>
          <p:cNvSpPr>
            <a:spLocks noChangeShapeType="1"/>
          </p:cNvSpPr>
          <p:nvPr/>
        </p:nvSpPr>
        <p:spPr bwMode="auto">
          <a:xfrm flipH="1" flipV="1">
            <a:off x="7239000" y="4643438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6410" name="Text Box 26"/>
          <p:cNvSpPr txBox="1">
            <a:spLocks noChangeArrowheads="1"/>
          </p:cNvSpPr>
          <p:nvPr/>
        </p:nvSpPr>
        <p:spPr bwMode="auto">
          <a:xfrm>
            <a:off x="6918325" y="1781175"/>
            <a:ext cx="320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a</a:t>
            </a:r>
          </a:p>
        </p:txBody>
      </p:sp>
      <p:sp>
        <p:nvSpPr>
          <p:cNvPr id="16411" name="Text Box 27"/>
          <p:cNvSpPr txBox="1">
            <a:spLocks noChangeArrowheads="1"/>
          </p:cNvSpPr>
          <p:nvPr/>
        </p:nvSpPr>
        <p:spPr bwMode="auto">
          <a:xfrm>
            <a:off x="7140575" y="1781175"/>
            <a:ext cx="327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b</a:t>
            </a:r>
          </a:p>
        </p:txBody>
      </p:sp>
      <p:sp>
        <p:nvSpPr>
          <p:cNvPr id="16412" name="Text Box 28"/>
          <p:cNvSpPr txBox="1">
            <a:spLocks noChangeArrowheads="1"/>
          </p:cNvSpPr>
          <p:nvPr/>
        </p:nvSpPr>
        <p:spPr bwMode="auto">
          <a:xfrm>
            <a:off x="7358063" y="1781175"/>
            <a:ext cx="3032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c</a:t>
            </a:r>
          </a:p>
        </p:txBody>
      </p:sp>
      <p:sp>
        <p:nvSpPr>
          <p:cNvPr id="16413" name="Text Box 29"/>
          <p:cNvSpPr txBox="1">
            <a:spLocks noChangeArrowheads="1"/>
          </p:cNvSpPr>
          <p:nvPr/>
        </p:nvSpPr>
        <p:spPr bwMode="auto">
          <a:xfrm>
            <a:off x="7789863" y="1781175"/>
            <a:ext cx="3289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d</a:t>
            </a:r>
          </a:p>
        </p:txBody>
      </p:sp>
      <p:sp>
        <p:nvSpPr>
          <p:cNvPr id="16414" name="Text Box 30"/>
          <p:cNvSpPr txBox="1">
            <a:spLocks noChangeArrowheads="1"/>
          </p:cNvSpPr>
          <p:nvPr/>
        </p:nvSpPr>
        <p:spPr bwMode="auto">
          <a:xfrm>
            <a:off x="7569200" y="1781175"/>
            <a:ext cx="327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b</a:t>
            </a:r>
          </a:p>
        </p:txBody>
      </p:sp>
      <p:sp>
        <p:nvSpPr>
          <p:cNvPr id="16415" name="Text Box 31"/>
          <p:cNvSpPr txBox="1">
            <a:spLocks noChangeArrowheads="1"/>
          </p:cNvSpPr>
          <p:nvPr/>
        </p:nvSpPr>
        <p:spPr bwMode="auto">
          <a:xfrm>
            <a:off x="6643688" y="2895600"/>
            <a:ext cx="320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a</a:t>
            </a:r>
          </a:p>
        </p:txBody>
      </p:sp>
      <p:sp>
        <p:nvSpPr>
          <p:cNvPr id="16416" name="Text Box 32"/>
          <p:cNvSpPr txBox="1">
            <a:spLocks noChangeArrowheads="1"/>
          </p:cNvSpPr>
          <p:nvPr/>
        </p:nvSpPr>
        <p:spPr bwMode="auto">
          <a:xfrm>
            <a:off x="6865938" y="2895600"/>
            <a:ext cx="327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b</a:t>
            </a:r>
          </a:p>
        </p:txBody>
      </p:sp>
      <p:sp>
        <p:nvSpPr>
          <p:cNvPr id="16417" name="Text Box 33"/>
          <p:cNvSpPr txBox="1">
            <a:spLocks noChangeArrowheads="1"/>
          </p:cNvSpPr>
          <p:nvPr/>
        </p:nvSpPr>
        <p:spPr bwMode="auto">
          <a:xfrm>
            <a:off x="7083425" y="2895600"/>
            <a:ext cx="303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c</a:t>
            </a:r>
          </a:p>
        </p:txBody>
      </p:sp>
      <p:sp>
        <p:nvSpPr>
          <p:cNvPr id="16418" name="Text Box 34"/>
          <p:cNvSpPr txBox="1">
            <a:spLocks noChangeArrowheads="1"/>
          </p:cNvSpPr>
          <p:nvPr/>
        </p:nvSpPr>
        <p:spPr bwMode="auto">
          <a:xfrm>
            <a:off x="7515225" y="2895600"/>
            <a:ext cx="3289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d</a:t>
            </a:r>
          </a:p>
        </p:txBody>
      </p:sp>
      <p:sp>
        <p:nvSpPr>
          <p:cNvPr id="16419" name="Text Box 35"/>
          <p:cNvSpPr txBox="1">
            <a:spLocks noChangeArrowheads="1"/>
          </p:cNvSpPr>
          <p:nvPr/>
        </p:nvSpPr>
        <p:spPr bwMode="auto">
          <a:xfrm>
            <a:off x="7294563" y="2895600"/>
            <a:ext cx="327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b</a:t>
            </a:r>
          </a:p>
        </p:txBody>
      </p:sp>
      <p:sp>
        <p:nvSpPr>
          <p:cNvPr id="16420" name="Oval 36"/>
          <p:cNvSpPr>
            <a:spLocks noChangeArrowheads="1"/>
          </p:cNvSpPr>
          <p:nvPr/>
        </p:nvSpPr>
        <p:spPr bwMode="auto">
          <a:xfrm>
            <a:off x="6677025" y="2895600"/>
            <a:ext cx="228600" cy="3810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425" name="Oval 41"/>
          <p:cNvSpPr>
            <a:spLocks noChangeArrowheads="1"/>
          </p:cNvSpPr>
          <p:nvPr/>
        </p:nvSpPr>
        <p:spPr bwMode="auto">
          <a:xfrm>
            <a:off x="6705600" y="4495800"/>
            <a:ext cx="381000" cy="2286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6" name="日期版面配置區 3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7" name="頁尾版面配置區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/>
          </a:p>
        </p:txBody>
      </p:sp>
      <p:sp>
        <p:nvSpPr>
          <p:cNvPr id="38" name="Text Box 6"/>
          <p:cNvSpPr txBox="1">
            <a:spLocks noChangeArrowheads="1"/>
          </p:cNvSpPr>
          <p:nvPr/>
        </p:nvSpPr>
        <p:spPr bwMode="auto">
          <a:xfrm>
            <a:off x="89959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13-3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10" grpId="0"/>
      <p:bldP spid="16411" grpId="0"/>
      <p:bldP spid="16412" grpId="0"/>
      <p:bldP spid="16413" grpId="0"/>
      <p:bldP spid="16414" grpId="0"/>
      <p:bldP spid="16415" grpId="0"/>
      <p:bldP spid="16416" grpId="0"/>
      <p:bldP spid="16417" grpId="0"/>
      <p:bldP spid="16418" grpId="0"/>
      <p:bldP spid="16419" grpId="0"/>
      <p:bldP spid="16420" grpId="0" animBg="1"/>
      <p:bldP spid="164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FDA321A-C826-4B39-A64A-0C0CE9F44A57}" type="slidenum">
              <a:rPr kumimoji="0" lang="zh-TW" altLang="en-US" sz="1200"/>
              <a:pPr eaLnBrk="1" hangingPunct="1"/>
              <a:t>15</a:t>
            </a:fld>
            <a:endParaRPr kumimoji="0" lang="en-US" altLang="zh-TW" sz="120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Recognizing Palindromes (3/4)</a:t>
            </a:r>
          </a:p>
        </p:txBody>
      </p:sp>
      <p:sp>
        <p:nvSpPr>
          <p:cNvPr id="64520" name="Text Box 8"/>
          <p:cNvSpPr txBox="1">
            <a:spLocks noChangeArrowheads="1"/>
          </p:cNvSpPr>
          <p:nvPr/>
        </p:nvSpPr>
        <p:spPr bwMode="auto">
          <a:xfrm>
            <a:off x="899592" y="1700808"/>
            <a:ext cx="7272808" cy="424731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800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sz="1800" i="1" dirty="0" smtClean="0">
                <a:solidFill>
                  <a:srgbClr val="00B0F0"/>
                </a:solidFill>
                <a:latin typeface="Lucida Sans Typewriter" pitchFamily="49" charset="0"/>
              </a:rPr>
              <a:t>Tests whether a given string is a palindrome.</a:t>
            </a:r>
          </a:p>
          <a:p>
            <a:pPr>
              <a:defRPr/>
            </a:pP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isPalindrome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someString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: string):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boolean</a:t>
            </a:r>
            <a:endParaRPr lang="en-US" altLang="zh-TW" sz="18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B0F0"/>
                </a:solidFill>
                <a:latin typeface="Lucida Sans Typewriter" pitchFamily="49" charset="0"/>
              </a:rPr>
              <a:t> 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sz="1800" i="1" dirty="0" smtClean="0">
                <a:solidFill>
                  <a:srgbClr val="00B0F0"/>
                </a:solidFill>
                <a:latin typeface="Lucida Sans Typewriter" pitchFamily="49" charset="0"/>
              </a:rPr>
              <a:t>Create an empty queue and an empty stack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aQueue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empty queue</a:t>
            </a:r>
            <a:endParaRPr lang="en-US" altLang="zh-TW" sz="1800" i="1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aStack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empty stack</a:t>
            </a:r>
            <a:endParaRPr lang="en-US" altLang="zh-TW" sz="1800" i="1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endParaRPr lang="en-US" altLang="zh-TW" sz="18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800" dirty="0">
                <a:solidFill>
                  <a:srgbClr val="00B0F0"/>
                </a:solidFill>
                <a:latin typeface="Lucida Sans Typewriter" pitchFamily="49" charset="0"/>
              </a:rPr>
              <a:t>  </a:t>
            </a:r>
            <a:r>
              <a:rPr lang="en-US" altLang="zh-TW" sz="1800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sz="1800" i="1" dirty="0" smtClean="0">
                <a:solidFill>
                  <a:srgbClr val="00B0F0"/>
                </a:solidFill>
                <a:latin typeface="Lucida Sans Typewriter" pitchFamily="49" charset="0"/>
              </a:rPr>
              <a:t>Add each character of the string to both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the queue and the stack</a:t>
            </a:r>
            <a:endParaRPr lang="en-US" altLang="zh-TW" sz="1800" i="1" dirty="0" smtClean="0">
              <a:solidFill>
                <a:srgbClr val="00B0F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length 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= 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itchFamily="49" charset="0"/>
              </a:rPr>
              <a:t>length </a:t>
            </a:r>
            <a:r>
              <a:rPr lang="en-US" altLang="zh-TW" sz="1800" i="1" dirty="0" smtClean="0">
                <a:solidFill>
                  <a:srgbClr val="0070C0"/>
                </a:solidFill>
                <a:latin typeface="Lucida Sans Typewriter" pitchFamily="49" charset="0"/>
              </a:rPr>
              <a:t>of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someString</a:t>
            </a:r>
            <a:endParaRPr lang="en-US" altLang="zh-TW" sz="18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sz="1800" dirty="0" err="1">
                <a:solidFill>
                  <a:srgbClr val="0070C0"/>
                </a:solidFill>
                <a:latin typeface="Lucida Sans Typewriter" pitchFamily="49" charset="0"/>
              </a:rPr>
              <a:t>i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= 1 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itchFamily="49" charset="0"/>
              </a:rPr>
              <a:t>through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length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) { </a:t>
            </a:r>
            <a:endParaRPr lang="en-US" altLang="zh-TW" sz="18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nextChar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=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i</a:t>
            </a:r>
            <a:r>
              <a:rPr lang="en-US" altLang="zh-TW" i="1" dirty="0" err="1" smtClean="0">
                <a:solidFill>
                  <a:srgbClr val="0070C0"/>
                </a:solidFill>
                <a:latin typeface="Lucida Sans Typewriter" pitchFamily="49" charset="0"/>
              </a:rPr>
              <a:t>-</a:t>
            </a:r>
            <a:r>
              <a:rPr lang="en-US" altLang="zh-TW" sz="1800" i="1" dirty="0" err="1" smtClean="0">
                <a:solidFill>
                  <a:srgbClr val="0070C0"/>
                </a:solidFill>
                <a:latin typeface="Lucida Sans Typewriter" pitchFamily="49" charset="0"/>
              </a:rPr>
              <a:t>th</a:t>
            </a:r>
            <a:r>
              <a:rPr lang="en-US" altLang="zh-TW" sz="1800" i="1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sz="1800" i="1" dirty="0">
                <a:solidFill>
                  <a:srgbClr val="0070C0"/>
                </a:solidFill>
                <a:latin typeface="Lucida Sans Typewriter" pitchFamily="49" charset="0"/>
              </a:rPr>
              <a:t>character of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someString</a:t>
            </a:r>
            <a:endParaRPr lang="en-US" altLang="zh-TW" sz="1800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aQueue.enqueue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nextChar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aStack.push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sz="1800" dirty="0" err="1" smtClean="0">
                <a:solidFill>
                  <a:srgbClr val="0070C0"/>
                </a:solidFill>
                <a:latin typeface="Lucida Sans Typewriter" pitchFamily="49" charset="0"/>
              </a:rPr>
              <a:t>nextChar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itchFamily="49" charset="0"/>
              </a:rPr>
              <a:t>}  </a:t>
            </a:r>
            <a:endParaRPr lang="en-US" altLang="zh-TW" sz="1800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5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5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5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5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5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45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5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452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5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45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5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5C1BAF8-04D6-4FF6-B637-A98FA39B6D81}" type="slidenum">
              <a:rPr kumimoji="0" lang="zh-TW" altLang="en-US" sz="1200"/>
              <a:pPr eaLnBrk="1" hangingPunct="1"/>
              <a:t>16</a:t>
            </a:fld>
            <a:endParaRPr kumimoji="0" lang="en-US" altLang="zh-TW" sz="120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Recognizing Palindromes (4/4)</a:t>
            </a:r>
            <a:endParaRPr lang="zh-TW" altLang="en-US" smtClean="0"/>
          </a:p>
        </p:txBody>
      </p:sp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251520" y="1772816"/>
            <a:ext cx="8568952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>
                <a:latin typeface="Lucida Sans Typewriter" pitchFamily="49" charset="0"/>
              </a:rPr>
              <a:t> 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Compare the queue characters with the stack characters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charactersAreEqual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=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>
                <a:solidFill>
                  <a:srgbClr val="0070C0"/>
                </a:solidFill>
                <a:latin typeface="Lucida Sans Typewriter" pitchFamily="49" charset="0"/>
              </a:rPr>
              <a:t>aQueue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i="1" dirty="0">
                <a:solidFill>
                  <a:srgbClr val="0070C0"/>
                </a:solidFill>
                <a:latin typeface="Lucida Sans Typewriter" pitchFamily="49" charset="0"/>
              </a:rPr>
              <a:t>is not empty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i="1" dirty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>
                <a:solidFill>
                  <a:srgbClr val="0070C0"/>
                </a:solidFill>
                <a:latin typeface="Lucida Sans Typewriter" pitchFamily="49" charset="0"/>
              </a:rPr>
              <a:t>charactersAreEqual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queueFront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aQueue.peekFront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</a:t>
            </a:r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stackTop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aStack.peek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</a:t>
            </a:r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endParaRPr lang="en-US" altLang="zh-TW" b="1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>
                <a:solidFill>
                  <a:srgbClr val="0070C0"/>
                </a:solidFill>
                <a:latin typeface="Lucida Sans Typewriter" pitchFamily="49" charset="0"/>
              </a:rPr>
              <a:t>queueFront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i="1" dirty="0">
                <a:solidFill>
                  <a:srgbClr val="0070C0"/>
                </a:solidFill>
                <a:latin typeface="Lucida Sans Typewriter" pitchFamily="49" charset="0"/>
              </a:rPr>
              <a:t>equals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>
                <a:solidFill>
                  <a:srgbClr val="0070C0"/>
                </a:solidFill>
                <a:latin typeface="Lucida Sans Typewriter" pitchFamily="49" charset="0"/>
              </a:rPr>
              <a:t>stackTop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>
                <a:solidFill>
                  <a:srgbClr val="0070C0"/>
                </a:solidFill>
                <a:latin typeface="Lucida Sans Typewriter" pitchFamily="49" charset="0"/>
              </a:rPr>
              <a:t>aQueue.dequeue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()</a:t>
            </a:r>
          </a:p>
          <a:p>
            <a:pPr>
              <a:defRPr/>
            </a:pP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aStack.pop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()</a:t>
            </a: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  }</a:t>
            </a: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     </a:t>
            </a:r>
            <a:r>
              <a:rPr lang="en-US" altLang="zh-TW" dirty="0" err="1">
                <a:solidFill>
                  <a:srgbClr val="0070C0"/>
                </a:solidFill>
                <a:latin typeface="Lucida Sans Typewriter" pitchFamily="49" charset="0"/>
              </a:rPr>
              <a:t>charactersAreEqual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}</a:t>
            </a: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>
                <a:solidFill>
                  <a:srgbClr val="0070C0"/>
                </a:solidFill>
                <a:latin typeface="Lucida Sans Typewriter" pitchFamily="49" charset="0"/>
              </a:rPr>
              <a:t>charactersAreEqual</a:t>
            </a:r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8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8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98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98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98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98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8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98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Priority Queues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Example : triage in a hospital’s emergency room</a:t>
            </a:r>
          </a:p>
          <a:p>
            <a:r>
              <a:rPr lang="en-US" altLang="zh-TW" dirty="0" smtClean="0">
                <a:ea typeface="新細明體" charset="-120"/>
              </a:rPr>
              <a:t>Operations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Test whether the priority queue is empty.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Add a new entry to the priority queue in its sorted position based on priority value.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Remove from priority queue the entry with the highest priority value.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Get the entry in the priority queue with the highest priority value.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Priority Queue (1/3)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8940" y="2195513"/>
            <a:ext cx="6321412" cy="2822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13-4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F4B972C-E73C-4B45-ABD9-19D7C5247743}" type="slidenum">
              <a:rPr kumimoji="0" lang="zh-TW" altLang="en-US" sz="1200"/>
              <a:pPr eaLnBrk="1" hangingPunct="1"/>
              <a:t>19</a:t>
            </a:fld>
            <a:endParaRPr kumimoji="0" lang="en-US" altLang="zh-TW" sz="120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ADT Priority Queue (2/3)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Data</a:t>
            </a:r>
          </a:p>
          <a:p>
            <a:pPr lvl="1" eaLnBrk="1" hangingPunct="1"/>
            <a:r>
              <a:rPr lang="en-US" altLang="zh-TW" sz="2400" dirty="0" smtClean="0"/>
              <a:t>A finite number of objects, not necessarily distinct, having the same type and </a:t>
            </a:r>
            <a:r>
              <a:rPr lang="en-US" altLang="zh-TW" sz="2400" u="sng" dirty="0" smtClean="0"/>
              <a:t>ordered by priorities</a:t>
            </a:r>
            <a:r>
              <a:rPr lang="en-US" altLang="zh-TW" sz="2400" dirty="0" smtClean="0"/>
              <a:t>.</a:t>
            </a:r>
          </a:p>
          <a:p>
            <a:pPr eaLnBrk="1" hangingPunct="1"/>
            <a:r>
              <a:rPr lang="en-US" altLang="zh-TW" sz="2800" dirty="0" smtClean="0"/>
              <a:t>Operations</a:t>
            </a:r>
            <a:endParaRPr lang="en-US" altLang="zh-TW" sz="1900" dirty="0" smtClean="0"/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isEmpty</a:t>
            </a:r>
            <a:r>
              <a:rPr lang="en-US" altLang="zh-TW" sz="2400" dirty="0" smtClean="0">
                <a:latin typeface="Courier New" pitchFamily="49" charset="0"/>
              </a:rPr>
              <a:t>()</a:t>
            </a:r>
          </a:p>
          <a:p>
            <a:pPr lvl="2" eaLnBrk="1" hangingPunct="1"/>
            <a:r>
              <a:rPr lang="en-US" altLang="zh-TW" dirty="0" smtClean="0"/>
              <a:t>Task: Determines whether this priority queue is empty.</a:t>
            </a:r>
          </a:p>
          <a:p>
            <a:pPr lvl="2" eaLnBrk="1" hangingPunct="1"/>
            <a:r>
              <a:rPr lang="en-US" altLang="zh-TW" dirty="0" smtClean="0"/>
              <a:t>Input: None.</a:t>
            </a:r>
          </a:p>
          <a:p>
            <a:pPr lvl="2" eaLnBrk="1" hangingPunct="1"/>
            <a:r>
              <a:rPr lang="en-US" altLang="zh-TW" dirty="0" smtClean="0"/>
              <a:t>Output: True if the priority queue is empty; false, otherwise.</a:t>
            </a:r>
            <a:endParaRPr lang="en-US" altLang="zh-TW" sz="1500" dirty="0" smtClean="0"/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add(</a:t>
            </a:r>
            <a:r>
              <a:rPr lang="en-US" altLang="zh-TW" sz="2400" dirty="0" err="1" smtClean="0">
                <a:latin typeface="Courier New" pitchFamily="49" charset="0"/>
              </a:rPr>
              <a:t>newEntry</a:t>
            </a:r>
            <a:r>
              <a:rPr lang="en-US" altLang="zh-TW" sz="2400" dirty="0" smtClean="0">
                <a:latin typeface="Courier New" pitchFamily="49" charset="0"/>
              </a:rPr>
              <a:t>)</a:t>
            </a:r>
          </a:p>
          <a:p>
            <a:pPr lvl="2" eaLnBrk="1" hangingPunct="1"/>
            <a:r>
              <a:rPr lang="en-US" altLang="zh-TW" dirty="0" smtClean="0"/>
              <a:t>Task: Adds </a:t>
            </a:r>
            <a:r>
              <a:rPr lang="en-US" altLang="zh-TW" dirty="0" err="1" smtClean="0">
                <a:latin typeface="Courier New" pitchFamily="49" charset="0"/>
              </a:rPr>
              <a:t>newEntry</a:t>
            </a:r>
            <a:r>
              <a:rPr lang="en-US" altLang="zh-TW" dirty="0" smtClean="0"/>
              <a:t> to this priority queue. </a:t>
            </a:r>
          </a:p>
          <a:p>
            <a:pPr lvl="2" eaLnBrk="1" hangingPunct="1"/>
            <a:r>
              <a:rPr lang="en-US" altLang="zh-TW" dirty="0" smtClean="0"/>
              <a:t>Input: </a:t>
            </a:r>
            <a:r>
              <a:rPr lang="en-US" altLang="zh-TW" dirty="0" err="1" smtClean="0">
                <a:latin typeface="Courier New" pitchFamily="49" charset="0"/>
              </a:rPr>
              <a:t>newEntry</a:t>
            </a:r>
            <a:endParaRPr lang="en-US" altLang="zh-TW" dirty="0" smtClean="0"/>
          </a:p>
          <a:p>
            <a:pPr lvl="2" eaLnBrk="1" hangingPunct="1"/>
            <a:r>
              <a:rPr lang="en-US" altLang="zh-TW" dirty="0" smtClean="0"/>
              <a:t>Output: True if the operation is successful; false, otherwise.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ADT Priority Queue (3/3)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latin typeface="Courier New" pitchFamily="49" charset="0"/>
              </a:rPr>
              <a:t>remove()</a:t>
            </a:r>
            <a:endParaRPr lang="en-US" altLang="zh-TW" sz="1800" dirty="0" smtClean="0">
              <a:latin typeface="Courier New" pitchFamily="49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Task: Removes the entry with the highest priority from this priority queue.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Input: None.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Output: True if the operation is successful; false, otherwise.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6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latin typeface="Courier New" pitchFamily="49" charset="0"/>
              </a:rPr>
              <a:t>peek()</a:t>
            </a:r>
            <a:endParaRPr lang="en-US" altLang="zh-TW" sz="1800" dirty="0" smtClean="0">
              <a:latin typeface="Courier New" pitchFamily="49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Task: Returns the entry in this priority queue with the highest priority. The operation does not change the priority queue.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Input: None.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Output: The entry with the highest priority.</a:t>
            </a:r>
          </a:p>
          <a:p>
            <a:pPr>
              <a:buNone/>
            </a:pP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Application: Tracking Assignments (1/2)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755576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13-5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268760"/>
            <a:ext cx="5256584" cy="36021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0" name="文字方塊 9"/>
          <p:cNvSpPr txBox="1"/>
          <p:nvPr/>
        </p:nvSpPr>
        <p:spPr>
          <a:xfrm>
            <a:off x="755576" y="5373216"/>
            <a:ext cx="7199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Note : should also provide an operation for comparing the due dates </a:t>
            </a:r>
          </a:p>
          <a:p>
            <a:r>
              <a:rPr lang="en-US" altLang="zh-TW" dirty="0" smtClean="0"/>
              <a:t>of two assignments.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Application: Tracking Assignments (2/2)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537592" y="1828800"/>
            <a:ext cx="8138864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assignmentLog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priority queue using due date as</a:t>
            </a:r>
          </a:p>
          <a:p>
            <a:pPr>
              <a:defRPr/>
            </a:pP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              the priority value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project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instance of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assignment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essay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instance of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assignment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task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instance of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assignment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errand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instance of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assignment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assignmentLog.add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(project)</a:t>
            </a: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assignmentLog.add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(essay) </a:t>
            </a: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assignmentLog.add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(task) </a:t>
            </a: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assignmentLog.add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(errand)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cout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&lt;&lt; “I should do the following first: ”</a:t>
            </a: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cout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&lt;&lt;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assignmenLog.peek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</a:t>
            </a:r>
            <a:endParaRPr lang="en-US" altLang="zh-TW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E8460C2-1464-411B-8BB6-C722136FD7C7}" type="slidenum">
              <a:rPr kumimoji="0" lang="zh-TW" altLang="en-US" sz="1200"/>
              <a:pPr eaLnBrk="1" hangingPunct="1"/>
              <a:t>23</a:t>
            </a:fld>
            <a:endParaRPr kumimoji="0" lang="en-US" altLang="zh-TW" sz="1200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(1/12)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Simulation: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A technique for </a:t>
            </a:r>
            <a:r>
              <a:rPr lang="en-US" altLang="zh-TW" sz="2400" b="1" dirty="0" smtClean="0"/>
              <a:t>modeling the behavior</a:t>
            </a:r>
            <a:r>
              <a:rPr lang="en-US" altLang="zh-TW" sz="2400" dirty="0" smtClean="0"/>
              <a:t> of both natural and human-made systems.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7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Goal: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Generate </a:t>
            </a:r>
            <a:r>
              <a:rPr lang="en-US" altLang="zh-TW" sz="2400" b="1" dirty="0" smtClean="0"/>
              <a:t>statistics</a:t>
            </a:r>
            <a:r>
              <a:rPr lang="en-US" altLang="zh-TW" sz="2400" dirty="0" smtClean="0"/>
              <a:t> that summarize the performance of an existing system.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Predict the performance of a proposed system.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7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Example: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A simulation of the behavior of a bank.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How long (on average) does a customer have to wait for service?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Predict the effect of hiring more tellers in the bank.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53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53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3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53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53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53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4BEA995-6EA4-48C9-95A4-F80FBEEA271C}" type="slidenum">
              <a:rPr kumimoji="0" lang="zh-TW" altLang="en-US" sz="1200"/>
              <a:pPr eaLnBrk="1" hangingPunct="1"/>
              <a:t>24</a:t>
            </a:fld>
            <a:endParaRPr kumimoji="0" lang="en-US" altLang="zh-TW" sz="1200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Application: Simulation (2/12)</a:t>
            </a:r>
          </a:p>
        </p:txBody>
      </p:sp>
      <p:sp>
        <p:nvSpPr>
          <p:cNvPr id="34831" name="Rectangle 1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96752"/>
            <a:ext cx="4402832" cy="489654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200" dirty="0" smtClean="0"/>
              <a:t>Central to a simulation is the concept of </a:t>
            </a:r>
            <a:r>
              <a:rPr lang="en-US" altLang="zh-TW" sz="2200" b="1" u="sng" dirty="0" smtClean="0"/>
              <a:t>simulation time</a:t>
            </a:r>
            <a:r>
              <a:rPr lang="en-US" altLang="zh-TW" sz="2200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endParaRPr lang="en-US" altLang="zh-TW" sz="16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dirty="0" smtClean="0"/>
              <a:t>At time 0: no customers.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dirty="0" smtClean="0"/>
              <a:t>At time 20: the first customer arrives.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1800" dirty="0" smtClean="0"/>
              <a:t>Begin the customer</a:t>
            </a:r>
            <a:r>
              <a:rPr lang="en-US" altLang="zh-TW" sz="1800" dirty="0" smtClean="0">
                <a:latin typeface="Arial" charset="0"/>
              </a:rPr>
              <a:t>’</a:t>
            </a:r>
            <a:r>
              <a:rPr lang="en-US" altLang="zh-TW" sz="1800" dirty="0" smtClean="0"/>
              <a:t>s transaction directly.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1800" b="1" dirty="0" smtClean="0"/>
              <a:t>Wait 0 minutes.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dirty="0" smtClean="0"/>
              <a:t>At time 22: a second customer arrives.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1800" dirty="0" smtClean="0"/>
              <a:t>Wait in line.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dirty="0" smtClean="0"/>
              <a:t>At time 26: the first transaction completes.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1800" b="1" dirty="0" smtClean="0"/>
              <a:t>The second customer waits (26-22) = 4 minutes to begin a transaction.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1800" b="1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zh-TW" sz="1800" b="1" dirty="0" smtClean="0"/>
              <a:t>Average waiting time: (0+4)/2 = 2 minutes.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2465274" y="5877272"/>
            <a:ext cx="2610782" cy="81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13-6 in </a:t>
            </a:r>
          </a:p>
          <a:p>
            <a:pPr eaLnBrk="0" hangingPunct="0">
              <a:lnSpc>
                <a:spcPts val="2800"/>
              </a:lnSpc>
            </a:pPr>
            <a:r>
              <a:rPr lang="en-US" altLang="zh-TW" sz="1600" dirty="0" smtClean="0"/>
              <a:t>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 t="2139"/>
          <a:stretch>
            <a:fillRect/>
          </a:stretch>
        </p:blipFill>
        <p:spPr bwMode="auto">
          <a:xfrm>
            <a:off x="4993104" y="1052736"/>
            <a:ext cx="3971384" cy="2519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3426" y="3616615"/>
            <a:ext cx="3921062" cy="3196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橢圓 13"/>
          <p:cNvSpPr/>
          <p:nvPr/>
        </p:nvSpPr>
        <p:spPr bwMode="auto">
          <a:xfrm>
            <a:off x="7668344" y="2564904"/>
            <a:ext cx="576064" cy="864096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7092280" y="3789040"/>
            <a:ext cx="576064" cy="864096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6" name="橢圓 15"/>
          <p:cNvSpPr/>
          <p:nvPr/>
        </p:nvSpPr>
        <p:spPr bwMode="auto">
          <a:xfrm>
            <a:off x="6804248" y="5805264"/>
            <a:ext cx="576064" cy="864096"/>
          </a:xfrm>
          <a:prstGeom prst="ellipse">
            <a:avLst/>
          </a:prstGeom>
          <a:noFill/>
          <a:ln w="254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7668344" y="5085184"/>
            <a:ext cx="576064" cy="864096"/>
          </a:xfrm>
          <a:prstGeom prst="ellipse">
            <a:avLst/>
          </a:prstGeom>
          <a:noFill/>
          <a:ln w="25400" cap="sq" cmpd="sng" algn="ctr">
            <a:solidFill>
              <a:srgbClr val="FF000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8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8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8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8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8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8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8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8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6" grpId="0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D19300D-F2C1-4388-9F0C-252226D632BE}" type="slidenum">
              <a:rPr kumimoji="0" lang="zh-TW" altLang="en-US" sz="1200"/>
              <a:pPr eaLnBrk="1" hangingPunct="1"/>
              <a:t>25</a:t>
            </a:fld>
            <a:endParaRPr kumimoji="0" lang="en-US" altLang="zh-TW" sz="1200"/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(3/12)</a:t>
            </a:r>
            <a:endParaRPr lang="zh-TW" altLang="en-US" dirty="0" smtClean="0"/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The first step in simulating a system such as a bank is to construct a </a:t>
            </a:r>
            <a:r>
              <a:rPr lang="en-US" altLang="zh-TW" sz="2800" b="1" u="sng" dirty="0" smtClean="0"/>
              <a:t>mathematical model</a:t>
            </a:r>
            <a:r>
              <a:rPr lang="en-US" altLang="zh-TW" sz="2800" dirty="0" smtClean="0"/>
              <a:t>:</a:t>
            </a:r>
          </a:p>
          <a:p>
            <a:pPr lvl="1" eaLnBrk="1" hangingPunct="1"/>
            <a:r>
              <a:rPr lang="en-US" altLang="zh-TW" sz="2400" dirty="0" smtClean="0"/>
              <a:t>Capture the relevant information about the system.</a:t>
            </a:r>
          </a:p>
          <a:p>
            <a:pPr lvl="1" eaLnBrk="1" hangingPunct="1"/>
            <a:r>
              <a:rPr lang="en-US" altLang="zh-TW" sz="2400" dirty="0" smtClean="0"/>
              <a:t>For example:</a:t>
            </a:r>
          </a:p>
          <a:p>
            <a:pPr lvl="2" eaLnBrk="1" hangingPunct="1"/>
            <a:r>
              <a:rPr lang="en-US" altLang="zh-TW" dirty="0" smtClean="0"/>
              <a:t>How many tellers does the bank employ?</a:t>
            </a:r>
          </a:p>
          <a:p>
            <a:pPr lvl="2" eaLnBrk="1" hangingPunct="1"/>
            <a:r>
              <a:rPr lang="en-US" altLang="zh-TW" dirty="0" smtClean="0"/>
              <a:t>How often do customers arrive?</a:t>
            </a:r>
          </a:p>
          <a:p>
            <a:pPr lvl="3" eaLnBrk="1" hangingPunct="1"/>
            <a:r>
              <a:rPr lang="en-US" altLang="zh-TW" sz="2200" dirty="0" smtClean="0"/>
              <a:t>A Poisson process with an average arrival rate λ (customers/minute).</a:t>
            </a:r>
          </a:p>
          <a:p>
            <a:pPr lvl="2" eaLnBrk="1" hangingPunct="1"/>
            <a:r>
              <a:rPr lang="en-US" altLang="zh-TW" dirty="0" smtClean="0"/>
              <a:t>How long do transactions require?</a:t>
            </a:r>
          </a:p>
          <a:p>
            <a:pPr lvl="3" eaLnBrk="1" hangingPunct="1"/>
            <a:r>
              <a:rPr lang="en-US" altLang="zh-TW" sz="2200" dirty="0" smtClean="0"/>
              <a:t>an exponential distribution with an average service time, μ (minute).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7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7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73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73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Application: Simulation (4/12)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13-7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623169"/>
            <a:ext cx="51816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5925" y="3286869"/>
            <a:ext cx="577215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文字方塊 10"/>
          <p:cNvSpPr txBox="1"/>
          <p:nvPr/>
        </p:nvSpPr>
        <p:spPr>
          <a:xfrm>
            <a:off x="1547664" y="5157192"/>
            <a:ext cx="6558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typical instance of (a) an arrival event; (b) a departure event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2853B65-AC12-463E-A761-2E0F21B86854}" type="slidenum">
              <a:rPr kumimoji="0" lang="zh-TW" altLang="en-US" sz="1200"/>
              <a:pPr eaLnBrk="1" hangingPunct="1"/>
              <a:t>27</a:t>
            </a:fld>
            <a:endParaRPr kumimoji="0" lang="en-US" altLang="zh-TW" sz="1200"/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(5/12)</a:t>
            </a:r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An event-driven simulation:</a:t>
            </a:r>
          </a:p>
          <a:p>
            <a:pPr lvl="1" eaLnBrk="1" hangingPunct="1"/>
            <a:r>
              <a:rPr lang="en-US" altLang="zh-TW" sz="2400" b="1" dirty="0" smtClean="0"/>
              <a:t>Arrival events</a:t>
            </a:r>
            <a:r>
              <a:rPr lang="en-US" altLang="zh-TW" sz="2400" dirty="0" smtClean="0"/>
              <a:t> are generated by using a mathematical model based on statistics and probability.</a:t>
            </a:r>
          </a:p>
          <a:p>
            <a:pPr lvl="1" eaLnBrk="1" hangingPunct="1"/>
            <a:endParaRPr lang="en-US" altLang="zh-TW" sz="2000" dirty="0" smtClean="0">
              <a:solidFill>
                <a:schemeClr val="tx2"/>
              </a:solidFill>
            </a:endParaRPr>
          </a:p>
          <a:p>
            <a:pPr lvl="1" eaLnBrk="1" hangingPunct="1"/>
            <a:endParaRPr lang="en-US" altLang="zh-TW" sz="2000" dirty="0" smtClean="0">
              <a:solidFill>
                <a:schemeClr val="tx2"/>
              </a:solidFill>
            </a:endParaRPr>
          </a:p>
        </p:txBody>
      </p:sp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1469827" y="3324225"/>
            <a:ext cx="1371600" cy="16144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 marL="457200" indent="-4572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lain" startAt="20"/>
            </a:pPr>
            <a:r>
              <a:rPr lang="en-US" altLang="zh-TW" sz="1800" dirty="0"/>
              <a:t>6</a:t>
            </a:r>
          </a:p>
          <a:p>
            <a:pPr eaLnBrk="1" hangingPunct="1">
              <a:spcBef>
                <a:spcPct val="50000"/>
              </a:spcBef>
              <a:buFontTx/>
              <a:buAutoNum type="arabicPlain" startAt="22"/>
            </a:pPr>
            <a:r>
              <a:rPr lang="en-US" altLang="zh-TW" sz="1800" dirty="0"/>
              <a:t>4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800" dirty="0"/>
              <a:t>23	2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800" dirty="0"/>
              <a:t>30	3</a:t>
            </a:r>
          </a:p>
        </p:txBody>
      </p:sp>
      <p:sp>
        <p:nvSpPr>
          <p:cNvPr id="58374" name="Text Box 5"/>
          <p:cNvSpPr txBox="1">
            <a:spLocks noChangeArrowheads="1"/>
          </p:cNvSpPr>
          <p:nvPr/>
        </p:nvSpPr>
        <p:spPr bwMode="auto">
          <a:xfrm>
            <a:off x="3779912" y="3429000"/>
            <a:ext cx="5267211" cy="156966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An </a:t>
            </a:r>
            <a:r>
              <a:rPr lang="en-US" altLang="zh-TW" sz="1600" b="1" dirty="0"/>
              <a:t>arrival event</a:t>
            </a:r>
            <a:r>
              <a:rPr lang="en-US" altLang="zh-TW" sz="1600" dirty="0"/>
              <a:t>:</a:t>
            </a:r>
          </a:p>
          <a:p>
            <a:pPr eaLnBrk="1" hangingPunct="1"/>
            <a:r>
              <a:rPr lang="en-US" altLang="zh-TW" sz="1600" dirty="0"/>
              <a:t>Time of each customer</a:t>
            </a:r>
            <a:r>
              <a:rPr lang="en-US" altLang="zh-TW" sz="1600" dirty="0">
                <a:latin typeface="Arial" charset="0"/>
              </a:rPr>
              <a:t>’</a:t>
            </a:r>
            <a:r>
              <a:rPr lang="en-US" altLang="zh-TW" sz="1600" dirty="0"/>
              <a:t>s arrival.</a:t>
            </a:r>
          </a:p>
          <a:p>
            <a:pPr eaLnBrk="1" hangingPunct="1"/>
            <a:r>
              <a:rPr lang="en-US" altLang="zh-TW" sz="1600" dirty="0"/>
              <a:t>The duration of that customer</a:t>
            </a:r>
            <a:r>
              <a:rPr lang="en-US" altLang="zh-TW" sz="1600" dirty="0">
                <a:latin typeface="Arial" charset="0"/>
              </a:rPr>
              <a:t>’</a:t>
            </a:r>
            <a:r>
              <a:rPr lang="en-US" altLang="zh-TW" sz="1600" dirty="0"/>
              <a:t>s transaction.</a:t>
            </a:r>
          </a:p>
          <a:p>
            <a:pPr eaLnBrk="1" hangingPunct="1"/>
            <a:endParaRPr lang="en-US" altLang="zh-TW" sz="1600" dirty="0"/>
          </a:p>
          <a:p>
            <a:pPr eaLnBrk="1" hangingPunct="1"/>
            <a:r>
              <a:rPr lang="en-US" altLang="zh-TW" sz="1600" dirty="0"/>
              <a:t>Customer 1 arrive at time 20 and the transaction</a:t>
            </a:r>
          </a:p>
          <a:p>
            <a:pPr eaLnBrk="1" hangingPunct="1"/>
            <a:r>
              <a:rPr lang="en-US" altLang="zh-TW" sz="1600" dirty="0"/>
              <a:t>requires </a:t>
            </a:r>
            <a:r>
              <a:rPr lang="en-US" altLang="zh-TW" sz="1600" dirty="0" smtClean="0"/>
              <a:t>6 </a:t>
            </a:r>
            <a:r>
              <a:rPr lang="en-US" altLang="zh-TW" sz="1600" dirty="0"/>
              <a:t>minutes to complete.</a:t>
            </a:r>
          </a:p>
        </p:txBody>
      </p:sp>
      <p:sp>
        <p:nvSpPr>
          <p:cNvPr id="58375" name="Text Box 6"/>
          <p:cNvSpPr txBox="1">
            <a:spLocks noChangeArrowheads="1"/>
          </p:cNvSpPr>
          <p:nvPr/>
        </p:nvSpPr>
        <p:spPr bwMode="auto">
          <a:xfrm>
            <a:off x="539552" y="5057775"/>
            <a:ext cx="331946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Generated (simulated) events,</a:t>
            </a:r>
          </a:p>
          <a:p>
            <a:pPr eaLnBrk="1" hangingPunct="1"/>
            <a:r>
              <a:rPr lang="en-US" altLang="zh-TW" sz="1600" dirty="0"/>
              <a:t>usually stored in a file.</a:t>
            </a:r>
          </a:p>
        </p:txBody>
      </p:sp>
      <p:sp>
        <p:nvSpPr>
          <p:cNvPr id="58376" name="Oval 7"/>
          <p:cNvSpPr>
            <a:spLocks noChangeArrowheads="1"/>
          </p:cNvSpPr>
          <p:nvPr/>
        </p:nvSpPr>
        <p:spPr bwMode="auto">
          <a:xfrm>
            <a:off x="1377752" y="3308350"/>
            <a:ext cx="990600" cy="381000"/>
          </a:xfrm>
          <a:prstGeom prst="ellipse">
            <a:avLst/>
          </a:prstGeom>
          <a:noFill/>
          <a:ln w="2857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8377" name="Line 8"/>
          <p:cNvSpPr>
            <a:spLocks noChangeShapeType="1"/>
          </p:cNvSpPr>
          <p:nvPr/>
        </p:nvSpPr>
        <p:spPr bwMode="auto">
          <a:xfrm flipH="1" flipV="1">
            <a:off x="2411760" y="3501008"/>
            <a:ext cx="1368152" cy="1440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4" grpId="0" animBg="1"/>
      <p:bldP spid="58376" grpId="0" animBg="1"/>
      <p:bldP spid="5837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760511D-67AD-4E5C-AC81-38FB836A3574}" type="slidenum">
              <a:rPr kumimoji="0" lang="zh-TW" altLang="en-US" sz="1200"/>
              <a:pPr eaLnBrk="1" hangingPunct="1"/>
              <a:t>28</a:t>
            </a:fld>
            <a:endParaRPr kumimoji="0" lang="en-US" altLang="zh-TW" sz="1200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(6/12)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The file does not contain </a:t>
            </a:r>
            <a:r>
              <a:rPr lang="en-US" altLang="zh-TW" sz="2800" b="1" dirty="0" smtClean="0"/>
              <a:t>departure events</a:t>
            </a:r>
            <a:r>
              <a:rPr lang="en-US" altLang="zh-TW" sz="2800" dirty="0" smtClean="0"/>
              <a:t>. The simulation must determine when departures occurs.</a:t>
            </a:r>
          </a:p>
          <a:p>
            <a:pPr lvl="1" eaLnBrk="1" hangingPunct="1"/>
            <a:r>
              <a:rPr lang="en-US" altLang="zh-TW" sz="2400" dirty="0" smtClean="0"/>
              <a:t>By using the arrival time and the transaction length, the simulation can easily determine the time at which a customer departs.</a:t>
            </a:r>
          </a:p>
        </p:txBody>
      </p:sp>
      <p:sp>
        <p:nvSpPr>
          <p:cNvPr id="59397" name="Text Box 4"/>
          <p:cNvSpPr txBox="1">
            <a:spLocks noChangeArrowheads="1"/>
          </p:cNvSpPr>
          <p:nvPr/>
        </p:nvSpPr>
        <p:spPr bwMode="auto">
          <a:xfrm>
            <a:off x="1125538" y="4267200"/>
            <a:ext cx="28969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Customer 1:    20      </a:t>
            </a:r>
            <a:r>
              <a:rPr lang="en-US" altLang="zh-TW" sz="1800" dirty="0" smtClean="0"/>
              <a:t>6</a:t>
            </a:r>
            <a:endParaRPr lang="en-US" altLang="zh-TW" sz="1800" dirty="0"/>
          </a:p>
        </p:txBody>
      </p:sp>
      <p:sp>
        <p:nvSpPr>
          <p:cNvPr id="59398" name="Text Box 5"/>
          <p:cNvSpPr txBox="1">
            <a:spLocks noChangeArrowheads="1"/>
          </p:cNvSpPr>
          <p:nvPr/>
        </p:nvSpPr>
        <p:spPr bwMode="auto">
          <a:xfrm>
            <a:off x="1125538" y="4662488"/>
            <a:ext cx="2870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Customer 2:    22      4</a:t>
            </a:r>
          </a:p>
        </p:txBody>
      </p:sp>
      <p:sp>
        <p:nvSpPr>
          <p:cNvPr id="59399" name="Text Box 6"/>
          <p:cNvSpPr txBox="1">
            <a:spLocks noChangeArrowheads="1"/>
          </p:cNvSpPr>
          <p:nvPr/>
        </p:nvSpPr>
        <p:spPr bwMode="auto">
          <a:xfrm>
            <a:off x="1125538" y="5043488"/>
            <a:ext cx="2870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Customer 3:    23      2</a:t>
            </a:r>
          </a:p>
        </p:txBody>
      </p:sp>
      <p:sp>
        <p:nvSpPr>
          <p:cNvPr id="59400" name="Text Box 7"/>
          <p:cNvSpPr txBox="1">
            <a:spLocks noChangeArrowheads="1"/>
          </p:cNvSpPr>
          <p:nvPr/>
        </p:nvSpPr>
        <p:spPr bwMode="auto">
          <a:xfrm>
            <a:off x="1125538" y="5424488"/>
            <a:ext cx="2870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Customer 4:    30      3</a:t>
            </a:r>
          </a:p>
        </p:txBody>
      </p:sp>
      <p:sp>
        <p:nvSpPr>
          <p:cNvPr id="59401" name="Text Box 8"/>
          <p:cNvSpPr txBox="1">
            <a:spLocks noChangeArrowheads="1"/>
          </p:cNvSpPr>
          <p:nvPr/>
        </p:nvSpPr>
        <p:spPr bwMode="auto">
          <a:xfrm>
            <a:off x="2667000" y="4013200"/>
            <a:ext cx="836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b="1"/>
              <a:t>arrival</a:t>
            </a:r>
          </a:p>
        </p:txBody>
      </p:sp>
      <p:sp>
        <p:nvSpPr>
          <p:cNvPr id="59402" name="Text Box 9"/>
          <p:cNvSpPr txBox="1">
            <a:spLocks noChangeArrowheads="1"/>
          </p:cNvSpPr>
          <p:nvPr/>
        </p:nvSpPr>
        <p:spPr bwMode="auto">
          <a:xfrm>
            <a:off x="3549650" y="4013200"/>
            <a:ext cx="8207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b="1"/>
              <a:t>length</a:t>
            </a:r>
          </a:p>
        </p:txBody>
      </p:sp>
      <p:sp>
        <p:nvSpPr>
          <p:cNvPr id="59403" name="Text Box 10"/>
          <p:cNvSpPr txBox="1">
            <a:spLocks noChangeArrowheads="1"/>
          </p:cNvSpPr>
          <p:nvPr/>
        </p:nvSpPr>
        <p:spPr bwMode="auto">
          <a:xfrm>
            <a:off x="4419600" y="4013200"/>
            <a:ext cx="6588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b="1"/>
              <a:t>start</a:t>
            </a:r>
          </a:p>
        </p:txBody>
      </p:sp>
      <p:sp>
        <p:nvSpPr>
          <p:cNvPr id="59404" name="Text Box 11"/>
          <p:cNvSpPr txBox="1">
            <a:spLocks noChangeArrowheads="1"/>
          </p:cNvSpPr>
          <p:nvPr/>
        </p:nvSpPr>
        <p:spPr bwMode="auto">
          <a:xfrm>
            <a:off x="5105400" y="4013200"/>
            <a:ext cx="1171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b="1"/>
              <a:t>departure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4479925" y="426720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20</a:t>
            </a: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5410200" y="4267200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 smtClean="0"/>
              <a:t>26</a:t>
            </a:r>
            <a:endParaRPr lang="en-US" altLang="zh-TW" sz="1800" dirty="0"/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4479925" y="4662488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 smtClean="0"/>
              <a:t>26</a:t>
            </a:r>
            <a:endParaRPr lang="en-US" altLang="zh-TW" sz="1800" dirty="0"/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5410200" y="4662488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 smtClean="0"/>
              <a:t>30</a:t>
            </a:r>
            <a:endParaRPr lang="en-US" altLang="zh-TW" sz="1800" dirty="0"/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4479925" y="5043488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 smtClean="0"/>
              <a:t>30</a:t>
            </a:r>
            <a:endParaRPr lang="en-US" altLang="zh-TW" sz="1800" dirty="0"/>
          </a:p>
        </p:txBody>
      </p:sp>
      <p:sp>
        <p:nvSpPr>
          <p:cNvPr id="32785" name="Text Box 17"/>
          <p:cNvSpPr txBox="1">
            <a:spLocks noChangeArrowheads="1"/>
          </p:cNvSpPr>
          <p:nvPr/>
        </p:nvSpPr>
        <p:spPr bwMode="auto">
          <a:xfrm>
            <a:off x="5410200" y="5043488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 smtClean="0"/>
              <a:t>32</a:t>
            </a:r>
            <a:endParaRPr lang="en-US" altLang="zh-TW" sz="1800" dirty="0"/>
          </a:p>
        </p:txBody>
      </p:sp>
      <p:sp>
        <p:nvSpPr>
          <p:cNvPr id="32786" name="Text Box 18"/>
          <p:cNvSpPr txBox="1">
            <a:spLocks noChangeArrowheads="1"/>
          </p:cNvSpPr>
          <p:nvPr/>
        </p:nvSpPr>
        <p:spPr bwMode="auto">
          <a:xfrm>
            <a:off x="4479925" y="5424488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 smtClean="0"/>
              <a:t>32</a:t>
            </a:r>
            <a:endParaRPr lang="en-US" altLang="zh-TW" sz="1800" dirty="0"/>
          </a:p>
        </p:txBody>
      </p:sp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5410200" y="5424488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 smtClean="0"/>
              <a:t>35</a:t>
            </a:r>
            <a:endParaRPr lang="en-US" altLang="zh-TW" sz="1800" dirty="0"/>
          </a:p>
        </p:txBody>
      </p:sp>
      <p:sp>
        <p:nvSpPr>
          <p:cNvPr id="32788" name="Text Box 20"/>
          <p:cNvSpPr txBox="1">
            <a:spLocks noChangeArrowheads="1"/>
          </p:cNvSpPr>
          <p:nvPr/>
        </p:nvSpPr>
        <p:spPr bwMode="auto">
          <a:xfrm>
            <a:off x="6838950" y="4267200"/>
            <a:ext cx="330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0</a:t>
            </a:r>
          </a:p>
        </p:txBody>
      </p:sp>
      <p:sp>
        <p:nvSpPr>
          <p:cNvPr id="32789" name="Text Box 21"/>
          <p:cNvSpPr txBox="1">
            <a:spLocks noChangeArrowheads="1"/>
          </p:cNvSpPr>
          <p:nvPr/>
        </p:nvSpPr>
        <p:spPr bwMode="auto">
          <a:xfrm>
            <a:off x="6838950" y="4662488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4</a:t>
            </a:r>
          </a:p>
        </p:txBody>
      </p:sp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6838950" y="5043488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7</a:t>
            </a:r>
          </a:p>
        </p:txBody>
      </p:sp>
      <p:sp>
        <p:nvSpPr>
          <p:cNvPr id="32791" name="Text Box 23"/>
          <p:cNvSpPr txBox="1">
            <a:spLocks noChangeArrowheads="1"/>
          </p:cNvSpPr>
          <p:nvPr/>
        </p:nvSpPr>
        <p:spPr bwMode="auto">
          <a:xfrm>
            <a:off x="6838950" y="5424488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2</a:t>
            </a:r>
          </a:p>
        </p:txBody>
      </p:sp>
      <p:sp>
        <p:nvSpPr>
          <p:cNvPr id="59417" name="Text Box 24"/>
          <p:cNvSpPr txBox="1">
            <a:spLocks noChangeArrowheads="1"/>
          </p:cNvSpPr>
          <p:nvPr/>
        </p:nvSpPr>
        <p:spPr bwMode="auto">
          <a:xfrm>
            <a:off x="6686550" y="4038600"/>
            <a:ext cx="6191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 b="1"/>
              <a:t>wait</a:t>
            </a:r>
          </a:p>
        </p:txBody>
      </p:sp>
      <p:sp>
        <p:nvSpPr>
          <p:cNvPr id="32793" name="Line 25"/>
          <p:cNvSpPr>
            <a:spLocks noChangeShapeType="1"/>
          </p:cNvSpPr>
          <p:nvPr/>
        </p:nvSpPr>
        <p:spPr bwMode="auto">
          <a:xfrm flipH="1">
            <a:off x="4876800" y="44958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2794" name="Line 26"/>
          <p:cNvSpPr>
            <a:spLocks noChangeShapeType="1"/>
          </p:cNvSpPr>
          <p:nvPr/>
        </p:nvSpPr>
        <p:spPr bwMode="auto">
          <a:xfrm flipH="1">
            <a:off x="4876800" y="48768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2795" name="Line 27"/>
          <p:cNvSpPr>
            <a:spLocks noChangeShapeType="1"/>
          </p:cNvSpPr>
          <p:nvPr/>
        </p:nvSpPr>
        <p:spPr bwMode="auto">
          <a:xfrm flipH="1">
            <a:off x="4876800" y="52578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2796" name="Text Box 28"/>
          <p:cNvSpPr txBox="1">
            <a:spLocks noChangeArrowheads="1"/>
          </p:cNvSpPr>
          <p:nvPr/>
        </p:nvSpPr>
        <p:spPr bwMode="auto">
          <a:xfrm>
            <a:off x="5943600" y="5822950"/>
            <a:ext cx="19736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b="1" dirty="0"/>
              <a:t>average: </a:t>
            </a:r>
            <a:r>
              <a:rPr lang="en-US" altLang="zh-TW" sz="1800" b="1" dirty="0" smtClean="0"/>
              <a:t>3.25</a:t>
            </a:r>
            <a:endParaRPr lang="en-US" altLang="zh-TW" sz="1800" b="1" dirty="0"/>
          </a:p>
        </p:txBody>
      </p: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1" name="頁尾版面配置區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80" grpId="0"/>
      <p:bldP spid="32781" grpId="0"/>
      <p:bldP spid="32782" grpId="0"/>
      <p:bldP spid="32783" grpId="0"/>
      <p:bldP spid="32784" grpId="0"/>
      <p:bldP spid="32785" grpId="0"/>
      <p:bldP spid="32786" grpId="0"/>
      <p:bldP spid="32787" grpId="0"/>
      <p:bldP spid="32788" grpId="0"/>
      <p:bldP spid="32789" grpId="0"/>
      <p:bldP spid="32790" grpId="0"/>
      <p:bldP spid="32791" grpId="0"/>
      <p:bldP spid="32793" grpId="0" animBg="1"/>
      <p:bldP spid="32794" grpId="0" animBg="1"/>
      <p:bldP spid="32795" grpId="0" animBg="1"/>
      <p:bldP spid="3279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A4E0B77-B402-46AF-9F42-B5B78B035025}" type="slidenum">
              <a:rPr kumimoji="0" lang="zh-TW" altLang="en-US" sz="1200"/>
              <a:pPr eaLnBrk="1" hangingPunct="1"/>
              <a:t>29</a:t>
            </a:fld>
            <a:endParaRPr kumimoji="0" lang="en-US" altLang="zh-TW" sz="1200"/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(7/12)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Implementation of the event-driven bank simulation: </a:t>
            </a:r>
          </a:p>
          <a:p>
            <a:pPr lvl="1" eaLnBrk="1" hangingPunct="1"/>
            <a:r>
              <a:rPr lang="en-US" altLang="zh-TW" sz="2400" dirty="0" smtClean="0"/>
              <a:t>Use an </a:t>
            </a:r>
            <a:r>
              <a:rPr lang="en-US" altLang="zh-TW" sz="2400" b="1" dirty="0" smtClean="0"/>
              <a:t>event list</a:t>
            </a:r>
            <a:r>
              <a:rPr lang="en-US" altLang="zh-TW" sz="2400" dirty="0" smtClean="0"/>
              <a:t> to keep track of </a:t>
            </a:r>
            <a:r>
              <a:rPr lang="en-US" altLang="zh-TW" sz="2400" u="sng" dirty="0" smtClean="0"/>
              <a:t>arrival</a:t>
            </a:r>
            <a:r>
              <a:rPr lang="en-US" altLang="zh-TW" sz="2400" dirty="0" smtClean="0"/>
              <a:t> and</a:t>
            </a:r>
            <a:r>
              <a:rPr lang="en-US" altLang="zh-TW" sz="2400" u="sng" dirty="0" smtClean="0"/>
              <a:t> departure events</a:t>
            </a:r>
            <a:r>
              <a:rPr lang="en-US" altLang="zh-TW" sz="2400" dirty="0" smtClean="0"/>
              <a:t> that will occur but have not occurred yet.</a:t>
            </a:r>
          </a:p>
          <a:p>
            <a:pPr lvl="2" eaLnBrk="1" hangingPunct="1"/>
            <a:r>
              <a:rPr lang="en-US" altLang="zh-TW" dirty="0" smtClean="0"/>
              <a:t>The times of the events in the event list are in </a:t>
            </a:r>
            <a:r>
              <a:rPr lang="en-US" altLang="zh-TW" b="1" u="sng" dirty="0" smtClean="0"/>
              <a:t>ascending order</a:t>
            </a:r>
            <a:r>
              <a:rPr lang="en-US" altLang="zh-TW" dirty="0" smtClean="0"/>
              <a:t>. </a:t>
            </a:r>
          </a:p>
          <a:p>
            <a:pPr lvl="2" eaLnBrk="1" hangingPunct="1"/>
            <a:r>
              <a:rPr lang="en-US" altLang="zh-TW" dirty="0" smtClean="0"/>
              <a:t>The next event to be processed is always at the beginning of the list.</a:t>
            </a:r>
          </a:p>
          <a:p>
            <a:pPr lvl="4" eaLnBrk="1" hangingPunct="1"/>
            <a:endParaRPr lang="en-US" altLang="zh-TW" sz="1800" dirty="0" smtClean="0"/>
          </a:p>
          <a:p>
            <a:pPr lvl="1" eaLnBrk="1" hangingPunct="1"/>
            <a:r>
              <a:rPr lang="en-US" altLang="zh-TW" sz="2400" dirty="0" smtClean="0"/>
              <a:t>Use a </a:t>
            </a:r>
            <a:r>
              <a:rPr lang="en-US" altLang="zh-TW" sz="2400" b="1" dirty="0" smtClean="0"/>
              <a:t>queue</a:t>
            </a:r>
            <a:r>
              <a:rPr lang="en-US" altLang="zh-TW" sz="2400" dirty="0" smtClean="0"/>
              <a:t> to represent the line of customers in the bank.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30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Application: Simulation (8/12)</a:t>
            </a:r>
            <a:endParaRPr lang="zh-TW" altLang="en-US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628800"/>
            <a:ext cx="87358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Performs the simulation.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simulate(): void 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Create an empty queue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to represent the bank line</a:t>
            </a:r>
          </a:p>
          <a:p>
            <a:pPr>
              <a:defRPr/>
            </a:pP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Create an empty priority queue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for the </a:t>
            </a:r>
          </a:p>
          <a:p>
            <a:pPr>
              <a:defRPr/>
            </a:pP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  event list </a:t>
            </a:r>
          </a:p>
          <a:p>
            <a:pPr>
              <a:defRPr/>
            </a:pPr>
            <a:endParaRPr lang="en-US" altLang="zh-TW" i="1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tellerAvailable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Create and add arrival events to event list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data file is not empty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  Get next arrival time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a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and transaction time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t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from file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newArrivalEvent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arrival event containing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a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t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eventListPQueue.add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newArrivalEvent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 </a:t>
            </a:r>
            <a:endParaRPr lang="en-US" altLang="zh-TW" i="1" dirty="0">
              <a:solidFill>
                <a:schemeClr val="accent1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31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(9/12)</a:t>
            </a:r>
            <a:endParaRPr lang="zh-TW" altLang="en-US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834946"/>
            <a:ext cx="87358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Event loop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i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s not empty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eventListPQueue.peek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 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Get current time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currentTime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time of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is an arrival 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processArrival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processDeparture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 </a:t>
            </a:r>
            <a:b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</a:br>
            <a:endParaRPr lang="en-US" altLang="zh-TW" i="1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32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(10/12)</a:t>
            </a:r>
            <a:endParaRPr lang="zh-TW" altLang="en-US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Processes an arrival event. </a:t>
            </a: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processArrival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arrivalEvent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: Event,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eventListPQueue:PriorityQueue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bankQueue:Queue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Remove this event from the event list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eventListPQueue.remove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 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customer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customer referenced in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arrivalEvent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bankQueue.isEmpty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 &amp;&amp;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tellerAvailable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{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departureTime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currentTime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+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transaction time in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arrivalEvent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newDepartureEvent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departure event with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departureTime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eventListPQueue.add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newDepartureEvent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tellerAvailable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bankQueue.enqueue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(customer) </a:t>
            </a:r>
            <a:endParaRPr lang="en-US" altLang="zh-TW" i="1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33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Application: Simulation (11/12)</a:t>
            </a:r>
            <a:endParaRPr lang="zh-TW" altLang="en-US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196752"/>
            <a:ext cx="87358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Processes a departure event.</a:t>
            </a: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processDeparture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departureEvent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: Event,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eventListPQueue:PriorityQueue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bankQueue:Queue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</a:p>
          <a:p>
            <a:pPr>
              <a:defRPr/>
            </a:pP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Remove this event from the event list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eventListPQueue.remove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(!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bankQueue.isEmpty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()) {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Customer at front of line begins transaction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customer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bankQueue.peek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bankQueue.dequeue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departureTime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currentTime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+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transaction time in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   customer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newDepartureEvent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 new departure event with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departureTime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eventListPQueue.add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newDepartureEvent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tellerAvailable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  <a:endParaRPr lang="en-US" altLang="zh-TW" b="1" i="1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Application: Simulation (12/12)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13-8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579950" y="5651956"/>
            <a:ext cx="4224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trace of the bank simulation algorithm</a:t>
            </a:r>
            <a:endParaRPr lang="zh-TW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48036"/>
            <a:ext cx="6286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7245" y="1293265"/>
            <a:ext cx="7969251" cy="4151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文字方塊 13"/>
          <p:cNvSpPr txBox="1"/>
          <p:nvPr/>
        </p:nvSpPr>
        <p:spPr>
          <a:xfrm>
            <a:off x="179512" y="1340768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data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C9DA288-B69C-4DE6-BB58-04E2E5924CCA}" type="slidenum">
              <a:rPr kumimoji="0" lang="zh-TW" altLang="en-US" sz="1200"/>
              <a:pPr eaLnBrk="1" hangingPunct="1"/>
              <a:t>35</a:t>
            </a:fld>
            <a:endParaRPr kumimoji="0" lang="en-US" altLang="zh-TW" sz="1200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Position-Oriented vs. Value-Oriented ADTs</a:t>
            </a:r>
          </a:p>
        </p:txBody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b="1" dirty="0" smtClean="0">
                <a:solidFill>
                  <a:srgbClr val="0070C0"/>
                </a:solidFill>
              </a:rPr>
              <a:t>Position-oriented</a:t>
            </a:r>
            <a:r>
              <a:rPr lang="en-US" altLang="zh-TW" sz="2800" dirty="0" smtClean="0"/>
              <a:t> ADTs: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/>
              <a:t>Operations defined in terms of the </a:t>
            </a:r>
            <a:r>
              <a:rPr lang="en-US" altLang="zh-TW" sz="2400" b="1" u="sng" dirty="0" smtClean="0"/>
              <a:t>positions</a:t>
            </a:r>
            <a:r>
              <a:rPr lang="en-US" altLang="zh-TW" sz="2400" dirty="0" smtClean="0"/>
              <a:t> of their data items, e.g.,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Stack: only one end position can be accessed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List: all positions can be accessed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Queue:  only the two end positions can be accessed.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800" b="1" dirty="0" smtClean="0">
                <a:solidFill>
                  <a:srgbClr val="0070C0"/>
                </a:solidFill>
              </a:rPr>
              <a:t>Value-Oriented</a:t>
            </a:r>
            <a:r>
              <a:rPr lang="en-US" altLang="zh-TW" sz="2800" dirty="0" smtClean="0"/>
              <a:t> ADTs: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/>
              <a:t>Operations defined in terms of the </a:t>
            </a:r>
            <a:r>
              <a:rPr lang="en-US" altLang="zh-TW" sz="2400" b="1" u="sng" dirty="0" smtClean="0"/>
              <a:t>values</a:t>
            </a:r>
            <a:r>
              <a:rPr lang="en-US" altLang="zh-TW" sz="2400" dirty="0" smtClean="0"/>
              <a:t> of their data items, e.g.,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Sorted list (not covered)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Priority queue: entries ordered according to their priorities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/>
              <a:t>The ADT bag is neither of these two categories.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32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32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2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2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2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7B66BD1-D0AE-43EC-8382-123581CBE9F1}" type="slidenum">
              <a:rPr kumimoji="0" lang="zh-TW" altLang="en-US" sz="1200"/>
              <a:pPr eaLnBrk="1" hangingPunct="1"/>
              <a:t>36</a:t>
            </a:fld>
            <a:endParaRPr kumimoji="0" lang="en-US" altLang="zh-TW" sz="1200"/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Stack vs. Queue</a:t>
            </a:r>
            <a:endParaRPr lang="en-US" altLang="zh-TW" dirty="0" smtClean="0"/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Stacks and queues are very similar.</a:t>
            </a:r>
          </a:p>
          <a:p>
            <a:pPr lvl="1" eaLnBrk="1" hangingPunct="1"/>
            <a:endParaRPr lang="en-US" altLang="zh-TW" sz="2400" dirty="0" smtClean="0"/>
          </a:p>
          <a:p>
            <a:pPr eaLnBrk="1" hangingPunct="1"/>
            <a:r>
              <a:rPr lang="en-US" altLang="zh-TW" sz="2800" dirty="0" smtClean="0"/>
              <a:t>Their operations can be </a:t>
            </a:r>
            <a:r>
              <a:rPr lang="en-US" altLang="zh-TW" sz="2800" u="sng" dirty="0" smtClean="0"/>
              <a:t>paired off</a:t>
            </a:r>
            <a:r>
              <a:rPr lang="en-US" altLang="zh-TW" sz="2800" dirty="0" smtClean="0"/>
              <a:t> as:</a:t>
            </a:r>
          </a:p>
          <a:p>
            <a:pPr lvl="1" eaLnBrk="1" hangingPunct="1"/>
            <a:r>
              <a:rPr lang="en-US" altLang="zh-TW" sz="2400" dirty="0" err="1" smtClean="0">
                <a:latin typeface="Courier New" pitchFamily="49" charset="0"/>
              </a:rPr>
              <a:t>isEmpty</a:t>
            </a:r>
            <a:r>
              <a:rPr lang="en-US" altLang="zh-TW" sz="2400" dirty="0" smtClean="0"/>
              <a:t> vs. </a:t>
            </a:r>
            <a:r>
              <a:rPr lang="en-US" altLang="zh-TW" sz="2400" dirty="0" err="1" smtClean="0">
                <a:latin typeface="Courier New" pitchFamily="49" charset="0"/>
              </a:rPr>
              <a:t>isEmpty</a:t>
            </a:r>
            <a:r>
              <a:rPr lang="en-US" altLang="zh-TW" sz="2400" dirty="0" smtClean="0"/>
              <a:t>.</a:t>
            </a:r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push</a:t>
            </a:r>
            <a:r>
              <a:rPr lang="en-US" altLang="zh-TW" sz="2400" dirty="0" smtClean="0"/>
              <a:t> vs. </a:t>
            </a:r>
            <a:r>
              <a:rPr lang="en-US" altLang="zh-TW" sz="2400" dirty="0" err="1" smtClean="0">
                <a:latin typeface="Courier New" pitchFamily="49" charset="0"/>
              </a:rPr>
              <a:t>enqueue</a:t>
            </a:r>
            <a:r>
              <a:rPr lang="en-US" altLang="zh-TW" sz="2400" dirty="0" smtClean="0"/>
              <a:t>.</a:t>
            </a:r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pop</a:t>
            </a:r>
            <a:r>
              <a:rPr lang="en-US" altLang="zh-TW" sz="2400" dirty="0" smtClean="0"/>
              <a:t> vs. </a:t>
            </a:r>
            <a:r>
              <a:rPr lang="en-US" altLang="zh-TW" sz="2400" dirty="0" err="1" smtClean="0">
                <a:latin typeface="Courier New" pitchFamily="49" charset="0"/>
              </a:rPr>
              <a:t>dequeue</a:t>
            </a:r>
            <a:r>
              <a:rPr lang="en-US" altLang="zh-TW" sz="2400" dirty="0" smtClean="0"/>
              <a:t>.</a:t>
            </a:r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peek</a:t>
            </a:r>
            <a:r>
              <a:rPr lang="en-US" altLang="zh-TW" sz="2400" dirty="0" smtClean="0"/>
              <a:t> vs. </a:t>
            </a:r>
            <a:r>
              <a:rPr lang="en-US" altLang="zh-TW" sz="2400" dirty="0" err="1" smtClean="0">
                <a:latin typeface="Courier New" pitchFamily="49" charset="0"/>
              </a:rPr>
              <a:t>peekFront</a:t>
            </a:r>
            <a:r>
              <a:rPr lang="en-US" altLang="zh-TW" sz="2400" dirty="0" smtClean="0"/>
              <a:t>.</a:t>
            </a:r>
          </a:p>
          <a:p>
            <a:pPr lvl="1" eaLnBrk="1" hangingPunct="1"/>
            <a:endParaRPr lang="en-US" altLang="zh-TW" sz="2400" dirty="0" smtClean="0"/>
          </a:p>
          <a:p>
            <a:pPr eaLnBrk="1" hangingPunct="1"/>
            <a:r>
              <a:rPr lang="en-US" altLang="zh-TW" sz="2800" dirty="0" smtClean="0"/>
              <a:t>The difference lies in </a:t>
            </a:r>
            <a:r>
              <a:rPr lang="en-US" altLang="zh-TW" sz="2800" dirty="0" smtClean="0">
                <a:ea typeface="新細明體" charset="-120"/>
              </a:rPr>
              <a:t>whether a function manipulates the front or the back of the ADT.</a:t>
            </a:r>
            <a:endParaRPr lang="en-US" altLang="zh-TW" sz="2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2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2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2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2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List vs. Stack and Queue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/>
              <a:t>You can insert into, delete from, and inspect the item at any position of the ADT list.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/>
              <a:t>So, you can view the ADT list as </a:t>
            </a:r>
            <a:r>
              <a:rPr lang="en-US" altLang="zh-TW" sz="2800" b="1" i="1" dirty="0" smtClean="0"/>
              <a:t>general versions</a:t>
            </a:r>
            <a:r>
              <a:rPr lang="en-US" altLang="zh-TW" sz="2800" dirty="0" smtClean="0"/>
              <a:t> of the ADT stack and queue.</a:t>
            </a:r>
            <a:endParaRPr lang="en-US" altLang="zh-TW" dirty="0" smtClean="0">
              <a:ea typeface="新細明體" charset="-120"/>
            </a:endParaRPr>
          </a:p>
          <a:p>
            <a:pPr lvl="1"/>
            <a:r>
              <a:rPr lang="en-US" altLang="zh-TW" sz="2400" dirty="0" err="1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getLength</a:t>
            </a:r>
            <a:r>
              <a:rPr lang="en-US" altLang="zh-TW" sz="2400" b="1" dirty="0" smtClean="0">
                <a:ea typeface="新細明體" charset="-120"/>
                <a:cs typeface="Courier New" pitchFamily="49" charset="0"/>
              </a:rPr>
              <a:t> </a:t>
            </a:r>
            <a:r>
              <a:rPr lang="en-US" altLang="zh-TW" sz="2400" dirty="0" smtClean="0">
                <a:ea typeface="新細明體" charset="-120"/>
                <a:cs typeface="Courier New" pitchFamily="49" charset="0"/>
              </a:rPr>
              <a:t>can emulate </a:t>
            </a:r>
            <a:r>
              <a:rPr lang="en-US" altLang="zh-TW" sz="2400" dirty="0" err="1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isEmpty</a:t>
            </a:r>
            <a:endParaRPr lang="en-US" altLang="zh-TW" sz="2400" b="1" dirty="0" smtClean="0">
              <a:latin typeface="Courier New" pitchFamily="49" charset="0"/>
              <a:ea typeface="新細明體" charset="-120"/>
              <a:cs typeface="Courier New" pitchFamily="49" charset="0"/>
            </a:endParaRPr>
          </a:p>
          <a:p>
            <a:pPr lvl="1"/>
            <a:r>
              <a:rPr lang="en-US" altLang="zh-TW" sz="2400" dirty="0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insert</a:t>
            </a:r>
            <a:r>
              <a:rPr lang="en-US" altLang="zh-TW" sz="2400" dirty="0" smtClean="0">
                <a:ea typeface="新細明體" charset="-120"/>
              </a:rPr>
              <a:t> </a:t>
            </a:r>
            <a:r>
              <a:rPr lang="en-US" altLang="zh-TW" sz="2400" dirty="0" smtClean="0">
                <a:ea typeface="新細明體" charset="-120"/>
                <a:cs typeface="Courier New" pitchFamily="49" charset="0"/>
              </a:rPr>
              <a:t>can emulate</a:t>
            </a:r>
            <a:r>
              <a:rPr lang="en-US" altLang="zh-TW" sz="2400" dirty="0" smtClean="0">
                <a:ea typeface="新細明體" charset="-120"/>
              </a:rPr>
              <a:t> </a:t>
            </a:r>
            <a:r>
              <a:rPr lang="en-US" altLang="zh-TW" sz="2400" dirty="0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push</a:t>
            </a:r>
            <a:r>
              <a:rPr lang="en-US" altLang="zh-TW" sz="2400" dirty="0" smtClean="0">
                <a:ea typeface="新細明體" charset="-120"/>
              </a:rPr>
              <a:t> and </a:t>
            </a:r>
            <a:r>
              <a:rPr lang="en-US" altLang="zh-TW" sz="2400" dirty="0" err="1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enqueue</a:t>
            </a:r>
            <a:endParaRPr lang="en-US" altLang="zh-TW" sz="2400" dirty="0" smtClean="0">
              <a:latin typeface="Lucida Sans Typewriter" pitchFamily="49" charset="0"/>
              <a:ea typeface="新細明體" charset="-120"/>
              <a:cs typeface="Courier New" pitchFamily="49" charset="0"/>
            </a:endParaRPr>
          </a:p>
          <a:p>
            <a:pPr lvl="1"/>
            <a:r>
              <a:rPr lang="en-US" altLang="zh-TW" sz="2400" dirty="0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remove</a:t>
            </a:r>
            <a:r>
              <a:rPr lang="en-US" altLang="zh-TW" sz="2400" dirty="0" smtClean="0">
                <a:ea typeface="新細明體" charset="-120"/>
              </a:rPr>
              <a:t> </a:t>
            </a:r>
            <a:r>
              <a:rPr lang="en-US" altLang="zh-TW" sz="2400" dirty="0" smtClean="0">
                <a:ea typeface="新細明體" charset="-120"/>
                <a:cs typeface="Courier New" pitchFamily="49" charset="0"/>
              </a:rPr>
              <a:t>can emulate</a:t>
            </a:r>
            <a:r>
              <a:rPr lang="en-US" altLang="zh-TW" sz="2400" dirty="0" smtClean="0">
                <a:ea typeface="新細明體" charset="-120"/>
              </a:rPr>
              <a:t> </a:t>
            </a:r>
            <a:r>
              <a:rPr lang="en-US" altLang="zh-TW" sz="2400" dirty="0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pop</a:t>
            </a:r>
            <a:r>
              <a:rPr lang="en-US" altLang="zh-TW" sz="2400" dirty="0" smtClean="0">
                <a:ea typeface="新細明體" charset="-120"/>
              </a:rPr>
              <a:t> and </a:t>
            </a:r>
            <a:r>
              <a:rPr lang="en-US" altLang="zh-TW" sz="2400" dirty="0" err="1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dequeue</a:t>
            </a:r>
            <a:endParaRPr lang="en-US" altLang="zh-TW" sz="2400" dirty="0" smtClean="0">
              <a:latin typeface="Lucida Sans Typewriter" pitchFamily="49" charset="0"/>
              <a:ea typeface="新細明體" charset="-120"/>
              <a:cs typeface="Courier New" pitchFamily="49" charset="0"/>
            </a:endParaRPr>
          </a:p>
          <a:p>
            <a:pPr lvl="1"/>
            <a:r>
              <a:rPr lang="en-US" altLang="zh-TW" sz="2400" dirty="0" err="1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getEntry</a:t>
            </a:r>
            <a:r>
              <a:rPr lang="en-US" altLang="zh-TW" sz="2400" dirty="0" smtClean="0">
                <a:ea typeface="新細明體" charset="-120"/>
              </a:rPr>
              <a:t> </a:t>
            </a:r>
            <a:r>
              <a:rPr lang="en-US" altLang="zh-TW" sz="2400" dirty="0" smtClean="0">
                <a:ea typeface="新細明體" charset="-120"/>
                <a:cs typeface="Courier New" pitchFamily="49" charset="0"/>
              </a:rPr>
              <a:t>can emulate</a:t>
            </a:r>
            <a:r>
              <a:rPr lang="en-US" altLang="zh-TW" sz="2400" dirty="0" smtClean="0">
                <a:ea typeface="新細明體" charset="-120"/>
              </a:rPr>
              <a:t> </a:t>
            </a:r>
            <a:r>
              <a:rPr lang="en-US" altLang="zh-TW" sz="2400" dirty="0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peek</a:t>
            </a:r>
            <a:r>
              <a:rPr lang="en-US" altLang="zh-TW" sz="2400" dirty="0" smtClean="0">
                <a:ea typeface="新細明體" charset="-120"/>
              </a:rPr>
              <a:t> and </a:t>
            </a:r>
            <a:r>
              <a:rPr lang="en-US" altLang="zh-TW" sz="2400" dirty="0" err="1" smtClean="0">
                <a:latin typeface="Lucida Sans Typewriter" pitchFamily="49" charset="0"/>
                <a:ea typeface="新細明體" charset="-120"/>
                <a:cs typeface="Courier New" pitchFamily="49" charset="0"/>
              </a:rPr>
              <a:t>peekFront</a:t>
            </a:r>
            <a:endParaRPr lang="en-US" altLang="zh-TW" sz="2400" dirty="0" smtClean="0">
              <a:latin typeface="Lucida Sans Typewriter" pitchFamily="49" charset="0"/>
              <a:ea typeface="新細明體" charset="-120"/>
              <a:cs typeface="Courier New" pitchFamily="49" charset="0"/>
            </a:endParaRP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14829</TotalTime>
  <Words>2710</Words>
  <Application>Microsoft Office PowerPoint</Application>
  <PresentationFormat>如螢幕大小 (4:3)</PresentationFormat>
  <Paragraphs>547</Paragraphs>
  <Slides>37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37</vt:i4>
      </vt:variant>
    </vt:vector>
  </HeadingPairs>
  <TitlesOfParts>
    <vt:vector size="48" baseType="lpstr">
      <vt:lpstr>Arial Unicode MS</vt:lpstr>
      <vt:lpstr>新細明體</vt:lpstr>
      <vt:lpstr>Arial</vt:lpstr>
      <vt:lpstr>Calibri</vt:lpstr>
      <vt:lpstr>Courier New</vt:lpstr>
      <vt:lpstr>Lucida Sans Typewriter</vt:lpstr>
      <vt:lpstr>Times</vt:lpstr>
      <vt:lpstr>Verdana</vt:lpstr>
      <vt:lpstr>Wingdings</vt:lpstr>
      <vt:lpstr>1_Edge</vt:lpstr>
      <vt:lpstr>Office 佈景主題</vt:lpstr>
      <vt:lpstr>Queues: The ADT and Its Uses </vt:lpstr>
      <vt:lpstr>Queues (1/3)</vt:lpstr>
      <vt:lpstr>Queues (2/3)</vt:lpstr>
      <vt:lpstr>Queues (3/3)</vt:lpstr>
      <vt:lpstr>The ADT Queue (1/4)</vt:lpstr>
      <vt:lpstr>The ADT Queue (2/4)</vt:lpstr>
      <vt:lpstr>The ADT Queue (3/4)</vt:lpstr>
      <vt:lpstr>The ADT Queue (4/4)</vt:lpstr>
      <vt:lpstr>A C++ Interface for Queues (1/2)</vt:lpstr>
      <vt:lpstr>A C++ Interface for Queues (2/2)</vt:lpstr>
      <vt:lpstr>Reading a String of Characters (1/2)</vt:lpstr>
      <vt:lpstr>Reading a String of Characters (2/2)</vt:lpstr>
      <vt:lpstr>Recognizing Palindromes (1/4)</vt:lpstr>
      <vt:lpstr>Recognizing Palindromes (2/4)</vt:lpstr>
      <vt:lpstr>Recognizing Palindromes (3/4)</vt:lpstr>
      <vt:lpstr>Recognizing Palindromes (4/4)</vt:lpstr>
      <vt:lpstr>Priority Queues</vt:lpstr>
      <vt:lpstr>The ADT Priority Queue (1/3)</vt:lpstr>
      <vt:lpstr>The ADT Priority Queue (2/3)</vt:lpstr>
      <vt:lpstr>The ADT Priority Queue (3/3)</vt:lpstr>
      <vt:lpstr>Application: Tracking Assignments (1/2)</vt:lpstr>
      <vt:lpstr>Application: Tracking Assignments (2/2)</vt:lpstr>
      <vt:lpstr>Application: Simulation (1/12)</vt:lpstr>
      <vt:lpstr>Application: Simulation (2/12)</vt:lpstr>
      <vt:lpstr>Application: Simulation (3/12)</vt:lpstr>
      <vt:lpstr>Application: Simulation (4/12)</vt:lpstr>
      <vt:lpstr>Application: Simulation (5/12)</vt:lpstr>
      <vt:lpstr>Application: Simulation (6/12)</vt:lpstr>
      <vt:lpstr>Application: Simulation (7/12)</vt:lpstr>
      <vt:lpstr>Application: Simulation (8/12)</vt:lpstr>
      <vt:lpstr>Application: Simulation (9/12)</vt:lpstr>
      <vt:lpstr>Application: Simulation (10/12)</vt:lpstr>
      <vt:lpstr>Application: Simulation (11/12)</vt:lpstr>
      <vt:lpstr>Application: Simulation (12/12)</vt:lpstr>
      <vt:lpstr>Position-Oriented vs. Value-Oriented ADTs</vt:lpstr>
      <vt:lpstr>Stack vs. Queue</vt:lpstr>
      <vt:lpstr>List vs. Stack and Queue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611</cp:revision>
  <dcterms:created xsi:type="dcterms:W3CDTF">2009-06-21T02:54:00Z</dcterms:created>
  <dcterms:modified xsi:type="dcterms:W3CDTF">2017-10-30T02:52:41Z</dcterms:modified>
</cp:coreProperties>
</file>