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6" r:id="rId2"/>
    <p:sldId id="259" r:id="rId3"/>
    <p:sldId id="260" r:id="rId4"/>
    <p:sldId id="293" r:id="rId5"/>
    <p:sldId id="264" r:id="rId6"/>
    <p:sldId id="261" r:id="rId7"/>
    <p:sldId id="262" r:id="rId8"/>
    <p:sldId id="263" r:id="rId9"/>
    <p:sldId id="265" r:id="rId10"/>
    <p:sldId id="266" r:id="rId11"/>
    <p:sldId id="257" r:id="rId12"/>
    <p:sldId id="258" r:id="rId13"/>
    <p:sldId id="267" r:id="rId14"/>
    <p:sldId id="269" r:id="rId15"/>
    <p:sldId id="270" r:id="rId16"/>
    <p:sldId id="268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308" r:id="rId26"/>
    <p:sldId id="294" r:id="rId27"/>
    <p:sldId id="295" r:id="rId28"/>
    <p:sldId id="309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AEA4D-6B2A-41D1-BBDF-A20612C619B8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17448-DFFD-429E-8D3D-30859DD996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5638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如果是加到後面的話 </a:t>
            </a:r>
            <a:r>
              <a:rPr lang="en-US" altLang="zh-TW" dirty="0" err="1" smtClean="0"/>
              <a:t>setNext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nulptr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68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如果是加到後面的話 </a:t>
            </a:r>
            <a:r>
              <a:rPr lang="en-US" altLang="zh-TW" dirty="0" err="1" smtClean="0"/>
              <a:t>setNext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nulptr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80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86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29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832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995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425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7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42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73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870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250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8995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6628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1808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5214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582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1842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2983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338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9E967-85D7-402C-A6B5-F92041C233DB}" type="datetimeFigureOut">
              <a:rPr lang="zh-TW" altLang="en-US" smtClean="0"/>
              <a:t>2016/11/4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4094F40-F6AA-4FCC-96AC-6C07958E86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759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eis.org/A000041" TargetMode="External"/><Relationship Id="rId2" Type="http://schemas.openxmlformats.org/officeDocument/2006/relationships/hyperlink" Target="https://oeis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eis.org/A000065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Data</a:t>
            </a:r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FFC000"/>
                </a:solidFill>
              </a:rPr>
              <a:t>Structures</a:t>
            </a:r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FFFF00"/>
                </a:solidFill>
              </a:rPr>
              <a:t>TA</a:t>
            </a:r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00B050"/>
                </a:solidFill>
              </a:rPr>
              <a:t>Session</a:t>
            </a:r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00B0F0"/>
                </a:solidFill>
              </a:rPr>
              <a:t>#</a:t>
            </a:r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By Carlos and Po-Chuan</a:t>
            </a:r>
          </a:p>
          <a:p>
            <a:r>
              <a:rPr lang="en-US" altLang="zh-TW" dirty="0" smtClean="0"/>
              <a:t>2016/10/31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659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Preface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Few things before we start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5959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When doing you homework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Always write </a:t>
            </a:r>
            <a:r>
              <a:rPr lang="en-US" altLang="zh-TW" b="1" dirty="0" smtClean="0"/>
              <a:t>in nice &amp; clear format</a:t>
            </a:r>
            <a:r>
              <a:rPr lang="en-US" altLang="zh-TW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Please </a:t>
            </a:r>
            <a:r>
              <a:rPr lang="en-US" altLang="zh-TW" b="1" dirty="0" smtClean="0"/>
              <a:t>DO indent </a:t>
            </a:r>
            <a:r>
              <a:rPr lang="en-US" altLang="zh-TW" dirty="0" smtClean="0"/>
              <a:t>your code, and use monospaced fonts.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Answer all requirements one by one. Don’t skip them!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Read the problems carefully. </a:t>
            </a:r>
            <a:r>
              <a:rPr lang="en-US" altLang="zh-TW" b="1" dirty="0" smtClean="0"/>
              <a:t>Answer what they want! </a:t>
            </a:r>
            <a:r>
              <a:rPr lang="en-US" altLang="zh-TW" dirty="0" smtClean="0"/>
              <a:t>(Not all problems ask you to write code.)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285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#3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Average: 72.7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9356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Integer partition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092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Exercise 2.24(a)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3923928" y="3356992"/>
            <a:ext cx="4896544" cy="25202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C( int n )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if(n==1) return 0;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else if(n==2) return 1;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else return 2*C(n-1)+1;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pitchFamily="34" charset="0"/>
              <a:buNone/>
            </a:pP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3923928" y="1777678"/>
            <a:ext cx="4896544" cy="121927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C(n) = 0, when n=1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= 1, when n=2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= 2*C(n-1)+1, otherwise	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691680" y="1725270"/>
            <a:ext cx="28803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c(1) = 0</a:t>
            </a:r>
          </a:p>
          <a:p>
            <a:r>
              <a:rPr lang="en-US" altLang="zh-TW" sz="2400" dirty="0" smtClean="0"/>
              <a:t>c(2) = 1</a:t>
            </a:r>
          </a:p>
          <a:p>
            <a:r>
              <a:rPr lang="en-US" altLang="zh-TW" sz="2400" dirty="0"/>
              <a:t>c</a:t>
            </a:r>
            <a:r>
              <a:rPr lang="en-US" altLang="zh-TW" sz="2400" dirty="0" smtClean="0"/>
              <a:t>(3) = 3</a:t>
            </a:r>
          </a:p>
          <a:p>
            <a:r>
              <a:rPr lang="en-US" altLang="zh-TW" sz="2400" dirty="0" smtClean="0"/>
              <a:t>c(4)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7</a:t>
            </a:r>
          </a:p>
          <a:p>
            <a:r>
              <a:rPr lang="en-US" altLang="zh-TW" sz="2400" dirty="0" smtClean="0"/>
              <a:t>c(5)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15</a:t>
            </a:r>
            <a:endParaRPr lang="en-US" altLang="zh-TW" sz="2400" dirty="0"/>
          </a:p>
          <a:p>
            <a:endParaRPr lang="en-US" altLang="zh-TW" sz="2400" dirty="0"/>
          </a:p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4438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Exercise 2.24(b)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64296" y="3789040"/>
            <a:ext cx="6310536" cy="2908919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b(</a:t>
            </a: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m)</a:t>
            </a: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if(n&lt;1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||m&lt;1) return 0;</a:t>
            </a:r>
          </a:p>
          <a:p>
            <a:pPr marL="0" indent="0"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else 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if(n==1||m==1) return 1;</a:t>
            </a:r>
          </a:p>
          <a:p>
            <a:pPr marL="0" indent="0"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else 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if(n==m) return 1+b(n,n-1);</a:t>
            </a:r>
          </a:p>
          <a:p>
            <a:pPr marL="0" indent="0"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else 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b(n-</a:t>
            </a: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m,m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)+b(n,m-1);</a:t>
            </a:r>
          </a:p>
          <a:p>
            <a:pPr marL="0" indent="0"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664296" y="1525650"/>
            <a:ext cx="6300192" cy="21553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C(n) = b(n,n-1)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b(n, m) = 0, when n&lt;1 or m&lt;1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= 1, when n=1 or m=1  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= 1+b(n,n-1), when n=m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= b(n-m, m)+b(n,m-1), otherwise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55576" y="1530007"/>
            <a:ext cx="28803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c(1) = 0</a:t>
            </a:r>
          </a:p>
          <a:p>
            <a:r>
              <a:rPr lang="en-US" altLang="zh-TW" sz="2400" dirty="0" smtClean="0"/>
              <a:t>c(2) = 1</a:t>
            </a:r>
          </a:p>
          <a:p>
            <a:r>
              <a:rPr lang="en-US" altLang="zh-TW" sz="2400" dirty="0"/>
              <a:t>c</a:t>
            </a:r>
            <a:r>
              <a:rPr lang="en-US" altLang="zh-TW" sz="2400" dirty="0" smtClean="0"/>
              <a:t>(3) = 2</a:t>
            </a:r>
          </a:p>
          <a:p>
            <a:r>
              <a:rPr lang="en-US" altLang="zh-TW" sz="2400" dirty="0" smtClean="0"/>
              <a:t>c(4)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4</a:t>
            </a:r>
          </a:p>
          <a:p>
            <a:r>
              <a:rPr lang="en-US" altLang="zh-TW" sz="2400" dirty="0" smtClean="0"/>
              <a:t>c(5)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6</a:t>
            </a:r>
          </a:p>
          <a:p>
            <a:r>
              <a:rPr lang="en-US" altLang="zh-TW" sz="2400" dirty="0" smtClean="0"/>
              <a:t>c(6)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10</a:t>
            </a:r>
            <a:endParaRPr lang="en-US" altLang="zh-TW" sz="2400" dirty="0"/>
          </a:p>
          <a:p>
            <a:r>
              <a:rPr lang="en-US" altLang="zh-TW" sz="2400" dirty="0" smtClean="0"/>
              <a:t>c(7)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14</a:t>
            </a:r>
            <a:endParaRPr lang="en-US" altLang="zh-TW" sz="2400" dirty="0"/>
          </a:p>
          <a:p>
            <a:r>
              <a:rPr lang="en-US" altLang="zh-TW" sz="2400" dirty="0" smtClean="0"/>
              <a:t>c(8)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21</a:t>
            </a:r>
          </a:p>
          <a:p>
            <a:r>
              <a:rPr lang="en-US" altLang="zh-TW" sz="2400" dirty="0" smtClean="0"/>
              <a:t>c(9) = 29</a:t>
            </a:r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/>
          </a:p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9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2.24(b)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reference for you</a:t>
            </a:r>
          </a:p>
          <a:p>
            <a:r>
              <a:rPr lang="en-US" dirty="0" smtClean="0">
                <a:hlinkClick r:id="rId2"/>
              </a:rPr>
              <a:t>OEIS</a:t>
            </a:r>
            <a:r>
              <a:rPr lang="en-US" dirty="0" smtClean="0"/>
              <a:t>: online encyclopedia of integer sequences</a:t>
            </a:r>
          </a:p>
          <a:p>
            <a:r>
              <a:rPr lang="en-US" dirty="0" smtClean="0">
                <a:hlinkClick r:id="rId3"/>
              </a:rPr>
              <a:t>A000041</a:t>
            </a:r>
            <a:r>
              <a:rPr lang="en-US" dirty="0" smtClean="0"/>
              <a:t> 		number </a:t>
            </a:r>
            <a:r>
              <a:rPr lang="en-US" dirty="0"/>
              <a:t>of partitions of </a:t>
            </a:r>
            <a:r>
              <a:rPr lang="en-US" dirty="0" smtClean="0"/>
              <a:t>n</a:t>
            </a:r>
          </a:p>
          <a:p>
            <a:r>
              <a:rPr lang="en-US" dirty="0" smtClean="0">
                <a:hlinkClick r:id="rId4"/>
              </a:rPr>
              <a:t>A000065</a:t>
            </a:r>
            <a:r>
              <a:rPr lang="en-US" dirty="0"/>
              <a:t>		-1 + number of partitions of 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b( x, y ) at the previous page means “partition x using numbers no greater than y.”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1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Constructor of </a:t>
            </a:r>
            <a:r>
              <a:rPr lang="en-US" altLang="zh-TW" dirty="0" err="1" smtClean="0"/>
              <a:t>ArrayBag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1667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16150" y="2133599"/>
            <a:ext cx="7244516" cy="4304146"/>
          </a:xfrm>
          <a:ln>
            <a:noFill/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template&lt;</a:t>
            </a: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T&gt;</a:t>
            </a:r>
          </a:p>
          <a:p>
            <a:pPr marL="0" indent="0">
              <a:buNone/>
            </a:pP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ArrayBag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&lt;T&gt;::</a:t>
            </a: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ArrayBag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size )</a:t>
            </a: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itemCount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TW" sz="22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::min( size, DEFAULT_CAPACITY );</a:t>
            </a:r>
          </a:p>
          <a:p>
            <a:pPr marL="0" indent="0"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maxItems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DEFAULT_CAPACITY;</a:t>
            </a:r>
          </a:p>
          <a:p>
            <a:pPr marL="0" indent="0"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for (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 = 0; i &lt;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itemCount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++i )</a:t>
            </a:r>
          </a:p>
          <a:p>
            <a:pPr marL="0" indent="0">
              <a:buNone/>
            </a:pPr>
            <a:r>
              <a:rPr lang="en-US" altLang="zh-TW" sz="2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items[ i ] =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 </a:t>
            </a:r>
            <a:r>
              <a:rPr lang="en-US" altLang="zh-TW" sz="22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];</a:t>
            </a:r>
          </a:p>
          <a:p>
            <a:pPr marL="0" indent="0">
              <a:buNone/>
            </a:pPr>
            <a:r>
              <a:rPr lang="en-US" altLang="zh-TW" sz="22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TW" sz="22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Or copy( </a:t>
            </a:r>
            <a:r>
              <a:rPr lang="en-US" altLang="zh-TW" sz="22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TW" sz="22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altLang="zh-TW" sz="22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size, items )</a:t>
            </a:r>
            <a:br>
              <a:rPr lang="en-US" altLang="zh-TW" sz="22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TW" sz="22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#include&lt;algorithm&gt;</a:t>
            </a:r>
            <a:endParaRPr lang="en-US" altLang="zh-TW" sz="22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TW" altLang="en-US" sz="22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23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peek() implementation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333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code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string </a:t>
            </a:r>
            <a:r>
              <a:rPr lang="en-US" altLang="zh-TW" dirty="0" err="1" smtClean="0">
                <a:latin typeface="Consolas" panose="020B0609020204030204" pitchFamily="49" charset="0"/>
              </a:rPr>
              <a:t>ArrayBag</a:t>
            </a:r>
            <a:r>
              <a:rPr lang="en-US" altLang="zh-TW" dirty="0" smtClean="0">
                <a:latin typeface="Consolas" panose="020B0609020204030204" pitchFamily="49" charset="0"/>
              </a:rPr>
              <a:t>::peek()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static int last = -1;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if( </a:t>
            </a:r>
            <a:r>
              <a:rPr lang="en-US" altLang="zh-TW" dirty="0" err="1" smtClean="0">
                <a:latin typeface="Consolas" panose="020B0609020204030204" pitchFamily="49" charset="0"/>
              </a:rPr>
              <a:t>isEmpty</a:t>
            </a:r>
            <a:r>
              <a:rPr lang="en-US" altLang="zh-TW" dirty="0" smtClean="0">
                <a:latin typeface="Consolas" panose="020B0609020204030204" pitchFamily="49" charset="0"/>
              </a:rPr>
              <a:t>()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	</a:t>
            </a:r>
            <a:r>
              <a:rPr lang="en-US" altLang="zh-TW" dirty="0" smtClean="0">
                <a:latin typeface="Consolas" panose="020B0609020204030204" pitchFamily="49" charset="0"/>
              </a:rPr>
              <a:t>throw( “The bag is currently empty.” );</a:t>
            </a:r>
            <a:endParaRPr lang="en-US" altLang="zh-TW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if( last == -1 )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>
                <a:latin typeface="Consolas" panose="020B0609020204030204" pitchFamily="49" charset="0"/>
              </a:rPr>
              <a:t>		</a:t>
            </a:r>
            <a:r>
              <a:rPr lang="en-US" altLang="zh-TW" dirty="0" smtClean="0">
                <a:latin typeface="Consolas" panose="020B0609020204030204" pitchFamily="49" charset="0"/>
              </a:rPr>
              <a:t>return items[ last = 0 ];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for( </a:t>
            </a:r>
            <a:r>
              <a:rPr lang="en-US" altLang="zh-TW" dirty="0" err="1" smtClean="0">
                <a:latin typeface="Consolas" panose="020B0609020204030204" pitchFamily="49" charset="0"/>
              </a:rPr>
              <a:t>int</a:t>
            </a:r>
            <a:r>
              <a:rPr lang="en-US" altLang="zh-TW" dirty="0" smtClean="0">
                <a:latin typeface="Consolas" panose="020B0609020204030204" pitchFamily="49" charset="0"/>
              </a:rPr>
              <a:t> 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= 0; 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&lt; </a:t>
            </a:r>
            <a:r>
              <a:rPr lang="en-US" altLang="zh-TW" dirty="0" err="1" smtClean="0">
                <a:latin typeface="Consolas" panose="020B0609020204030204" pitchFamily="49" charset="0"/>
              </a:rPr>
              <a:t>itemCount</a:t>
            </a:r>
            <a:r>
              <a:rPr lang="en-US" altLang="zh-TW" dirty="0" smtClean="0">
                <a:latin typeface="Consolas" panose="020B0609020204030204" pitchFamily="49" charset="0"/>
              </a:rPr>
              <a:t>; ++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if( items[ 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] != items[ last ]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		return items[ last = </a:t>
            </a:r>
            <a:r>
              <a:rPr lang="en-US" altLang="zh-TW" dirty="0" err="1" smtClean="0">
                <a:latin typeface="Consolas" panose="020B0609020204030204" pitchFamily="49" charset="0"/>
              </a:rPr>
              <a:t>i</a:t>
            </a:r>
            <a:r>
              <a:rPr lang="en-US" altLang="zh-TW" dirty="0" smtClean="0">
                <a:latin typeface="Consolas" panose="020B0609020204030204" pitchFamily="49" charset="0"/>
              </a:rPr>
              <a:t> ];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return items[ last ];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}</a:t>
            </a:r>
            <a:endParaRPr lang="zh-TW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40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err="1" smtClean="0"/>
              <a:t>ArrayBag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itemCount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5462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2</a:t>
            </a:r>
            <a:r>
              <a:rPr lang="en-US" altLang="zh-TW" dirty="0" smtClean="0"/>
              <a:t>.  Exercise </a:t>
            </a:r>
            <a:r>
              <a:rPr lang="en-US" altLang="zh-TW" dirty="0"/>
              <a:t>4.3 (use C++)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Suppose that the class </a:t>
            </a:r>
            <a:r>
              <a:rPr lang="en-US" altLang="zh-TW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LinkedBag</a:t>
            </a: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did not have the data member </a:t>
            </a:r>
            <a:r>
              <a:rPr lang="en-US" altLang="zh-TW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itemCount</a:t>
            </a: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Write methods: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1" indent="0">
              <a:buNone/>
            </a:pPr>
            <a:r>
              <a:rPr lang="en-US" altLang="zh-TW" sz="1800" b="1" dirty="0"/>
              <a:t>	a. To count the number of nodes</a:t>
            </a:r>
            <a:endParaRPr lang="zh-TW" altLang="zh-TW" sz="1800" dirty="0"/>
          </a:p>
          <a:p>
            <a:pPr marL="342900" lvl="1" indent="0">
              <a:buNone/>
            </a:pPr>
            <a:r>
              <a:rPr lang="en-US" altLang="zh-TW" sz="1800" b="1" dirty="0"/>
              <a:t>	b. To display the value stored in each node in the linked chain</a:t>
            </a:r>
            <a:endParaRPr lang="zh-TW" altLang="zh-TW" sz="1800" dirty="0"/>
          </a:p>
          <a:p>
            <a:pPr marL="0" indent="0">
              <a:buNone/>
            </a:pPr>
            <a:endParaRPr lang="zh-TW" altLang="zh-TW" sz="21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2249742" y="3834545"/>
            <a:ext cx="4885154" cy="278714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 &lt;class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  <a:endParaRPr lang="en-US" sz="1500" kern="0" dirty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sz="15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LinkedBag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&gt;::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count_nodes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count = 0;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Node&lt;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while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 </a:t>
            </a:r>
            <a:r>
              <a:rPr lang="en-US" sz="1500" kern="0" dirty="0" err="1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!= </a:t>
            </a:r>
            <a:r>
              <a:rPr lang="en-US" sz="1500" kern="0" dirty="0" err="1" smtClean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nullptr</a:t>
            </a:r>
            <a:r>
              <a:rPr lang="en-US" sz="1500" kern="0" dirty="0" smtClean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{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count++;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-&gt;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getNext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}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return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count;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細明體" panose="02020509000000000000" pitchFamily="49" charset="-120"/>
                <a:ea typeface="新細明體" panose="02020500000000000000" pitchFamily="18" charset="-120"/>
                <a:cs typeface="細明體" panose="02020509000000000000" pitchFamily="49" charset="-120"/>
              </a:rPr>
              <a:t> 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812522" y="3797588"/>
            <a:ext cx="87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a.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33214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2</a:t>
            </a:r>
            <a:r>
              <a:rPr lang="en-US" altLang="zh-TW" dirty="0" smtClean="0"/>
              <a:t>.  Exercise </a:t>
            </a:r>
            <a:r>
              <a:rPr lang="en-US" altLang="zh-TW" dirty="0"/>
              <a:t>4.3 (use C++)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46803"/>
            <a:ext cx="7625190" cy="3394472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Suppose that the class </a:t>
            </a:r>
            <a:r>
              <a:rPr lang="en-US" altLang="zh-TW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LinkedBag</a:t>
            </a: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did not have the data member </a:t>
            </a:r>
            <a:r>
              <a:rPr lang="en-US" altLang="zh-TW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itemCount</a:t>
            </a: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Write methods: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1" indent="0">
              <a:buNone/>
            </a:pPr>
            <a:r>
              <a:rPr lang="en-US" altLang="zh-TW" sz="1800" b="1" dirty="0"/>
              <a:t>	a. To count the number of nodes</a:t>
            </a:r>
            <a:endParaRPr lang="zh-TW" altLang="zh-TW" sz="1800" dirty="0"/>
          </a:p>
          <a:p>
            <a:pPr marL="342900" lvl="1" indent="0">
              <a:buNone/>
            </a:pPr>
            <a:r>
              <a:rPr lang="en-US" altLang="zh-TW" sz="1800" b="1" dirty="0"/>
              <a:t>	b. To display the value stored in each node in the linked chain</a:t>
            </a:r>
            <a:endParaRPr lang="zh-TW" altLang="zh-TW" sz="1800" dirty="0"/>
          </a:p>
          <a:p>
            <a:pPr marL="0" indent="0">
              <a:buNone/>
            </a:pPr>
            <a:endParaRPr lang="zh-TW" altLang="zh-TW" sz="2100" dirty="0"/>
          </a:p>
        </p:txBody>
      </p:sp>
      <p:sp>
        <p:nvSpPr>
          <p:cNvPr id="7" name="文字方塊 5"/>
          <p:cNvSpPr txBox="1"/>
          <p:nvPr/>
        </p:nvSpPr>
        <p:spPr>
          <a:xfrm>
            <a:off x="2067017" y="3350167"/>
            <a:ext cx="5557275" cy="2347085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 &lt;class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  <a:endParaRPr lang="en-US" altLang="zh-TW" sz="1500" kern="0" dirty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altLang="zh-TW" sz="15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int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LinkedBag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&gt;::display()</a:t>
            </a:r>
            <a:endParaRPr lang="zh-TW" altLang="zh-TW" sz="1500" kern="100" dirty="0"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Node&lt;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while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!= </a:t>
            </a:r>
            <a:r>
              <a:rPr lang="en-US" sz="1500" kern="0" dirty="0" err="1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nullptr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{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cout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&lt;&lt;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-&gt;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getItem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&lt;&lt;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endl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-&gt;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getNext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}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細明體" panose="02020509000000000000" pitchFamily="49" charset="-120"/>
                <a:ea typeface="新細明體" panose="02020500000000000000" pitchFamily="18" charset="-120"/>
                <a:cs typeface="細明體" panose="02020509000000000000" pitchFamily="49" charset="-120"/>
              </a:rPr>
              <a:t> 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087724" y="3050958"/>
            <a:ext cx="87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b.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9291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Reverse list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45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</a:t>
            </a:r>
            <a:r>
              <a:rPr lang="en-US" altLang="zh-TW" dirty="0"/>
              <a:t>4.4 (use C++)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Specify and define a method reverse that reverses the order of the nodes in a list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1942415" y="3363891"/>
            <a:ext cx="5886655" cy="1066452"/>
            <a:chOff x="791580" y="3000623"/>
            <a:chExt cx="5886655" cy="1066452"/>
          </a:xfrm>
        </p:grpSpPr>
        <p:sp>
          <p:nvSpPr>
            <p:cNvPr id="4" name="矩形 3"/>
            <p:cNvSpPr/>
            <p:nvPr/>
          </p:nvSpPr>
          <p:spPr>
            <a:xfrm>
              <a:off x="2443462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2929516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3653898" y="3636850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4139952" y="3636850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4864334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4" name="直線接點 13"/>
            <p:cNvCxnSpPr/>
            <p:nvPr/>
          </p:nvCxnSpPr>
          <p:spPr>
            <a:xfrm>
              <a:off x="5350388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>
              <a:stCxn id="4" idx="3"/>
              <a:endCxn id="11" idx="1"/>
            </p:cNvCxnSpPr>
            <p:nvPr/>
          </p:nvCxnSpPr>
          <p:spPr>
            <a:xfrm>
              <a:off x="3199546" y="3850509"/>
              <a:ext cx="454352" cy="145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11" idx="3"/>
              <a:endCxn id="13" idx="1"/>
            </p:cNvCxnSpPr>
            <p:nvPr/>
          </p:nvCxnSpPr>
          <p:spPr>
            <a:xfrm flipV="1">
              <a:off x="4409983" y="3850509"/>
              <a:ext cx="454352" cy="145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/>
            <p:nvPr/>
          </p:nvCxnSpPr>
          <p:spPr>
            <a:xfrm>
              <a:off x="2259140" y="3346873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字方塊 24"/>
            <p:cNvSpPr txBox="1"/>
            <p:nvPr/>
          </p:nvSpPr>
          <p:spPr>
            <a:xfrm>
              <a:off x="1773085" y="3028513"/>
              <a:ext cx="1156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>
                  <a:solidFill>
                    <a:schemeClr val="tx2">
                      <a:lumMod val="50000"/>
                    </a:schemeClr>
                  </a:solidFill>
                </a:rPr>
                <a:t>headPtr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44" name="直線單箭頭接點 43"/>
            <p:cNvCxnSpPr>
              <a:stCxn id="13" idx="3"/>
            </p:cNvCxnSpPr>
            <p:nvPr/>
          </p:nvCxnSpPr>
          <p:spPr>
            <a:xfrm flipV="1">
              <a:off x="5620418" y="3850509"/>
              <a:ext cx="368750" cy="1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字方塊 46"/>
            <p:cNvSpPr txBox="1"/>
            <p:nvPr/>
          </p:nvSpPr>
          <p:spPr>
            <a:xfrm>
              <a:off x="5963250" y="3677384"/>
              <a:ext cx="714985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1166369" y="3671332"/>
              <a:ext cx="724382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18" name="直線單箭頭接點 17"/>
            <p:cNvCxnSpPr/>
            <p:nvPr/>
          </p:nvCxnSpPr>
          <p:spPr>
            <a:xfrm>
              <a:off x="1153391" y="3356500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字方塊 19"/>
            <p:cNvSpPr txBox="1"/>
            <p:nvPr/>
          </p:nvSpPr>
          <p:spPr>
            <a:xfrm>
              <a:off x="791580" y="3000623"/>
              <a:ext cx="711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>
                  <a:solidFill>
                    <a:schemeClr val="tx2">
                      <a:lumMod val="50000"/>
                    </a:schemeClr>
                  </a:solidFill>
                </a:rPr>
                <a:t>prev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58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</a:t>
            </a:r>
            <a:r>
              <a:rPr lang="en-US" altLang="zh-TW" dirty="0"/>
              <a:t>4.4 (use C++)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Specify and define a method reverse that reverses the order of the nodes in a list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1942415" y="3363891"/>
            <a:ext cx="5886655" cy="1066452"/>
            <a:chOff x="791580" y="3000623"/>
            <a:chExt cx="5886655" cy="1066452"/>
          </a:xfrm>
        </p:grpSpPr>
        <p:sp>
          <p:nvSpPr>
            <p:cNvPr id="4" name="矩形 3"/>
            <p:cNvSpPr/>
            <p:nvPr/>
          </p:nvSpPr>
          <p:spPr>
            <a:xfrm>
              <a:off x="2443462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2929516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3653898" y="3636850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4139952" y="3636850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4864334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4" name="直線接點 13"/>
            <p:cNvCxnSpPr/>
            <p:nvPr/>
          </p:nvCxnSpPr>
          <p:spPr>
            <a:xfrm>
              <a:off x="5350388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>
              <a:stCxn id="4" idx="3"/>
              <a:endCxn id="11" idx="1"/>
            </p:cNvCxnSpPr>
            <p:nvPr/>
          </p:nvCxnSpPr>
          <p:spPr>
            <a:xfrm>
              <a:off x="3199546" y="3850509"/>
              <a:ext cx="454352" cy="145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11" idx="3"/>
              <a:endCxn id="13" idx="1"/>
            </p:cNvCxnSpPr>
            <p:nvPr/>
          </p:nvCxnSpPr>
          <p:spPr>
            <a:xfrm flipV="1">
              <a:off x="4409983" y="3850509"/>
              <a:ext cx="454352" cy="145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/>
            <p:nvPr/>
          </p:nvCxnSpPr>
          <p:spPr>
            <a:xfrm>
              <a:off x="2259140" y="3346873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字方塊 24"/>
            <p:cNvSpPr txBox="1"/>
            <p:nvPr/>
          </p:nvSpPr>
          <p:spPr>
            <a:xfrm>
              <a:off x="1773085" y="3028513"/>
              <a:ext cx="994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current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44" name="直線單箭頭接點 43"/>
            <p:cNvCxnSpPr>
              <a:stCxn id="13" idx="3"/>
            </p:cNvCxnSpPr>
            <p:nvPr/>
          </p:nvCxnSpPr>
          <p:spPr>
            <a:xfrm flipV="1">
              <a:off x="5620418" y="3850509"/>
              <a:ext cx="368750" cy="1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1334788" y="3671332"/>
              <a:ext cx="765842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18" name="直線單箭頭接點 17"/>
            <p:cNvCxnSpPr/>
            <p:nvPr/>
          </p:nvCxnSpPr>
          <p:spPr>
            <a:xfrm>
              <a:off x="1153391" y="3356500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字方塊 19"/>
            <p:cNvSpPr txBox="1"/>
            <p:nvPr/>
          </p:nvSpPr>
          <p:spPr>
            <a:xfrm>
              <a:off x="791580" y="3000623"/>
              <a:ext cx="711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>
                  <a:solidFill>
                    <a:schemeClr val="tx2">
                      <a:lumMod val="50000"/>
                    </a:schemeClr>
                  </a:solidFill>
                </a:rPr>
                <a:t>prev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1" name="直線單箭頭接點 20"/>
            <p:cNvCxnSpPr/>
            <p:nvPr/>
          </p:nvCxnSpPr>
          <p:spPr>
            <a:xfrm>
              <a:off x="3505076" y="3342557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字方塊 22"/>
            <p:cNvSpPr txBox="1"/>
            <p:nvPr/>
          </p:nvSpPr>
          <p:spPr>
            <a:xfrm>
              <a:off x="3019022" y="3024197"/>
              <a:ext cx="940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rest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5963250" y="3677384"/>
              <a:ext cx="714985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046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</a:t>
            </a:r>
            <a:r>
              <a:rPr lang="en-US" altLang="zh-TW" dirty="0"/>
              <a:t>4.4 (use C++)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Specify and define a method reverse that reverses the order of the nodes in a list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1942415" y="3363891"/>
            <a:ext cx="5886655" cy="1066452"/>
            <a:chOff x="791580" y="3000623"/>
            <a:chExt cx="5886655" cy="1066452"/>
          </a:xfrm>
        </p:grpSpPr>
        <p:sp>
          <p:nvSpPr>
            <p:cNvPr id="4" name="矩形 3"/>
            <p:cNvSpPr/>
            <p:nvPr/>
          </p:nvSpPr>
          <p:spPr>
            <a:xfrm>
              <a:off x="2443462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2929516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3653898" y="3636850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4139952" y="3636850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4864334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4" name="直線接點 13"/>
            <p:cNvCxnSpPr/>
            <p:nvPr/>
          </p:nvCxnSpPr>
          <p:spPr>
            <a:xfrm>
              <a:off x="5350388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>
              <a:stCxn id="4" idx="1"/>
              <a:endCxn id="17" idx="3"/>
            </p:cNvCxnSpPr>
            <p:nvPr/>
          </p:nvCxnSpPr>
          <p:spPr>
            <a:xfrm flipH="1">
              <a:off x="2100630" y="3850510"/>
              <a:ext cx="342832" cy="5488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11" idx="3"/>
              <a:endCxn id="13" idx="1"/>
            </p:cNvCxnSpPr>
            <p:nvPr/>
          </p:nvCxnSpPr>
          <p:spPr>
            <a:xfrm flipV="1">
              <a:off x="4409983" y="3850509"/>
              <a:ext cx="454352" cy="145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/>
            <p:nvPr/>
          </p:nvCxnSpPr>
          <p:spPr>
            <a:xfrm>
              <a:off x="2259140" y="3346873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字方塊 24"/>
            <p:cNvSpPr txBox="1"/>
            <p:nvPr/>
          </p:nvSpPr>
          <p:spPr>
            <a:xfrm>
              <a:off x="1773086" y="3028513"/>
              <a:ext cx="975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current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44" name="直線單箭頭接點 43"/>
            <p:cNvCxnSpPr>
              <a:stCxn id="13" idx="3"/>
            </p:cNvCxnSpPr>
            <p:nvPr/>
          </p:nvCxnSpPr>
          <p:spPr>
            <a:xfrm flipV="1">
              <a:off x="5620418" y="3850509"/>
              <a:ext cx="368750" cy="1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1296152" y="3671332"/>
              <a:ext cx="804478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18" name="直線單箭頭接點 17"/>
            <p:cNvCxnSpPr/>
            <p:nvPr/>
          </p:nvCxnSpPr>
          <p:spPr>
            <a:xfrm>
              <a:off x="1153391" y="3356500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字方塊 19"/>
            <p:cNvSpPr txBox="1"/>
            <p:nvPr/>
          </p:nvSpPr>
          <p:spPr>
            <a:xfrm>
              <a:off x="791580" y="3000623"/>
              <a:ext cx="711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>
                  <a:solidFill>
                    <a:schemeClr val="tx2">
                      <a:lumMod val="50000"/>
                    </a:schemeClr>
                  </a:solidFill>
                </a:rPr>
                <a:t>prev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1" name="直線單箭頭接點 20"/>
            <p:cNvCxnSpPr/>
            <p:nvPr/>
          </p:nvCxnSpPr>
          <p:spPr>
            <a:xfrm>
              <a:off x="3505076" y="3342557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字方塊 22"/>
            <p:cNvSpPr txBox="1"/>
            <p:nvPr/>
          </p:nvSpPr>
          <p:spPr>
            <a:xfrm>
              <a:off x="3019022" y="3024197"/>
              <a:ext cx="940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rest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5963250" y="3677384"/>
              <a:ext cx="714985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631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</a:t>
            </a:r>
            <a:r>
              <a:rPr lang="en-US" altLang="zh-TW" dirty="0"/>
              <a:t>4.4 (use C++)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Specify and define a method reverse that reverses the order of the nodes in a list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2555178" y="3366508"/>
            <a:ext cx="5366457" cy="1061218"/>
            <a:chOff x="1311778" y="3005857"/>
            <a:chExt cx="5366457" cy="1061218"/>
          </a:xfrm>
        </p:grpSpPr>
        <p:sp>
          <p:nvSpPr>
            <p:cNvPr id="4" name="矩形 3"/>
            <p:cNvSpPr/>
            <p:nvPr/>
          </p:nvSpPr>
          <p:spPr>
            <a:xfrm>
              <a:off x="2443462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2929516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3653898" y="3636850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4139952" y="3636850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4864334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4" name="直線接點 13"/>
            <p:cNvCxnSpPr/>
            <p:nvPr/>
          </p:nvCxnSpPr>
          <p:spPr>
            <a:xfrm>
              <a:off x="5350388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>
              <a:stCxn id="4" idx="1"/>
              <a:endCxn id="17" idx="3"/>
            </p:cNvCxnSpPr>
            <p:nvPr/>
          </p:nvCxnSpPr>
          <p:spPr>
            <a:xfrm flipH="1">
              <a:off x="2078615" y="3850510"/>
              <a:ext cx="364847" cy="5488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11" idx="3"/>
              <a:endCxn id="13" idx="1"/>
            </p:cNvCxnSpPr>
            <p:nvPr/>
          </p:nvCxnSpPr>
          <p:spPr>
            <a:xfrm flipV="1">
              <a:off x="4409983" y="3850509"/>
              <a:ext cx="454352" cy="145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/>
            <p:nvPr/>
          </p:nvCxnSpPr>
          <p:spPr>
            <a:xfrm>
              <a:off x="2259140" y="3346873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字方塊 24"/>
            <p:cNvSpPr txBox="1"/>
            <p:nvPr/>
          </p:nvSpPr>
          <p:spPr>
            <a:xfrm>
              <a:off x="1773086" y="3028513"/>
              <a:ext cx="940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>
                  <a:solidFill>
                    <a:schemeClr val="tx2">
                      <a:lumMod val="50000"/>
                    </a:schemeClr>
                  </a:solidFill>
                </a:rPr>
                <a:t>prev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44" name="直線單箭頭接點 43"/>
            <p:cNvCxnSpPr>
              <a:stCxn id="13" idx="3"/>
            </p:cNvCxnSpPr>
            <p:nvPr/>
          </p:nvCxnSpPr>
          <p:spPr>
            <a:xfrm flipV="1">
              <a:off x="5620418" y="3850509"/>
              <a:ext cx="368750" cy="1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1311778" y="3671332"/>
              <a:ext cx="766837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1" name="直線單箭頭接點 20"/>
            <p:cNvCxnSpPr/>
            <p:nvPr/>
          </p:nvCxnSpPr>
          <p:spPr>
            <a:xfrm>
              <a:off x="3505076" y="3342557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字方塊 22"/>
            <p:cNvSpPr txBox="1"/>
            <p:nvPr/>
          </p:nvSpPr>
          <p:spPr>
            <a:xfrm>
              <a:off x="3019022" y="3024197"/>
              <a:ext cx="9944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current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5963250" y="3677384"/>
              <a:ext cx="714985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0" name="直線單箭頭接點 19"/>
            <p:cNvCxnSpPr/>
            <p:nvPr/>
          </p:nvCxnSpPr>
          <p:spPr>
            <a:xfrm>
              <a:off x="4687984" y="3324217"/>
              <a:ext cx="454352" cy="28852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字方塊 25"/>
            <p:cNvSpPr txBox="1"/>
            <p:nvPr/>
          </p:nvSpPr>
          <p:spPr>
            <a:xfrm>
              <a:off x="4201930" y="3005857"/>
              <a:ext cx="940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rest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8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</a:t>
            </a:r>
            <a:r>
              <a:rPr lang="en-US" altLang="zh-TW" dirty="0"/>
              <a:t>4.4 (use C++)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Specify and define a method reverse that reverses the order of the nodes in a list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1942415" y="3341355"/>
            <a:ext cx="5366456" cy="1111524"/>
            <a:chOff x="1311779" y="2955551"/>
            <a:chExt cx="5366456" cy="1111524"/>
          </a:xfrm>
        </p:grpSpPr>
        <p:sp>
          <p:nvSpPr>
            <p:cNvPr id="27" name="文字方塊 26"/>
            <p:cNvSpPr txBox="1"/>
            <p:nvPr/>
          </p:nvSpPr>
          <p:spPr>
            <a:xfrm>
              <a:off x="4182806" y="2955551"/>
              <a:ext cx="940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>
                  <a:solidFill>
                    <a:schemeClr val="tx2">
                      <a:lumMod val="50000"/>
                    </a:schemeClr>
                  </a:solidFill>
                </a:rPr>
                <a:t>prev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5" name="群組 4"/>
            <p:cNvGrpSpPr/>
            <p:nvPr/>
          </p:nvGrpSpPr>
          <p:grpSpPr>
            <a:xfrm>
              <a:off x="1311779" y="3017185"/>
              <a:ext cx="5366456" cy="1049890"/>
              <a:chOff x="1311779" y="3017185"/>
              <a:chExt cx="5366456" cy="1049890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2443462" y="3635397"/>
                <a:ext cx="756084" cy="430225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350"/>
              </a:p>
            </p:txBody>
          </p:sp>
          <p:cxnSp>
            <p:nvCxnSpPr>
              <p:cNvPr id="7" name="直線接點 6"/>
              <p:cNvCxnSpPr/>
              <p:nvPr/>
            </p:nvCxnSpPr>
            <p:spPr>
              <a:xfrm>
                <a:off x="2929516" y="3635397"/>
                <a:ext cx="0" cy="430225"/>
              </a:xfrm>
              <a:prstGeom prst="line">
                <a:avLst/>
              </a:prstGeom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矩形 10"/>
              <p:cNvSpPr/>
              <p:nvPr/>
            </p:nvSpPr>
            <p:spPr>
              <a:xfrm>
                <a:off x="3653898" y="3636850"/>
                <a:ext cx="756084" cy="430225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350"/>
              </a:p>
            </p:txBody>
          </p:sp>
          <p:cxnSp>
            <p:nvCxnSpPr>
              <p:cNvPr id="12" name="直線接點 11"/>
              <p:cNvCxnSpPr/>
              <p:nvPr/>
            </p:nvCxnSpPr>
            <p:spPr>
              <a:xfrm>
                <a:off x="4139952" y="3636850"/>
                <a:ext cx="0" cy="430225"/>
              </a:xfrm>
              <a:prstGeom prst="line">
                <a:avLst/>
              </a:prstGeom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 12"/>
              <p:cNvSpPr/>
              <p:nvPr/>
            </p:nvSpPr>
            <p:spPr>
              <a:xfrm>
                <a:off x="4864334" y="3635397"/>
                <a:ext cx="756084" cy="430225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350"/>
              </a:p>
            </p:txBody>
          </p:sp>
          <p:cxnSp>
            <p:nvCxnSpPr>
              <p:cNvPr id="14" name="直線接點 13"/>
              <p:cNvCxnSpPr/>
              <p:nvPr/>
            </p:nvCxnSpPr>
            <p:spPr>
              <a:xfrm>
                <a:off x="5350388" y="3635397"/>
                <a:ext cx="0" cy="430225"/>
              </a:xfrm>
              <a:prstGeom prst="line">
                <a:avLst/>
              </a:prstGeom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單箭頭接點 15"/>
              <p:cNvCxnSpPr>
                <a:stCxn id="4" idx="1"/>
                <a:endCxn id="17" idx="3"/>
              </p:cNvCxnSpPr>
              <p:nvPr/>
            </p:nvCxnSpPr>
            <p:spPr>
              <a:xfrm flipH="1">
                <a:off x="2040929" y="3850510"/>
                <a:ext cx="402533" cy="5488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單箭頭接點 18"/>
              <p:cNvCxnSpPr>
                <a:stCxn id="11" idx="1"/>
                <a:endCxn id="4" idx="3"/>
              </p:cNvCxnSpPr>
              <p:nvPr/>
            </p:nvCxnSpPr>
            <p:spPr>
              <a:xfrm flipH="1" flipV="1">
                <a:off x="3199546" y="3850509"/>
                <a:ext cx="454352" cy="1454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單箭頭接點 43"/>
              <p:cNvCxnSpPr>
                <a:stCxn id="13" idx="1"/>
                <a:endCxn id="11" idx="3"/>
              </p:cNvCxnSpPr>
              <p:nvPr/>
            </p:nvCxnSpPr>
            <p:spPr>
              <a:xfrm flipH="1">
                <a:off x="4409983" y="3850509"/>
                <a:ext cx="454352" cy="1454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字方塊 16"/>
              <p:cNvSpPr txBox="1"/>
              <p:nvPr/>
            </p:nvSpPr>
            <p:spPr>
              <a:xfrm>
                <a:off x="1311779" y="3671332"/>
                <a:ext cx="729150" cy="36933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dirty="0">
                    <a:solidFill>
                      <a:schemeClr val="tx2">
                        <a:lumMod val="50000"/>
                      </a:schemeClr>
                    </a:solidFill>
                  </a:rPr>
                  <a:t>NULL</a:t>
                </a:r>
                <a:endParaRPr lang="zh-TW" altLang="en-US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1" name="直線單箭頭接點 20"/>
              <p:cNvCxnSpPr/>
              <p:nvPr/>
            </p:nvCxnSpPr>
            <p:spPr>
              <a:xfrm>
                <a:off x="5836443" y="3335544"/>
                <a:ext cx="454352" cy="341840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字方塊 22"/>
              <p:cNvSpPr txBox="1"/>
              <p:nvPr/>
            </p:nvSpPr>
            <p:spPr>
              <a:xfrm>
                <a:off x="5350389" y="3017185"/>
                <a:ext cx="9944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>
                    <a:solidFill>
                      <a:schemeClr val="tx2">
                        <a:lumMod val="50000"/>
                      </a:schemeClr>
                    </a:solidFill>
                  </a:rPr>
                  <a:t>current</a:t>
                </a:r>
                <a:endParaRPr lang="zh-TW" altLang="en-US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6" name="直線單箭頭接點 25"/>
              <p:cNvCxnSpPr/>
              <p:nvPr/>
            </p:nvCxnSpPr>
            <p:spPr>
              <a:xfrm>
                <a:off x="4668860" y="3273910"/>
                <a:ext cx="454352" cy="341840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文字方塊 27"/>
              <p:cNvSpPr txBox="1"/>
              <p:nvPr/>
            </p:nvSpPr>
            <p:spPr>
              <a:xfrm>
                <a:off x="5963250" y="3677384"/>
                <a:ext cx="714985" cy="36933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>
                    <a:solidFill>
                      <a:schemeClr val="tx2">
                        <a:lumMod val="50000"/>
                      </a:schemeClr>
                    </a:solidFill>
                  </a:rPr>
                  <a:t>NULL</a:t>
                </a:r>
                <a:endParaRPr lang="zh-TW" altLang="en-US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888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</a:t>
            </a:r>
            <a:r>
              <a:rPr lang="en-US" altLang="zh-TW" dirty="0"/>
              <a:t>4.4 (use C++)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Specify and define a method reverse that reverses the order of the nodes in a list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3084086" y="3341355"/>
            <a:ext cx="4308640" cy="1111524"/>
            <a:chOff x="1311778" y="2955551"/>
            <a:chExt cx="4308640" cy="1111524"/>
          </a:xfrm>
        </p:grpSpPr>
        <p:sp>
          <p:nvSpPr>
            <p:cNvPr id="4" name="矩形 3"/>
            <p:cNvSpPr/>
            <p:nvPr/>
          </p:nvSpPr>
          <p:spPr>
            <a:xfrm>
              <a:off x="2443462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2929516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3653898" y="3636850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4139952" y="3636850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4864334" y="3635397"/>
              <a:ext cx="756084" cy="430225"/>
            </a:xfrm>
            <a:prstGeom prst="rect">
              <a:avLst/>
            </a:prstGeom>
            <a:no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14" name="直線接點 13"/>
            <p:cNvCxnSpPr/>
            <p:nvPr/>
          </p:nvCxnSpPr>
          <p:spPr>
            <a:xfrm>
              <a:off x="5350388" y="3635397"/>
              <a:ext cx="0" cy="43022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>
              <a:stCxn id="4" idx="1"/>
              <a:endCxn id="17" idx="3"/>
            </p:cNvCxnSpPr>
            <p:nvPr/>
          </p:nvCxnSpPr>
          <p:spPr>
            <a:xfrm flipH="1">
              <a:off x="2057871" y="3850510"/>
              <a:ext cx="385591" cy="5488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11" idx="1"/>
              <a:endCxn id="4" idx="3"/>
            </p:cNvCxnSpPr>
            <p:nvPr/>
          </p:nvCxnSpPr>
          <p:spPr>
            <a:xfrm flipH="1" flipV="1">
              <a:off x="3199546" y="3850509"/>
              <a:ext cx="454352" cy="145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單箭頭接點 43"/>
            <p:cNvCxnSpPr>
              <a:stCxn id="13" idx="1"/>
              <a:endCxn id="11" idx="3"/>
            </p:cNvCxnSpPr>
            <p:nvPr/>
          </p:nvCxnSpPr>
          <p:spPr>
            <a:xfrm flipH="1">
              <a:off x="4409983" y="3850509"/>
              <a:ext cx="454352" cy="145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1311778" y="3671332"/>
              <a:ext cx="746093" cy="36933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dirty="0">
                  <a:solidFill>
                    <a:schemeClr val="tx2">
                      <a:lumMod val="50000"/>
                    </a:schemeClr>
                  </a:solidFill>
                </a:rPr>
                <a:t>NULL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6" name="直線單箭頭接點 25"/>
            <p:cNvCxnSpPr/>
            <p:nvPr/>
          </p:nvCxnSpPr>
          <p:spPr>
            <a:xfrm>
              <a:off x="4668860" y="3273910"/>
              <a:ext cx="454352" cy="34184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字方塊 26"/>
            <p:cNvSpPr txBox="1"/>
            <p:nvPr/>
          </p:nvSpPr>
          <p:spPr>
            <a:xfrm>
              <a:off x="4182806" y="2955551"/>
              <a:ext cx="1167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>
                  <a:solidFill>
                    <a:schemeClr val="tx2">
                      <a:lumMod val="50000"/>
                    </a:schemeClr>
                  </a:solidFill>
                </a:rPr>
                <a:t>headPtr</a:t>
              </a:r>
              <a:endParaRPr lang="zh-TW" alt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24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</a:t>
            </a:r>
            <a:r>
              <a:rPr lang="en-US" altLang="zh-TW" dirty="0"/>
              <a:t>4.4 (use C++)</a:t>
            </a:r>
            <a:endParaRPr lang="zh-TW" altLang="en-US" dirty="0"/>
          </a:p>
        </p:txBody>
      </p:sp>
      <p:sp>
        <p:nvSpPr>
          <p:cNvPr id="5" name="文字方塊 2"/>
          <p:cNvSpPr txBox="1"/>
          <p:nvPr/>
        </p:nvSpPr>
        <p:spPr>
          <a:xfrm>
            <a:off x="395028" y="2006984"/>
            <a:ext cx="8748972" cy="404283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template &lt;class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</a:t>
            </a:r>
            <a:endParaRPr lang="en-US" altLang="zh-TW" sz="1500" kern="0" dirty="0">
              <a:solidFill>
                <a:srgbClr val="0000FF"/>
              </a:solidFill>
              <a:latin typeface="Consolas" panose="020B0609020204030204" pitchFamily="49" charset="0"/>
              <a:ea typeface="細明體" panose="02020509000000000000" pitchFamily="49" charset="-120"/>
              <a:cs typeface="Times New Roman" panose="02020603050405020304" pitchFamily="18" charset="0"/>
            </a:endParaRPr>
          </a:p>
          <a:p>
            <a:r>
              <a:rPr lang="en-US" altLang="zh-TW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void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LinkedBag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&lt;</a:t>
            </a:r>
            <a:r>
              <a:rPr lang="en-US" altLang="zh-TW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&gt;::reverse()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{</a:t>
            </a:r>
            <a:endParaRPr 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	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Node&lt;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NULL;</a:t>
            </a:r>
            <a:endParaRPr 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	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Node&lt;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current 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=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endParaRPr 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latin typeface="Consolas" panose="020B06090202040302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	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Node&lt;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ItemType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&gt;* rest</a:t>
            </a:r>
            <a:r>
              <a:rPr lang="zh-TW" alt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=NULL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</a:t>
            </a:r>
          </a:p>
          <a:p>
            <a:r>
              <a:rPr lang="en-US" sz="1500" kern="0" dirty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 smtClean="0">
                <a:solidFill>
                  <a:srgbClr val="0000FF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while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altLang="zh-TW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current 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!= NULL)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	{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457200"/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</a:t>
            </a:r>
            <a:r>
              <a:rPr lang="en-US" sz="1500" kern="0" dirty="0" smtClean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rest 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= current-&gt;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getNext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();	</a:t>
            </a:r>
            <a:r>
              <a:rPr lang="en-US" sz="1500" kern="0" dirty="0" smtClean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// rest = the 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next </a:t>
            </a:r>
            <a:r>
              <a:rPr lang="en-US" sz="1500" kern="0" dirty="0" smtClean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of current</a:t>
            </a:r>
            <a:br>
              <a:rPr lang="en-US" sz="1500" kern="0" dirty="0" smtClean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</a:b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 	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current-&gt;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setNext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(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);   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// set </a:t>
            </a:r>
            <a:r>
              <a:rPr lang="en-US" sz="1500" kern="0" dirty="0" err="1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</a:t>
            </a:r>
            <a:r>
              <a:rPr lang="en-US" sz="1500" kern="0" dirty="0" smtClean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the 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next node of </a:t>
            </a:r>
            <a:r>
              <a:rPr lang="en-US" sz="1500" kern="0" dirty="0" smtClean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current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current;    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// move current node to be next </a:t>
            </a:r>
            <a:r>
              <a:rPr lang="en-US" sz="1500" kern="0" dirty="0" err="1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node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228600" indent="228600"/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		current = rest;    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// move rest node to be next current node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indent="228600"/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	}</a:t>
            </a:r>
          </a:p>
          <a:p>
            <a:pPr indent="228600"/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   	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= </a:t>
            </a:r>
            <a:r>
              <a:rPr lang="en-US" sz="1500" kern="0" dirty="0" err="1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;          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// let </a:t>
            </a:r>
            <a:r>
              <a:rPr lang="en-US" sz="1500" kern="0" dirty="0" err="1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prev</a:t>
            </a:r>
            <a:r>
              <a:rPr lang="en-US" sz="1500" kern="0" dirty="0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 node be new </a:t>
            </a:r>
            <a:r>
              <a:rPr lang="en-US" sz="1500" kern="0" dirty="0" err="1">
                <a:solidFill>
                  <a:srgbClr val="008000"/>
                </a:solidFill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headPtr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0" dirty="0">
                <a:latin typeface="Consolas" panose="020B0609020204030204" pitchFamily="49" charset="0"/>
                <a:ea typeface="細明體" panose="02020509000000000000" pitchFamily="49" charset="-120"/>
                <a:cs typeface="Times New Roman" panose="02020603050405020304" pitchFamily="18" charset="0"/>
              </a:rPr>
              <a:t>}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sz="1500" kern="100" dirty="0"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05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Assignment 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Average: 81.7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9622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1. Exercise 4.10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Double linked list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70281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1.  Exercise 4.10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62827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Define a class to represent a node in doubly linked chain.</a:t>
            </a:r>
            <a:endParaRPr lang="zh-TW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562" y="2641960"/>
            <a:ext cx="7404369" cy="18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2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1.  Exercise 4.10</a:t>
            </a:r>
            <a:endParaRPr lang="zh-TW" altLang="en-US" dirty="0"/>
          </a:p>
        </p:txBody>
      </p:sp>
      <p:sp>
        <p:nvSpPr>
          <p:cNvPr id="4" name="文字方塊 1"/>
          <p:cNvSpPr txBox="1"/>
          <p:nvPr/>
        </p:nvSpPr>
        <p:spPr>
          <a:xfrm>
            <a:off x="224517" y="1772816"/>
            <a:ext cx="8694966" cy="402991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class Node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rgbClr val="0070C0"/>
                </a:solidFill>
                <a:latin typeface="Courier New" pitchFamily="49" charset="0"/>
              </a:rPr>
              <a:t>  </a:t>
            </a:r>
            <a:r>
              <a:rPr lang="en-US" altLang="zh-TW" sz="1200" b="1" spc="-113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rgbClr val="0070C0"/>
                </a:solidFill>
                <a:latin typeface="Courier New" pitchFamily="49" charset="0"/>
              </a:rPr>
              <a:t> item;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rgbClr val="0070C0"/>
                </a:solidFill>
                <a:latin typeface="Courier New" pitchFamily="49" charset="0"/>
              </a:rPr>
              <a:t>  Node&lt;</a:t>
            </a:r>
            <a:r>
              <a:rPr lang="en-US" altLang="zh-TW" sz="1200" b="1" spc="-113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rgbClr val="0070C0"/>
                </a:solidFill>
                <a:latin typeface="Courier New" pitchFamily="49" charset="0"/>
              </a:rPr>
              <a:t>&gt;* next; 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rgbClr val="0070C0"/>
                </a:solidFill>
                <a:latin typeface="Courier New" pitchFamily="49" charset="0"/>
              </a:rPr>
              <a:t>  Node&lt;</a:t>
            </a:r>
            <a:r>
              <a:rPr lang="en-US" altLang="zh-TW" sz="1200" b="1" spc="-113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rgbClr val="0070C0"/>
                </a:solidFill>
                <a:latin typeface="Courier New" pitchFamily="49" charset="0"/>
              </a:rPr>
              <a:t>&gt;* </a:t>
            </a:r>
            <a:r>
              <a:rPr lang="en-US" altLang="zh-TW" sz="1200" b="1" spc="-113" dirty="0" err="1">
                <a:solidFill>
                  <a:srgbClr val="0070C0"/>
                </a:solidFill>
                <a:latin typeface="Courier New" pitchFamily="49" charset="0"/>
              </a:rPr>
              <a:t>prev</a:t>
            </a:r>
            <a:r>
              <a:rPr lang="en-US" altLang="zh-TW" sz="1200" b="1" spc="-113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Node();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Node(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const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Node(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const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, Node&lt;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, Node&lt;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prevNodePtr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void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setItem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const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anItem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void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setNext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(Node&lt;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void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setPrev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(Node&lt;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nextNodePtr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getItem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()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const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getNext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()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const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 Node&lt;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&gt;*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getPrev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() </a:t>
            </a:r>
            <a:r>
              <a:rPr lang="en-US" altLang="zh-TW" sz="1200" b="1" spc="-113" dirty="0" err="1">
                <a:solidFill>
                  <a:schemeClr val="tx1"/>
                </a:solidFill>
                <a:latin typeface="Courier New" pitchFamily="49" charset="0"/>
              </a:rPr>
              <a:t>const</a:t>
            </a: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 ;</a:t>
            </a:r>
          </a:p>
          <a:p>
            <a:pPr marL="0" lvl="1">
              <a:defRPr/>
            </a:pPr>
            <a:r>
              <a:rPr lang="en-US" altLang="zh-TW" sz="1200" b="1" spc="-113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</p:txBody>
      </p:sp>
    </p:spTree>
    <p:extLst>
      <p:ext uri="{BB962C8B-B14F-4D97-AF65-F5344CB8AC3E}">
        <p14:creationId xmlns:p14="http://schemas.microsoft.com/office/powerpoint/2010/main" val="28529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2. Exercise 4.11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Add an element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99405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2. Exercise </a:t>
            </a:r>
            <a:r>
              <a:rPr lang="en-US" altLang="zh-TW" dirty="0" smtClean="0"/>
              <a:t>4.11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62720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List </a:t>
            </a: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steps necessary to add a node to the beginning of the doubly linked chain shown in Figure 4-9 .</a:t>
            </a:r>
            <a:endParaRPr lang="zh-TW" altLang="zh-TW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5556" y="4077072"/>
            <a:ext cx="8229600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Construct a new node</a:t>
            </a:r>
          </a:p>
          <a:p>
            <a:pPr marL="342900" indent="-342900">
              <a:buAutoNum type="arabicPeriod"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Let the next pointer of the new node point to the original head node</a:t>
            </a:r>
          </a:p>
          <a:p>
            <a:pPr marL="342900" indent="-342900">
              <a:buFontTx/>
              <a:buAutoNum type="arabicPeriod"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Let the previous pointer of the original head node point to the new node</a:t>
            </a:r>
          </a:p>
          <a:p>
            <a:pPr marL="342900" indent="-342900">
              <a:buFontTx/>
              <a:buAutoNum type="arabicPeriod"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Move the head pointer to the new node</a:t>
            </a:r>
          </a:p>
          <a:p>
            <a:pPr marL="342900" indent="-342900">
              <a:buFontTx/>
              <a:buAutoNum type="arabicPeriod"/>
            </a:pPr>
            <a:endParaRPr lang="en-US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7694" y="2510899"/>
            <a:ext cx="5508612" cy="136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2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en-US" altLang="zh-TW" dirty="0" smtClean="0"/>
              <a:t>.  Exercise 6.9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Palindrome</a:t>
            </a:r>
          </a:p>
          <a:p>
            <a:pPr marL="0" indent="0">
              <a:buNone/>
            </a:pP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FF0000"/>
                </a:solidFill>
              </a:rPr>
              <a:t> ANSWER THE QUESTION!!!!</a:t>
            </a:r>
            <a:endParaRPr lang="zh-TW" altLang="zh-TW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353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6-9 (c)</a:t>
            </a:r>
            <a:r>
              <a:rPr lang="zh-TW" altLang="en-US" dirty="0" smtClean="0"/>
              <a:t>     </a:t>
            </a:r>
            <a:r>
              <a:rPr lang="en-US" altLang="zh-TW" dirty="0" err="1" smtClean="0"/>
              <a:t>abc$cba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(stack from </a:t>
            </a:r>
            <a:r>
              <a:rPr lang="en-US" altLang="zh-TW" dirty="0"/>
              <a:t>bottom </a:t>
            </a:r>
            <a:r>
              <a:rPr lang="en-US" altLang="zh-TW" dirty="0" smtClean="0"/>
              <a:t>to</a:t>
            </a:r>
            <a:r>
              <a:rPr lang="en-US" altLang="zh-TW" dirty="0"/>
              <a:t> </a:t>
            </a:r>
            <a:r>
              <a:rPr lang="en-US" altLang="zh-TW" dirty="0" smtClean="0"/>
              <a:t>top)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/>
          </p:nvPr>
        </p:nvGraphicFramePr>
        <p:xfrm>
          <a:off x="1943100" y="2133600"/>
          <a:ext cx="6590999" cy="294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359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Character</a:t>
                      </a:r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Stack contents</a:t>
                      </a:r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a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a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b</a:t>
                      </a:r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a</a:t>
                      </a:r>
                      <a:r>
                        <a:rPr lang="en-US" sz="2100" baseline="0" dirty="0" smtClean="0"/>
                        <a:t> </a:t>
                      </a:r>
                      <a:r>
                        <a:rPr lang="en-US" sz="2100" dirty="0" smtClean="0"/>
                        <a:t>b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c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a</a:t>
                      </a:r>
                      <a:r>
                        <a:rPr lang="en-US" sz="2100" baseline="0" dirty="0" smtClean="0"/>
                        <a:t> b c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/>
                        <a:t>$</a:t>
                      </a:r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a</a:t>
                      </a:r>
                      <a:r>
                        <a:rPr lang="en-US" altLang="zh-TW" sz="2100" baseline="0" dirty="0" smtClean="0"/>
                        <a:t> b c</a:t>
                      </a:r>
                      <a:endParaRPr lang="en-US" altLang="zh-TW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c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a</a:t>
                      </a:r>
                      <a:r>
                        <a:rPr lang="en-US" altLang="zh-TW" sz="2100" baseline="0" dirty="0" smtClean="0"/>
                        <a:t> </a:t>
                      </a:r>
                      <a:r>
                        <a:rPr lang="en-US" altLang="zh-TW" sz="2100" dirty="0" smtClean="0"/>
                        <a:t>b</a:t>
                      </a:r>
                      <a:endParaRPr lang="en-US" altLang="zh-TW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b</a:t>
                      </a:r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a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a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100" dirty="0"/>
                        <a:t>∅</a:t>
                      </a:r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100" dirty="0" smtClean="0"/>
                        <a:t>∅</a:t>
                      </a:r>
                      <a:endParaRPr lang="en-US" sz="2100" dirty="0"/>
                    </a:p>
                  </a:txBody>
                  <a:tcPr marL="11408" marR="1140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100" dirty="0" smtClean="0"/>
                        <a:t>∅</a:t>
                      </a:r>
                      <a:endParaRPr lang="zh-TW" altLang="en-US" sz="2100" dirty="0"/>
                    </a:p>
                  </a:txBody>
                  <a:tcPr marL="11408" marR="11408" marT="714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6642624" y="4947285"/>
            <a:ext cx="57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YES!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156127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6-9 (d)</a:t>
            </a:r>
            <a:r>
              <a:rPr lang="zh-TW" altLang="en-US" dirty="0" smtClean="0"/>
              <a:t>     </a:t>
            </a:r>
            <a:r>
              <a:rPr lang="en-US" altLang="zh-TW" dirty="0" err="1" smtClean="0"/>
              <a:t>xyyz$zy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(stack from </a:t>
            </a:r>
            <a:r>
              <a:rPr lang="en-US" altLang="zh-TW" dirty="0"/>
              <a:t>bottom </a:t>
            </a:r>
            <a:r>
              <a:rPr lang="en-US" altLang="zh-TW" dirty="0" smtClean="0"/>
              <a:t>to</a:t>
            </a:r>
            <a:r>
              <a:rPr lang="en-US" altLang="zh-TW" dirty="0"/>
              <a:t> </a:t>
            </a:r>
            <a:r>
              <a:rPr lang="en-US" altLang="zh-TW" dirty="0" smtClean="0"/>
              <a:t>top)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/>
          </p:nvPr>
        </p:nvGraphicFramePr>
        <p:xfrm>
          <a:off x="1943100" y="2133600"/>
          <a:ext cx="6590444" cy="294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42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361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Character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Stack contents</a:t>
                      </a:r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x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x</a:t>
                      </a:r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y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x y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y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x y </a:t>
                      </a:r>
                      <a:r>
                        <a:rPr lang="en-US" sz="2100" dirty="0" err="1" smtClean="0"/>
                        <a:t>y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z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x y </a:t>
                      </a:r>
                      <a:r>
                        <a:rPr lang="en-US" altLang="zh-TW" sz="2100" dirty="0" err="1" smtClean="0"/>
                        <a:t>y</a:t>
                      </a:r>
                      <a:r>
                        <a:rPr lang="en-US" altLang="zh-TW" sz="2100" dirty="0" smtClean="0"/>
                        <a:t> z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/>
                        <a:t>$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x y </a:t>
                      </a:r>
                      <a:r>
                        <a:rPr lang="en-US" altLang="zh-TW" sz="2100" dirty="0" err="1" smtClean="0"/>
                        <a:t>y</a:t>
                      </a:r>
                      <a:r>
                        <a:rPr lang="en-US" altLang="zh-TW" sz="2100" dirty="0" smtClean="0"/>
                        <a:t> z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z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x y </a:t>
                      </a:r>
                      <a:r>
                        <a:rPr lang="en-US" altLang="zh-TW" sz="2100" dirty="0" err="1" smtClean="0"/>
                        <a:t>y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/>
                        <a:t>y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smtClean="0"/>
                        <a:t>x y </a:t>
                      </a:r>
                      <a:endParaRPr 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100" dirty="0"/>
                        <a:t>∅</a:t>
                      </a:r>
                    </a:p>
                  </a:txBody>
                  <a:tcPr marL="9390" marR="9390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100" dirty="0" smtClean="0"/>
                        <a:t>x y</a:t>
                      </a:r>
                      <a:endParaRPr lang="zh-TW" altLang="en-US" sz="2100" dirty="0"/>
                    </a:p>
                  </a:txBody>
                  <a:tcPr marL="9390" marR="9390" marT="714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7155991" y="5109303"/>
            <a:ext cx="57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NO!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0861865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  Exercise 6.12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Infix to postfix</a:t>
            </a:r>
          </a:p>
        </p:txBody>
      </p:sp>
    </p:spTree>
    <p:extLst>
      <p:ext uri="{BB962C8B-B14F-4D97-AF65-F5344CB8AC3E}">
        <p14:creationId xmlns:p14="http://schemas.microsoft.com/office/powerpoint/2010/main" val="3282703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6-12 (b)     (</a:t>
            </a:r>
            <a:r>
              <a:rPr lang="en-US" altLang="zh-TW" dirty="0" err="1"/>
              <a:t>a</a:t>
            </a:r>
            <a:r>
              <a:rPr lang="en-US" altLang="zh-TW" dirty="0" err="1" smtClean="0"/>
              <a:t>+b</a:t>
            </a:r>
            <a:r>
              <a:rPr lang="en-US" altLang="zh-TW" dirty="0" smtClean="0"/>
              <a:t>)*(c-d)</a:t>
            </a:r>
            <a:br>
              <a:rPr lang="en-US" altLang="zh-TW" dirty="0" smtClean="0"/>
            </a:br>
            <a:r>
              <a:rPr lang="en-US" altLang="zh-TW" dirty="0" smtClean="0"/>
              <a:t>(stack from bottom to top)</a:t>
            </a:r>
            <a:endParaRPr lang="zh-TW" altLang="en-US" dirty="0"/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943100" y="2136775"/>
          <a:ext cx="3197226" cy="1970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5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57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 err="1"/>
                        <a:t>Ch</a:t>
                      </a:r>
                      <a:endParaRPr lang="en-US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/>
                        <a:t>Stack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/>
                        <a:t>Postfix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(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(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?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dirty="0" smtClean="0"/>
                        <a:t>(</a:t>
                      </a:r>
                      <a:endParaRPr lang="en-US" altLang="zh-TW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+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dirty="0" smtClean="0"/>
                        <a:t>(+</a:t>
                      </a:r>
                      <a:endParaRPr lang="en-US" altLang="zh-TW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b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dirty="0" smtClean="0"/>
                        <a:t>(+</a:t>
                      </a:r>
                      <a:endParaRPr lang="en-US" altLang="zh-TW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)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dirty="0" smtClean="0"/>
                        <a:t>∅</a:t>
                      </a:r>
                      <a:endParaRPr lang="zh-TW" altLang="en-US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/>
                        <a:t>*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/>
                        <a:t>*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/>
                        <a:t>ab+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0" name="內容版面配置區 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337175" y="2136775"/>
          <a:ext cx="3197226" cy="1688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5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57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 err="1"/>
                        <a:t>Ch</a:t>
                      </a:r>
                      <a:endParaRPr lang="en-US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/>
                        <a:t>Stack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/>
                        <a:t>Postfix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dirty="0"/>
                        <a:t>(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dirty="0" smtClean="0"/>
                        <a:t>*</a:t>
                      </a:r>
                      <a:r>
                        <a:rPr lang="en-US" altLang="zh-TW" sz="1800" dirty="0" smtClean="0"/>
                        <a:t>(</a:t>
                      </a:r>
                      <a:endParaRPr lang="en-US" altLang="zh-TW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c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/>
                        <a:t>*</a:t>
                      </a:r>
                      <a:r>
                        <a:rPr lang="en-US" altLang="zh-TW" sz="1800"/>
                        <a:t>(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ab+c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-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/>
                        <a:t>*</a:t>
                      </a:r>
                      <a:r>
                        <a:rPr lang="en-US" altLang="zh-TW" sz="1800"/>
                        <a:t>(-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ab+c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d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/>
                        <a:t>*</a:t>
                      </a:r>
                      <a:r>
                        <a:rPr lang="en-US" altLang="zh-TW" sz="1800"/>
                        <a:t>(-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/>
                        <a:t>ab+cd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/>
                        <a:t>)</a:t>
                      </a:r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dirty="0" smtClean="0"/>
                        <a:t>∅</a:t>
                      </a:r>
                      <a:endParaRPr lang="zh-TW" altLang="en-US" sz="1800" dirty="0"/>
                    </a:p>
                  </a:txBody>
                  <a:tcPr marL="8143" marR="8143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dirty="0" err="1"/>
                        <a:t>ab+cd</a:t>
                      </a:r>
                      <a:r>
                        <a:rPr lang="en-US" sz="1800" dirty="0"/>
                        <a:t>-*</a:t>
                      </a:r>
                    </a:p>
                  </a:txBody>
                  <a:tcPr marL="8143" marR="8143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2624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6-12 (d)     a/(b-c)+(</a:t>
            </a:r>
            <a:r>
              <a:rPr lang="en-US" altLang="zh-TW" dirty="0" err="1" smtClean="0"/>
              <a:t>d+e</a:t>
            </a:r>
            <a:r>
              <a:rPr lang="en-US" altLang="zh-TW" dirty="0" smtClean="0"/>
              <a:t>)*f</a:t>
            </a:r>
            <a:br>
              <a:rPr lang="en-US" altLang="zh-TW" dirty="0" smtClean="0"/>
            </a:br>
            <a:r>
              <a:rPr lang="en-US" altLang="zh-TW" dirty="0" smtClean="0"/>
              <a:t>(stack from bottom to top)</a:t>
            </a:r>
            <a:endParaRPr lang="zh-TW" altLang="en-US" dirty="0"/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943100" y="2136775"/>
          <a:ext cx="3197805" cy="284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9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59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59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46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err="1"/>
                        <a:t>Ch</a:t>
                      </a:r>
                      <a:endParaRPr lang="en-US" sz="21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Stack</a:t>
                      </a:r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Postfix</a:t>
                      </a:r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a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a</a:t>
                      </a:r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/>
                        <a:t>/</a:t>
                      </a:r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/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</a:t>
                      </a:r>
                      <a:endParaRPr lang="zh-TW" alt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/(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b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/(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ab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-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/(-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ab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c</a:t>
                      </a:r>
                      <a:endParaRPr lang="zh-TW" alt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/(-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)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/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-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+</a:t>
                      </a:r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</a:t>
                      </a:r>
                      <a:endParaRPr lang="en-US" altLang="zh-TW" sz="1500" dirty="0"/>
                    </a:p>
                  </a:txBody>
                  <a:tcPr marL="7158" marR="715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-/</a:t>
                      </a:r>
                      <a:endParaRPr lang="en-US" sz="1500" dirty="0"/>
                    </a:p>
                  </a:txBody>
                  <a:tcPr marL="7158" marR="7158" marT="714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10" name="內容版面配置區 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337175" y="2136775"/>
          <a:ext cx="3197598" cy="299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8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58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58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46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err="1"/>
                        <a:t>Ch</a:t>
                      </a:r>
                      <a:endParaRPr lang="en-US" sz="21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Stack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Postfix</a:t>
                      </a:r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(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+(</a:t>
                      </a:r>
                      <a:endParaRPr lang="zh-TW" altLang="en-US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-/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d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+(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-/d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+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+(+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-/d</a:t>
                      </a:r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e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+(+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-/de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)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-/de+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*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+*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-/de+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/>
                        <a:t>f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+*</a:t>
                      </a:r>
                      <a:endParaRPr lang="en-US" altLang="zh-TW" sz="1500" dirty="0"/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-/</a:t>
                      </a:r>
                      <a:r>
                        <a:rPr lang="en-US" altLang="zh-TW" sz="1500" dirty="0" err="1" smtClean="0"/>
                        <a:t>de+f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 dirty="0"/>
                        <a:t>∅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500"/>
                        <a:t>∅</a:t>
                      </a:r>
                    </a:p>
                  </a:txBody>
                  <a:tcPr marL="7318" marR="731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-/</a:t>
                      </a:r>
                      <a:r>
                        <a:rPr lang="en-US" altLang="zh-TW" sz="1500" dirty="0" err="1" smtClean="0"/>
                        <a:t>de+f</a:t>
                      </a:r>
                      <a:r>
                        <a:rPr lang="en-US" altLang="zh-TW" sz="1500" dirty="0" smtClean="0"/>
                        <a:t>*+</a:t>
                      </a:r>
                      <a:endParaRPr lang="en-US" sz="1500" dirty="0"/>
                    </a:p>
                  </a:txBody>
                  <a:tcPr marL="7318" marR="7318" marT="714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739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5</a:t>
            </a:r>
            <a:r>
              <a:rPr lang="en-US" altLang="zh-TW" dirty="0" smtClean="0"/>
              <a:t>.  Exercise 6.15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</a:rPr>
              <a:t>Stack axioms</a:t>
            </a:r>
          </a:p>
        </p:txBody>
      </p:sp>
    </p:spTree>
    <p:extLst>
      <p:ext uri="{BB962C8B-B14F-4D97-AF65-F5344CB8AC3E}">
        <p14:creationId xmlns:p14="http://schemas.microsoft.com/office/powerpoint/2010/main" val="1590435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Prove </a:t>
            </a:r>
            <a:r>
              <a:rPr lang="en-US" altLang="zh-TW" dirty="0"/>
              <a:t>that any stack is equal to a stack that is in canonical form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chemeClr val="tx1"/>
                </a:solidFill>
              </a:rPr>
              <a:t>When </a:t>
            </a:r>
            <a:r>
              <a:rPr lang="en-US" altLang="zh-TW" dirty="0">
                <a:solidFill>
                  <a:schemeClr val="tx1"/>
                </a:solidFill>
              </a:rPr>
              <a:t>a set is empty (length = 0), the assertion is correct</a:t>
            </a:r>
            <a:r>
              <a:rPr lang="en-US" altLang="zh-TW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chemeClr val="tx1"/>
                </a:solidFill>
              </a:rPr>
              <a:t>Suppose </a:t>
            </a:r>
            <a:r>
              <a:rPr lang="en-US" altLang="zh-TW" dirty="0">
                <a:solidFill>
                  <a:schemeClr val="tx1"/>
                </a:solidFill>
              </a:rPr>
              <a:t>a set of length of </a:t>
            </a:r>
            <a:r>
              <a:rPr lang="en-US" altLang="zh-TW" i="1" dirty="0">
                <a:solidFill>
                  <a:schemeClr val="tx1"/>
                </a:solidFill>
              </a:rPr>
              <a:t>n</a:t>
            </a:r>
            <a:r>
              <a:rPr lang="en-US" altLang="zh-TW" dirty="0">
                <a:solidFill>
                  <a:schemeClr val="tx1"/>
                </a:solidFill>
              </a:rPr>
              <a:t>, S, is in canonical form</a:t>
            </a:r>
            <a:r>
              <a:rPr lang="en-US" altLang="zh-TW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dirty="0" err="1" smtClean="0">
                <a:solidFill>
                  <a:schemeClr val="tx1"/>
                </a:solidFill>
              </a:rPr>
              <a:t>S.push</a:t>
            </a:r>
            <a:r>
              <a:rPr lang="en-US" altLang="zh-TW" dirty="0">
                <a:solidFill>
                  <a:schemeClr val="tx1"/>
                </a:solidFill>
              </a:rPr>
              <a:t>() creates a set of length of </a:t>
            </a:r>
            <a:r>
              <a:rPr lang="en-US" altLang="zh-TW" i="1" dirty="0">
                <a:solidFill>
                  <a:schemeClr val="tx1"/>
                </a:solidFill>
              </a:rPr>
              <a:t>n </a:t>
            </a:r>
            <a:r>
              <a:rPr lang="en-US" altLang="zh-TW" dirty="0">
                <a:solidFill>
                  <a:schemeClr val="tx1"/>
                </a:solidFill>
              </a:rPr>
              <a:t>+ 1, which is also in canonical form</a:t>
            </a:r>
            <a:r>
              <a:rPr lang="en-US" altLang="zh-TW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chemeClr val="tx1"/>
                </a:solidFill>
              </a:rPr>
              <a:t>By induction., </a:t>
            </a:r>
            <a:r>
              <a:rPr lang="en-US" altLang="zh-TW" dirty="0">
                <a:solidFill>
                  <a:schemeClr val="tx1"/>
                </a:solidFill>
              </a:rPr>
              <a:t>we prove that any stack is equal to a stack that is in canonical form</a:t>
            </a:r>
            <a:r>
              <a:rPr lang="en-US" altLang="zh-TW" dirty="0" smtClean="0">
                <a:solidFill>
                  <a:schemeClr val="tx1"/>
                </a:solidFill>
              </a:rPr>
              <a:t>.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899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Simplify expression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zh-TW" dirty="0">
                <a:solidFill>
                  <a:schemeClr val="tx1"/>
                </a:solidFill>
              </a:rPr>
              <a:t>(</a:t>
            </a:r>
            <a:r>
              <a:rPr lang="en-US" altLang="zh-TW" dirty="0" err="1">
                <a:solidFill>
                  <a:schemeClr val="accent6">
                    <a:lumMod val="75000"/>
                  </a:schemeClr>
                </a:solidFill>
              </a:rPr>
              <a:t>aStack</a:t>
            </a:r>
            <a:r>
              <a:rPr lang="en-US" altLang="zh-TW" dirty="0" err="1">
                <a:solidFill>
                  <a:srgbClr val="002060"/>
                </a:solidFill>
              </a:rPr>
              <a:t>.</a:t>
            </a:r>
            <a:r>
              <a:rPr lang="en-US" altLang="zh-TW" dirty="0" err="1">
                <a:solidFill>
                  <a:srgbClr val="FF0000"/>
                </a:solidFill>
              </a:rPr>
              <a:t>push</a:t>
            </a:r>
            <a:r>
              <a:rPr lang="en-US" altLang="zh-TW" dirty="0">
                <a:solidFill>
                  <a:srgbClr val="FF0000"/>
                </a:solidFill>
              </a:rPr>
              <a:t>(item)).pop</a:t>
            </a:r>
            <a:r>
              <a:rPr lang="en-US" altLang="zh-TW" dirty="0" smtClean="0">
                <a:solidFill>
                  <a:srgbClr val="FF0000"/>
                </a:solidFill>
              </a:rPr>
              <a:t>() </a:t>
            </a:r>
            <a:r>
              <a:rPr lang="en-US" altLang="zh-TW" dirty="0" smtClean="0">
                <a:solidFill>
                  <a:schemeClr val="tx1"/>
                </a:solidFill>
              </a:rPr>
              <a:t>= </a:t>
            </a:r>
            <a:r>
              <a:rPr lang="en-US" altLang="zh-TW" dirty="0" err="1" smtClean="0">
                <a:solidFill>
                  <a:schemeClr val="tx1"/>
                </a:solidFill>
              </a:rPr>
              <a:t>aStack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 smtClean="0">
                <a:solidFill>
                  <a:schemeClr val="tx1"/>
                </a:solidFill>
              </a:rPr>
              <a:t>((((((((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((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new Stack</a:t>
            </a:r>
            <a:r>
              <a:rPr lang="en-US" altLang="zh-TW" dirty="0" smtClean="0">
                <a:solidFill>
                  <a:schemeClr val="accent6">
                    <a:lumMod val="75000"/>
                  </a:schemeClr>
                </a:solidFill>
              </a:rPr>
              <a:t>()).push(6)).</a:t>
            </a:r>
            <a:r>
              <a:rPr lang="en-US" altLang="zh-TW" dirty="0" smtClean="0">
                <a:solidFill>
                  <a:srgbClr val="FF0000"/>
                </a:solidFill>
              </a:rPr>
              <a:t>push(9)).</a:t>
            </a:r>
            <a:r>
              <a:rPr lang="en-US" altLang="zh-TW" dirty="0">
                <a:solidFill>
                  <a:srgbClr val="FF0000"/>
                </a:solidFill>
              </a:rPr>
              <a:t>pop</a:t>
            </a:r>
            <a:r>
              <a:rPr lang="en-US" altLang="zh-TW" dirty="0" smtClean="0">
                <a:solidFill>
                  <a:srgbClr val="FF0000"/>
                </a:solidFill>
              </a:rPr>
              <a:t>()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r>
              <a:rPr lang="en-US" altLang="zh-TW" dirty="0">
                <a:solidFill>
                  <a:schemeClr val="tx1"/>
                </a:solidFill>
              </a:rPr>
              <a:t>.</a:t>
            </a:r>
            <a:r>
              <a:rPr lang="en-US" altLang="zh-TW" dirty="0" smtClean="0">
                <a:solidFill>
                  <a:schemeClr val="tx1"/>
                </a:solidFill>
              </a:rPr>
              <a:t>pop</a:t>
            </a:r>
            <a:r>
              <a:rPr lang="en-US" altLang="zh-TW" dirty="0">
                <a:solidFill>
                  <a:schemeClr val="tx1"/>
                </a:solidFill>
              </a:rPr>
              <a:t>()).push(2)).pop()).push(3)).push(1)).pop()).peek()</a:t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en-US" altLang="zh-TW" dirty="0">
                <a:solidFill>
                  <a:schemeClr val="tx1"/>
                </a:solidFill>
              </a:rPr>
              <a:t>=((((((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((new Stack()).</a:t>
            </a:r>
            <a:r>
              <a:rPr lang="en-US" altLang="zh-TW" dirty="0">
                <a:solidFill>
                  <a:srgbClr val="FF0000"/>
                </a:solidFill>
              </a:rPr>
              <a:t>push(6)).pop()</a:t>
            </a:r>
            <a:r>
              <a:rPr lang="en-US" altLang="zh-TW" dirty="0">
                <a:solidFill>
                  <a:schemeClr val="tx1"/>
                </a:solidFill>
              </a:rPr>
              <a:t>).push(2)).pop()).push(3)).push(1)).pop()).peek()</a:t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en-US" altLang="zh-TW" dirty="0">
                <a:solidFill>
                  <a:schemeClr val="tx1"/>
                </a:solidFill>
              </a:rPr>
              <a:t>=((((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((new Stack()).</a:t>
            </a:r>
            <a:r>
              <a:rPr lang="en-US" altLang="zh-TW" dirty="0">
                <a:solidFill>
                  <a:srgbClr val="FF0000"/>
                </a:solidFill>
              </a:rPr>
              <a:t>push(2)).pop()</a:t>
            </a:r>
            <a:r>
              <a:rPr lang="en-US" altLang="zh-TW" dirty="0">
                <a:solidFill>
                  <a:schemeClr val="tx1"/>
                </a:solidFill>
              </a:rPr>
              <a:t>).push(3)).push(1)).pop()).peek()</a:t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en-US" altLang="zh-TW" dirty="0">
                <a:solidFill>
                  <a:schemeClr val="tx1"/>
                </a:solidFill>
              </a:rPr>
              <a:t>=((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((new Stack()).push(3)).</a:t>
            </a:r>
            <a:r>
              <a:rPr lang="en-US" altLang="zh-TW" dirty="0">
                <a:solidFill>
                  <a:srgbClr val="FF0000"/>
                </a:solidFill>
              </a:rPr>
              <a:t>push(1)).pop()</a:t>
            </a:r>
            <a:r>
              <a:rPr lang="en-US" altLang="zh-TW" dirty="0">
                <a:solidFill>
                  <a:schemeClr val="tx1"/>
                </a:solidFill>
              </a:rPr>
              <a:t>).peek()</a:t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en-US" altLang="zh-TW" dirty="0">
                <a:solidFill>
                  <a:schemeClr val="tx1"/>
                </a:solidFill>
              </a:rPr>
              <a:t>=((new Stack()).push(3)).peek</a:t>
            </a:r>
            <a:r>
              <a:rPr lang="en-US" altLang="zh-TW" dirty="0" smtClean="0">
                <a:solidFill>
                  <a:schemeClr val="tx1"/>
                </a:solidFill>
              </a:rPr>
              <a:t>()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3721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Simplify expression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dirty="0">
                <a:solidFill>
                  <a:schemeClr val="tx1"/>
                </a:solidFill>
              </a:rPr>
              <a:t>(</a:t>
            </a:r>
            <a:r>
              <a:rPr lang="en-US" altLang="zh-TW" dirty="0" err="1">
                <a:solidFill>
                  <a:schemeClr val="tx1"/>
                </a:solidFill>
              </a:rPr>
              <a:t>aStack.push</a:t>
            </a:r>
            <a:r>
              <a:rPr lang="en-US" altLang="zh-TW" dirty="0">
                <a:solidFill>
                  <a:schemeClr val="tx1"/>
                </a:solidFill>
              </a:rPr>
              <a:t>(item)).peek()=</a:t>
            </a:r>
            <a:r>
              <a:rPr lang="en-US" altLang="zh-TW" dirty="0" smtClean="0">
                <a:solidFill>
                  <a:schemeClr val="tx1"/>
                </a:solidFill>
              </a:rPr>
              <a:t>item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((</a:t>
            </a:r>
            <a:r>
              <a:rPr lang="en-US" altLang="zh-TW" dirty="0">
                <a:solidFill>
                  <a:srgbClr val="FF0000"/>
                </a:solidFill>
              </a:rPr>
              <a:t>new Stack()).push(3)).peek()</a:t>
            </a:r>
            <a:r>
              <a:rPr lang="en-US" altLang="zh-TW" dirty="0">
                <a:solidFill>
                  <a:schemeClr val="tx1"/>
                </a:solidFill>
              </a:rPr>
              <a:t>=</a:t>
            </a:r>
            <a:r>
              <a:rPr lang="en-US" altLang="zh-TW" dirty="0" smtClean="0">
                <a:solidFill>
                  <a:schemeClr val="tx1"/>
                </a:solidFill>
              </a:rPr>
              <a:t>3</a:t>
            </a:r>
          </a:p>
          <a:p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en-US" altLang="zh-TW" dirty="0" smtClean="0">
                <a:solidFill>
                  <a:schemeClr val="tx1"/>
                </a:solidFill>
              </a:rPr>
              <a:t>Problem assertion is correct.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1329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 end~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zh-TW" dirty="0"/>
              <a:t>Hope you did a good job in this assignment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 By </a:t>
            </a:r>
            <a:r>
              <a:rPr lang="en-US" altLang="zh-TW" dirty="0"/>
              <a:t>the TAs</a:t>
            </a:r>
          </a:p>
          <a:p>
            <a:r>
              <a:rPr lang="en-US" altLang="zh-TW" dirty="0" smtClean="0"/>
              <a:t>105/10/31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4185187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</TotalTime>
  <Words>1135</Words>
  <Application>Microsoft Office PowerPoint</Application>
  <PresentationFormat>如螢幕大小 (4:3)</PresentationFormat>
  <Paragraphs>378</Paragraphs>
  <Slides>40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52" baseType="lpstr">
      <vt:lpstr>細明體</vt:lpstr>
      <vt:lpstr>微軟正黑體</vt:lpstr>
      <vt:lpstr>新細明體</vt:lpstr>
      <vt:lpstr>Arial</vt:lpstr>
      <vt:lpstr>Calibri</vt:lpstr>
      <vt:lpstr>Century Gothic</vt:lpstr>
      <vt:lpstr>Consolas</vt:lpstr>
      <vt:lpstr>Courier New</vt:lpstr>
      <vt:lpstr>Times New Roman</vt:lpstr>
      <vt:lpstr>Wingdings</vt:lpstr>
      <vt:lpstr>Wingdings 3</vt:lpstr>
      <vt:lpstr>絲縷</vt:lpstr>
      <vt:lpstr>Data Structures TA Session #2</vt:lpstr>
      <vt:lpstr>Preface</vt:lpstr>
      <vt:lpstr>When doing you homework</vt:lpstr>
      <vt:lpstr>Assignment #3</vt:lpstr>
      <vt:lpstr>Problem 1</vt:lpstr>
      <vt:lpstr>Exercise 2.24(a)</vt:lpstr>
      <vt:lpstr>Exercise 2.24(b)</vt:lpstr>
      <vt:lpstr>Exercise 2.24(b)</vt:lpstr>
      <vt:lpstr>Problem 2</vt:lpstr>
      <vt:lpstr>The code</vt:lpstr>
      <vt:lpstr>Problem 3</vt:lpstr>
      <vt:lpstr>The code</vt:lpstr>
      <vt:lpstr>Problem 4</vt:lpstr>
      <vt:lpstr>2.  Exercise 4.3 (use C++)</vt:lpstr>
      <vt:lpstr>2.  Exercise 4.3 (use C++)</vt:lpstr>
      <vt:lpstr>Problem 5</vt:lpstr>
      <vt:lpstr>3.  Exercise 4.4 (use C++)</vt:lpstr>
      <vt:lpstr>3.  Exercise 4.4 (use C++)</vt:lpstr>
      <vt:lpstr>3.  Exercise 4.4 (use C++)</vt:lpstr>
      <vt:lpstr>3.  Exercise 4.4 (use C++)</vt:lpstr>
      <vt:lpstr>3.  Exercise 4.4 (use C++)</vt:lpstr>
      <vt:lpstr>3.  Exercise 4.4 (use C++)</vt:lpstr>
      <vt:lpstr>3.  Exercise 4.4 (use C++)</vt:lpstr>
      <vt:lpstr>Assignment #4</vt:lpstr>
      <vt:lpstr>1. Exercise 4.10</vt:lpstr>
      <vt:lpstr>1.  Exercise 4.10</vt:lpstr>
      <vt:lpstr>1.  Exercise 4.10</vt:lpstr>
      <vt:lpstr>2. Exercise 4.11</vt:lpstr>
      <vt:lpstr>2. Exercise 4.11</vt:lpstr>
      <vt:lpstr>3.  Exercise 6.9</vt:lpstr>
      <vt:lpstr>6-9 (c)     abc$cba (stack from bottom to top)</vt:lpstr>
      <vt:lpstr>6-9 (d)     xyyz$zy (stack from bottom to top)</vt:lpstr>
      <vt:lpstr>4.  Exercise 6.12</vt:lpstr>
      <vt:lpstr>6-12 (b)     (a+b)*(c-d) (stack from bottom to top)</vt:lpstr>
      <vt:lpstr>6-12 (d)     a/(b-c)+(d+e)*f (stack from bottom to top)</vt:lpstr>
      <vt:lpstr>5.  Exercise 6.15</vt:lpstr>
      <vt:lpstr>Prove that any stack is equal to a stack that is in canonical form.</vt:lpstr>
      <vt:lpstr>Simplify expression</vt:lpstr>
      <vt:lpstr>Simplify expression</vt:lpstr>
      <vt:lpstr>The end~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 TA Session #2</dc:title>
  <dc:creator>簡伯銓</dc:creator>
  <cp:lastModifiedBy>簡伯銓</cp:lastModifiedBy>
  <cp:revision>24</cp:revision>
  <dcterms:created xsi:type="dcterms:W3CDTF">2016-10-28T04:56:45Z</dcterms:created>
  <dcterms:modified xsi:type="dcterms:W3CDTF">2016-11-04T07:12:40Z</dcterms:modified>
</cp:coreProperties>
</file>