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567" autoAdjust="0"/>
  </p:normalViewPr>
  <p:slideViewPr>
    <p:cSldViewPr>
      <p:cViewPr varScale="1">
        <p:scale>
          <a:sx n="76" d="100"/>
          <a:sy n="76" d="100"/>
        </p:scale>
        <p:origin x="-17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F0CCC-99AA-4A1B-A0AE-DF36CE039AF7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0D87D-222E-4DD7-BEF3-81B50F75EA4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dirty="0" smtClean="0"/>
              <a:t>This is so because when the condition L &lt; R does not hold, the statement swap(X[L], X[R]) will not be performed.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對於</a:t>
            </a:r>
            <a:r>
              <a:rPr lang="en-US" altLang="zh-TW" dirty="0" smtClean="0"/>
              <a:t>full</a:t>
            </a:r>
            <a:r>
              <a:rPr lang="zh-TW" altLang="en-US" dirty="0" smtClean="0"/>
              <a:t>者以其高度套已知公式，對於</a:t>
            </a:r>
            <a:r>
              <a:rPr lang="en-US" altLang="zh-TW" dirty="0" smtClean="0"/>
              <a:t>complete</a:t>
            </a:r>
            <a:r>
              <a:rPr lang="zh-TW" altLang="en-US" dirty="0" smtClean="0"/>
              <a:t>者以其高度套</a:t>
            </a:r>
            <a:r>
              <a:rPr lang="en-US" altLang="zh-TW" dirty="0" smtClean="0"/>
              <a:t>induction hypothesis(&lt;= n-1)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新加的點</a:t>
            </a:r>
            <a:r>
              <a:rPr lang="en-US" altLang="zh-TW" dirty="0" smtClean="0"/>
              <a:t>(root)</a:t>
            </a:r>
            <a:r>
              <a:rPr lang="zh-TW" altLang="en-US" dirty="0" smtClean="0"/>
              <a:t>最後加入，高度為</a:t>
            </a:r>
            <a:r>
              <a:rPr lang="en-US" altLang="zh-TW" dirty="0" smtClean="0"/>
              <a:t>h+1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全部</a:t>
            </a:r>
            <a:r>
              <a:rPr lang="en-US" altLang="zh-TW" dirty="0" smtClean="0"/>
              <a:t>height</a:t>
            </a:r>
            <a:r>
              <a:rPr lang="zh-TW" altLang="en-US" dirty="0" smtClean="0"/>
              <a:t>相加 </a:t>
            </a:r>
            <a:r>
              <a:rPr lang="en-US" altLang="zh-TW" dirty="0" smtClean="0"/>
              <a:t>&lt;=</a:t>
            </a:r>
            <a:r>
              <a:rPr lang="zh-TW" altLang="en-US" dirty="0" smtClean="0"/>
              <a:t> </a:t>
            </a:r>
            <a:r>
              <a:rPr lang="en-US" altLang="zh-TW" dirty="0" smtClean="0"/>
              <a:t>(n-1)</a:t>
            </a:r>
            <a:r>
              <a:rPr lang="zh-TW" altLang="en-US" dirty="0" smtClean="0"/>
              <a:t>即得證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4B1D-AD45-4E8F-BBFB-3CA5D26DDFFA}" type="datetimeFigureOut">
              <a:rPr lang="zh-TW" altLang="en-US" smtClean="0"/>
              <a:pPr/>
              <a:t>2012/6/4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7EA2-7E66-4E77-9C99-05BC090F6B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</a:t>
            </a:r>
            <a:r>
              <a:rPr lang="en-US" altLang="zh-TW" dirty="0" smtClean="0"/>
              <a:t>#6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smtClean="0"/>
              <a:t>, Chang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Q3.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i="1" dirty="0" smtClean="0"/>
              <a:t>pivot := X[Left] ;</a:t>
            </a:r>
          </a:p>
          <a:p>
            <a:pPr>
              <a:buNone/>
            </a:pPr>
            <a:r>
              <a:rPr lang="en-US" altLang="zh-TW" sz="2800" i="1" dirty="0" smtClean="0"/>
              <a:t>    L := Left </a:t>
            </a:r>
            <a:r>
              <a:rPr lang="en-US" altLang="zh-TW" sz="2800" dirty="0" smtClean="0"/>
              <a:t>;</a:t>
            </a:r>
            <a:r>
              <a:rPr lang="en-US" altLang="zh-TW" sz="2800" i="1" dirty="0" smtClean="0"/>
              <a:t> R := Right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b="1" dirty="0" smtClean="0"/>
              <a:t>	while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&lt; R </a:t>
            </a:r>
            <a:r>
              <a:rPr lang="en-US" altLang="zh-TW" sz="2800" b="1" dirty="0" smtClean="0"/>
              <a:t>do</a:t>
            </a:r>
          </a:p>
          <a:p>
            <a:pPr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	</a:t>
            </a:r>
            <a:r>
              <a:rPr lang="en-US" altLang="zh-TW" sz="2800" b="1" dirty="0" smtClean="0"/>
              <a:t>while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X[L] </a:t>
            </a:r>
            <a:r>
              <a:rPr lang="en-US" altLang="zh-TW" sz="2800" dirty="0" smtClean="0"/>
              <a:t>≤</a:t>
            </a:r>
            <a:r>
              <a:rPr lang="en-US" altLang="zh-TW" sz="2800" i="1" dirty="0" smtClean="0"/>
              <a:t> pivot </a:t>
            </a:r>
            <a:r>
              <a:rPr lang="en-US" altLang="zh-TW" sz="2800" b="1" dirty="0" smtClean="0"/>
              <a:t>and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</a:t>
            </a:r>
            <a:r>
              <a:rPr lang="en-US" altLang="zh-TW" sz="2800" dirty="0" smtClean="0"/>
              <a:t>≤</a:t>
            </a:r>
            <a:r>
              <a:rPr lang="en-US" altLang="zh-TW" sz="2800" i="1" dirty="0" smtClean="0"/>
              <a:t> Right </a:t>
            </a:r>
            <a:r>
              <a:rPr lang="en-US" altLang="zh-TW" sz="2800" b="1" dirty="0" smtClean="0"/>
              <a:t>do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:= L + 1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	</a:t>
            </a:r>
            <a:r>
              <a:rPr lang="en-US" altLang="zh-TW" sz="2800" b="1" dirty="0" smtClean="0"/>
              <a:t>while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X[R] &gt; pivot </a:t>
            </a:r>
            <a:r>
              <a:rPr lang="en-US" altLang="zh-TW" sz="2800" b="1" dirty="0" smtClean="0"/>
              <a:t>and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R ≥ Left </a:t>
            </a:r>
            <a:r>
              <a:rPr lang="en-US" altLang="zh-TW" sz="2800" b="1" dirty="0" smtClean="0"/>
              <a:t>do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R := R-1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	</a:t>
            </a:r>
            <a:r>
              <a:rPr lang="en-US" altLang="zh-TW" sz="2800" b="1" dirty="0" smtClean="0"/>
              <a:t>if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L &lt; R </a:t>
            </a:r>
            <a:r>
              <a:rPr lang="en-US" altLang="zh-TW" sz="2800" b="1" dirty="0" smtClean="0"/>
              <a:t>then</a:t>
            </a:r>
            <a:r>
              <a:rPr lang="en-US" altLang="zh-TW" sz="2800" dirty="0" smtClean="0"/>
              <a:t> </a:t>
            </a:r>
            <a:r>
              <a:rPr lang="en-US" altLang="zh-TW" sz="2800" i="1" dirty="0" smtClean="0"/>
              <a:t>swap(X[L], X[R]) </a:t>
            </a:r>
            <a:r>
              <a:rPr lang="en-US" altLang="zh-TW" sz="2800" dirty="0" smtClean="0"/>
              <a:t>;</a:t>
            </a:r>
          </a:p>
          <a:p>
            <a:pPr>
              <a:buNone/>
            </a:pPr>
            <a:r>
              <a:rPr lang="en-US" altLang="zh-TW" sz="2800" dirty="0" smtClean="0"/>
              <a:t>(pivot = X[Left])</a:t>
            </a:r>
          </a:p>
          <a:p>
            <a:pPr>
              <a:buNone/>
            </a:pPr>
            <a:r>
              <a:rPr lang="en-US" altLang="zh-TW" sz="2800" i="1" dirty="0" smtClean="0">
                <a:latin typeface="Monotype Corsiva" pitchFamily="66" charset="0"/>
              </a:rPr>
              <a:t>        </a:t>
            </a:r>
            <a:r>
              <a:rPr lang="en-US" altLang="zh-TW" sz="2800" i="1" dirty="0" err="1" smtClean="0">
                <a:latin typeface="Monotype Corsiva" pitchFamily="66" charset="0"/>
              </a:rPr>
              <a:t>i</a:t>
            </a:r>
            <a:r>
              <a:rPr lang="en-US" altLang="zh-TW" sz="2800" dirty="0" smtClean="0"/>
              <a:t> (Left ≤ </a:t>
            </a:r>
            <a:r>
              <a:rPr lang="en-US" altLang="zh-TW" sz="2800" dirty="0" err="1">
                <a:latin typeface="Monotype Corsiva" pitchFamily="66" charset="0"/>
              </a:rPr>
              <a:t>i</a:t>
            </a:r>
            <a:r>
              <a:rPr lang="en-US" altLang="zh-TW" sz="2800" dirty="0"/>
              <a:t> </a:t>
            </a:r>
            <a:r>
              <a:rPr lang="en-US" altLang="zh-TW" sz="2800" dirty="0">
                <a:solidFill>
                  <a:srgbClr val="FF0000"/>
                </a:solidFill>
              </a:rPr>
              <a:t>&lt;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L </a:t>
            </a:r>
            <a:r>
              <a:rPr lang="zh-TW" altLang="en-US" sz="2800" dirty="0" smtClean="0"/>
              <a:t>→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X[</a:t>
            </a:r>
            <a:r>
              <a:rPr lang="en-US" altLang="zh-TW" sz="2800" dirty="0" err="1">
                <a:latin typeface="Monotype Corsiva" pitchFamily="66" charset="0"/>
              </a:rPr>
              <a:t>i</a:t>
            </a:r>
            <a:r>
              <a:rPr lang="en-US" altLang="zh-TW" sz="2800" dirty="0" smtClean="0"/>
              <a:t>] ≤ pivot)</a:t>
            </a:r>
          </a:p>
          <a:p>
            <a:pPr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</a:t>
            </a:r>
            <a:r>
              <a:rPr lang="en-US" altLang="zh-TW" sz="2800" dirty="0" smtClean="0">
                <a:latin typeface="Monotype Corsiva" pitchFamily="66" charset="0"/>
              </a:rPr>
              <a:t>j</a:t>
            </a:r>
            <a:r>
              <a:rPr lang="en-US" altLang="zh-TW" sz="2800" dirty="0" smtClean="0"/>
              <a:t> (R </a:t>
            </a:r>
            <a:r>
              <a:rPr lang="en-US" altLang="zh-TW" sz="2800" dirty="0" smtClean="0">
                <a:solidFill>
                  <a:srgbClr val="FF0000"/>
                </a:solidFill>
              </a:rPr>
              <a:t>&lt;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latin typeface="Monotype Corsiva" pitchFamily="66" charset="0"/>
              </a:rPr>
              <a:t>j</a:t>
            </a:r>
            <a:r>
              <a:rPr lang="en-US" altLang="zh-TW" sz="2800" dirty="0" smtClean="0"/>
              <a:t> ≤ Right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pivot &lt; X[</a:t>
            </a:r>
            <a:r>
              <a:rPr lang="en-US" altLang="zh-TW" sz="2800" dirty="0" smtClean="0">
                <a:latin typeface="Monotype Corsiva" pitchFamily="66" charset="0"/>
              </a:rPr>
              <a:t>j</a:t>
            </a:r>
            <a:r>
              <a:rPr lang="en-US" altLang="zh-TW" sz="2800" dirty="0" smtClean="0"/>
              <a:t>])</a:t>
            </a:r>
          </a:p>
          <a:p>
            <a:pPr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(Left ≤ L ≤ Right </a:t>
            </a:r>
            <a:r>
              <a:rPr lang="en-US" altLang="zh-TW" sz="2800" dirty="0" smtClean="0">
                <a:solidFill>
                  <a:srgbClr val="FF0000"/>
                </a:solidFill>
              </a:rPr>
              <a:t>+1</a:t>
            </a:r>
            <a:r>
              <a:rPr lang="en-US" altLang="zh-TW" sz="2800" dirty="0" smtClean="0"/>
              <a:t>)     (Left ≤ R ≤ Right)</a:t>
            </a:r>
          </a:p>
          <a:p>
            <a:pPr>
              <a:buNone/>
            </a:pPr>
            <a:r>
              <a:rPr lang="en-US" altLang="zh-TW" sz="2800" dirty="0" smtClean="0"/>
              <a:t>     ((L </a:t>
            </a:r>
            <a:r>
              <a:rPr lang="en-US" altLang="zh-TW" sz="2800" i="1" dirty="0" smtClean="0"/>
              <a:t>≥</a:t>
            </a:r>
            <a:r>
              <a:rPr lang="en-US" altLang="zh-TW" sz="2800" dirty="0" smtClean="0"/>
              <a:t> R)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(L – 1 = R))</a:t>
            </a:r>
          </a:p>
          <a:p>
            <a:pPr>
              <a:buNone/>
            </a:pPr>
            <a:endParaRPr lang="en-US" altLang="zh-TW" sz="2800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548036" y="4634521"/>
          <a:ext cx="627062" cy="390525"/>
        </p:xfrm>
        <a:graphic>
          <a:graphicData uri="http://schemas.openxmlformats.org/presentationml/2006/ole">
            <p:oleObj spid="_x0000_s1027" name="方程式" r:id="rId3" imgW="266400" imgH="16488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47953" y="5132025"/>
          <a:ext cx="627062" cy="390525"/>
        </p:xfrm>
        <a:graphic>
          <a:graphicData uri="http://schemas.openxmlformats.org/presentationml/2006/ole">
            <p:oleObj spid="_x0000_s1028" name="方程式" r:id="rId4" imgW="266400" imgH="16488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80756" y="5615747"/>
          <a:ext cx="328612" cy="300037"/>
        </p:xfrm>
        <a:graphic>
          <a:graphicData uri="http://schemas.openxmlformats.org/presentationml/2006/ole">
            <p:oleObj spid="_x0000_s1029" name="方程式" r:id="rId5" imgW="139680" imgH="12672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3516866" y="5576780"/>
          <a:ext cx="328612" cy="300037"/>
        </p:xfrm>
        <a:graphic>
          <a:graphicData uri="http://schemas.openxmlformats.org/presentationml/2006/ole">
            <p:oleObj spid="_x0000_s1031" name="方程式" r:id="rId6" imgW="139680" imgH="12672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95634" y="6008002"/>
          <a:ext cx="328612" cy="300037"/>
        </p:xfrm>
        <a:graphic>
          <a:graphicData uri="http://schemas.openxmlformats.org/presentationml/2006/ole">
            <p:oleObj spid="_x0000_s1032" name="方程式" r:id="rId7" imgW="139680" imgH="126720" progId="Equation.3">
              <p:embed/>
            </p:oleObj>
          </a:graphicData>
        </a:graphic>
      </p:graphicFrame>
      <p:cxnSp>
        <p:nvCxnSpPr>
          <p:cNvPr id="12" name="直線接點 11"/>
          <p:cNvCxnSpPr/>
          <p:nvPr/>
        </p:nvCxnSpPr>
        <p:spPr>
          <a:xfrm>
            <a:off x="683568" y="4174132"/>
            <a:ext cx="4392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683568" y="4233614"/>
            <a:ext cx="4392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Q3.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59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This loop invariant is maintained before and after every iteration of the loop. </a:t>
            </a:r>
            <a:r>
              <a:rPr lang="en-US" altLang="zh-TW" sz="2400" dirty="0" smtClean="0">
                <a:solidFill>
                  <a:srgbClr val="FF0000"/>
                </a:solidFill>
              </a:rPr>
              <a:t>Note that the inequalities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400" dirty="0" smtClean="0">
                <a:solidFill>
                  <a:srgbClr val="FF0000"/>
                </a:solidFill>
              </a:rPr>
              <a:t> &lt; L and R &lt; j in the second and third conjuncts are strict.</a:t>
            </a:r>
            <a:r>
              <a:rPr lang="en-US" altLang="zh-TW" sz="2400" dirty="0" smtClean="0"/>
              <a:t> After the while loop terminates with L </a:t>
            </a:r>
            <a:r>
              <a:rPr lang="en-US" altLang="zh-TW" sz="2400" i="1" dirty="0" smtClean="0"/>
              <a:t>≥</a:t>
            </a:r>
            <a:r>
              <a:rPr lang="en-US" altLang="zh-TW" sz="2400" dirty="0" smtClean="0"/>
              <a:t> R and the following two statements are executed, we can conclude:</a:t>
            </a:r>
          </a:p>
          <a:p>
            <a:endParaRPr lang="en-US" altLang="zh-TW" sz="2400" dirty="0"/>
          </a:p>
          <a:p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    </a:t>
            </a:r>
            <a:r>
              <a:rPr lang="en-US" altLang="zh-TW" sz="2400" dirty="0" smtClean="0"/>
              <a:t>which is the (post-)condition desired of the Partition algorithm, indicating that the algorithm is indeed correct.</a:t>
            </a:r>
            <a:endParaRPr lang="zh-TW" altLang="en-US" sz="2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1972349" y="3566926"/>
            <a:ext cx="4892564" cy="1200329"/>
            <a:chOff x="1403648" y="3789040"/>
            <a:chExt cx="4892564" cy="1200329"/>
          </a:xfrm>
        </p:grpSpPr>
        <p:sp>
          <p:nvSpPr>
            <p:cNvPr id="5" name="文字方塊 4"/>
            <p:cNvSpPr txBox="1"/>
            <p:nvPr/>
          </p:nvSpPr>
          <p:spPr>
            <a:xfrm>
              <a:off x="1835696" y="3789040"/>
              <a:ext cx="446051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dirty="0"/>
                <a:t>pivot = X[Middle]</a:t>
              </a:r>
            </a:p>
            <a:p>
              <a:r>
                <a:rPr lang="en-US" altLang="zh-TW" sz="2400" dirty="0" err="1" smtClean="0"/>
                <a:t>i</a:t>
              </a:r>
              <a:r>
                <a:rPr lang="zh-TW" altLang="en-US" sz="2400" dirty="0" smtClean="0"/>
                <a:t> </a:t>
              </a:r>
              <a:r>
                <a:rPr lang="en-US" altLang="zh-TW" sz="2400" dirty="0" smtClean="0"/>
                <a:t>(Left ≤ </a:t>
              </a:r>
              <a:r>
                <a:rPr lang="en-US" altLang="zh-TW" sz="2400" dirty="0" err="1"/>
                <a:t>i</a:t>
              </a:r>
              <a:r>
                <a:rPr lang="en-US" altLang="zh-TW" sz="2400" dirty="0"/>
                <a:t> </a:t>
              </a:r>
              <a:r>
                <a:rPr lang="en-US" altLang="zh-TW" sz="2400" dirty="0" smtClean="0"/>
                <a:t>≤ Middle </a:t>
              </a:r>
              <a:r>
                <a:rPr lang="zh-TW" altLang="en-US" sz="2400" dirty="0" smtClean="0"/>
                <a:t>→ </a:t>
              </a:r>
              <a:r>
                <a:rPr lang="en-US" altLang="zh-TW" sz="2400" dirty="0" smtClean="0"/>
                <a:t>X[</a:t>
              </a:r>
              <a:r>
                <a:rPr lang="en-US" altLang="zh-TW" sz="2400" dirty="0" err="1" smtClean="0"/>
                <a:t>i</a:t>
              </a:r>
              <a:r>
                <a:rPr lang="en-US" altLang="zh-TW" sz="2400" dirty="0"/>
                <a:t>] </a:t>
              </a:r>
              <a:r>
                <a:rPr lang="en-US" altLang="zh-TW" sz="2400" dirty="0" smtClean="0"/>
                <a:t>≤ </a:t>
              </a:r>
              <a:r>
                <a:rPr lang="en-US" altLang="zh-TW" sz="2400" dirty="0"/>
                <a:t>pivot)</a:t>
              </a:r>
            </a:p>
            <a:p>
              <a:r>
                <a:rPr lang="en-US" altLang="zh-TW" sz="2400" dirty="0" smtClean="0"/>
                <a:t>j</a:t>
              </a:r>
              <a:r>
                <a:rPr lang="zh-TW" altLang="en-US" sz="2400" dirty="0" smtClean="0"/>
                <a:t> </a:t>
              </a:r>
              <a:r>
                <a:rPr lang="en-US" altLang="zh-TW" sz="2400" dirty="0" smtClean="0"/>
                <a:t>(Middle </a:t>
              </a:r>
              <a:r>
                <a:rPr lang="en-US" altLang="zh-TW" sz="2400" dirty="0"/>
                <a:t>&lt; j </a:t>
              </a:r>
              <a:r>
                <a:rPr lang="en-US" altLang="zh-TW" sz="2400" dirty="0" smtClean="0"/>
                <a:t>≤ Right </a:t>
              </a:r>
              <a:r>
                <a:rPr lang="zh-TW" altLang="en-US" sz="2400" dirty="0" smtClean="0"/>
                <a:t>→</a:t>
              </a:r>
              <a:r>
                <a:rPr lang="en-US" altLang="zh-TW" sz="2400" dirty="0" smtClean="0"/>
                <a:t> </a:t>
              </a:r>
              <a:r>
                <a:rPr lang="en-US" altLang="zh-TW" sz="2400" dirty="0"/>
                <a:t>pivot &lt; X[j])</a:t>
              </a:r>
              <a:endParaRPr lang="zh-TW" altLang="en-US" sz="2400" dirty="0"/>
            </a:p>
          </p:txBody>
        </p:sp>
        <p:graphicFrame>
          <p:nvGraphicFramePr>
            <p:cNvPr id="7" name="物件 6"/>
            <p:cNvGraphicFramePr>
              <a:graphicFrameLocks noChangeAspect="1"/>
            </p:cNvGraphicFramePr>
            <p:nvPr/>
          </p:nvGraphicFramePr>
          <p:xfrm>
            <a:off x="1411101" y="4589009"/>
            <a:ext cx="527563" cy="326587"/>
          </p:xfrm>
          <a:graphic>
            <a:graphicData uri="http://schemas.openxmlformats.org/presentationml/2006/ole">
              <p:oleObj spid="_x0000_s2051" name="方程式" r:id="rId4" imgW="266400" imgH="164880" progId="Equation.3">
                <p:embed/>
              </p:oleObj>
            </a:graphicData>
          </a:graphic>
        </p:graphicFrame>
        <p:graphicFrame>
          <p:nvGraphicFramePr>
            <p:cNvPr id="8" name="物件 7"/>
            <p:cNvGraphicFramePr>
              <a:graphicFrameLocks noChangeAspect="1"/>
            </p:cNvGraphicFramePr>
            <p:nvPr/>
          </p:nvGraphicFramePr>
          <p:xfrm>
            <a:off x="1403648" y="4234500"/>
            <a:ext cx="527563" cy="326587"/>
          </p:xfrm>
          <a:graphic>
            <a:graphicData uri="http://schemas.openxmlformats.org/presentationml/2006/ole">
              <p:oleObj spid="_x0000_s2052" name="方程式" r:id="rId5" imgW="266400" imgH="1648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HW#6 Q5.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/>
              <a:t>Let G(n) denote the sum of the heights of all nodes in a complete </a:t>
            </a:r>
            <a:r>
              <a:rPr lang="en-US" altLang="zh-TW" sz="2400" dirty="0" smtClean="0"/>
              <a:t>binary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tree </a:t>
            </a:r>
            <a:r>
              <a:rPr lang="en-US" altLang="zh-TW" sz="2400" dirty="0"/>
              <a:t>with n nodes. For a full binary tree (a special case of complete binary trees) </a:t>
            </a:r>
            <a:r>
              <a:rPr lang="en-US" altLang="zh-TW" sz="2400" dirty="0" smtClean="0"/>
              <a:t>with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n </a:t>
            </a:r>
            <a:r>
              <a:rPr lang="en-US" altLang="zh-TW" sz="2400" dirty="0"/>
              <a:t>= </a:t>
            </a:r>
            <a:r>
              <a:rPr lang="en-US" altLang="zh-TW" sz="2400" dirty="0" smtClean="0"/>
              <a:t>2</a:t>
            </a:r>
            <a:r>
              <a:rPr lang="en-US" altLang="zh-TW" sz="2400" baseline="30000" dirty="0" smtClean="0"/>
              <a:t>h+1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- 1 </a:t>
            </a:r>
            <a:r>
              <a:rPr lang="en-US" altLang="zh-TW" sz="2400" dirty="0"/>
              <a:t>nodes where h is the height of the tree, </a:t>
            </a:r>
            <a:r>
              <a:rPr lang="en-US" altLang="zh-TW" sz="2400" dirty="0">
                <a:solidFill>
                  <a:srgbClr val="FF0000"/>
                </a:solidFill>
              </a:rPr>
              <a:t>we already know that G(n) </a:t>
            </a:r>
            <a:r>
              <a:rPr lang="en-US" altLang="zh-TW" sz="2400" dirty="0" smtClean="0">
                <a:solidFill>
                  <a:srgbClr val="FF0000"/>
                </a:solidFill>
              </a:rPr>
              <a:t>= 2</a:t>
            </a:r>
            <a:r>
              <a:rPr lang="en-US" altLang="zh-TW" sz="2400" baseline="30000" dirty="0" smtClean="0">
                <a:solidFill>
                  <a:srgbClr val="FF0000"/>
                </a:solidFill>
              </a:rPr>
              <a:t>h+1</a:t>
            </a:r>
            <a:r>
              <a:rPr lang="en-US" altLang="zh-TW" sz="2400" dirty="0" smtClean="0">
                <a:solidFill>
                  <a:srgbClr val="FF0000"/>
                </a:solidFill>
              </a:rPr>
              <a:t> -</a:t>
            </a:r>
            <a:r>
              <a:rPr lang="zh-TW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>
                <a:solidFill>
                  <a:srgbClr val="FF0000"/>
                </a:solidFill>
              </a:rPr>
              <a:t>(h + 2) = n </a:t>
            </a:r>
            <a:r>
              <a:rPr lang="en-US" altLang="zh-TW" sz="2400" dirty="0" smtClean="0">
                <a:solidFill>
                  <a:srgbClr val="FF0000"/>
                </a:solidFill>
              </a:rPr>
              <a:t>- (</a:t>
            </a:r>
            <a:r>
              <a:rPr lang="en-US" altLang="zh-TW" sz="2400" dirty="0">
                <a:solidFill>
                  <a:srgbClr val="FF0000"/>
                </a:solidFill>
              </a:rPr>
              <a:t>h + 1) </a:t>
            </a:r>
            <a:r>
              <a:rPr lang="en-US" altLang="zh-TW" sz="2400" dirty="0" smtClean="0">
                <a:solidFill>
                  <a:srgbClr val="FF0000"/>
                </a:solidFill>
              </a:rPr>
              <a:t>≤ n -</a:t>
            </a:r>
            <a:r>
              <a:rPr lang="zh-TW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>
                <a:solidFill>
                  <a:srgbClr val="FF0000"/>
                </a:solidFill>
              </a:rPr>
              <a:t>1</a:t>
            </a:r>
            <a:r>
              <a:rPr lang="en-US" altLang="zh-TW" sz="2400" dirty="0"/>
              <a:t>. With this as a basis, we prove the general case </a:t>
            </a:r>
            <a:r>
              <a:rPr lang="en-US" altLang="zh-TW" sz="2400" dirty="0" smtClean="0"/>
              <a:t>of arbitrary </a:t>
            </a:r>
            <a:r>
              <a:rPr lang="en-US" altLang="zh-TW" sz="2400" dirty="0"/>
              <a:t>complete binary trees by induction on the number n </a:t>
            </a:r>
            <a:r>
              <a:rPr lang="en-US" altLang="zh-TW" sz="2400" dirty="0" smtClean="0"/>
              <a:t>(</a:t>
            </a:r>
            <a:r>
              <a:rPr lang="en-US" altLang="zh-TW" sz="2400" i="1" dirty="0" smtClean="0"/>
              <a:t>≥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1) of nodes</a:t>
            </a:r>
            <a:r>
              <a:rPr lang="en-US" altLang="zh-TW" sz="2400" dirty="0" smtClean="0"/>
              <a:t>.</a:t>
            </a:r>
          </a:p>
          <a:p>
            <a:r>
              <a:rPr lang="en-US" altLang="zh-TW" sz="2400" dirty="0" smtClean="0"/>
              <a:t>Base Case(n = 1 or n = 2):</a:t>
            </a:r>
          </a:p>
          <a:p>
            <a:pPr lvl="1"/>
            <a:r>
              <a:rPr lang="en-US" altLang="zh-TW" sz="2000" dirty="0" smtClean="0"/>
              <a:t>Trivially proved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5328592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Inductive Step(n &gt; 2): </a:t>
            </a:r>
          </a:p>
          <a:p>
            <a:pPr>
              <a:buNone/>
            </a:pPr>
            <a:r>
              <a:rPr lang="en-US" altLang="zh-TW" sz="2400" dirty="0" smtClean="0"/>
              <a:t>     If n = 2</a:t>
            </a:r>
            <a:r>
              <a:rPr lang="en-US" altLang="zh-TW" sz="2400" baseline="30000" dirty="0" smtClean="0"/>
              <a:t>h+1</a:t>
            </a:r>
            <a:r>
              <a:rPr lang="en-US" altLang="zh-TW" sz="2400" dirty="0" smtClean="0"/>
              <a:t> – 1 for some h &gt; 1, the tree is full and we are done.</a:t>
            </a:r>
          </a:p>
          <a:p>
            <a:pPr>
              <a:buNone/>
            </a:pPr>
            <a:r>
              <a:rPr lang="en-US" altLang="zh-TW" sz="2400" dirty="0" smtClean="0"/>
              <a:t>	Otherwise, we say 2</a:t>
            </a:r>
            <a:r>
              <a:rPr lang="en-US" altLang="zh-TW" sz="2400" baseline="30000" dirty="0" smtClean="0"/>
              <a:t>h+1</a:t>
            </a:r>
            <a:r>
              <a:rPr lang="en-US" altLang="zh-TW" sz="2400" dirty="0" smtClean="0"/>
              <a:t> – 1 &lt; n &lt; 2</a:t>
            </a:r>
            <a:r>
              <a:rPr lang="en-US" altLang="zh-TW" sz="2400" baseline="30000" dirty="0" smtClean="0"/>
              <a:t>h+2</a:t>
            </a:r>
            <a:r>
              <a:rPr lang="en-US" altLang="zh-TW" sz="2400" dirty="0" smtClean="0"/>
              <a:t> – 1 and the tree is complete with height h+1 &gt; 2. And we observe that </a:t>
            </a:r>
            <a:r>
              <a:rPr lang="en-US" altLang="zh-TW" sz="2400" dirty="0" smtClean="0">
                <a:solidFill>
                  <a:srgbClr val="FF0000"/>
                </a:solidFill>
              </a:rPr>
              <a:t>at least one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subtree</a:t>
            </a:r>
            <a:r>
              <a:rPr lang="en-US" altLang="zh-TW" sz="2400" dirty="0" smtClean="0">
                <a:solidFill>
                  <a:srgbClr val="FF0000"/>
                </a:solidFill>
              </a:rPr>
              <a:t> of the root will be full </a:t>
            </a:r>
            <a:r>
              <a:rPr lang="en-US" altLang="zh-TW" sz="2400" dirty="0" smtClean="0"/>
              <a:t>and the other one is either full or complete.</a:t>
            </a:r>
          </a:p>
          <a:p>
            <a:pPr>
              <a:buNone/>
            </a:pPr>
            <a:endParaRPr lang="en-US" altLang="zh-TW" sz="2400" dirty="0" smtClean="0"/>
          </a:p>
          <a:p>
            <a:r>
              <a:rPr lang="en-US" altLang="zh-TW" sz="2400" dirty="0" smtClean="0"/>
              <a:t>There will be three cases:</a:t>
            </a:r>
          </a:p>
          <a:p>
            <a:pPr lvl="1"/>
            <a:r>
              <a:rPr lang="en-US" altLang="zh-TW" sz="2000" dirty="0" smtClean="0"/>
              <a:t>Left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full and right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complete (both height = h)</a:t>
            </a:r>
          </a:p>
          <a:p>
            <a:pPr lvl="1"/>
            <a:r>
              <a:rPr lang="en-US" altLang="zh-TW" sz="2000" dirty="0" smtClean="0"/>
              <a:t>Both Left and right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are full (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L</a:t>
            </a:r>
            <a:r>
              <a:rPr lang="en-US" altLang="zh-TW" sz="2000" dirty="0" smtClean="0"/>
              <a:t> = h and 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R</a:t>
            </a:r>
            <a:r>
              <a:rPr lang="en-US" altLang="zh-TW" sz="2000" dirty="0" smtClean="0"/>
              <a:t> = h-1)</a:t>
            </a:r>
          </a:p>
          <a:p>
            <a:pPr lvl="1"/>
            <a:r>
              <a:rPr lang="en-US" altLang="zh-TW" sz="2000" dirty="0" smtClean="0"/>
              <a:t>Right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full and left </a:t>
            </a:r>
            <a:r>
              <a:rPr lang="en-US" altLang="zh-TW" sz="2000" dirty="0" err="1" smtClean="0"/>
              <a:t>subtree</a:t>
            </a:r>
            <a:r>
              <a:rPr lang="en-US" altLang="zh-TW" sz="2000" dirty="0" smtClean="0"/>
              <a:t> is complete (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L</a:t>
            </a:r>
            <a:r>
              <a:rPr lang="en-US" altLang="zh-TW" sz="2000" dirty="0" smtClean="0"/>
              <a:t> = h and </a:t>
            </a:r>
            <a:r>
              <a:rPr lang="en-US" altLang="zh-TW" sz="2000" dirty="0" err="1" smtClean="0"/>
              <a:t>h</a:t>
            </a:r>
            <a:r>
              <a:rPr lang="en-US" altLang="zh-TW" sz="2000" baseline="-25000" dirty="0" err="1" smtClean="0"/>
              <a:t>R</a:t>
            </a:r>
            <a:r>
              <a:rPr lang="en-US" altLang="zh-TW" sz="2000" dirty="0" smtClean="0"/>
              <a:t> = h-1)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1331640" y="4941168"/>
            <a:ext cx="1008112" cy="936104"/>
            <a:chOff x="4256564" y="2348880"/>
            <a:chExt cx="1008112" cy="936104"/>
          </a:xfrm>
        </p:grpSpPr>
        <p:sp>
          <p:nvSpPr>
            <p:cNvPr id="4" name="橢圓 3"/>
            <p:cNvSpPr/>
            <p:nvPr/>
          </p:nvSpPr>
          <p:spPr>
            <a:xfrm>
              <a:off x="4716016" y="2348880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4256564" y="2636912"/>
              <a:ext cx="504056" cy="6480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4904636" y="2636912"/>
              <a:ext cx="360040" cy="4320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4860032" y="3068960"/>
              <a:ext cx="72008" cy="21602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9" name="直線接點 8"/>
            <p:cNvCxnSpPr>
              <a:stCxn id="5" idx="0"/>
              <a:endCxn id="4" idx="3"/>
            </p:cNvCxnSpPr>
            <p:nvPr/>
          </p:nvCxnSpPr>
          <p:spPr>
            <a:xfrm flipV="1">
              <a:off x="4508592" y="2471805"/>
              <a:ext cx="228515" cy="1651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>
              <a:stCxn id="4" idx="5"/>
              <a:endCxn id="6" idx="0"/>
            </p:cNvCxnSpPr>
            <p:nvPr/>
          </p:nvCxnSpPr>
          <p:spPr>
            <a:xfrm>
              <a:off x="4838941" y="2471805"/>
              <a:ext cx="245715" cy="1651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群組 15"/>
          <p:cNvGrpSpPr/>
          <p:nvPr/>
        </p:nvGrpSpPr>
        <p:grpSpPr>
          <a:xfrm>
            <a:off x="2987824" y="4906738"/>
            <a:ext cx="1008112" cy="965432"/>
            <a:chOff x="4256564" y="2386458"/>
            <a:chExt cx="1008112" cy="965432"/>
          </a:xfrm>
        </p:grpSpPr>
        <p:sp>
          <p:nvSpPr>
            <p:cNvPr id="17" name="橢圓 16"/>
            <p:cNvSpPr/>
            <p:nvPr/>
          </p:nvSpPr>
          <p:spPr>
            <a:xfrm>
              <a:off x="4716016" y="2386458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4256564" y="2703818"/>
              <a:ext cx="504056" cy="6480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4904636" y="2714969"/>
              <a:ext cx="360040" cy="4320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21" name="直線接點 20"/>
            <p:cNvCxnSpPr>
              <a:stCxn id="18" idx="0"/>
              <a:endCxn id="17" idx="3"/>
            </p:cNvCxnSpPr>
            <p:nvPr/>
          </p:nvCxnSpPr>
          <p:spPr>
            <a:xfrm flipV="1">
              <a:off x="4508592" y="2509383"/>
              <a:ext cx="228515" cy="1944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>
              <a:stCxn id="17" idx="5"/>
              <a:endCxn id="19" idx="0"/>
            </p:cNvCxnSpPr>
            <p:nvPr/>
          </p:nvCxnSpPr>
          <p:spPr>
            <a:xfrm>
              <a:off x="4838941" y="2509383"/>
              <a:ext cx="245715" cy="2055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群組 35"/>
          <p:cNvGrpSpPr/>
          <p:nvPr/>
        </p:nvGrpSpPr>
        <p:grpSpPr>
          <a:xfrm>
            <a:off x="4499992" y="4941168"/>
            <a:ext cx="1113573" cy="936104"/>
            <a:chOff x="4394531" y="5589240"/>
            <a:chExt cx="1113573" cy="1008112"/>
          </a:xfrm>
        </p:grpSpPr>
        <p:grpSp>
          <p:nvGrpSpPr>
            <p:cNvPr id="23" name="群組 22"/>
            <p:cNvGrpSpPr/>
            <p:nvPr/>
          </p:nvGrpSpPr>
          <p:grpSpPr>
            <a:xfrm>
              <a:off x="4427984" y="5589240"/>
              <a:ext cx="1080120" cy="792088"/>
              <a:chOff x="4256564" y="2348880"/>
              <a:chExt cx="1080120" cy="79208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4716016" y="2348880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>
                <a:off x="4256564" y="2636912"/>
                <a:ext cx="504056" cy="504056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28" name="直線接點 27"/>
              <p:cNvCxnSpPr>
                <a:stCxn id="25" idx="0"/>
                <a:endCxn id="24" idx="3"/>
              </p:cNvCxnSpPr>
              <p:nvPr/>
            </p:nvCxnSpPr>
            <p:spPr>
              <a:xfrm flipV="1">
                <a:off x="4508592" y="2471805"/>
                <a:ext cx="228515" cy="16510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接點 28"/>
              <p:cNvCxnSpPr>
                <a:stCxn id="24" idx="5"/>
              </p:cNvCxnSpPr>
              <p:nvPr/>
            </p:nvCxnSpPr>
            <p:spPr>
              <a:xfrm>
                <a:off x="4838941" y="2471805"/>
                <a:ext cx="245715" cy="16510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等腰三角形 33"/>
              <p:cNvSpPr/>
              <p:nvPr/>
            </p:nvSpPr>
            <p:spPr>
              <a:xfrm>
                <a:off x="4832628" y="2636912"/>
                <a:ext cx="504056" cy="504056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35" name="等腰三角形 34"/>
            <p:cNvSpPr/>
            <p:nvPr/>
          </p:nvSpPr>
          <p:spPr>
            <a:xfrm>
              <a:off x="4394531" y="6381328"/>
              <a:ext cx="72008" cy="21602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38" name="直線接點 37"/>
          <p:cNvCxnSpPr/>
          <p:nvPr/>
        </p:nvCxnSpPr>
        <p:spPr>
          <a:xfrm>
            <a:off x="971600" y="5877272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971600" y="5229200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/>
          <p:nvPr/>
        </p:nvCxnSpPr>
        <p:spPr>
          <a:xfrm flipV="1">
            <a:off x="6300192" y="522920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/>
          <p:cNvCxnSpPr/>
          <p:nvPr/>
        </p:nvCxnSpPr>
        <p:spPr>
          <a:xfrm>
            <a:off x="6300192" y="566124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156176" y="537321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h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332</Words>
  <Application>Microsoft Office PowerPoint</Application>
  <PresentationFormat>如螢幕大小 (4:3)</PresentationFormat>
  <Paragraphs>42</Paragraphs>
  <Slides>5</Slides>
  <Notes>2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7" baseType="lpstr">
      <vt:lpstr>Office 佈景主題</vt:lpstr>
      <vt:lpstr>方程式</vt:lpstr>
      <vt:lpstr>Algorithms  Homework Assignment #6</vt:lpstr>
      <vt:lpstr>HW#6 Q3.</vt:lpstr>
      <vt:lpstr>HW#6 Q3. (cont.)</vt:lpstr>
      <vt:lpstr>HW#6 Q5.</vt:lpstr>
      <vt:lpstr>投影片 5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vaio</dc:creator>
  <cp:lastModifiedBy>vaio</cp:lastModifiedBy>
  <cp:revision>52</cp:revision>
  <dcterms:created xsi:type="dcterms:W3CDTF">2012-05-20T09:59:11Z</dcterms:created>
  <dcterms:modified xsi:type="dcterms:W3CDTF">2012-06-04T09:01:18Z</dcterms:modified>
</cp:coreProperties>
</file>