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64" r:id="rId5"/>
    <p:sldId id="263" r:id="rId6"/>
    <p:sldId id="259" r:id="rId7"/>
    <p:sldId id="274" r:id="rId8"/>
    <p:sldId id="265" r:id="rId9"/>
    <p:sldId id="266" r:id="rId10"/>
    <p:sldId id="262" r:id="rId11"/>
    <p:sldId id="275" r:id="rId12"/>
    <p:sldId id="261" r:id="rId13"/>
    <p:sldId id="267" r:id="rId14"/>
    <p:sldId id="268" r:id="rId15"/>
    <p:sldId id="271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DDCB9-61FB-4D76-BAA6-27C9D0E26510}" type="datetimeFigureOut">
              <a:rPr lang="zh-TW" altLang="en-US" smtClean="0"/>
              <a:t>2017/4/7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BF451-AFA6-4E74-9D9D-F3278C46D4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8259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, k – S[</a:t>
            </a:r>
            <a:r>
              <a:rPr lang="en-US" dirty="0" err="1" smtClean="0"/>
              <a:t>i</a:t>
            </a:r>
            <a:r>
              <a:rPr lang="en-US" dirty="0" smtClean="0"/>
              <a:t>]] states the solution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, k – S[</a:t>
            </a:r>
            <a:r>
              <a:rPr lang="en-US" baseline="0" dirty="0" err="1" smtClean="0"/>
              <a:t>i</a:t>
            </a:r>
            <a:r>
              <a:rPr lang="en-US" baseline="0" dirty="0" smtClean="0"/>
              <a:t>] (existing sol containing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, and k – S[</a:t>
            </a:r>
            <a:r>
              <a:rPr lang="en-US" baseline="0" dirty="0" err="1" smtClean="0"/>
              <a:t>i</a:t>
            </a:r>
            <a:r>
              <a:rPr lang="en-US" baseline="0" dirty="0" smtClean="0"/>
              <a:t>])</a:t>
            </a:r>
          </a:p>
          <a:p>
            <a:r>
              <a:rPr lang="en-US" baseline="0" dirty="0" err="1" smtClean="0"/>
              <a:t>Eg</a:t>
            </a:r>
            <a:r>
              <a:rPr lang="en-US" baseline="0" dirty="0" smtClean="0"/>
              <a:t>: K = 10 </a:t>
            </a:r>
            <a:r>
              <a:rPr lang="zh-Hant" altLang="en-US" baseline="0" dirty="0" smtClean="0"/>
              <a:t>取</a:t>
            </a:r>
            <a:r>
              <a:rPr lang="en-US" altLang="zh-Hant" baseline="0" dirty="0" smtClean="0"/>
              <a:t> k1=2, k1</a:t>
            </a:r>
            <a:r>
              <a:rPr lang="zh-Hant" altLang="en-US" baseline="0" dirty="0" smtClean="0"/>
              <a:t>一個</a:t>
            </a:r>
            <a:r>
              <a:rPr lang="en-US" altLang="zh-Hant" baseline="0" dirty="0" smtClean="0"/>
              <a:t> </a:t>
            </a:r>
            <a:r>
              <a:rPr lang="zh-Hant" altLang="en-US" baseline="0" dirty="0" smtClean="0"/>
              <a:t>可以變成</a:t>
            </a:r>
            <a:r>
              <a:rPr lang="en-US" altLang="zh-Hant" baseline="0" dirty="0" smtClean="0"/>
              <a:t> k1</a:t>
            </a:r>
            <a:r>
              <a:rPr lang="zh-Hant" altLang="en-US" baseline="0" dirty="0" smtClean="0"/>
              <a:t>兩個</a:t>
            </a:r>
            <a:endParaRPr lang="en-US" altLang="zh-Hant" baseline="0" dirty="0" smtClean="0"/>
          </a:p>
          <a:p>
            <a:r>
              <a:rPr lang="en-US" baseline="0" dirty="0" smtClean="0"/>
              <a:t>[1, 10 - 2] </a:t>
            </a:r>
            <a:r>
              <a:rPr lang="zh-Hant" altLang="en-US" baseline="0" dirty="0" smtClean="0"/>
              <a:t>解法存在</a:t>
            </a:r>
            <a:r>
              <a:rPr lang="en-US" altLang="zh-Hant" baseline="0" dirty="0" smtClean="0"/>
              <a:t> -&gt; </a:t>
            </a:r>
            <a:r>
              <a:rPr lang="en-US" baseline="0" dirty="0" smtClean="0"/>
              <a:t>[2, 10]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4FC39-DEC0-479C-B463-AB3CF89FF918}" type="slidenum">
              <a:rPr lang="zh-Hant" altLang="en-US" smtClean="0"/>
              <a:pPr/>
              <a:t>11</a:t>
            </a:fld>
            <a:endParaRPr lang="zh-Hant" altLang="en-US"/>
          </a:p>
        </p:txBody>
      </p:sp>
    </p:spTree>
    <p:extLst>
      <p:ext uri="{BB962C8B-B14F-4D97-AF65-F5344CB8AC3E}">
        <p14:creationId xmlns:p14="http://schemas.microsoft.com/office/powerpoint/2010/main" val="2687117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4/7/2017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F307FAB-A360-44DD-B002-2A98F3128BF8}" type="datetimeFigureOut">
              <a:rPr lang="en-US" smtClean="0"/>
              <a:t>4/7/2017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Algorithms</a:t>
            </a:r>
            <a:br>
              <a:rPr lang="en-US" dirty="0" smtClean="0"/>
            </a:br>
            <a:r>
              <a:rPr lang="en-US" dirty="0" smtClean="0"/>
              <a:t>TA Session #2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2016/03/28</a:t>
            </a:r>
          </a:p>
          <a:p>
            <a:r>
              <a:rPr lang="en-US" dirty="0" smtClean="0"/>
              <a:t>Prepared by Carlos &amp; Rick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353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Solution for HW#4</a:t>
            </a:r>
            <a:endParaRPr 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3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</a:t>
            </a:r>
            <a:endParaRPr 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724400"/>
            <a:ext cx="7650892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22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 cannot be empty</a:t>
            </a:r>
          </a:p>
          <a:p>
            <a:r>
              <a:rPr lang="zh-TW" altLang="en-US" dirty="0" smtClean="0"/>
              <a:t>反</a:t>
            </a:r>
            <a:r>
              <a:rPr lang="zh-TW" altLang="en-US" dirty="0"/>
              <a:t>證法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757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000" dirty="0" smtClean="0"/>
                  <a:t>Suppose </a:t>
                </a:r>
                <a:r>
                  <a:rPr lang="en-US" altLang="zh-TW" sz="2000" dirty="0"/>
                  <a:t>an empty set</a:t>
                </a:r>
                <a:r>
                  <a:rPr lang="en-US" sz="2000" dirty="0" smtClean="0"/>
                  <a:t> S is the final result of mapping algorithm</a:t>
                </a:r>
              </a:p>
              <a:p>
                <a:r>
                  <a:rPr lang="en-US" sz="2000" dirty="0" smtClean="0"/>
                  <a:t>Let S’ = S + {e}. S’ is the result before the last loop, which contains one element e.</a:t>
                </a:r>
              </a:p>
              <a:p>
                <a:r>
                  <a:rPr lang="en-US" sz="2000" dirty="0" smtClean="0"/>
                  <a:t>In order to eliminate e, c[e] have to be zero. </a:t>
                </a:r>
              </a:p>
              <a:p>
                <a:r>
                  <a:rPr lang="en-US" sz="2000" dirty="0" smtClean="0"/>
                  <a:t>e is the only element of S’. </a:t>
                </a:r>
                <a:r>
                  <a:rPr lang="en-US" altLang="zh-TW" sz="2000" dirty="0"/>
                  <a:t>It means f(e)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altLang="zh-TW" sz="2000" dirty="0"/>
                  <a:t> </a:t>
                </a:r>
                <a:r>
                  <a:rPr lang="en-US" altLang="zh-TW" sz="2000" dirty="0" smtClean="0"/>
                  <a:t>e </a:t>
                </a:r>
                <a:r>
                  <a:rPr lang="en-US" sz="2000" dirty="0" smtClean="0"/>
                  <a:t>=&gt; f(e) 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</m:oMath>
                </a14:m>
                <a:r>
                  <a:rPr lang="en-US" sz="2000" dirty="0" smtClean="0"/>
                  <a:t> S’</a:t>
                </a:r>
              </a:p>
              <a:p>
                <a:r>
                  <a:rPr lang="en-US" sz="2000" dirty="0" smtClean="0"/>
                  <a:t>Contradiction against the definition of f: f maps A to A itself.</a:t>
                </a:r>
              </a:p>
              <a:p>
                <a:r>
                  <a:rPr lang="en-US" sz="2000" dirty="0" smtClean="0"/>
                  <a:t>So we prove that S cannot be empty.</a:t>
                </a:r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1701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</a:t>
            </a:r>
            <a:endParaRPr 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267200"/>
            <a:ext cx="7707824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2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 txBox="1">
            <a:spLocks/>
          </p:cNvSpPr>
          <p:nvPr/>
        </p:nvSpPr>
        <p:spPr>
          <a:xfrm>
            <a:off x="179512" y="692696"/>
            <a:ext cx="3888432" cy="50851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 </a:t>
            </a:r>
            <a:r>
              <a:rPr kumimoji="0" lang="en-US" altLang="zh-Hant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Original_Knapsack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(S, K);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P[0, 0].exist := true;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:= 1 </a:t>
            </a:r>
            <a:r>
              <a:rPr kumimoji="0" lang="en-US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</a:t>
            </a:r>
            <a:r>
              <a:rPr kumimoji="0" lang="en-US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P[0, k].exist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pt-BR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:= 1 </a:t>
            </a:r>
            <a:r>
              <a:rPr kumimoji="0" lang="pt-BR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pt-BR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 </a:t>
            </a:r>
            <a:r>
              <a:rPr kumimoji="0" lang="pt-BR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:= 0 </a:t>
            </a:r>
            <a:r>
              <a:rPr kumimoji="0" lang="en-US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do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7</a:t>
            </a:r>
            <a:r>
              <a:rPr lang="en-US" altLang="zh-Hant" dirty="0" smtClean="0"/>
              <a:t>            P[</a:t>
            </a:r>
            <a:r>
              <a:rPr lang="en-US" altLang="zh-Hant" dirty="0" err="1" smtClean="0"/>
              <a:t>i</a:t>
            </a:r>
            <a:r>
              <a:rPr lang="en-US" altLang="zh-Hant" dirty="0" smtClean="0"/>
              <a:t>, k].exist := false;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8</a:t>
            </a:r>
            <a:r>
              <a:rPr lang="en-US" altLang="zh-Hant" b="1" dirty="0" smtClean="0"/>
              <a:t>            </a:t>
            </a:r>
            <a:r>
              <a:rPr lang="en-US" altLang="zh-Hant" b="1" dirty="0" smtClean="0">
                <a:solidFill>
                  <a:srgbClr val="FF0000"/>
                </a:solidFill>
              </a:rPr>
              <a:t>if </a:t>
            </a:r>
            <a:r>
              <a:rPr lang="en-US" altLang="zh-Hant" dirty="0" smtClean="0">
                <a:solidFill>
                  <a:srgbClr val="FF0000"/>
                </a:solidFill>
              </a:rPr>
              <a:t>P[</a:t>
            </a:r>
            <a:r>
              <a:rPr lang="en-US" altLang="zh-Hant" dirty="0" err="1" smtClean="0">
                <a:solidFill>
                  <a:srgbClr val="FF0000"/>
                </a:solidFill>
              </a:rPr>
              <a:t>i</a:t>
            </a:r>
            <a:r>
              <a:rPr lang="en-US" altLang="zh-Hant" dirty="0" smtClean="0">
                <a:solidFill>
                  <a:srgbClr val="FF0000"/>
                </a:solidFill>
              </a:rPr>
              <a:t> – 1, k].exist </a:t>
            </a:r>
            <a:r>
              <a:rPr lang="en-US" altLang="zh-Hant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9</a:t>
            </a:r>
            <a:r>
              <a:rPr lang="en-US" altLang="zh-Hant" dirty="0" smtClean="0"/>
              <a:t>                  </a:t>
            </a:r>
            <a:r>
              <a:rPr lang="en-US" altLang="zh-Hant" dirty="0" smtClean="0">
                <a:solidFill>
                  <a:srgbClr val="FF0000"/>
                </a:solidFill>
              </a:rPr>
              <a:t>P[</a:t>
            </a:r>
            <a:r>
              <a:rPr lang="en-US" altLang="zh-Hant" dirty="0" err="1" smtClean="0">
                <a:solidFill>
                  <a:srgbClr val="FF0000"/>
                </a:solidFill>
              </a:rPr>
              <a:t>i</a:t>
            </a:r>
            <a:r>
              <a:rPr lang="en-US" altLang="zh-Hant" dirty="0" smtClean="0">
                <a:solidFill>
                  <a:srgbClr val="FF0000"/>
                </a:solidFill>
              </a:rPr>
              <a:t>, k].exist := true;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10</a:t>
            </a:r>
            <a:r>
              <a:rPr lang="en-US" altLang="zh-Hant" dirty="0" smtClean="0">
                <a:solidFill>
                  <a:schemeClr val="tx1"/>
                </a:solidFill>
              </a:rPr>
              <a:t>                </a:t>
            </a:r>
            <a:r>
              <a:rPr lang="en-US" altLang="zh-Hant" dirty="0" smtClean="0">
                <a:solidFill>
                  <a:srgbClr val="FF0000"/>
                </a:solidFill>
              </a:rPr>
              <a:t>P[</a:t>
            </a:r>
            <a:r>
              <a:rPr lang="en-US" altLang="zh-Hant" dirty="0" err="1" smtClean="0">
                <a:solidFill>
                  <a:srgbClr val="FF0000"/>
                </a:solidFill>
              </a:rPr>
              <a:t>i</a:t>
            </a:r>
            <a:r>
              <a:rPr lang="en-US" altLang="zh-Hant" dirty="0" smtClean="0">
                <a:solidFill>
                  <a:srgbClr val="FF0000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11</a:t>
            </a:r>
            <a:r>
              <a:rPr lang="en-US" altLang="zh-Hant" b="1" dirty="0" smtClean="0"/>
              <a:t>          </a:t>
            </a:r>
            <a:r>
              <a:rPr lang="en-US" altLang="zh-Hant" b="1" dirty="0" smtClean="0">
                <a:solidFill>
                  <a:srgbClr val="3333FF"/>
                </a:solidFill>
              </a:rPr>
              <a:t>else if </a:t>
            </a:r>
            <a:r>
              <a:rPr lang="en-US" altLang="zh-Hant" dirty="0" smtClean="0">
                <a:solidFill>
                  <a:srgbClr val="3333FF"/>
                </a:solidFill>
              </a:rPr>
              <a:t>k - S[</a:t>
            </a:r>
            <a:r>
              <a:rPr lang="en-US" altLang="zh-Hant" dirty="0" err="1" smtClean="0">
                <a:solidFill>
                  <a:srgbClr val="3333FF"/>
                </a:solidFill>
              </a:rPr>
              <a:t>i</a:t>
            </a:r>
            <a:r>
              <a:rPr lang="en-US" altLang="zh-Hant" dirty="0" smtClean="0">
                <a:solidFill>
                  <a:srgbClr val="3333FF"/>
                </a:solidFill>
              </a:rPr>
              <a:t>] ≥ 0 </a:t>
            </a:r>
            <a:r>
              <a:rPr lang="en-US" altLang="zh-Hant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12</a:t>
            </a:r>
            <a:r>
              <a:rPr lang="en-US" altLang="zh-Hant" b="1" dirty="0" smtClean="0"/>
              <a:t>              </a:t>
            </a:r>
            <a:r>
              <a:rPr lang="en-US" altLang="zh-Hant" b="1" dirty="0" smtClean="0">
                <a:solidFill>
                  <a:srgbClr val="3333FF"/>
                </a:solidFill>
              </a:rPr>
              <a:t>if </a:t>
            </a:r>
            <a:r>
              <a:rPr lang="en-US" altLang="zh-Hant" dirty="0" smtClean="0">
                <a:solidFill>
                  <a:srgbClr val="3333FF"/>
                </a:solidFill>
              </a:rPr>
              <a:t>P[i-1, k -</a:t>
            </a:r>
            <a:r>
              <a:rPr lang="zh-Hant" altLang="en-US" dirty="0" smtClean="0">
                <a:solidFill>
                  <a:srgbClr val="3333FF"/>
                </a:solidFill>
              </a:rPr>
              <a:t> </a:t>
            </a:r>
            <a:r>
              <a:rPr lang="en-US" altLang="zh-Hant" dirty="0" smtClean="0">
                <a:solidFill>
                  <a:srgbClr val="3333FF"/>
                </a:solidFill>
              </a:rPr>
              <a:t>S[</a:t>
            </a:r>
            <a:r>
              <a:rPr lang="en-US" altLang="zh-Hant" dirty="0" err="1" smtClean="0">
                <a:solidFill>
                  <a:srgbClr val="3333FF"/>
                </a:solidFill>
              </a:rPr>
              <a:t>i</a:t>
            </a:r>
            <a:r>
              <a:rPr lang="en-US" altLang="zh-Hant" dirty="0" smtClean="0">
                <a:solidFill>
                  <a:srgbClr val="3333FF"/>
                </a:solidFill>
              </a:rPr>
              <a:t>]].exist </a:t>
            </a:r>
            <a:r>
              <a:rPr lang="en-US" altLang="zh-Hant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13</a:t>
            </a:r>
            <a:r>
              <a:rPr lang="en-US" altLang="zh-Hant" dirty="0" smtClean="0"/>
              <a:t>                  </a:t>
            </a:r>
            <a:r>
              <a:rPr lang="en-US" altLang="zh-Hant" dirty="0">
                <a:solidFill>
                  <a:srgbClr val="3333FF"/>
                </a:solidFill>
              </a:rPr>
              <a:t>P[</a:t>
            </a:r>
            <a:r>
              <a:rPr lang="en-US" altLang="zh-Hant" dirty="0" err="1">
                <a:solidFill>
                  <a:srgbClr val="3333FF"/>
                </a:solidFill>
              </a:rPr>
              <a:t>i</a:t>
            </a:r>
            <a:r>
              <a:rPr lang="en-US" altLang="zh-Hant" dirty="0">
                <a:solidFill>
                  <a:srgbClr val="3333FF"/>
                </a:solidFill>
              </a:rPr>
              <a:t>, k].exist := true;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14</a:t>
            </a:r>
            <a:r>
              <a:rPr lang="en-US" altLang="zh-Hant" dirty="0" smtClean="0"/>
              <a:t>                  </a:t>
            </a:r>
            <a:r>
              <a:rPr lang="en-US" altLang="zh-Hant" dirty="0">
                <a:solidFill>
                  <a:srgbClr val="3333FF"/>
                </a:solidFill>
              </a:rPr>
              <a:t>P[</a:t>
            </a:r>
            <a:r>
              <a:rPr lang="en-US" altLang="zh-Hant" dirty="0" err="1">
                <a:solidFill>
                  <a:srgbClr val="3333FF"/>
                </a:solidFill>
              </a:rPr>
              <a:t>i</a:t>
            </a:r>
            <a:r>
              <a:rPr lang="en-US" altLang="zh-Hant" dirty="0">
                <a:solidFill>
                  <a:srgbClr val="3333FF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15</a:t>
            </a:r>
            <a:r>
              <a:rPr lang="en-US" altLang="zh-Hant" dirty="0" smtClean="0"/>
              <a:t> </a:t>
            </a:r>
            <a:r>
              <a:rPr lang="en-US" altLang="zh-Hant" b="1" dirty="0" smtClean="0"/>
              <a:t>end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Hant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4283968" y="692696"/>
            <a:ext cx="4644008" cy="50851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 </a:t>
            </a:r>
            <a:r>
              <a:rPr kumimoji="0" lang="en-US" altLang="zh-Hant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Modified_Knapsack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(S, K);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P[0, 0].exist := true;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:= 1 </a:t>
            </a:r>
            <a:r>
              <a:rPr kumimoji="0" lang="en-US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</a:t>
            </a:r>
            <a:r>
              <a:rPr kumimoji="0" lang="en-US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P[0, k].exist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pt-BR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:= 1 </a:t>
            </a:r>
            <a:r>
              <a:rPr kumimoji="0" lang="pt-BR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pt-BR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 </a:t>
            </a:r>
            <a:r>
              <a:rPr kumimoji="0" lang="pt-BR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:= 0 </a:t>
            </a:r>
            <a:r>
              <a:rPr kumimoji="0" lang="en-US" altLang="zh-Han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Han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do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7</a:t>
            </a:r>
            <a:r>
              <a:rPr lang="en-US" altLang="zh-Hant" dirty="0" smtClean="0"/>
              <a:t>            P[</a:t>
            </a:r>
            <a:r>
              <a:rPr lang="en-US" altLang="zh-Hant" dirty="0" err="1" smtClean="0"/>
              <a:t>i</a:t>
            </a:r>
            <a:r>
              <a:rPr lang="en-US" altLang="zh-Hant" dirty="0" smtClean="0"/>
              <a:t>, k].exist := false;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8</a:t>
            </a:r>
            <a:r>
              <a:rPr lang="en-US" altLang="zh-Hant" b="1" dirty="0" smtClean="0"/>
              <a:t>            </a:t>
            </a:r>
            <a:r>
              <a:rPr lang="en-US" altLang="zh-Hant" b="1" dirty="0" smtClean="0">
                <a:solidFill>
                  <a:srgbClr val="3333FF"/>
                </a:solidFill>
              </a:rPr>
              <a:t>if </a:t>
            </a:r>
            <a:r>
              <a:rPr lang="en-US" altLang="zh-Hant" dirty="0" smtClean="0">
                <a:solidFill>
                  <a:srgbClr val="3333FF"/>
                </a:solidFill>
              </a:rPr>
              <a:t>k - S[</a:t>
            </a:r>
            <a:r>
              <a:rPr lang="en-US" altLang="zh-Hant" dirty="0" err="1" smtClean="0">
                <a:solidFill>
                  <a:srgbClr val="3333FF"/>
                </a:solidFill>
              </a:rPr>
              <a:t>i</a:t>
            </a:r>
            <a:r>
              <a:rPr lang="en-US" altLang="zh-Hant" dirty="0" smtClean="0">
                <a:solidFill>
                  <a:srgbClr val="3333FF"/>
                </a:solidFill>
              </a:rPr>
              <a:t>] ≥ 0 </a:t>
            </a:r>
            <a:r>
              <a:rPr lang="en-US" altLang="zh-Hant" b="1" dirty="0" smtClean="0">
                <a:solidFill>
                  <a:srgbClr val="3333FF"/>
                </a:solidFill>
              </a:rPr>
              <a:t>then 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9</a:t>
            </a:r>
            <a:r>
              <a:rPr lang="en-US" altLang="zh-Hant" dirty="0" smtClean="0"/>
              <a:t>                </a:t>
            </a:r>
            <a:r>
              <a:rPr lang="en-US" altLang="zh-Hant" b="1" dirty="0" smtClean="0">
                <a:solidFill>
                  <a:srgbClr val="3333FF"/>
                </a:solidFill>
              </a:rPr>
              <a:t>if </a:t>
            </a:r>
            <a:r>
              <a:rPr lang="en-US" altLang="zh-Hant" dirty="0" smtClean="0">
                <a:solidFill>
                  <a:srgbClr val="3333FF"/>
                </a:solidFill>
              </a:rPr>
              <a:t>P[</a:t>
            </a:r>
            <a:r>
              <a:rPr lang="en-US" altLang="zh-Hant" dirty="0" err="1" smtClean="0">
                <a:solidFill>
                  <a:srgbClr val="3333FF"/>
                </a:solidFill>
              </a:rPr>
              <a:t>i</a:t>
            </a:r>
            <a:r>
              <a:rPr lang="en-US" altLang="zh-Hant" dirty="0" smtClean="0">
                <a:solidFill>
                  <a:srgbClr val="3333FF"/>
                </a:solidFill>
              </a:rPr>
              <a:t> – 1, k-S[</a:t>
            </a:r>
            <a:r>
              <a:rPr lang="en-US" altLang="zh-Hant" dirty="0" err="1" smtClean="0">
                <a:solidFill>
                  <a:srgbClr val="3333FF"/>
                </a:solidFill>
              </a:rPr>
              <a:t>i</a:t>
            </a:r>
            <a:r>
              <a:rPr lang="en-US" altLang="zh-Hant" dirty="0" smtClean="0">
                <a:solidFill>
                  <a:srgbClr val="3333FF"/>
                </a:solidFill>
              </a:rPr>
              <a:t>]].exist </a:t>
            </a:r>
            <a:r>
              <a:rPr lang="en-US" altLang="zh-Hant" b="1" dirty="0" smtClean="0">
                <a:solidFill>
                  <a:srgbClr val="3333FF"/>
                </a:solidFill>
              </a:rPr>
              <a:t>then</a:t>
            </a:r>
          </a:p>
          <a:p>
            <a:r>
              <a:rPr lang="en-US" altLang="zh-Hant" dirty="0" smtClean="0">
                <a:solidFill>
                  <a:srgbClr val="006600"/>
                </a:solidFill>
              </a:rPr>
              <a:t>10</a:t>
            </a:r>
            <a:r>
              <a:rPr lang="zh-Hant" altLang="en-US" dirty="0" smtClean="0">
                <a:solidFill>
                  <a:srgbClr val="006600"/>
                </a:solidFill>
              </a:rPr>
              <a:t>                   </a:t>
            </a:r>
            <a:r>
              <a:rPr lang="en-US" altLang="zh-Hant" dirty="0">
                <a:solidFill>
                  <a:srgbClr val="3333FF"/>
                </a:solidFill>
              </a:rPr>
              <a:t>P[</a:t>
            </a:r>
            <a:r>
              <a:rPr lang="en-US" altLang="zh-Hant" dirty="0" err="1">
                <a:solidFill>
                  <a:srgbClr val="3333FF"/>
                </a:solidFill>
              </a:rPr>
              <a:t>i</a:t>
            </a:r>
            <a:r>
              <a:rPr lang="en-US" altLang="zh-Hant" dirty="0">
                <a:solidFill>
                  <a:srgbClr val="3333FF"/>
                </a:solidFill>
              </a:rPr>
              <a:t>, k].exist := true;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11</a:t>
            </a:r>
            <a:r>
              <a:rPr lang="en-US" altLang="zh-Hant" dirty="0" smtClean="0"/>
              <a:t> </a:t>
            </a:r>
            <a:r>
              <a:rPr lang="zh-Hant" altLang="en-US" dirty="0" smtClean="0"/>
              <a:t>                  </a:t>
            </a:r>
            <a:r>
              <a:rPr lang="en-US" altLang="zh-Hant" dirty="0">
                <a:solidFill>
                  <a:srgbClr val="3333FF"/>
                </a:solidFill>
              </a:rPr>
              <a:t>P[</a:t>
            </a:r>
            <a:r>
              <a:rPr lang="en-US" altLang="zh-Hant" dirty="0" err="1">
                <a:solidFill>
                  <a:srgbClr val="3333FF"/>
                </a:solidFill>
              </a:rPr>
              <a:t>i</a:t>
            </a:r>
            <a:r>
              <a:rPr lang="en-US" altLang="zh-Hant" dirty="0">
                <a:solidFill>
                  <a:srgbClr val="3333FF"/>
                </a:solidFill>
              </a:rPr>
              <a:t>, k].belong := true;</a:t>
            </a:r>
          </a:p>
          <a:p>
            <a:r>
              <a:rPr lang="en-US" altLang="zh-Hant" dirty="0" smtClean="0">
                <a:solidFill>
                  <a:srgbClr val="006600"/>
                </a:solidFill>
              </a:rPr>
              <a:t>12</a:t>
            </a:r>
            <a:r>
              <a:rPr lang="zh-Hant" altLang="en-US" dirty="0" smtClean="0">
                <a:solidFill>
                  <a:schemeClr val="tx1"/>
                </a:solidFill>
              </a:rPr>
              <a:t> </a:t>
            </a:r>
            <a:r>
              <a:rPr lang="en-US" altLang="zh-Hant" dirty="0" smtClean="0">
                <a:solidFill>
                  <a:schemeClr val="tx1"/>
                </a:solidFill>
              </a:rPr>
              <a:t>        </a:t>
            </a:r>
            <a:r>
              <a:rPr lang="en-US" altLang="zh-Hant" b="1" dirty="0" smtClean="0">
                <a:solidFill>
                  <a:srgbClr val="FF0000"/>
                </a:solidFill>
              </a:rPr>
              <a:t>else </a:t>
            </a:r>
            <a:r>
              <a:rPr lang="en-US" altLang="zh-Hant" dirty="0" smtClean="0"/>
              <a:t> </a:t>
            </a:r>
            <a:r>
              <a:rPr lang="en-US" altLang="zh-Hant" b="1" dirty="0" smtClean="0">
                <a:solidFill>
                  <a:srgbClr val="FF0000"/>
                </a:solidFill>
              </a:rPr>
              <a:t>if</a:t>
            </a:r>
            <a:r>
              <a:rPr lang="en-US" altLang="zh-Hant" dirty="0" smtClean="0">
                <a:solidFill>
                  <a:srgbClr val="FF0000"/>
                </a:solidFill>
              </a:rPr>
              <a:t> P[</a:t>
            </a:r>
            <a:r>
              <a:rPr lang="en-US" altLang="zh-Hant" dirty="0" err="1" smtClean="0">
                <a:solidFill>
                  <a:srgbClr val="FF0000"/>
                </a:solidFill>
              </a:rPr>
              <a:t>i</a:t>
            </a:r>
            <a:r>
              <a:rPr lang="en-US" altLang="zh-Hant" dirty="0" smtClean="0">
                <a:solidFill>
                  <a:srgbClr val="FF0000"/>
                </a:solidFill>
              </a:rPr>
              <a:t> – 1, k].exist </a:t>
            </a:r>
            <a:r>
              <a:rPr lang="en-US" altLang="zh-Hant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13</a:t>
            </a:r>
            <a:r>
              <a:rPr lang="en-US" altLang="zh-Hant" dirty="0" smtClean="0"/>
              <a:t>                  </a:t>
            </a:r>
            <a:r>
              <a:rPr lang="en-US" altLang="zh-Hant" dirty="0" smtClean="0">
                <a:solidFill>
                  <a:srgbClr val="FF0000"/>
                </a:solidFill>
              </a:rPr>
              <a:t>P[</a:t>
            </a:r>
            <a:r>
              <a:rPr lang="en-US" altLang="zh-Hant" dirty="0" err="1" smtClean="0">
                <a:solidFill>
                  <a:srgbClr val="FF0000"/>
                </a:solidFill>
              </a:rPr>
              <a:t>i</a:t>
            </a:r>
            <a:r>
              <a:rPr lang="en-US" altLang="zh-Hant" dirty="0" smtClean="0">
                <a:solidFill>
                  <a:srgbClr val="FF0000"/>
                </a:solidFill>
              </a:rPr>
              <a:t>, k].exist := true</a:t>
            </a:r>
            <a:r>
              <a:rPr lang="en-US" altLang="zh-Hant" dirty="0" smtClean="0"/>
              <a:t>;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14</a:t>
            </a:r>
            <a:r>
              <a:rPr lang="en-US" altLang="zh-Hant" dirty="0" smtClean="0"/>
              <a:t>                  </a:t>
            </a:r>
            <a:r>
              <a:rPr lang="en-US" altLang="zh-Hant" dirty="0" smtClean="0">
                <a:solidFill>
                  <a:srgbClr val="FF0000"/>
                </a:solidFill>
              </a:rPr>
              <a:t>P[</a:t>
            </a:r>
            <a:r>
              <a:rPr lang="en-US" altLang="zh-Hant" dirty="0" err="1" smtClean="0">
                <a:solidFill>
                  <a:srgbClr val="FF0000"/>
                </a:solidFill>
              </a:rPr>
              <a:t>i</a:t>
            </a:r>
            <a:r>
              <a:rPr lang="en-US" altLang="zh-Hant" dirty="0" smtClean="0">
                <a:solidFill>
                  <a:srgbClr val="FF0000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Hant" dirty="0" smtClean="0">
                <a:solidFill>
                  <a:srgbClr val="006600"/>
                </a:solidFill>
              </a:rPr>
              <a:t>15</a:t>
            </a:r>
            <a:r>
              <a:rPr lang="en-US" altLang="zh-Hant" dirty="0" smtClean="0"/>
              <a:t> </a:t>
            </a:r>
            <a:r>
              <a:rPr lang="en-US" altLang="zh-Hant" b="1" dirty="0" smtClean="0"/>
              <a:t>end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Hant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39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one is more efficient?</a:t>
            </a:r>
            <a:endParaRPr 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sz="2400" dirty="0" smtClean="0"/>
              <a:t>We compare the performance </a:t>
            </a:r>
            <a:r>
              <a:rPr lang="en-US" altLang="zh-TW" sz="2400" dirty="0"/>
              <a:t>of </a:t>
            </a:r>
            <a:r>
              <a:rPr lang="en-US" altLang="zh-TW" sz="2400" dirty="0" smtClean="0"/>
              <a:t>“if </a:t>
            </a:r>
            <a:r>
              <a:rPr lang="en-US" altLang="zh-TW" sz="2400" dirty="0"/>
              <a:t>P[</a:t>
            </a:r>
            <a:r>
              <a:rPr lang="en-US" altLang="zh-TW" sz="2400" dirty="0" err="1"/>
              <a:t>i</a:t>
            </a:r>
            <a:r>
              <a:rPr lang="en-US" altLang="zh-TW" sz="2400" dirty="0"/>
              <a:t> – 1, k].</a:t>
            </a:r>
            <a:r>
              <a:rPr lang="en-US" altLang="zh-TW" sz="2400" dirty="0" smtClean="0"/>
              <a:t>exist” </a:t>
            </a:r>
            <a:r>
              <a:rPr lang="en-US" altLang="zh-TW" sz="2400" dirty="0"/>
              <a:t>and </a:t>
            </a:r>
            <a:r>
              <a:rPr lang="en-US" altLang="zh-TW" sz="2400" dirty="0" smtClean="0"/>
              <a:t>“if </a:t>
            </a:r>
            <a:r>
              <a:rPr lang="en-US" altLang="zh-TW" sz="2400" dirty="0"/>
              <a:t>k - S[</a:t>
            </a:r>
            <a:r>
              <a:rPr lang="en-US" altLang="zh-TW" sz="2400" dirty="0" err="1"/>
              <a:t>i</a:t>
            </a:r>
            <a:r>
              <a:rPr lang="en-US" altLang="zh-TW" sz="2400" dirty="0"/>
              <a:t>] ≥ </a:t>
            </a:r>
            <a:r>
              <a:rPr lang="en-US" altLang="zh-TW" sz="2400" dirty="0" smtClean="0"/>
              <a:t>0”</a:t>
            </a:r>
          </a:p>
          <a:p>
            <a:r>
              <a:rPr lang="en-US" altLang="zh-TW" sz="2400" dirty="0" smtClean="0"/>
              <a:t>The cost of calculation is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higher than check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On average, the original method is slightly more efficient.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512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Redraw the figure</a:t>
            </a:r>
            <a:endParaRPr 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1106382"/>
              </p:ext>
            </p:extLst>
          </p:nvPr>
        </p:nvGraphicFramePr>
        <p:xfrm>
          <a:off x="0" y="2316480"/>
          <a:ext cx="844061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5872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2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3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4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5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6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7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8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9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10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11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12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13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14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15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16</a:t>
                      </a:r>
                      <a:endParaRPr lang="zh-Hant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k</a:t>
                      </a:r>
                      <a:r>
                        <a:rPr lang="en-US" altLang="zh-Hant" baseline="-25000" dirty="0" smtClean="0"/>
                        <a:t>1</a:t>
                      </a:r>
                      <a:r>
                        <a:rPr lang="en-US" altLang="zh-Hant" dirty="0" smtClean="0"/>
                        <a:t>=2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k</a:t>
                      </a:r>
                      <a:r>
                        <a:rPr lang="en-US" altLang="zh-Hant" baseline="-25000" dirty="0" smtClean="0"/>
                        <a:t>2</a:t>
                      </a:r>
                      <a:r>
                        <a:rPr lang="en-US" altLang="zh-Hant" dirty="0" smtClean="0"/>
                        <a:t>=3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zh-Hant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k</a:t>
                      </a:r>
                      <a:r>
                        <a:rPr lang="en-US" altLang="zh-Hant" baseline="-25000" dirty="0" smtClean="0"/>
                        <a:t>3</a:t>
                      </a:r>
                      <a:r>
                        <a:rPr lang="en-US" altLang="zh-Hant" dirty="0" smtClean="0"/>
                        <a:t>=5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b="1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zh-Hant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zh-Hant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k</a:t>
                      </a:r>
                      <a:r>
                        <a:rPr lang="en-US" altLang="zh-Hant" baseline="-25000" dirty="0" smtClean="0"/>
                        <a:t>4</a:t>
                      </a:r>
                      <a:r>
                        <a:rPr lang="en-US" altLang="zh-Hant" dirty="0" smtClean="0"/>
                        <a:t>=6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b="1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zh-Hant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O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I</a:t>
                      </a:r>
                      <a:endParaRPr lang="zh-Hant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86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</a:t>
            </a:r>
            <a:endParaRPr 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633439"/>
            <a:ext cx="7769817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29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Modifications</a:t>
            </a:r>
            <a:endParaRPr lang="zh-Hant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196752"/>
            <a:ext cx="3816424" cy="3816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altLang="zh-Hant" sz="2400" dirty="0"/>
              <a:t>Algorithm Knapsack (</a:t>
            </a:r>
            <a:r>
              <a:rPr lang="en-US" altLang="zh-Hant" sz="2400" dirty="0" smtClean="0"/>
              <a:t>S, K);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</a:t>
            </a:r>
            <a:r>
              <a:rPr lang="en-US" altLang="zh-Hant" sz="2400" b="1" dirty="0" smtClean="0"/>
              <a:t> begin</a:t>
            </a:r>
            <a:endParaRPr lang="en-US" altLang="zh-Hant" sz="2400" b="1" dirty="0"/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2</a:t>
            </a:r>
            <a:r>
              <a:rPr lang="en-US" altLang="zh-Hant" sz="2400" dirty="0" smtClean="0"/>
              <a:t>     P[0, 0].exist </a:t>
            </a:r>
            <a:r>
              <a:rPr lang="en-US" altLang="zh-Hant" sz="2400" dirty="0"/>
              <a:t>:= true;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3</a:t>
            </a:r>
            <a:r>
              <a:rPr lang="en-US" altLang="zh-Hant" sz="2400" dirty="0" smtClean="0"/>
              <a:t>     </a:t>
            </a:r>
            <a:r>
              <a:rPr lang="en-US" altLang="zh-Hant" sz="2400" dirty="0" smtClean="0">
                <a:solidFill>
                  <a:srgbClr val="FF0000"/>
                </a:solidFill>
              </a:rPr>
              <a:t>P[0, 0].belong </a:t>
            </a:r>
            <a:r>
              <a:rPr lang="en-US" altLang="zh-Hant" sz="2400" dirty="0">
                <a:solidFill>
                  <a:srgbClr val="FF0000"/>
                </a:solidFill>
              </a:rPr>
              <a:t>:= 0</a:t>
            </a:r>
            <a:r>
              <a:rPr lang="en-US" altLang="zh-Hant" sz="2400" dirty="0"/>
              <a:t>;</a:t>
            </a:r>
          </a:p>
          <a:p>
            <a:pPr>
              <a:buNone/>
            </a:pPr>
            <a:r>
              <a:rPr lang="en-US" altLang="zh-Hant" sz="2400" dirty="0">
                <a:solidFill>
                  <a:srgbClr val="006600"/>
                </a:solidFill>
              </a:rPr>
              <a:t>4</a:t>
            </a:r>
            <a:r>
              <a:rPr lang="en-US" altLang="zh-Hant" sz="2400" b="1" dirty="0" smtClean="0"/>
              <a:t>     for</a:t>
            </a:r>
            <a:r>
              <a:rPr lang="en-US" altLang="zh-Hant" sz="2400" dirty="0" smtClean="0"/>
              <a:t> </a:t>
            </a:r>
            <a:r>
              <a:rPr lang="en-US" altLang="zh-Hant" sz="2400" dirty="0"/>
              <a:t>k := 1 </a:t>
            </a:r>
            <a:r>
              <a:rPr lang="en-US" altLang="zh-Hant" sz="2400" b="1" dirty="0"/>
              <a:t>to</a:t>
            </a:r>
            <a:r>
              <a:rPr lang="en-US" altLang="zh-Hant" sz="2400" dirty="0"/>
              <a:t> K </a:t>
            </a:r>
            <a:r>
              <a:rPr lang="en-US" altLang="zh-Hant" sz="2400" b="1" dirty="0"/>
              <a:t>do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5</a:t>
            </a:r>
            <a:r>
              <a:rPr lang="en-US" altLang="zh-Hant" sz="2400" dirty="0" smtClean="0"/>
              <a:t>         P[0, k].exist </a:t>
            </a:r>
            <a:r>
              <a:rPr lang="en-US" altLang="zh-Hant" sz="2400" dirty="0"/>
              <a:t>:= false</a:t>
            </a:r>
            <a:r>
              <a:rPr lang="en-US" altLang="zh-Hant" sz="2400" dirty="0" smtClean="0"/>
              <a:t>;</a:t>
            </a:r>
          </a:p>
          <a:p>
            <a:pPr>
              <a:buNone/>
            </a:pPr>
            <a:r>
              <a:rPr lang="pt-BR" altLang="zh-Hant" sz="2400" dirty="0" smtClean="0">
                <a:solidFill>
                  <a:srgbClr val="006600"/>
                </a:solidFill>
              </a:rPr>
              <a:t>6</a:t>
            </a:r>
            <a:r>
              <a:rPr lang="pt-BR" altLang="zh-Hant" sz="2400" b="1" dirty="0" smtClean="0"/>
              <a:t>     for</a:t>
            </a:r>
            <a:r>
              <a:rPr lang="pt-BR" altLang="zh-Hant" sz="2400" dirty="0" smtClean="0"/>
              <a:t> i := 1 </a:t>
            </a:r>
            <a:r>
              <a:rPr lang="pt-BR" altLang="zh-Hant" sz="2400" b="1" dirty="0" smtClean="0"/>
              <a:t>to</a:t>
            </a:r>
            <a:r>
              <a:rPr lang="pt-BR" altLang="zh-Hant" sz="2400" dirty="0" smtClean="0"/>
              <a:t> n </a:t>
            </a:r>
            <a:r>
              <a:rPr lang="pt-BR" altLang="zh-Hant" sz="2400" b="1" dirty="0" smtClean="0"/>
              <a:t>do</a:t>
            </a:r>
          </a:p>
          <a:p>
            <a:pPr>
              <a:buNone/>
            </a:pPr>
            <a:r>
              <a:rPr lang="en-US" altLang="zh-Hant" sz="2400" dirty="0">
                <a:solidFill>
                  <a:srgbClr val="006600"/>
                </a:solidFill>
              </a:rPr>
              <a:t>7</a:t>
            </a:r>
            <a:r>
              <a:rPr lang="en-US" altLang="zh-Hant" sz="2400" dirty="0" smtClean="0"/>
              <a:t>         </a:t>
            </a:r>
            <a:r>
              <a:rPr lang="en-US" altLang="zh-Hant" sz="2400" b="1" dirty="0" smtClean="0"/>
              <a:t>for </a:t>
            </a:r>
            <a:r>
              <a:rPr lang="en-US" altLang="zh-Hant" sz="2400" dirty="0" smtClean="0"/>
              <a:t>k := 0 </a:t>
            </a:r>
            <a:r>
              <a:rPr lang="en-US" altLang="zh-Hant" sz="2400" b="1" dirty="0" smtClean="0"/>
              <a:t>to</a:t>
            </a:r>
            <a:r>
              <a:rPr lang="en-US" altLang="zh-Hant" sz="2400" dirty="0" smtClean="0"/>
              <a:t> K do</a:t>
            </a:r>
          </a:p>
        </p:txBody>
      </p:sp>
      <p:sp>
        <p:nvSpPr>
          <p:cNvPr id="5" name="矩形 4"/>
          <p:cNvSpPr/>
          <p:nvPr/>
        </p:nvSpPr>
        <p:spPr>
          <a:xfrm>
            <a:off x="4139952" y="1196752"/>
            <a:ext cx="4752528" cy="3816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8</a:t>
            </a:r>
            <a:r>
              <a:rPr lang="en-US" altLang="zh-Hant" sz="2400" dirty="0" smtClean="0"/>
              <a:t>            P[</a:t>
            </a:r>
            <a:r>
              <a:rPr lang="en-US" altLang="zh-Hant" sz="2400" dirty="0" err="1" smtClean="0"/>
              <a:t>i</a:t>
            </a:r>
            <a:r>
              <a:rPr lang="en-US" altLang="zh-Hant" sz="2400" dirty="0" smtClean="0"/>
              <a:t>, k].exist := false;</a:t>
            </a:r>
          </a:p>
          <a:p>
            <a:pPr>
              <a:buNone/>
            </a:pPr>
            <a:r>
              <a:rPr lang="en-US" altLang="zh-Hant" sz="2400" dirty="0">
                <a:solidFill>
                  <a:srgbClr val="006600"/>
                </a:solidFill>
              </a:rPr>
              <a:t>9</a:t>
            </a:r>
            <a:r>
              <a:rPr lang="en-US" altLang="zh-Hant" sz="2400" b="1" dirty="0" smtClean="0"/>
              <a:t>            if </a:t>
            </a:r>
            <a:r>
              <a:rPr lang="en-US" altLang="zh-Hant" sz="2400" dirty="0" smtClean="0"/>
              <a:t>P[</a:t>
            </a:r>
            <a:r>
              <a:rPr lang="en-US" altLang="zh-Hant" sz="2400" dirty="0" err="1" smtClean="0"/>
              <a:t>i</a:t>
            </a:r>
            <a:r>
              <a:rPr lang="en-US" altLang="zh-Hant" sz="2400" dirty="0" smtClean="0"/>
              <a:t> – 1, k]:exist </a:t>
            </a:r>
            <a:r>
              <a:rPr lang="en-US" altLang="zh-Hant" sz="2400" b="1" dirty="0" smtClean="0"/>
              <a:t>then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10</a:t>
            </a:r>
            <a:r>
              <a:rPr lang="en-US" altLang="zh-Hant" sz="2400" dirty="0" smtClean="0"/>
              <a:t>                P[</a:t>
            </a:r>
            <a:r>
              <a:rPr lang="en-US" altLang="zh-Hant" sz="2400" dirty="0" err="1" smtClean="0"/>
              <a:t>i</a:t>
            </a:r>
            <a:r>
              <a:rPr lang="en-US" altLang="zh-Hant" sz="2400" dirty="0" smtClean="0"/>
              <a:t>, k].exist := true;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11 </a:t>
            </a:r>
            <a:r>
              <a:rPr lang="en-US" altLang="zh-Hant" sz="2400" dirty="0" smtClean="0"/>
              <a:t>               </a:t>
            </a:r>
            <a:r>
              <a:rPr lang="en-US" altLang="zh-Hant" sz="2400" dirty="0" smtClean="0">
                <a:solidFill>
                  <a:srgbClr val="FF0000"/>
                </a:solidFill>
              </a:rPr>
              <a:t>P[</a:t>
            </a:r>
            <a:r>
              <a:rPr lang="en-US" altLang="zh-Han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Hant" sz="2400" dirty="0" smtClean="0">
                <a:solidFill>
                  <a:srgbClr val="FF0000"/>
                </a:solidFill>
              </a:rPr>
              <a:t>, k].belong := 0</a:t>
            </a:r>
            <a:r>
              <a:rPr lang="en-US" altLang="zh-Hant" sz="2400" dirty="0" smtClean="0"/>
              <a:t>;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12</a:t>
            </a:r>
            <a:r>
              <a:rPr lang="en-US" altLang="zh-Hant" sz="2400" b="1" dirty="0" smtClean="0"/>
              <a:t>          else if </a:t>
            </a:r>
            <a:r>
              <a:rPr lang="en-US" altLang="zh-Hant" sz="2400" dirty="0" smtClean="0"/>
              <a:t>k - S[</a:t>
            </a:r>
            <a:r>
              <a:rPr lang="en-US" altLang="zh-Hant" sz="2400" dirty="0" err="1" smtClean="0"/>
              <a:t>i</a:t>
            </a:r>
            <a:r>
              <a:rPr lang="en-US" altLang="zh-Hant" sz="2400" dirty="0" smtClean="0"/>
              <a:t>] ≥ 0 </a:t>
            </a:r>
            <a:r>
              <a:rPr lang="en-US" altLang="zh-Hant" sz="2400" b="1" dirty="0" smtClean="0"/>
              <a:t>then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13</a:t>
            </a:r>
            <a:r>
              <a:rPr lang="en-US" altLang="zh-Hant" sz="2400" b="1" dirty="0" smtClean="0"/>
              <a:t>              if </a:t>
            </a:r>
            <a:r>
              <a:rPr lang="en-US" altLang="zh-Hant" sz="2400" dirty="0" smtClean="0"/>
              <a:t>P[</a:t>
            </a:r>
            <a:r>
              <a:rPr lang="en-US" altLang="zh-Han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Hant" sz="2400" dirty="0" smtClean="0"/>
              <a:t>, k -</a:t>
            </a:r>
            <a:r>
              <a:rPr lang="zh-Hant" altLang="en-US" sz="2400" dirty="0" smtClean="0"/>
              <a:t> </a:t>
            </a:r>
            <a:r>
              <a:rPr lang="en-US" altLang="zh-Hant" sz="2400" dirty="0" smtClean="0"/>
              <a:t>S[</a:t>
            </a:r>
            <a:r>
              <a:rPr lang="en-US" altLang="zh-Hant" sz="2400" dirty="0" err="1" smtClean="0"/>
              <a:t>i</a:t>
            </a:r>
            <a:r>
              <a:rPr lang="en-US" altLang="zh-Hant" sz="2400" dirty="0" smtClean="0"/>
              <a:t>]].exist </a:t>
            </a:r>
            <a:r>
              <a:rPr lang="en-US" altLang="zh-Hant" sz="2400" b="1" dirty="0" smtClean="0"/>
              <a:t>then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14</a:t>
            </a:r>
            <a:r>
              <a:rPr lang="en-US" altLang="zh-Hant" sz="2400" dirty="0" smtClean="0"/>
              <a:t>                  P[</a:t>
            </a:r>
            <a:r>
              <a:rPr lang="en-US" altLang="zh-Hant" sz="2400" dirty="0" err="1" smtClean="0"/>
              <a:t>i</a:t>
            </a:r>
            <a:r>
              <a:rPr lang="en-US" altLang="zh-Hant" sz="2400" dirty="0" smtClean="0"/>
              <a:t>, k].exist := true;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15</a:t>
            </a:r>
            <a:r>
              <a:rPr lang="en-US" altLang="zh-Hant" sz="2400" dirty="0" smtClean="0"/>
              <a:t>                  </a:t>
            </a:r>
            <a:r>
              <a:rPr lang="en-US" altLang="zh-Hant" sz="2400" dirty="0" smtClean="0">
                <a:solidFill>
                  <a:srgbClr val="FF0000"/>
                </a:solidFill>
              </a:rPr>
              <a:t>P[</a:t>
            </a:r>
            <a:r>
              <a:rPr lang="en-US" altLang="zh-Han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Hant" sz="2400" dirty="0" smtClean="0">
                <a:solidFill>
                  <a:srgbClr val="FF0000"/>
                </a:solidFill>
              </a:rPr>
              <a:t>, k].belong := 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16</a:t>
            </a:r>
            <a:r>
              <a:rPr lang="en-US" altLang="zh-Hant" sz="2400" dirty="0" smtClean="0"/>
              <a:t>                       </a:t>
            </a:r>
            <a:r>
              <a:rPr lang="en-US" altLang="zh-Hant" sz="2400" dirty="0" smtClean="0">
                <a:solidFill>
                  <a:srgbClr val="FF0000"/>
                </a:solidFill>
              </a:rPr>
              <a:t>P[</a:t>
            </a:r>
            <a:r>
              <a:rPr lang="en-US" altLang="zh-Han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Hant" sz="2400" dirty="0" smtClean="0">
                <a:solidFill>
                  <a:srgbClr val="FF0000"/>
                </a:solidFill>
              </a:rPr>
              <a:t>, k -</a:t>
            </a:r>
            <a:r>
              <a:rPr lang="zh-Hant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zh-Hant" sz="2400" dirty="0" smtClean="0">
                <a:solidFill>
                  <a:srgbClr val="FF0000"/>
                </a:solidFill>
              </a:rPr>
              <a:t>S[</a:t>
            </a:r>
            <a:r>
              <a:rPr lang="en-US" altLang="zh-Han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Hant" sz="2400" dirty="0" smtClean="0">
                <a:solidFill>
                  <a:srgbClr val="FF0000"/>
                </a:solidFill>
              </a:rPr>
              <a:t>]].belong + 1;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17</a:t>
            </a:r>
            <a:r>
              <a:rPr lang="en-US" altLang="zh-Hant" sz="2400" dirty="0" smtClean="0"/>
              <a:t> </a:t>
            </a:r>
            <a:r>
              <a:rPr lang="en-US" altLang="zh-Hant" sz="2400" b="1" dirty="0" smtClean="0"/>
              <a:t>end</a:t>
            </a:r>
          </a:p>
        </p:txBody>
      </p:sp>
      <p:graphicFrame>
        <p:nvGraphicFramePr>
          <p:cNvPr id="6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7109368"/>
              </p:ext>
            </p:extLst>
          </p:nvPr>
        </p:nvGraphicFramePr>
        <p:xfrm>
          <a:off x="2699792" y="5206320"/>
          <a:ext cx="3937620" cy="1463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646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2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3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4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5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6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k</a:t>
                      </a:r>
                      <a:r>
                        <a:rPr lang="en-US" altLang="zh-Hant" baseline="-25000" dirty="0" smtClean="0"/>
                        <a:t>1</a:t>
                      </a:r>
                      <a:r>
                        <a:rPr lang="en-US" altLang="zh-Hant" dirty="0" smtClean="0"/>
                        <a:t>=2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2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3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k</a:t>
                      </a:r>
                      <a:r>
                        <a:rPr lang="en-US" altLang="zh-Hant" baseline="-25000" dirty="0" smtClean="0"/>
                        <a:t>2</a:t>
                      </a:r>
                      <a:r>
                        <a:rPr lang="en-US" altLang="zh-Hant" dirty="0" smtClean="0"/>
                        <a:t>=3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向右箭號 7"/>
          <p:cNvSpPr/>
          <p:nvPr/>
        </p:nvSpPr>
        <p:spPr>
          <a:xfrm>
            <a:off x="4211960" y="6021288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0" name="橢圓 9"/>
          <p:cNvSpPr/>
          <p:nvPr/>
        </p:nvSpPr>
        <p:spPr>
          <a:xfrm>
            <a:off x="3419872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1" name="向右箭號 10"/>
          <p:cNvSpPr/>
          <p:nvPr/>
        </p:nvSpPr>
        <p:spPr>
          <a:xfrm>
            <a:off x="5148064" y="6021288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2" name="橢圓 11"/>
          <p:cNvSpPr/>
          <p:nvPr/>
        </p:nvSpPr>
        <p:spPr>
          <a:xfrm>
            <a:off x="4355976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5" name="橢圓 14"/>
          <p:cNvSpPr/>
          <p:nvPr/>
        </p:nvSpPr>
        <p:spPr>
          <a:xfrm>
            <a:off x="4355976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4" name="橢圓 13"/>
          <p:cNvSpPr/>
          <p:nvPr/>
        </p:nvSpPr>
        <p:spPr>
          <a:xfrm>
            <a:off x="5292080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6" name="向右箭號 15"/>
          <p:cNvSpPr/>
          <p:nvPr/>
        </p:nvSpPr>
        <p:spPr>
          <a:xfrm>
            <a:off x="6056300" y="6021288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7" name="橢圓 16"/>
          <p:cNvSpPr/>
          <p:nvPr/>
        </p:nvSpPr>
        <p:spPr>
          <a:xfrm>
            <a:off x="6200316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</p:spTree>
    <p:extLst>
      <p:ext uri="{BB962C8B-B14F-4D97-AF65-F5344CB8AC3E}">
        <p14:creationId xmlns:p14="http://schemas.microsoft.com/office/powerpoint/2010/main" val="320115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5" grpId="0" animBg="1"/>
      <p:bldP spid="14" grpId="0" animBg="1"/>
      <p:bldP spid="16" grpId="0" animBg="1"/>
      <p:bldP spid="16" grpId="1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</a:t>
            </a:r>
            <a:endParaRPr 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648200"/>
            <a:ext cx="7925765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8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check the feasibility?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If S is even</a:t>
                </a:r>
              </a:p>
              <a:p>
                <a:r>
                  <a:rPr lang="en-US" altLang="zh-TW" dirty="0" smtClean="0"/>
                  <a:t>See if</a:t>
                </a:r>
                <a:r>
                  <a:rPr lang="zh-TW" altLang="en-US" dirty="0" smtClean="0"/>
                  <a:t> </a:t>
                </a:r>
                <a:r>
                  <a:rPr lang="en-US" dirty="0"/>
                  <a:t>P[ 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zh-TW" altLang="en-US" dirty="0" smtClean="0"/>
                  <a:t> </a:t>
                </a:r>
                <a:r>
                  <a:rPr lang="en-US" dirty="0" smtClean="0"/>
                  <a:t>].exist is</a:t>
                </a:r>
                <a:r>
                  <a:rPr lang="zh-TW" altLang="en-US" dirty="0" smtClean="0"/>
                  <a:t> </a:t>
                </a:r>
                <a:r>
                  <a:rPr lang="en-US" dirty="0" smtClean="0"/>
                  <a:t>true or not.</a:t>
                </a:r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0" t="-16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1332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the contents?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7620000" cy="4724400"/>
              </a:xfrm>
            </p:spPr>
            <p:txBody>
              <a:bodyPr>
                <a:normAutofit fontScale="47500" lnSpcReduction="20000"/>
              </a:bodyPr>
              <a:lstStyle/>
              <a:p>
                <a:pPr marL="114300" indent="0">
                  <a:buNone/>
                </a:pPr>
                <a:r>
                  <a:rPr lang="en-US" altLang="zh-TW" dirty="0" smtClean="0"/>
                  <a:t>if S is odd</a:t>
                </a:r>
              </a:p>
              <a:p>
                <a:pPr marL="114300" indent="0">
                  <a:buNone/>
                </a:pPr>
                <a:r>
                  <a:rPr lang="en-US" altLang="zh-TW" dirty="0"/>
                  <a:t>	</a:t>
                </a:r>
                <a:r>
                  <a:rPr lang="en-US" altLang="zh-TW" dirty="0" smtClean="0"/>
                  <a:t>print “mission impossible”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else{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let 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>
                          <a:rPr lang="en-US" altLang="zh-TW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altLang="zh-TW" dirty="0" smtClean="0"/>
              </a:p>
              <a:p>
                <a:pPr marL="114300" indent="0">
                  <a:buNone/>
                </a:pPr>
                <a:r>
                  <a:rPr lang="en-US" altLang="zh-TW" dirty="0" smtClean="0"/>
                  <a:t>	Build knapsack table P[n, y]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if </a:t>
                </a:r>
                <a:r>
                  <a:rPr lang="en-US" altLang="zh-TW" dirty="0"/>
                  <a:t>P[ n,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].exist == true{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	while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dirty="0"/>
                  <a:t> &gt; </a:t>
                </a:r>
                <a:r>
                  <a:rPr lang="en-US" altLang="zh-TW" dirty="0" smtClean="0"/>
                  <a:t>0{</a:t>
                </a:r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			if </a:t>
                </a:r>
                <a:r>
                  <a:rPr lang="en-US" altLang="zh-TW" dirty="0"/>
                  <a:t>P[ </a:t>
                </a:r>
                <a:r>
                  <a:rPr lang="en-US" altLang="zh-TW" dirty="0" smtClean="0"/>
                  <a:t>n,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/>
                  <a:t> ].belong </a:t>
                </a:r>
                <a:r>
                  <a:rPr lang="en-US" altLang="zh-TW" dirty="0" smtClean="0"/>
                  <a:t>== false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			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dirty="0"/>
                  <a:t> in the </a:t>
                </a:r>
                <a:r>
                  <a:rPr lang="en-US" altLang="zh-TW" dirty="0" smtClean="0"/>
                  <a:t>set 1</a:t>
                </a:r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		</a:t>
                </a:r>
                <a:r>
                  <a:rPr lang="en-US" altLang="zh-TW" dirty="0"/>
                  <a:t>	</a:t>
                </a:r>
                <a:r>
                  <a:rPr lang="en-US" altLang="zh-TW" dirty="0" smtClean="0"/>
                  <a:t>else{</a:t>
                </a:r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		</a:t>
                </a:r>
                <a:r>
                  <a:rPr lang="en-US" altLang="zh-TW" dirty="0"/>
                  <a:t>		</a:t>
                </a:r>
                <a:r>
                  <a:rPr lang="en-US" altLang="zh-TW" dirty="0" smtClean="0"/>
                  <a:t>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dirty="0" smtClean="0"/>
                  <a:t> in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set 2</a:t>
                </a:r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		</a:t>
                </a:r>
                <a:r>
                  <a:rPr lang="en-US" altLang="zh-TW" dirty="0"/>
                  <a:t>		</a:t>
                </a:r>
                <a:r>
                  <a:rPr lang="en-US" altLang="zh-TW" dirty="0" smtClean="0"/>
                  <a:t>y </a:t>
                </a:r>
                <a:r>
                  <a:rPr lang="en-US" altLang="zh-TW" dirty="0"/>
                  <a:t>-=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TW" dirty="0" smtClean="0"/>
              </a:p>
              <a:p>
                <a:pPr marL="114300" indent="0">
                  <a:buNone/>
                </a:pPr>
                <a:r>
                  <a:rPr lang="en-US" altLang="zh-TW" dirty="0" smtClean="0"/>
                  <a:t>			}</a:t>
                </a:r>
              </a:p>
              <a:p>
                <a:pPr marL="114300" indent="0">
                  <a:buNone/>
                </a:pPr>
                <a:r>
                  <a:rPr lang="en-US" altLang="zh-TW" dirty="0"/>
                  <a:t>	</a:t>
                </a:r>
                <a:r>
                  <a:rPr lang="en-US" altLang="zh-TW" dirty="0" smtClean="0"/>
                  <a:t>		n--</a:t>
                </a:r>
              </a:p>
              <a:p>
                <a:pPr marL="114300" indent="0">
                  <a:buNone/>
                </a:pPr>
                <a:r>
                  <a:rPr lang="en-US" altLang="zh-TW" dirty="0"/>
                  <a:t>	</a:t>
                </a:r>
                <a:r>
                  <a:rPr lang="en-US" altLang="zh-TW" dirty="0" smtClean="0"/>
                  <a:t>	}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} else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	print “mission impossible”</a:t>
                </a:r>
                <a:endParaRPr lang="en-US" altLang="zh-TW" dirty="0"/>
              </a:p>
              <a:p>
                <a:pPr marL="114300" indent="0">
                  <a:buNone/>
                </a:pPr>
                <a:r>
                  <a:rPr lang="en-US" altLang="zh-TW" dirty="0" smtClean="0"/>
                  <a:t>	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}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7620000" cy="4724400"/>
              </a:xfrm>
              <a:blipFill rotWithShape="0">
                <a:blip r:embed="rId2"/>
                <a:stretch>
                  <a:fillRect t="-116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9797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Q5</a:t>
            </a:r>
            <a:endParaRPr 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5008228"/>
            <a:ext cx="7834313" cy="49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53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Pseudocode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Define the left pole as source pole, the middle one as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auxiliary</a:t>
                </a:r>
                <a:r>
                  <a:rPr lang="en-US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pole, and the right one as destination pole.</a:t>
                </a: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Total step of moving n disk in Hanoi problem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chemeClr val="bg1">
                        <a:lumMod val="6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n%2 == 0</a:t>
                </a:r>
              </a:p>
              <a:p>
                <a:pPr mar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chemeClr val="bg1">
                        <a:lumMod val="6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change the role of middle one</a:t>
                </a:r>
                <a:r>
                  <a:rPr lang="zh-TW" altLang="zh-TW" sz="1600" dirty="0" smtClean="0">
                    <a:solidFill>
                      <a:schemeClr val="bg1">
                        <a:lumMod val="6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1600" dirty="0" smtClean="0">
                    <a:solidFill>
                      <a:schemeClr val="bg1">
                        <a:lumMod val="6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right one</a:t>
                </a:r>
                <a:r>
                  <a:rPr lang="zh-TW" altLang="zh-TW" sz="1600" dirty="0" smtClean="0">
                    <a:solidFill>
                      <a:schemeClr val="bg1">
                        <a:lumMod val="6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TW" sz="1600" dirty="0" smtClean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i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:=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TW" sz="16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i%3 ==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make a legal movement of the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top disk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between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source pole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destination pole </a:t>
                </a: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i%3 ==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make a legal movement of the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top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disk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between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source pole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auxiliary pole </a:t>
                </a: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i%3 ==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make a legal movement of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top disk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between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auxiliary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pole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destination pole</a:t>
                </a:r>
                <a:r>
                  <a:rPr lang="zh-TW" altLang="zh-TW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00" t="-381" r="-4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1967" y="51640"/>
            <a:ext cx="65" cy="353919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3616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相鄰">
  <a:themeElements>
    <a:clrScheme name="相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相鄰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423</TotalTime>
  <Words>826</Words>
  <Application>Microsoft Office PowerPoint</Application>
  <PresentationFormat>如螢幕大小 (4:3)</PresentationFormat>
  <Paragraphs>249</Paragraphs>
  <Slides>16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3" baseType="lpstr">
      <vt:lpstr>新細明體</vt:lpstr>
      <vt:lpstr>Arial</vt:lpstr>
      <vt:lpstr>Calibri</vt:lpstr>
      <vt:lpstr>Cambria</vt:lpstr>
      <vt:lpstr>Cambria Math</vt:lpstr>
      <vt:lpstr>Times New Roman</vt:lpstr>
      <vt:lpstr>相鄰</vt:lpstr>
      <vt:lpstr>Algorithms TA Session #2</vt:lpstr>
      <vt:lpstr>Solution for HW#4</vt:lpstr>
      <vt:lpstr>Q1</vt:lpstr>
      <vt:lpstr>Answer</vt:lpstr>
      <vt:lpstr>Proof</vt:lpstr>
      <vt:lpstr>Q2</vt:lpstr>
      <vt:lpstr>PowerPoint 簡報</vt:lpstr>
      <vt:lpstr>Which one is more efficient?</vt:lpstr>
      <vt:lpstr>Redraw the figure</vt:lpstr>
      <vt:lpstr>Q3</vt:lpstr>
      <vt:lpstr>Modifications</vt:lpstr>
      <vt:lpstr>Q4</vt:lpstr>
      <vt:lpstr>How to check the feasibility?</vt:lpstr>
      <vt:lpstr>How to get the contents?</vt:lpstr>
      <vt:lpstr>Q5</vt:lpstr>
      <vt:lpstr>Pseudocode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 Session #2</dc:title>
  <dc:creator>Po-Chuan, Chien</dc:creator>
  <cp:lastModifiedBy>Windows 使用者</cp:lastModifiedBy>
  <cp:revision>71</cp:revision>
  <dcterms:created xsi:type="dcterms:W3CDTF">2016-03-28T13:09:18Z</dcterms:created>
  <dcterms:modified xsi:type="dcterms:W3CDTF">2017-04-07T15:09:39Z</dcterms:modified>
</cp:coreProperties>
</file>