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2"/>
  </p:notesMasterIdLst>
  <p:handoutMasterIdLst>
    <p:handoutMasterId r:id="rId43"/>
  </p:handoutMasterIdLst>
  <p:sldIdLst>
    <p:sldId id="377" r:id="rId3"/>
    <p:sldId id="491" r:id="rId4"/>
    <p:sldId id="426" r:id="rId5"/>
    <p:sldId id="429" r:id="rId6"/>
    <p:sldId id="492" r:id="rId7"/>
    <p:sldId id="430" r:id="rId8"/>
    <p:sldId id="431" r:id="rId9"/>
    <p:sldId id="432" r:id="rId10"/>
    <p:sldId id="433" r:id="rId11"/>
    <p:sldId id="494" r:id="rId12"/>
    <p:sldId id="466" r:id="rId13"/>
    <p:sldId id="467" r:id="rId14"/>
    <p:sldId id="468" r:id="rId15"/>
    <p:sldId id="486" r:id="rId16"/>
    <p:sldId id="434" r:id="rId17"/>
    <p:sldId id="435" r:id="rId18"/>
    <p:sldId id="436" r:id="rId19"/>
    <p:sldId id="469" r:id="rId20"/>
    <p:sldId id="470" r:id="rId21"/>
    <p:sldId id="495" r:id="rId22"/>
    <p:sldId id="437" r:id="rId23"/>
    <p:sldId id="438" r:id="rId24"/>
    <p:sldId id="471" r:id="rId25"/>
    <p:sldId id="472" r:id="rId26"/>
    <p:sldId id="473" r:id="rId27"/>
    <p:sldId id="474" r:id="rId28"/>
    <p:sldId id="475" r:id="rId29"/>
    <p:sldId id="476" r:id="rId30"/>
    <p:sldId id="439" r:id="rId31"/>
    <p:sldId id="477" r:id="rId32"/>
    <p:sldId id="478" r:id="rId33"/>
    <p:sldId id="480" r:id="rId34"/>
    <p:sldId id="496" r:id="rId35"/>
    <p:sldId id="497" r:id="rId36"/>
    <p:sldId id="440" r:id="rId37"/>
    <p:sldId id="441" r:id="rId38"/>
    <p:sldId id="442" r:id="rId39"/>
    <p:sldId id="443" r:id="rId40"/>
    <p:sldId id="444" r:id="rId41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86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3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39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Dictionaries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Dictionaries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Prelude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We will study the </a:t>
            </a:r>
            <a:r>
              <a:rPr lang="en-US" altLang="zh-TW" dirty="0">
                <a:ea typeface="新細明體" panose="02020500000000000000" pitchFamily="18" charset="-120"/>
              </a:rPr>
              <a:t>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Dictionary, for problems that must manage data by value. 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The main goal is to evaluate several possible implementations using value-oriented data structures.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In particular, we shall analyze how efficiently the implementations support the various dictionary operations.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This motives the use of more sophisticated data structures to achieve better efficiency.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83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Dictionary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Possible Implementations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</a:t>
            </a:r>
          </a:p>
          <a:p>
            <a:pPr marL="0" indent="0">
              <a:buNone/>
            </a:pPr>
            <a:endParaRPr lang="en-US" altLang="zh-TW" sz="2800" dirty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新細明體" panose="02020500000000000000" pitchFamily="18" charset="-120"/>
              </a:rPr>
              <a:t>Note: all these are to motivate </a:t>
            </a:r>
            <a:r>
              <a:rPr lang="en-US" altLang="zh-TW" sz="2800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hash tables</a:t>
            </a:r>
            <a:r>
              <a:rPr lang="en-US" altLang="zh-TW" sz="2800" dirty="0" smtClean="0">
                <a:ea typeface="新細明體" panose="02020500000000000000" pitchFamily="18" charset="-120"/>
              </a:rPr>
              <a:t> and </a:t>
            </a:r>
            <a:r>
              <a:rPr lang="en-US" altLang="zh-TW" sz="2800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balanced </a:t>
            </a:r>
            <a:r>
              <a:rPr lang="en-US" altLang="zh-TW" sz="2800" dirty="0">
                <a:solidFill>
                  <a:srgbClr val="0070C0"/>
                </a:solidFill>
                <a:ea typeface="新細明體" panose="02020500000000000000" pitchFamily="18" charset="-120"/>
              </a:rPr>
              <a:t>search trees</a:t>
            </a:r>
            <a:r>
              <a:rPr lang="en-US" altLang="zh-TW" sz="2800" dirty="0">
                <a:ea typeface="新細明體" panose="02020500000000000000" pitchFamily="18" charset="-120"/>
              </a:rPr>
              <a:t>, which </a:t>
            </a:r>
            <a:r>
              <a:rPr lang="en-US" altLang="zh-TW" sz="2800" dirty="0" smtClean="0">
                <a:ea typeface="新細明體" panose="02020500000000000000" pitchFamily="18" charset="-120"/>
              </a:rPr>
              <a:t>will be </a:t>
            </a:r>
            <a:r>
              <a:rPr lang="en-US" altLang="zh-TW" sz="2800" dirty="0">
                <a:ea typeface="新細明體" panose="02020500000000000000" pitchFamily="18" charset="-120"/>
              </a:rPr>
              <a:t>covered </a:t>
            </a:r>
            <a:r>
              <a:rPr lang="en-US" altLang="zh-TW" sz="2800" dirty="0" smtClean="0">
                <a:ea typeface="新細明體" panose="02020500000000000000" pitchFamily="18" charset="-120"/>
              </a:rPr>
              <a:t>in </a:t>
            </a:r>
            <a:r>
              <a:rPr lang="en-US" altLang="zh-TW" sz="2800" dirty="0">
                <a:ea typeface="新細明體" panose="02020500000000000000" pitchFamily="18" charset="-120"/>
              </a:rPr>
              <a:t>separate </a:t>
            </a:r>
            <a:r>
              <a:rPr lang="en-US" altLang="zh-TW" sz="2800" dirty="0" smtClean="0">
                <a:ea typeface="新細明體" panose="02020500000000000000" pitchFamily="18" charset="-120"/>
              </a:rPr>
              <a:t>lectures.</a:t>
            </a:r>
            <a:endParaRPr lang="en-US" altLang="zh-TW" sz="2800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When sorting a collection of data, the criterion you use is called the </a:t>
            </a:r>
            <a:r>
              <a:rPr lang="en-US" altLang="zh-TW" b="1" dirty="0">
                <a:ea typeface="新細明體" panose="02020500000000000000" pitchFamily="18" charset="-120"/>
              </a:rPr>
              <a:t>sort </a:t>
            </a:r>
            <a:r>
              <a:rPr lang="en-US" altLang="zh-TW" b="1" dirty="0" smtClean="0">
                <a:ea typeface="新細明體" panose="02020500000000000000" pitchFamily="18" charset="-120"/>
              </a:rPr>
              <a:t>key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When searching </a:t>
            </a:r>
            <a:r>
              <a:rPr lang="en-US" altLang="zh-TW" dirty="0">
                <a:ea typeface="新細明體" panose="02020500000000000000" pitchFamily="18" charset="-120"/>
              </a:rPr>
              <a:t>a collection of data for specific </a:t>
            </a:r>
            <a:r>
              <a:rPr lang="en-US" altLang="zh-TW" dirty="0" smtClean="0">
                <a:ea typeface="新細明體" panose="02020500000000000000" pitchFamily="18" charset="-120"/>
              </a:rPr>
              <a:t>information,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it is called the </a:t>
            </a:r>
            <a:r>
              <a:rPr lang="en-US" altLang="zh-TW" b="1" dirty="0">
                <a:ea typeface="新細明體" panose="02020500000000000000" pitchFamily="18" charset="-120"/>
              </a:rPr>
              <a:t>search </a:t>
            </a:r>
            <a:r>
              <a:rPr lang="en-US" altLang="zh-TW" b="1" dirty="0" smtClean="0">
                <a:ea typeface="新細明體" panose="02020500000000000000" pitchFamily="18" charset="-120"/>
              </a:rPr>
              <a:t>key</a:t>
            </a:r>
            <a:r>
              <a:rPr lang="en-US" altLang="zh-TW" dirty="0" smtClean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Sorting or searching involves </a:t>
            </a:r>
            <a:r>
              <a:rPr lang="en-US" altLang="zh-TW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values</a:t>
            </a:r>
            <a:r>
              <a:rPr lang="en-US" altLang="zh-TW" dirty="0" smtClean="0">
                <a:ea typeface="新細明體" panose="02020500000000000000" pitchFamily="18" charset="-120"/>
              </a:rPr>
              <a:t> instead of positions.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Applications that </a:t>
            </a:r>
            <a:r>
              <a:rPr lang="en-US" altLang="zh-TW" dirty="0" smtClean="0">
                <a:ea typeface="新細明體" panose="02020500000000000000" pitchFamily="18" charset="-120"/>
              </a:rPr>
              <a:t>require such </a:t>
            </a:r>
            <a:r>
              <a:rPr lang="en-US" altLang="zh-TW" dirty="0">
                <a:solidFill>
                  <a:srgbClr val="0070C0"/>
                </a:solidFill>
                <a:ea typeface="新細明體" panose="02020500000000000000" pitchFamily="18" charset="-120"/>
              </a:rPr>
              <a:t>value-oriented</a:t>
            </a:r>
            <a:r>
              <a:rPr lang="en-US" altLang="zh-TW" dirty="0">
                <a:ea typeface="新細明體" panose="02020500000000000000" pitchFamily="18" charset="-120"/>
              </a:rPr>
              <a:t> operations are </a:t>
            </a:r>
            <a:r>
              <a:rPr lang="en-US" altLang="zh-TW" dirty="0" smtClean="0">
                <a:ea typeface="新細明體" panose="02020500000000000000" pitchFamily="18" charset="-120"/>
              </a:rPr>
              <a:t>prevalent, e.g.,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Find the phone number of a person, or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Delete all information about the employ with a particular ID.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134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Value-oriented ADTs studied so far:</a:t>
            </a:r>
          </a:p>
          <a:p>
            <a:pPr lvl="1"/>
            <a:r>
              <a:rPr lang="en-US" altLang="zh-TW" dirty="0" smtClean="0"/>
              <a:t>Sorted list</a:t>
            </a:r>
          </a:p>
          <a:p>
            <a:pPr lvl="1"/>
            <a:r>
              <a:rPr lang="en-US" altLang="zh-TW" dirty="0" smtClean="0"/>
              <a:t>Binary search tree</a:t>
            </a:r>
          </a:p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dictionary</a:t>
            </a:r>
            <a:r>
              <a:rPr lang="en-US" altLang="zh-TW" dirty="0" smtClean="0"/>
              <a:t> is another value-oriented ADT, allowing you to look up information easily.</a:t>
            </a:r>
          </a:p>
          <a:p>
            <a:r>
              <a:rPr lang="en-US" altLang="zh-TW" dirty="0" smtClean="0"/>
              <a:t>It is also called </a:t>
            </a:r>
            <a:r>
              <a:rPr lang="en-US" altLang="zh-TW" b="1" dirty="0" smtClean="0">
                <a:solidFill>
                  <a:srgbClr val="0070C0"/>
                </a:solidFill>
              </a:rPr>
              <a:t>map</a:t>
            </a:r>
            <a:r>
              <a:rPr lang="en-US" altLang="zh-TW" dirty="0" smtClean="0"/>
              <a:t> or </a:t>
            </a:r>
            <a:r>
              <a:rPr lang="en-US" altLang="zh-TW" b="1" dirty="0" smtClean="0">
                <a:solidFill>
                  <a:srgbClr val="0070C0"/>
                </a:solidFill>
              </a:rPr>
              <a:t>table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dictionary stores items (objects) that contain several pieces of data.</a:t>
            </a:r>
          </a:p>
          <a:p>
            <a:r>
              <a:rPr lang="en-US" altLang="zh-TW" dirty="0" smtClean="0"/>
              <a:t>The retrieval of an item is facilitated by search on a specified </a:t>
            </a:r>
            <a:r>
              <a:rPr lang="en-US" altLang="zh-TW" i="1" dirty="0" smtClean="0"/>
              <a:t>search</a:t>
            </a:r>
            <a:r>
              <a:rPr lang="en-US" altLang="zh-TW" dirty="0" smtClean="0"/>
              <a:t> key.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874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An Example Problem Domain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42" y="1250951"/>
            <a:ext cx="3884530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742061" y="2344911"/>
            <a:ext cx="2862387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 sz="2200" dirty="0">
                <a:ea typeface="新細明體" panose="02020500000000000000" pitchFamily="18" charset="-120"/>
              </a:rPr>
              <a:t>Consider the need for searches through this data based on other than the name of the city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331640" y="5661248"/>
            <a:ext cx="439248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ea typeface="新細明體" panose="02020500000000000000" pitchFamily="18" charset="-120"/>
              </a:rPr>
              <a:t>A </a:t>
            </a:r>
            <a:r>
              <a:rPr lang="en-US" altLang="zh-TW" dirty="0">
                <a:ea typeface="新細明體" panose="02020500000000000000" pitchFamily="18" charset="-120"/>
              </a:rPr>
              <a:t>collection of data about certain cities</a:t>
            </a:r>
            <a:r>
              <a:rPr lang="en-US" altLang="zh-TW" dirty="0" smtClean="0"/>
              <a:t>.</a:t>
            </a:r>
            <a:endParaRPr kumimoji="0" lang="en-US" altLang="zh-TW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22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Test whether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 </a:t>
            </a:r>
            <a:r>
              <a:rPr lang="en-US" altLang="zh-TW" dirty="0">
                <a:ea typeface="新細明體" panose="02020500000000000000" pitchFamily="18" charset="-120"/>
              </a:rPr>
              <a:t>is empty.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Get </a:t>
            </a:r>
            <a:r>
              <a:rPr lang="en-US" altLang="zh-TW" dirty="0" smtClean="0">
                <a:ea typeface="新細明體" panose="02020500000000000000" pitchFamily="18" charset="-120"/>
              </a:rPr>
              <a:t>the number </a:t>
            </a:r>
            <a:r>
              <a:rPr lang="en-US" altLang="zh-TW" dirty="0">
                <a:ea typeface="新細明體" panose="02020500000000000000" pitchFamily="18" charset="-120"/>
              </a:rPr>
              <a:t>of items in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Insert </a:t>
            </a:r>
            <a:r>
              <a:rPr lang="en-US" altLang="zh-TW" dirty="0" smtClean="0">
                <a:ea typeface="新細明體" panose="02020500000000000000" pitchFamily="18" charset="-120"/>
              </a:rPr>
              <a:t>a new </a:t>
            </a:r>
            <a:r>
              <a:rPr lang="en-US" altLang="zh-TW" dirty="0">
                <a:ea typeface="新細明體" panose="02020500000000000000" pitchFamily="18" charset="-120"/>
              </a:rPr>
              <a:t>item into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Remove </a:t>
            </a:r>
            <a:r>
              <a:rPr lang="en-US" altLang="zh-TW" dirty="0" smtClean="0">
                <a:ea typeface="新細明體" panose="02020500000000000000" pitchFamily="18" charset="-120"/>
              </a:rPr>
              <a:t>an item </a:t>
            </a:r>
            <a:r>
              <a:rPr lang="en-US" altLang="zh-TW" dirty="0">
                <a:ea typeface="新細明體" panose="02020500000000000000" pitchFamily="18" charset="-120"/>
              </a:rPr>
              <a:t>with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n-US" altLang="zh-TW" dirty="0">
                <a:ea typeface="新細明體" panose="02020500000000000000" pitchFamily="18" charset="-120"/>
              </a:rPr>
              <a:t>search key from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Remove all items from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dictionary.</a:t>
            </a:r>
          </a:p>
          <a:p>
            <a:endParaRPr lang="en-US" altLang="zh-TW" dirty="0" smtClean="0">
              <a:ea typeface="新細明體" panose="02020500000000000000" pitchFamily="18" charset="-120"/>
            </a:endParaRP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dirty="0" smtClean="0">
                <a:ea typeface="新細明體" panose="02020500000000000000" pitchFamily="18" charset="-120"/>
              </a:rPr>
              <a:t>Note: we will assume all search keys are distinct.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9683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Get </a:t>
            </a:r>
            <a:r>
              <a:rPr lang="en-US" altLang="zh-TW" dirty="0" smtClean="0">
                <a:ea typeface="新細明體" panose="02020500000000000000" pitchFamily="18" charset="-120"/>
              </a:rPr>
              <a:t>an item </a:t>
            </a:r>
            <a:r>
              <a:rPr lang="en-US" altLang="zh-TW" dirty="0">
                <a:ea typeface="新細明體" panose="02020500000000000000" pitchFamily="18" charset="-120"/>
              </a:rPr>
              <a:t>with a given search key </a:t>
            </a:r>
            <a:r>
              <a:rPr lang="en-US" altLang="zh-TW" dirty="0" smtClean="0">
                <a:ea typeface="新細明體" panose="02020500000000000000" pitchFamily="18" charset="-120"/>
              </a:rPr>
              <a:t>from a </a:t>
            </a:r>
            <a:r>
              <a:rPr lang="en-US" altLang="zh-TW" dirty="0">
                <a:ea typeface="新細明體" panose="02020500000000000000" pitchFamily="18" charset="-120"/>
              </a:rPr>
              <a:t>dictionary.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Test whether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 </a:t>
            </a:r>
            <a:r>
              <a:rPr lang="en-US" altLang="zh-TW" dirty="0">
                <a:ea typeface="新細明體" panose="02020500000000000000" pitchFamily="18" charset="-120"/>
              </a:rPr>
              <a:t>contains an item with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n-US" altLang="zh-TW" dirty="0">
                <a:ea typeface="新細明體" panose="02020500000000000000" pitchFamily="18" charset="-120"/>
              </a:rPr>
              <a:t>search key.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Traverse </a:t>
            </a:r>
            <a:r>
              <a:rPr lang="en-US" altLang="zh-TW" dirty="0" smtClean="0">
                <a:ea typeface="新細明體" panose="02020500000000000000" pitchFamily="18" charset="-120"/>
              </a:rPr>
              <a:t>the items </a:t>
            </a:r>
            <a:r>
              <a:rPr lang="en-US" altLang="zh-TW" dirty="0">
                <a:ea typeface="新細明體" panose="02020500000000000000" pitchFamily="18" charset="-120"/>
              </a:rPr>
              <a:t>in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dictionary.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May or may not </a:t>
            </a:r>
            <a:r>
              <a:rPr lang="en-US" altLang="zh-TW" dirty="0">
                <a:ea typeface="新細明體" panose="02020500000000000000" pitchFamily="18" charset="-120"/>
              </a:rPr>
              <a:t>be </a:t>
            </a:r>
            <a:r>
              <a:rPr lang="en-US" altLang="zh-TW" dirty="0" smtClean="0">
                <a:ea typeface="新細明體" panose="02020500000000000000" pitchFamily="18" charset="-120"/>
              </a:rPr>
              <a:t>in </a:t>
            </a:r>
            <a:r>
              <a:rPr lang="en-US" altLang="zh-TW" dirty="0">
                <a:ea typeface="新細明體" panose="02020500000000000000" pitchFamily="18" charset="-120"/>
              </a:rPr>
              <a:t>sorted search-key </a:t>
            </a:r>
            <a:r>
              <a:rPr lang="en-US" altLang="zh-TW" dirty="0" smtClean="0">
                <a:ea typeface="新細明體" panose="02020500000000000000" pitchFamily="18" charset="-120"/>
              </a:rPr>
              <a:t>order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Has a visit function as an argument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641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3" y="1804839"/>
            <a:ext cx="7723187" cy="32083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627784" y="5445224"/>
            <a:ext cx="4392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ea typeface="新細明體" panose="02020500000000000000" pitchFamily="18" charset="-120"/>
              </a:rPr>
              <a:t>A </a:t>
            </a:r>
            <a:r>
              <a:rPr lang="en-US" altLang="zh-TW" dirty="0"/>
              <a:t>UML diagram for a class of </a:t>
            </a:r>
            <a:r>
              <a:rPr lang="en-US" altLang="zh-TW" dirty="0" smtClean="0"/>
              <a:t>dictionaries.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527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the Traverse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collection of data about cities.</a:t>
            </a:r>
          </a:p>
          <a:p>
            <a:r>
              <a:rPr lang="en-US" altLang="zh-TW" dirty="0" smtClean="0"/>
              <a:t>Below are two usages of the traverse operation:</a:t>
            </a:r>
          </a:p>
          <a:p>
            <a:pPr lvl="1"/>
            <a:r>
              <a:rPr lang="en-US" altLang="zh-TW" dirty="0" smtClean="0"/>
              <a:t>To display, in alphabet order, the name of each city and its population, pass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displayItem</a:t>
            </a:r>
            <a:r>
              <a:rPr lang="en-US" altLang="zh-TW" dirty="0" smtClean="0"/>
              <a:t> as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visit</a:t>
            </a:r>
            <a:r>
              <a:rPr lang="en-US" altLang="zh-TW" dirty="0" smtClean="0"/>
              <a:t>:</a:t>
            </a:r>
          </a:p>
          <a:p>
            <a:pPr marL="344487" lvl="1" indent="0">
              <a:buNone/>
            </a:pP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3"/>
            <a:endParaRPr lang="en-US" altLang="zh-TW" dirty="0" smtClean="0"/>
          </a:p>
          <a:p>
            <a:pPr lvl="1"/>
            <a:r>
              <a:rPr lang="en-US" altLang="zh-TW" dirty="0" smtClean="0"/>
              <a:t>To increase the population of each city by 10 percent</a:t>
            </a:r>
            <a:r>
              <a:rPr lang="zh-TW" altLang="en-US" dirty="0"/>
              <a:t> </a:t>
            </a:r>
            <a:r>
              <a:rPr lang="en-US" altLang="zh-TW" dirty="0" smtClean="0"/>
              <a:t>(order not important), pass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updatePopulation</a:t>
            </a:r>
            <a:r>
              <a:rPr lang="en-US" altLang="zh-TW" dirty="0" smtClean="0"/>
              <a:t> </a:t>
            </a:r>
            <a:r>
              <a:rPr lang="en-US" altLang="zh-TW" dirty="0"/>
              <a:t>as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visit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98321" y="3369766"/>
            <a:ext cx="740612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): void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anItem.getName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87624" y="5805264"/>
            <a:ext cx="7406127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updatePopulation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): void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anItem.setPopulation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(1.1 *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43615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C++ Interface for Dictionary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2217" y="1196752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An interface for the ADT dictionary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_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DICTIONARY_INTERFACE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define _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DICTIONARY_INTERFACE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include </a:t>
            </a:r>
            <a:r>
              <a:rPr lang="en-US" altLang="zh-TW" dirty="0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“</a:t>
            </a:r>
            <a:r>
              <a:rPr lang="en-US" altLang="zh-TW" dirty="0" err="1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NotFoundException.h</a:t>
            </a:r>
            <a:r>
              <a:rPr lang="en-US" altLang="zh-TW" dirty="0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”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endParaRPr lang="en-US" altLang="zh-TW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Sees whether this dictionary is 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@return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True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the dictionary is 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otherwise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returns false.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i="1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i="1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Gets the number of items in this dictionary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number of items in the dictionary.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getNumberOfItems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= 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0;</a:t>
            </a:r>
            <a:endParaRPr lang="en-US" altLang="zh-TW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9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(2/4)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268760"/>
            <a:ext cx="8735888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Inserts an item into this dictionary according to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item’s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search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@pre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new item differs from all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presently in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insertion is successful,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is in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its proper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position within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associated with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to be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inserted.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to add to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item was successfully added, or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false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not. */ 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add(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Removes an item with the given search key from this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item whose search key equals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existed 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the item was removed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removed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the item was successfully removed, or false if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not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 */ 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) 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126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(3/4)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9820" y="1424965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Removes all entries from this dictionary. */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clear() 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Retrieves an item with a given search key from a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retrieval is successful, the item is returned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retrieved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associated with the search 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item does not exist.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getItem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&amp;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endParaRPr lang="en-US" altLang="zh-TW" sz="1600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= 0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Sees whether this dictionary contains an item with a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given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 is unchanged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retrieved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an item with the given search key exists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 */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bool 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contains(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0;</a:t>
            </a:r>
          </a:p>
        </p:txBody>
      </p:sp>
    </p:spTree>
    <p:extLst>
      <p:ext uri="{BB962C8B-B14F-4D97-AF65-F5344CB8AC3E}">
        <p14:creationId xmlns:p14="http://schemas.microsoft.com/office/powerpoint/2010/main" val="390548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(4/4)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9820" y="1768748"/>
            <a:ext cx="873588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Traverses this dictionary and calls a given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client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function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once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for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 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given functions action occurs once for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and possibly alters the 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client function.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0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};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endif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397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We will investigate both </a:t>
            </a:r>
            <a:r>
              <a:rPr lang="en-US" altLang="zh-TW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linear</a:t>
            </a:r>
            <a:r>
              <a:rPr lang="en-US" altLang="zh-TW" dirty="0" smtClean="0">
                <a:ea typeface="新細明體" panose="02020500000000000000" pitchFamily="18" charset="-120"/>
              </a:rPr>
              <a:t> and </a:t>
            </a:r>
            <a:r>
              <a:rPr lang="en-US" altLang="zh-TW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nonlinear</a:t>
            </a:r>
            <a:r>
              <a:rPr lang="en-US" altLang="zh-TW" dirty="0" smtClean="0">
                <a:ea typeface="新細明體" panose="02020500000000000000" pitchFamily="18" charset="-120"/>
              </a:rPr>
              <a:t> implementations.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Arrays and lists of linked nodes are considered linear, as they store data items one after another.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Possible linear implementations of Dictionary: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Sorted </a:t>
            </a:r>
            <a:r>
              <a:rPr lang="en-US" altLang="zh-TW" dirty="0">
                <a:ea typeface="新細明體" panose="02020500000000000000" pitchFamily="18" charset="-120"/>
              </a:rPr>
              <a:t>(by search key), array-based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Sorted (by search key), link-based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Unsorted, array-based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Unsorted, </a:t>
            </a:r>
            <a:r>
              <a:rPr lang="en-US" altLang="zh-TW" dirty="0" smtClean="0">
                <a:ea typeface="新細明體" panose="02020500000000000000" pitchFamily="18" charset="-120"/>
              </a:rPr>
              <a:t>link-based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559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(2/5)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43225"/>
            <a:ext cx="3162474" cy="7925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779912" y="4221088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dictionary entry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580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(3/5)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1115616" y="4261223"/>
            <a:ext cx="7321500" cy="82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800" dirty="0" smtClean="0"/>
              <a:t>The data members for two sorted linear implementations of the ADT dictionary for data about cities: (a) array based; (b) link based</a:t>
            </a:r>
          </a:p>
          <a:p>
            <a:pPr algn="l">
              <a:defRPr/>
            </a:pPr>
            <a:endParaRPr lang="en-US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3281"/>
            <a:ext cx="81057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92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C++</a:t>
            </a:r>
            <a:r>
              <a:rPr lang="zh-TW" altLang="en-US" sz="3600" dirty="0"/>
              <a:t> </a:t>
            </a:r>
            <a:r>
              <a:rPr lang="en-US" altLang="zh-TW" sz="3600" dirty="0" smtClean="0"/>
              <a:t>Interface for Dictionary Entries (1/2)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 class of entry objects for an array-base</a:t>
            </a: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implementation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of the ADT dictionary.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@file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Entry.h */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#ifndef </a:t>
            </a:r>
            <a:r>
              <a:rPr lang="zh-TW" altLang="zh-TW" dirty="0">
                <a:latin typeface="Lucida Sans Typewriter" panose="020B0509030504030204" pitchFamily="49" charset="0"/>
              </a:rPr>
              <a:t>_ENTRY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#define _ENTRY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&lt;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KeyType,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Entry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{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 </a:t>
            </a:r>
            <a:r>
              <a:rPr lang="zh-TW" altLang="zh-TW" dirty="0">
                <a:latin typeface="Lucida Sans Typewriter" panose="020B0509030504030204" pitchFamily="49" charset="0"/>
              </a:rPr>
              <a:t>item;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KeyType </a:t>
            </a:r>
            <a:r>
              <a:rPr lang="zh-TW" altLang="zh-TW" dirty="0">
                <a:latin typeface="Lucida Sans Typewriter" panose="020B0509030504030204" pitchFamily="49" charset="0"/>
              </a:rPr>
              <a:t>searchKey;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protected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setKey(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KeyType&amp; </a:t>
            </a:r>
            <a:r>
              <a:rPr lang="zh-TW" altLang="zh-TW" dirty="0">
                <a:latin typeface="Lucida Sans Typewriter" panose="020B0509030504030204" pitchFamily="49" charset="0"/>
              </a:rPr>
              <a:t>searchKey); </a:t>
            </a:r>
            <a:endParaRPr lang="zh-TW" altLang="zh-TW" sz="28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</a:t>
            </a:r>
            <a:r>
              <a:rPr lang="zh-TW" altLang="en-US" sz="3600" dirty="0"/>
              <a:t> </a:t>
            </a:r>
            <a:r>
              <a:rPr lang="en-US" altLang="zh-TW" sz="3600" dirty="0"/>
              <a:t>C++</a:t>
            </a:r>
            <a:r>
              <a:rPr lang="zh-TW" altLang="en-US" sz="3600" dirty="0"/>
              <a:t> </a:t>
            </a:r>
            <a:r>
              <a:rPr lang="en-US" altLang="zh-TW" sz="3600" dirty="0"/>
              <a:t>Interface for Dictionary </a:t>
            </a:r>
            <a:r>
              <a:rPr lang="en-US" altLang="zh-TW" sz="3600" dirty="0" smtClean="0"/>
              <a:t>Entries (2/2)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Entry(</a:t>
            </a:r>
            <a:r>
              <a:rPr lang="zh-TW" altLang="zh-TW" dirty="0">
                <a:latin typeface="Lucida Sans Typewriter" panose="020B0509030504030204" pitchFamily="49" charset="0"/>
              </a:rPr>
              <a:t>);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Entry(ItemType </a:t>
            </a:r>
            <a:r>
              <a:rPr lang="zh-TW" altLang="zh-TW" dirty="0">
                <a:latin typeface="Lucida Sans Typewriter" panose="020B0509030504030204" pitchFamily="49" charset="0"/>
              </a:rPr>
              <a:t>newEntry, KeyType searchKey);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 getItem(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KeyType getKey(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setItem(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ItemType&amp; </a:t>
            </a:r>
            <a:r>
              <a:rPr lang="zh-TW" altLang="zh-TW" dirty="0">
                <a:latin typeface="Lucida Sans Typewriter" panose="020B0509030504030204" pitchFamily="49" charset="0"/>
              </a:rPr>
              <a:t>newEntry)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operator=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=(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Entry&lt;KeyType,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ItemType&gt;&amp;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rightHandItem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operator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&gt;(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Entry&lt;KeyType,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ItemType&gt;&amp;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rightHandItem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}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Entry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#include </a:t>
            </a:r>
            <a:r>
              <a:rPr lang="zh-TW" altLang="zh-TW" dirty="0">
                <a:latin typeface="Lucida Sans Typewriter" panose="020B0509030504030204" pitchFamily="49" charset="0"/>
                <a:ea typeface="Courier New" panose="02070309020205020404" pitchFamily="49" charset="0"/>
              </a:rPr>
              <a:t>"Entry.cpp"</a:t>
            </a:r>
            <a:r>
              <a:rPr lang="zh-TW" altLang="zh-TW" dirty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#endif 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7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There are other choices than linear implementations: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B</a:t>
            </a:r>
            <a:r>
              <a:rPr lang="en-US" altLang="zh-TW" dirty="0" smtClean="0">
                <a:ea typeface="新細明體" panose="02020500000000000000" pitchFamily="18" charset="-120"/>
              </a:rPr>
              <a:t>inary search tree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Hash table </a:t>
            </a:r>
            <a:r>
              <a:rPr lang="en-US" altLang="zh-TW" dirty="0">
                <a:ea typeface="新細明體" panose="02020500000000000000" pitchFamily="18" charset="-120"/>
              </a:rPr>
              <a:t>(covered in a separate lecture)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Balanced search tree (covered in a separate lecture)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98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(5/5)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546101" y="3140968"/>
            <a:ext cx="35218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data members for a binary search tree implementation of the ADT dictionary for data</a:t>
            </a:r>
            <a:r>
              <a:rPr lang="zh-TW" altLang="en-US" sz="1800" dirty="0" smtClean="0">
                <a:ea typeface="新細明體" panose="02020500000000000000" pitchFamily="18" charset="-120"/>
              </a:rPr>
              <a:t> 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about cities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66311"/>
            <a:ext cx="4896544" cy="517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7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(1/5)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D</a:t>
            </a:r>
            <a:r>
              <a:rPr lang="en-US" altLang="zh-TW" dirty="0" smtClean="0"/>
              <a:t>ata members similar to those for other ADTs</a:t>
            </a:r>
          </a:p>
          <a:p>
            <a:pPr lvl="1">
              <a:defRPr/>
            </a:pPr>
            <a:r>
              <a:rPr lang="en-US" altLang="zh-TW" dirty="0" smtClean="0"/>
              <a:t>An array </a:t>
            </a:r>
            <a:r>
              <a:rPr lang="en-US" altLang="zh-TW" dirty="0">
                <a:latin typeface="Courier New" panose="02070309020205020404" pitchFamily="49" charset="0"/>
                <a:cs typeface="Courier New" pitchFamily="49" charset="0"/>
              </a:rPr>
              <a:t>items </a:t>
            </a:r>
            <a:r>
              <a:rPr lang="en-US" altLang="zh-TW" dirty="0" smtClean="0"/>
              <a:t>of data items </a:t>
            </a:r>
          </a:p>
          <a:p>
            <a:pPr lvl="2">
              <a:defRPr/>
            </a:pPr>
            <a:r>
              <a:rPr lang="en-US" altLang="zh-TW" dirty="0" smtClean="0"/>
              <a:t>An item contains both a search key and some other data</a:t>
            </a:r>
          </a:p>
          <a:p>
            <a:pPr lvl="1">
              <a:defRPr/>
            </a:pPr>
            <a:r>
              <a:rPr lang="en-US" altLang="zh-TW" dirty="0" smtClean="0"/>
              <a:t>A count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itemCount</a:t>
            </a:r>
            <a:r>
              <a:rPr lang="en-US" altLang="zh-TW" dirty="0" smtClean="0"/>
              <a:t> of the items</a:t>
            </a:r>
          </a:p>
          <a:p>
            <a:pPr lvl="1">
              <a:defRPr/>
            </a:pPr>
            <a:r>
              <a:rPr lang="en-US" altLang="zh-TW" dirty="0" smtClean="0"/>
              <a:t>A maximum number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maxItems</a:t>
            </a:r>
            <a:r>
              <a:rPr lang="en-US" altLang="zh-TW" dirty="0" smtClean="0"/>
              <a:t> of items</a:t>
            </a:r>
          </a:p>
          <a:p>
            <a:pPr>
              <a:defRPr/>
            </a:pPr>
            <a:r>
              <a:rPr lang="en-US" altLang="zh-TW" dirty="0" smtClean="0"/>
              <a:t>For a sorted dictionary, 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traverse</a:t>
            </a:r>
            <a:r>
              <a:rPr lang="en-US" altLang="zh-TW" dirty="0" smtClean="0"/>
              <a:t> should visit the data in such a way that their search keys are in sorted order.</a:t>
            </a:r>
          </a:p>
          <a:p>
            <a:pPr>
              <a:defRPr/>
            </a:pPr>
            <a:r>
              <a:rPr lang="en-US" altLang="zh-TW" dirty="0" smtClean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/>
              <a:t> </a:t>
            </a:r>
            <a:r>
              <a:rPr lang="en-US" altLang="zh-TW" dirty="0"/>
              <a:t>b</a:t>
            </a:r>
            <a:r>
              <a:rPr lang="en-US" altLang="zh-TW" dirty="0" smtClean="0"/>
              <a:t>ears the responsibility </a:t>
            </a:r>
            <a:r>
              <a:rPr lang="en-US" altLang="zh-TW" dirty="0"/>
              <a:t>for keeping the array </a:t>
            </a:r>
            <a:r>
              <a:rPr lang="en-US" altLang="zh-TW" dirty="0">
                <a:latin typeface="Courier New" panose="02070309020205020404" pitchFamily="49" charset="0"/>
                <a:cs typeface="Courier New" pitchFamily="49" charset="0"/>
              </a:rPr>
              <a:t>items</a:t>
            </a:r>
            <a:r>
              <a:rPr lang="en-US" altLang="zh-TW" dirty="0"/>
              <a:t> </a:t>
            </a:r>
            <a:r>
              <a:rPr lang="en-US" altLang="zh-TW" dirty="0" smtClean="0"/>
              <a:t>sorted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432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(2/5)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40768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An array-based implementation of the ADT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that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organizes its data items in sorted search-key order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Search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keys in the dictionary are unique.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ArrayDictionary.h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*/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</a:rPr>
              <a:t> _ARRAY_DICTIONARY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#define _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ARRAY_DICTIONARY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>
                <a:latin typeface="Lucida Sans Typewriter" panose="020B0509030504030204" pitchFamily="49" charset="0"/>
              </a:rPr>
              <a:t>DictionaryInterface.h</a:t>
            </a:r>
            <a:r>
              <a:rPr lang="en-US" altLang="zh-TW" dirty="0">
                <a:latin typeface="Lucida Sans Typewriter" panose="020B0509030504030204" pitchFamily="49" charset="0"/>
              </a:rPr>
              <a:t>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Entry.h</a:t>
            </a:r>
            <a:r>
              <a:rPr lang="en-US" altLang="zh-TW" dirty="0">
                <a:latin typeface="Lucida Sans Typewriter" panose="020B0509030504030204" pitchFamily="49" charset="0"/>
              </a:rPr>
              <a:t>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NotFoundException.h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DictionaryInterface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        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dirty="0">
                <a:latin typeface="Lucida Sans Typewriter" panose="020B0509030504030204" pitchFamily="49" charset="0"/>
              </a:rPr>
              <a:t> &gt;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(3/5)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static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DEFAULT_CAPACITY = 21;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Small capacity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// to test for a full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Entry&lt;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  <a:r>
              <a:rPr lang="en-US" altLang="zh-TW" dirty="0">
                <a:latin typeface="Lucida Sans Typewriter" panose="020B0509030504030204" pitchFamily="49" charset="0"/>
              </a:rPr>
              <a:t>*items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Array of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entries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itemCount</a:t>
            </a:r>
            <a:r>
              <a:rPr lang="en-US" altLang="zh-TW" dirty="0">
                <a:latin typeface="Lucida Sans Typewriter" panose="020B0509030504030204" pitchFamily="49" charset="0"/>
              </a:rPr>
              <a:t>;	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dictionary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items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maxItems</a:t>
            </a:r>
            <a:r>
              <a:rPr lang="en-US" altLang="zh-TW" dirty="0">
                <a:latin typeface="Lucida Sans Typewriter" panose="020B0509030504030204" pitchFamily="49" charset="0"/>
              </a:rPr>
              <a:t>;	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Maximum capacity of the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destroyDictionary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findEntryIndex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firstIndex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lastIndex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0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(4/5)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maxNumberOfEntries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&gt;&amp;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dict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~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getNumberOfItems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newItem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remove(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clear();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4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(5/5)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NotFoundException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contains(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Traverses the items in this dictionary in sorted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search-key order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and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calls a given client function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once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each item. */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traverse (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visit(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 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"ArrayDictionary.cpp"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endif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>
                <a:cs typeface="Calibri" panose="020F0502020204030204" pitchFamily="34" charset="0"/>
              </a:rPr>
              <a:t> (1/2)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ArrayDictionary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&lt;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maxItems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Make room for new entry by shifting all entries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positions &gt;=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newPosition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toward the end of the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array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(no shift if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newPosition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==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+ 1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Performing a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 search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doesn’t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help here,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because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we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need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to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shift the entries while looking for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insertion location.</a:t>
            </a:r>
            <a:r>
              <a:rPr lang="en-US" altLang="zh-TW" sz="4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0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>
                <a:cs typeface="Calibri" panose="020F0502020204030204" pitchFamily="34" charset="0"/>
              </a:rPr>
              <a:t> (2/2)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index =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Short-circuit evaluation is important    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while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((index &gt; 0) &amp;&amp;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&lt; items[index - 1].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())) {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	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items[index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] = items[index - 1];	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index--;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	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}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while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 new entry  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items[index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] =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 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  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++;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Increase count of entries  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if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add</a:t>
            </a:r>
            <a:r>
              <a:rPr lang="en-US" altLang="zh-TW" dirty="0">
                <a:solidFill>
                  <a:srgbClr val="00B0F0"/>
                </a:solidFill>
              </a:rPr>
              <a:t> </a:t>
            </a:r>
            <a:endParaRPr lang="en-US" altLang="zh-TW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(1/6)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Linear implementations may be fine for specific cases, but they are not general enough.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We now consider a nonlinear implementation using binary search trees.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The dictionary </a:t>
            </a:r>
            <a:r>
              <a:rPr lang="en-US" altLang="zh-TW" dirty="0">
                <a:ea typeface="新細明體" panose="02020500000000000000" pitchFamily="18" charset="-120"/>
              </a:rPr>
              <a:t>class will use composition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A</a:t>
            </a:r>
            <a:r>
              <a:rPr lang="en-US" altLang="zh-TW" dirty="0" smtClean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</a:rPr>
              <a:t>binary search tree as one of its data members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Reuse of </a:t>
            </a:r>
            <a:r>
              <a:rPr lang="en-US" altLang="zh-TW" dirty="0">
                <a:ea typeface="新細明體" panose="02020500000000000000" pitchFamily="18" charset="-120"/>
              </a:rPr>
              <a:t>the class </a:t>
            </a:r>
            <a:r>
              <a:rPr lang="en-US" altLang="zh-TW" dirty="0" err="1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BinarySearchTree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discussed earlier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112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(2/6)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052736"/>
            <a:ext cx="87358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A binary search tree implementation of the ADT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that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organizes its data items in sorted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search-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order. Search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keys in the dictionary are unique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ifndef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_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TREE_DICTIONARY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define _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TREE_DICTIONARY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BinarySearchTree.h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Entry.h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private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 search tree of dictionary entries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BinarySearchTree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&gt;&gt;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traversalHelper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theEntry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</a:t>
            </a:r>
            <a:r>
              <a:rPr lang="en-US" altLang="zh-TW" dirty="0"/>
              <a:t> </a:t>
            </a:r>
            <a:endParaRPr lang="en-US" altLang="zh-TW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48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(3/6)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();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maxNumberOfEntries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~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();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isEmpty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getNumberOfItems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remove(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clear();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(4/6)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contains(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Traverses the items in this dictionary in sorted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search-key order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and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calls a given client function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once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for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traverse(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TreeDictionary.cpp"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endif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895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(5/6)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980728"/>
            <a:ext cx="8735888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&gt;::add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itemTree.add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add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3140968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==(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==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rightHandItem.getKey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operator==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8600" y="5013176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&gt;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rightHandItem.getKey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operator&gt;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836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(6/6)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97675"/>
            <a:ext cx="8735888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&gt;::remove(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itemTree.remove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remove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067944" y="38517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Create the item portion</a:t>
            </a:r>
            <a:endParaRPr lang="zh-TW" altLang="en-US" u="none" dirty="0"/>
          </a:p>
        </p:txBody>
      </p:sp>
      <p:cxnSp>
        <p:nvCxnSpPr>
          <p:cNvPr id="9" name="直線單箭頭接點 8"/>
          <p:cNvCxnSpPr>
            <a:stCxn id="8" idx="0"/>
          </p:cNvCxnSpPr>
          <p:nvPr/>
        </p:nvCxnSpPr>
        <p:spPr bwMode="auto">
          <a:xfrm flipH="1" flipV="1">
            <a:off x="4860032" y="3140968"/>
            <a:ext cx="504056" cy="710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7091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Reasons for considering linear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(though they are not general enough)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Perspective, Efficiency, and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Motivation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One implementation may support some (but not all) of the operations more efficiently than another. 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Questions </a:t>
            </a:r>
            <a:r>
              <a:rPr lang="en-US" altLang="zh-TW" dirty="0">
                <a:ea typeface="新細明體" panose="02020500000000000000" pitchFamily="18" charset="-120"/>
              </a:rPr>
              <a:t>to ask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What operations are needed?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How often is each operation required?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96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Three Scenarios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Insertion and traversal in no particular </a:t>
            </a:r>
            <a:r>
              <a:rPr lang="en-US" altLang="zh-TW" dirty="0" smtClean="0">
                <a:ea typeface="新細明體" panose="02020500000000000000" pitchFamily="18" charset="-120"/>
              </a:rPr>
              <a:t>order</a:t>
            </a:r>
          </a:p>
          <a:p>
            <a:pPr lvl="2"/>
            <a:r>
              <a:rPr lang="en-US" altLang="zh-TW" dirty="0" smtClean="0">
                <a:ea typeface="新細明體" panose="02020500000000000000" pitchFamily="18" charset="-120"/>
              </a:rPr>
              <a:t>An array or linked chain may be adequate.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W</a:t>
            </a:r>
            <a:r>
              <a:rPr lang="en-US" altLang="zh-TW" dirty="0" smtClean="0">
                <a:ea typeface="新細明體" panose="02020500000000000000" pitchFamily="18" charset="-120"/>
              </a:rPr>
              <a:t>hich is better?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Retrieval (e.g., synonyms of a word)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Is a binary search of a linked chain possible?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How much more efficient is a binary search of an array than a sequential search of a linked chain?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Insertion, removal, retrieval, and traversal in sorted order </a:t>
            </a:r>
            <a:r>
              <a:rPr lang="en-US" altLang="zh-TW" dirty="0" smtClean="0">
                <a:ea typeface="新細明體" panose="02020500000000000000" pitchFamily="18" charset="-120"/>
              </a:rPr>
              <a:t>(e.g., a catalog of books) – add/remove </a:t>
            </a:r>
            <a:r>
              <a:rPr lang="en-US" altLang="zh-TW" dirty="0">
                <a:ea typeface="新細明體" panose="02020500000000000000" pitchFamily="18" charset="-120"/>
              </a:rPr>
              <a:t>must: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Find the appropriate position in the dictionary.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Insert into (or remove from) this position.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013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66" y="836712"/>
            <a:ext cx="852361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(3/5)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 bwMode="auto">
          <a:xfrm>
            <a:off x="2579092" y="5373216"/>
            <a:ext cx="47292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Insertion for unsorted linear implementations: (a) array based; (b) link based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2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68952" cy="498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(4/5)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9" name="Text Placeholder 1"/>
          <p:cNvSpPr txBox="1">
            <a:spLocks/>
          </p:cNvSpPr>
          <p:nvPr/>
        </p:nvSpPr>
        <p:spPr bwMode="auto">
          <a:xfrm>
            <a:off x="1835696" y="5445572"/>
            <a:ext cx="4585196" cy="6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Insertion for sorted linear implementations: (a) array based; (b) pointer based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95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(5/5)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Dictionaries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1" name="Text Placeholder 1"/>
          <p:cNvSpPr txBox="1">
            <a:spLocks/>
          </p:cNvSpPr>
          <p:nvPr/>
        </p:nvSpPr>
        <p:spPr bwMode="auto">
          <a:xfrm>
            <a:off x="2339752" y="4797152"/>
            <a:ext cx="48732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</a:t>
            </a:r>
            <a:r>
              <a:rPr lang="en-US" altLang="zh-TW" sz="1800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average-case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order of the ADT dictionary operations for various implementations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1988840"/>
            <a:ext cx="78962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15735</TotalTime>
  <Words>2832</Words>
  <Application>Microsoft Office PowerPoint</Application>
  <PresentationFormat>如螢幕大小 (4:3)</PresentationFormat>
  <Paragraphs>515</Paragraphs>
  <Slides>39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39</vt:i4>
      </vt:variant>
    </vt:vector>
  </HeadingPairs>
  <TitlesOfParts>
    <vt:vector size="48" baseType="lpstr">
      <vt:lpstr>細明體</vt:lpstr>
      <vt:lpstr>新細明體</vt:lpstr>
      <vt:lpstr>Arial</vt:lpstr>
      <vt:lpstr>Calibri</vt:lpstr>
      <vt:lpstr>Courier New</vt:lpstr>
      <vt:lpstr>Lucida Sans Typewriter</vt:lpstr>
      <vt:lpstr>Wingdings</vt:lpstr>
      <vt:lpstr>1_Edge</vt:lpstr>
      <vt:lpstr>Office 佈景主題</vt:lpstr>
      <vt:lpstr> Dictionaries </vt:lpstr>
      <vt:lpstr>Prelude</vt:lpstr>
      <vt:lpstr>Outline</vt:lpstr>
      <vt:lpstr>The ADT Dictionary (1/2)</vt:lpstr>
      <vt:lpstr>The ADT Dictionary (2/2)</vt:lpstr>
      <vt:lpstr>An Example Problem Domain</vt:lpstr>
      <vt:lpstr>ADT Dictionary Operations (1/3)</vt:lpstr>
      <vt:lpstr>ADT Dictionary Operations (2/3)</vt:lpstr>
      <vt:lpstr>ADT Dictionary Operations (3/3)</vt:lpstr>
      <vt:lpstr>About the Traverse Operation</vt:lpstr>
      <vt:lpstr>A C++ Interface for Dictionary (1/4)</vt:lpstr>
      <vt:lpstr>A C++ Interface for Dictionary (2/4)</vt:lpstr>
      <vt:lpstr>A C++ Interface for Dictionary (3/4)</vt:lpstr>
      <vt:lpstr>A C++ Interface for Dictionary (4/4)</vt:lpstr>
      <vt:lpstr>Possible Implementations (1/5)</vt:lpstr>
      <vt:lpstr>Possible Implementations (2/5)</vt:lpstr>
      <vt:lpstr>Possible Implementations (3/5)</vt:lpstr>
      <vt:lpstr>A C++ Interface for Dictionary Entries (1/2)</vt:lpstr>
      <vt:lpstr>A C++ Interface for Dictionary Entries (2/2)</vt:lpstr>
      <vt:lpstr>Possible Implementations (4/5)</vt:lpstr>
      <vt:lpstr>Possible Implementations (5/5)</vt:lpstr>
      <vt:lpstr>Sorted Array-Based Implementation (1/5)</vt:lpstr>
      <vt:lpstr>Sorted Array-Based Implementation (2/5)</vt:lpstr>
      <vt:lpstr>Sorted Array-Based Implementation (3/5)</vt:lpstr>
      <vt:lpstr>Sorted Array-Based Implementation (4/5)</vt:lpstr>
      <vt:lpstr>Sorted Array-Based Implementation (5/5)</vt:lpstr>
      <vt:lpstr>Method add (1/2)</vt:lpstr>
      <vt:lpstr>Method add (2/2)</vt:lpstr>
      <vt:lpstr>Binary Search Tree Implementation (1/6)</vt:lpstr>
      <vt:lpstr>Binary Search Tree Implementation (2/6)</vt:lpstr>
      <vt:lpstr>Binary Search Tree Implementation (3/6)</vt:lpstr>
      <vt:lpstr>Binary Search Tree Implementation (4/6)</vt:lpstr>
      <vt:lpstr>Binary Search Tree Implementation (5/6)</vt:lpstr>
      <vt:lpstr>Binary Search Tree Implementation (6/6)</vt:lpstr>
      <vt:lpstr>Selecting an Implementation (1/5)</vt:lpstr>
      <vt:lpstr>Selecting an Implementation (2/5)</vt:lpstr>
      <vt:lpstr>Selecting an Implementation (3/5)</vt:lpstr>
      <vt:lpstr>Selecting an Implementation (4/5)</vt:lpstr>
      <vt:lpstr>Selecting an Implementation (5/5)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679</cp:revision>
  <dcterms:created xsi:type="dcterms:W3CDTF">2009-06-21T02:54:00Z</dcterms:created>
  <dcterms:modified xsi:type="dcterms:W3CDTF">2017-12-04T09:42:39Z</dcterms:modified>
</cp:coreProperties>
</file>