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20"/>
  </p:notesMasterIdLst>
  <p:handoutMasterIdLst>
    <p:handoutMasterId r:id="rId21"/>
  </p:handoutMasterIdLst>
  <p:sldIdLst>
    <p:sldId id="377" r:id="rId3"/>
    <p:sldId id="540" r:id="rId4"/>
    <p:sldId id="426" r:id="rId5"/>
    <p:sldId id="427" r:id="rId6"/>
    <p:sldId id="527" r:id="rId7"/>
    <p:sldId id="428" r:id="rId8"/>
    <p:sldId id="432" r:id="rId9"/>
    <p:sldId id="433" r:id="rId10"/>
    <p:sldId id="542" r:id="rId11"/>
    <p:sldId id="543" r:id="rId12"/>
    <p:sldId id="544" r:id="rId13"/>
    <p:sldId id="435" r:id="rId14"/>
    <p:sldId id="530" r:id="rId15"/>
    <p:sldId id="531" r:id="rId16"/>
    <p:sldId id="532" r:id="rId17"/>
    <p:sldId id="533" r:id="rId18"/>
    <p:sldId id="534" r:id="rId19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 varScale="1">
        <p:scale>
          <a:sx n="74" d="100"/>
          <a:sy n="74" d="100"/>
        </p:scale>
        <p:origin x="891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23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2016/10/27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2016/10/27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78C7D957-AA74-498E-98F9-7AD2A8E56AB8}" type="slidenum">
              <a:rPr kumimoji="0" lang="zh-TW" altLang="en-US" b="0">
                <a:latin typeface="Times" pitchFamily="18" charset="0"/>
              </a:rPr>
              <a:pPr/>
              <a:t>3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10562793-F5BB-4A04-BABE-508AC7EB6059}" type="slidenum">
              <a:rPr kumimoji="0" lang="zh-TW" altLang="en-US" b="0">
                <a:latin typeface="Times" pitchFamily="18" charset="0"/>
              </a:rPr>
              <a:pPr/>
              <a:t>4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10562793-F5BB-4A04-BABE-508AC7EB6059}" type="slidenum">
              <a:rPr kumimoji="0" lang="zh-TW" altLang="en-US" b="0">
                <a:latin typeface="Times" pitchFamily="18" charset="0"/>
              </a:rPr>
              <a:pPr/>
              <a:t>5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1DD7A553-B89F-4774-BF0D-8241C1845E5F}" type="slidenum">
              <a:rPr kumimoji="0" lang="zh-TW" altLang="en-US" b="0">
                <a:latin typeface="Times" pitchFamily="18" charset="0"/>
              </a:rPr>
              <a:pPr/>
              <a:t>6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 eaLnBrk="1" hangingPunct="1"/>
            <a:endParaRPr lang="zh-TW" alt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992A38FE-9AF7-4B1C-AE8C-446998F458AE}" type="slidenum">
              <a:rPr kumimoji="0" lang="zh-TW" altLang="en-US" b="0">
                <a:latin typeface="Times" pitchFamily="18" charset="0"/>
              </a:rPr>
              <a:pPr/>
              <a:t>7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230806E7-6FE5-4DF6-94F5-1B7552C7A04D}" type="slidenum">
              <a:rPr kumimoji="0" lang="zh-TW" altLang="en-US" b="0">
                <a:latin typeface="Times" pitchFamily="18" charset="0"/>
              </a:rPr>
              <a:pPr/>
              <a:t>8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230806E7-6FE5-4DF6-94F5-1B7552C7A04D}" type="slidenum">
              <a:rPr kumimoji="0" lang="zh-TW" altLang="en-US" b="0">
                <a:latin typeface="Times" pitchFamily="18" charset="0"/>
              </a:rPr>
              <a:pPr/>
              <a:t>9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12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13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14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15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16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17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17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Lists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17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2016: Lists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Lists:</a:t>
            </a:r>
            <a:br>
              <a:rPr lang="en-US" altLang="zh-TW" sz="4800" dirty="0" smtClean="0"/>
            </a:br>
            <a:r>
              <a:rPr lang="en-US" altLang="zh-TW" sz="4800" dirty="0" smtClean="0"/>
              <a:t>The ADT and Its Uses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Notion of a List 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TW" dirty="0" smtClean="0"/>
              <a:t>Examples:</a:t>
            </a:r>
          </a:p>
          <a:p>
            <a:pPr lvl="1"/>
            <a:r>
              <a:rPr lang="en-US" altLang="zh-TW" dirty="0" smtClean="0"/>
              <a:t>A list of important dates</a:t>
            </a:r>
          </a:p>
          <a:p>
            <a:pPr lvl="1"/>
            <a:r>
              <a:rPr lang="en-US" altLang="zh-TW" dirty="0" smtClean="0"/>
              <a:t>A list of addresses</a:t>
            </a:r>
          </a:p>
          <a:p>
            <a:pPr lvl="1"/>
            <a:r>
              <a:rPr lang="en-US" altLang="zh-TW" dirty="0" smtClean="0"/>
              <a:t>A grocery list</a:t>
            </a:r>
          </a:p>
          <a:p>
            <a:pPr lvl="2"/>
            <a:endParaRPr lang="en-US" altLang="zh-TW" dirty="0" smtClean="0"/>
          </a:p>
          <a:p>
            <a:r>
              <a:rPr lang="en-US" altLang="zh-TW" dirty="0" smtClean="0"/>
              <a:t>A list contains </a:t>
            </a:r>
            <a:r>
              <a:rPr lang="en-US" altLang="zh-TW" u="sng" dirty="0" smtClean="0"/>
              <a:t>items of the same type</a:t>
            </a:r>
            <a:r>
              <a:rPr lang="en-US" altLang="zh-TW" dirty="0" smtClean="0"/>
              <a:t>.</a:t>
            </a:r>
          </a:p>
          <a:p>
            <a:pPr lvl="2"/>
            <a:endParaRPr lang="en-US" altLang="zh-TW" dirty="0" smtClean="0"/>
          </a:p>
          <a:p>
            <a:r>
              <a:rPr lang="en-US" altLang="zh-TW" dirty="0" smtClean="0"/>
              <a:t>A list has one </a:t>
            </a:r>
            <a:r>
              <a:rPr lang="en-US" altLang="zh-TW" u="sng" dirty="0" smtClean="0"/>
              <a:t>first</a:t>
            </a:r>
            <a:r>
              <a:rPr lang="en-US" altLang="zh-TW" dirty="0" smtClean="0"/>
              <a:t> item and one </a:t>
            </a:r>
            <a:r>
              <a:rPr lang="en-US" altLang="zh-TW" u="sng" dirty="0" smtClean="0"/>
              <a:t>last</a:t>
            </a:r>
            <a:r>
              <a:rPr lang="en-US" altLang="zh-TW" dirty="0" smtClean="0"/>
              <a:t> item.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E6BE2-BF97-414A-A987-278B92ABFCCF}" type="slidenum">
              <a:rPr lang="en-US" altLang="zh-TW" smtClean="0"/>
              <a:pPr>
                <a:defRPr/>
              </a:pPr>
              <a:t>2</a:t>
            </a:fld>
            <a:endParaRPr lang="en-US" altLang="zh-TW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527450"/>
            <a:ext cx="2520280" cy="27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067944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8-1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49C0D4E-80B0-4A8E-B1FB-B32F932D91FC}" type="slidenum">
              <a:rPr kumimoji="0" lang="zh-TW" altLang="en-US" b="0"/>
              <a:pPr eaLnBrk="1" hangingPunct="1"/>
              <a:t>3</a:t>
            </a:fld>
            <a:endParaRPr kumimoji="0" lang="en-US" altLang="zh-TW" b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Notion of a List (2/2)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Except for the first and last items, each item has a </a:t>
            </a:r>
            <a:r>
              <a:rPr lang="en-US" altLang="zh-TW" sz="2800" b="1" u="sng" dirty="0" smtClean="0">
                <a:solidFill>
                  <a:schemeClr val="tx2"/>
                </a:solidFill>
              </a:rPr>
              <a:t>unique</a:t>
            </a:r>
            <a:r>
              <a:rPr lang="en-US" altLang="zh-TW" sz="2800" u="sng" dirty="0" smtClean="0">
                <a:solidFill>
                  <a:schemeClr val="tx2"/>
                </a:solidFill>
              </a:rPr>
              <a:t> </a:t>
            </a:r>
            <a:r>
              <a:rPr lang="en-US" altLang="zh-TW" sz="2800" b="1" u="sng" dirty="0" smtClean="0">
                <a:solidFill>
                  <a:schemeClr val="tx2"/>
                </a:solidFill>
              </a:rPr>
              <a:t>predecessor</a:t>
            </a:r>
            <a:r>
              <a:rPr lang="en-US" altLang="zh-TW" sz="2800" dirty="0" smtClean="0">
                <a:solidFill>
                  <a:schemeClr val="tx2"/>
                </a:solidFill>
              </a:rPr>
              <a:t> and a </a:t>
            </a:r>
            <a:r>
              <a:rPr lang="en-US" altLang="zh-TW" sz="2800" b="1" u="sng" dirty="0" smtClean="0">
                <a:solidFill>
                  <a:schemeClr val="tx2"/>
                </a:solidFill>
              </a:rPr>
              <a:t>unique</a:t>
            </a:r>
            <a:r>
              <a:rPr lang="en-US" altLang="zh-TW" sz="2800" u="sng" dirty="0" smtClean="0">
                <a:solidFill>
                  <a:schemeClr val="tx2"/>
                </a:solidFill>
              </a:rPr>
              <a:t> </a:t>
            </a:r>
            <a:r>
              <a:rPr lang="en-US" altLang="zh-TW" sz="2800" b="1" u="sng" dirty="0" smtClean="0">
                <a:solidFill>
                  <a:schemeClr val="tx2"/>
                </a:solidFill>
              </a:rPr>
              <a:t>successor</a:t>
            </a:r>
            <a:r>
              <a:rPr lang="en-US" altLang="zh-TW" sz="28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The head (or front) does not have a predecessor.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The tail (or end) does not have a successor.</a:t>
            </a:r>
            <a:endParaRPr lang="en-US" altLang="zh-TW" sz="20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What can we do to a list?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Count the items on the list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Add an item to the list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Remove an item from the list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Or, look at an item, etc.</a:t>
            </a: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Many issues and possibilities …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Items may be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referenced by their position within the list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eaLnBrk="1" hangingPunct="1">
              <a:buNone/>
            </a:pPr>
            <a:endParaRPr lang="en-US" altLang="zh-TW" dirty="0" smtClean="0">
              <a:solidFill>
                <a:schemeClr val="tx2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47810AE-FFE5-4A40-8F24-01530AE71EDF}" type="slidenum">
              <a:rPr kumimoji="0" lang="zh-TW" altLang="en-US" b="0"/>
              <a:pPr eaLnBrk="1" hangingPunct="1"/>
              <a:t>4</a:t>
            </a:fld>
            <a:endParaRPr kumimoji="0" lang="en-US" altLang="zh-TW" b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List (1/6)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Let us make it more precise.</a:t>
            </a: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A list stores a number of items of the same type.</a:t>
            </a: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Operations on a list: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Test whether a list is empty.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Get the number of entries on a list.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Insert an entry at a given position on the list.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Remove the entry at a given position from the list.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Look at (get) the entry at a given position on the list.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Replace (set) the entry at a given position on the list.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47810AE-FFE5-4A40-8F24-01530AE71EDF}" type="slidenum">
              <a:rPr kumimoji="0" lang="zh-TW" altLang="en-US" b="0"/>
              <a:pPr eaLnBrk="1" hangingPunct="1"/>
              <a:t>5</a:t>
            </a:fld>
            <a:endParaRPr kumimoji="0" lang="en-US" altLang="zh-TW" b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List (2/6)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8-2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5363" y="2024063"/>
            <a:ext cx="7153275" cy="2809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0" name="文字方塊 9"/>
          <p:cNvSpPr txBox="1"/>
          <p:nvPr/>
        </p:nvSpPr>
        <p:spPr>
          <a:xfrm>
            <a:off x="2555776" y="5085184"/>
            <a:ext cx="4006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UML class diagram for the ADT list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651ED6D8-A72D-4E9B-A567-E2A72273B93C}" type="slidenum">
              <a:rPr kumimoji="0" lang="zh-TW" altLang="en-US" b="0"/>
              <a:pPr eaLnBrk="1" hangingPunct="1"/>
              <a:t>6</a:t>
            </a:fld>
            <a:endParaRPr kumimoji="0" lang="en-US" altLang="zh-TW" b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List (3/6)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We must specify the behavior of the list’s operations, without thinking about how we could implement them.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We will first take a closer look at </a:t>
            </a:r>
            <a:r>
              <a:rPr lang="en-US" altLang="zh-TW" sz="2600" dirty="0" smtClean="0">
                <a:solidFill>
                  <a:srgbClr val="0070C0"/>
                </a:solidFill>
                <a:latin typeface="Lucida Console" pitchFamily="49" charset="0"/>
              </a:rPr>
              <a:t>insert</a:t>
            </a:r>
            <a:r>
              <a:rPr lang="en-US" altLang="zh-TW" sz="2800" dirty="0" smtClean="0">
                <a:solidFill>
                  <a:schemeClr val="tx2"/>
                </a:solidFill>
              </a:rPr>
              <a:t> and </a:t>
            </a:r>
            <a:r>
              <a:rPr lang="en-US" altLang="zh-TW" sz="2600" dirty="0" smtClean="0">
                <a:solidFill>
                  <a:srgbClr val="0070C0"/>
                </a:solidFill>
                <a:latin typeface="Lucida Console" pitchFamily="49" charset="0"/>
              </a:rPr>
              <a:t>remove</a:t>
            </a:r>
            <a:r>
              <a:rPr lang="en-US" altLang="zh-TW" sz="2800" dirty="0" smtClean="0">
                <a:solidFill>
                  <a:schemeClr val="tx2"/>
                </a:solidFill>
              </a:rPr>
              <a:t>, whose behavior is less obvious.</a:t>
            </a:r>
          </a:p>
          <a:p>
            <a:pPr eaLnBrk="1" hangingPunct="1"/>
            <a:endParaRPr lang="en-US" altLang="zh-TW" sz="28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Detailed specifications will be given later when we examine a C++ interface for the ADT list.</a:t>
            </a:r>
          </a:p>
          <a:p>
            <a:pPr eaLnBrk="1" hangingPunct="1"/>
            <a:endParaRPr lang="en-US" altLang="zh-TW" sz="28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800" dirty="0" smtClean="0">
              <a:solidFill>
                <a:schemeClr val="tx2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76BF8A55-500E-4E45-BF84-D1CE80A87F52}" type="slidenum">
              <a:rPr kumimoji="0" lang="zh-TW" altLang="en-US" b="0"/>
              <a:pPr eaLnBrk="1" hangingPunct="1"/>
              <a:t>7</a:t>
            </a:fld>
            <a:endParaRPr kumimoji="0" lang="en-US" altLang="zh-TW" b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List (4/6)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dirty="0" err="1" smtClean="0">
                <a:solidFill>
                  <a:schemeClr val="tx2"/>
                </a:solidFill>
              </a:rPr>
              <a:t>Pseudocode</a:t>
            </a:r>
            <a:r>
              <a:rPr lang="en-US" altLang="zh-TW" sz="2400" dirty="0" smtClean="0">
                <a:solidFill>
                  <a:schemeClr val="tx2"/>
                </a:solidFill>
              </a:rPr>
              <a:t> to create the list: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400" i="1" dirty="0" smtClean="0">
                <a:solidFill>
                  <a:schemeClr val="tx2"/>
                </a:solidFill>
              </a:rPr>
              <a:t>        milk</a:t>
            </a:r>
            <a:r>
              <a:rPr lang="en-US" altLang="zh-TW" sz="2400" dirty="0" smtClean="0">
                <a:solidFill>
                  <a:schemeClr val="tx2"/>
                </a:solidFill>
              </a:rPr>
              <a:t>,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eggs</a:t>
            </a:r>
            <a:r>
              <a:rPr lang="en-US" altLang="zh-TW" sz="2400" dirty="0" smtClean="0">
                <a:solidFill>
                  <a:schemeClr val="tx2"/>
                </a:solidFill>
              </a:rPr>
              <a:t>,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butter, apples, bread, chicken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solidFill>
                  <a:schemeClr val="tx2"/>
                </a:solidFill>
                <a:latin typeface="Lucida Console" pitchFamily="49" charset="0"/>
              </a:rPr>
              <a:t>aList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 = </a:t>
            </a:r>
            <a:r>
              <a:rPr lang="en-US" altLang="zh-TW" sz="2000" i="1" dirty="0" smtClean="0">
                <a:solidFill>
                  <a:schemeClr val="tx2"/>
                </a:solidFill>
                <a:latin typeface="Lucida Console" pitchFamily="49" charset="0"/>
              </a:rPr>
              <a:t>a new empty list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(1, milk)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(2, eggs)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(3, butter)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(4, apples)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(5, bread)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sz="2000" dirty="0" smtClean="0">
                <a:solidFill>
                  <a:schemeClr val="tx2"/>
                </a:solidFill>
                <a:latin typeface="Lucida Console" pitchFamily="49" charset="0"/>
              </a:rPr>
              <a:t>(6, chicken)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zh-TW" altLang="en-US" dirty="0" smtClean="0">
              <a:solidFill>
                <a:schemeClr val="tx2"/>
              </a:solidFill>
            </a:endParaRPr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1257821" y="5373217"/>
            <a:ext cx="5330403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 b="0" i="1">
              <a:solidFill>
                <a:schemeClr val="tx2"/>
              </a:solidFill>
            </a:endParaRP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1259409" y="5366544"/>
            <a:ext cx="6683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milk</a:t>
            </a:r>
            <a:endParaRPr lang="zh-TW" altLang="en-US" dirty="0"/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1919809" y="5366544"/>
            <a:ext cx="725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eggs</a:t>
            </a:r>
            <a:endParaRPr lang="zh-TW" altLang="en-US" b="0" dirty="0">
              <a:solidFill>
                <a:schemeClr val="tx2"/>
              </a:solidFill>
            </a:endParaRPr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2645296" y="5366544"/>
            <a:ext cx="885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butter</a:t>
            </a:r>
            <a:endParaRPr lang="zh-TW" altLang="en-US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563888" y="5363924"/>
            <a:ext cx="9332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apples</a:t>
            </a:r>
            <a:endParaRPr lang="zh-TW" altLang="en-US" dirty="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4502827" y="5373216"/>
            <a:ext cx="846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bread</a:t>
            </a:r>
            <a:endParaRPr lang="zh-TW" altLang="en-US" dirty="0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5436096" y="5363924"/>
            <a:ext cx="10550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chicken</a:t>
            </a:r>
            <a:endParaRPr lang="zh-TW" altLang="en-US" dirty="0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2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2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27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 animBg="1"/>
      <p:bldP spid="72709" grpId="0"/>
      <p:bldP spid="72710" grpId="0"/>
      <p:bldP spid="72711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2BF8833-4E81-4902-8082-5EA63310B75C}" type="slidenum">
              <a:rPr kumimoji="0" lang="zh-TW" altLang="en-US" b="0"/>
              <a:pPr eaLnBrk="1" hangingPunct="1"/>
              <a:t>8</a:t>
            </a:fld>
            <a:endParaRPr kumimoji="0" lang="en-US" altLang="zh-TW" b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List (5/6)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zh-TW" altLang="en-US" sz="2600" i="1" dirty="0" smtClean="0">
                <a:solidFill>
                  <a:schemeClr val="tx2"/>
                </a:solidFill>
              </a:rPr>
              <a:t>		</a:t>
            </a:r>
            <a:endParaRPr lang="en-US" altLang="zh-TW" sz="2600" i="1" dirty="0" smtClean="0">
              <a:solidFill>
                <a:schemeClr val="tx2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TW" sz="26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Perform </a:t>
            </a:r>
            <a:r>
              <a:rPr lang="en-US" altLang="zh-TW" sz="2200" dirty="0" err="1" smtClean="0">
                <a:solidFill>
                  <a:schemeClr val="tx2"/>
                </a:solidFill>
                <a:latin typeface="Lucida Console" pitchFamily="49" charset="0"/>
              </a:rPr>
              <a:t>aList.insert</a:t>
            </a:r>
            <a:r>
              <a:rPr lang="en-US" altLang="zh-TW" sz="2200" dirty="0" smtClean="0">
                <a:solidFill>
                  <a:schemeClr val="tx2"/>
                </a:solidFill>
                <a:latin typeface="Lucida Console" pitchFamily="49" charset="0"/>
              </a:rPr>
              <a:t>(4, nuts) </a:t>
            </a: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i="1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i="1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i="1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All Items at position 4 or greater now have their positions increased by 1.</a:t>
            </a:r>
            <a:endParaRPr lang="en-US" altLang="zh-TW" sz="2000" dirty="0" smtClean="0">
              <a:solidFill>
                <a:schemeClr val="tx2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187624" y="1547500"/>
            <a:ext cx="5330403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 b="0" i="1">
              <a:solidFill>
                <a:schemeClr val="tx2"/>
              </a:solidFill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189212" y="1540827"/>
            <a:ext cx="6683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milk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849612" y="1540827"/>
            <a:ext cx="725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eggs</a:t>
            </a:r>
            <a:endParaRPr lang="zh-TW" altLang="en-US" b="0" dirty="0">
              <a:solidFill>
                <a:schemeClr val="tx2"/>
              </a:solidFill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2575099" y="1540827"/>
            <a:ext cx="885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butter</a:t>
            </a:r>
            <a:endParaRPr lang="zh-TW" altLang="en-US" dirty="0"/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493691" y="1538207"/>
            <a:ext cx="9332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apples</a:t>
            </a:r>
            <a:endParaRPr lang="zh-TW" altLang="en-US" dirty="0"/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4432630" y="1547499"/>
            <a:ext cx="846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bread</a:t>
            </a:r>
            <a:endParaRPr lang="zh-TW" altLang="en-US" dirty="0"/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365899" y="1538207"/>
            <a:ext cx="10550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chicken</a:t>
            </a:r>
            <a:endParaRPr lang="zh-TW" altLang="en-US" dirty="0"/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187624" y="2987660"/>
            <a:ext cx="6192688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 b="0" i="1">
              <a:solidFill>
                <a:schemeClr val="tx2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1189212" y="2980987"/>
            <a:ext cx="6683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milk</a:t>
            </a:r>
            <a:endParaRPr lang="zh-TW" altLang="en-US" dirty="0"/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1849612" y="2980987"/>
            <a:ext cx="725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eggs</a:t>
            </a:r>
            <a:endParaRPr lang="zh-TW" altLang="en-US" b="0" dirty="0">
              <a:solidFill>
                <a:schemeClr val="tx2"/>
              </a:solidFill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2575099" y="2980987"/>
            <a:ext cx="885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butter</a:t>
            </a:r>
            <a:endParaRPr lang="zh-TW" altLang="en-US" dirty="0"/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4355976" y="2978367"/>
            <a:ext cx="9332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apples</a:t>
            </a:r>
            <a:endParaRPr lang="zh-TW" altLang="en-US" dirty="0"/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5294915" y="2987659"/>
            <a:ext cx="846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bread</a:t>
            </a:r>
            <a:endParaRPr lang="zh-TW" altLang="en-US" dirty="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6228184" y="2978367"/>
            <a:ext cx="10550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chicken</a:t>
            </a:r>
            <a:endParaRPr lang="zh-TW" altLang="en-US" dirty="0"/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3523951" y="2996952"/>
            <a:ext cx="6880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nuts</a:t>
            </a:r>
            <a:endParaRPr lang="zh-TW" altLang="en-US" dirty="0"/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4" name="頁尾版面配置區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2BF8833-4E81-4902-8082-5EA63310B75C}" type="slidenum">
              <a:rPr kumimoji="0" lang="zh-TW" altLang="en-US" b="0"/>
              <a:pPr eaLnBrk="1" hangingPunct="1"/>
              <a:t>9</a:t>
            </a:fld>
            <a:endParaRPr kumimoji="0" lang="en-US" altLang="zh-TW" b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List (6/6)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zh-TW" altLang="en-US" sz="2600" i="1" dirty="0" smtClean="0">
                <a:solidFill>
                  <a:schemeClr val="tx2"/>
                </a:solidFill>
              </a:rPr>
              <a:t>		</a:t>
            </a:r>
            <a:endParaRPr lang="en-US" altLang="zh-TW" sz="2600" i="1" dirty="0" smtClean="0">
              <a:solidFill>
                <a:schemeClr val="tx2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TW" sz="26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Perform </a:t>
            </a:r>
            <a:r>
              <a:rPr lang="en-US" altLang="zh-TW" sz="2400" dirty="0" err="1" smtClean="0">
                <a:solidFill>
                  <a:schemeClr val="tx2"/>
                </a:solidFill>
                <a:latin typeface="Lucida Console" pitchFamily="49" charset="0"/>
              </a:rPr>
              <a:t>aList.remove</a:t>
            </a:r>
            <a:r>
              <a:rPr lang="en-US" altLang="zh-TW" sz="2400" dirty="0" smtClean="0">
                <a:solidFill>
                  <a:schemeClr val="tx2"/>
                </a:solidFill>
                <a:latin typeface="Lucida Console" pitchFamily="49" charset="0"/>
              </a:rPr>
              <a:t>(5)</a:t>
            </a:r>
            <a:endParaRPr lang="zh-TW" altLang="en-US" sz="2400" dirty="0" smtClean="0">
              <a:solidFill>
                <a:schemeClr val="tx2"/>
              </a:solidFill>
              <a:latin typeface="Lucida Console" pitchFamily="49" charset="0"/>
            </a:endParaRPr>
          </a:p>
          <a:p>
            <a:pPr eaLnBrk="1" hangingPunct="1"/>
            <a:endParaRPr lang="en-US" altLang="zh-TW" sz="2400" i="1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i="1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i="1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All Items at positions greater than 5 now have their positions decreased by 1.</a:t>
            </a:r>
            <a:endParaRPr lang="en-US" altLang="zh-TW" sz="2000" dirty="0" smtClean="0">
              <a:solidFill>
                <a:schemeClr val="tx2"/>
              </a:solidFill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187624" y="1538208"/>
            <a:ext cx="6192688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 b="0" i="1">
              <a:solidFill>
                <a:schemeClr val="tx2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1189212" y="1531535"/>
            <a:ext cx="6683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milk</a:t>
            </a:r>
            <a:endParaRPr lang="zh-TW" altLang="en-US" dirty="0"/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1849612" y="1531535"/>
            <a:ext cx="725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eggs</a:t>
            </a:r>
            <a:endParaRPr lang="zh-TW" altLang="en-US" b="0" dirty="0">
              <a:solidFill>
                <a:schemeClr val="tx2"/>
              </a:solidFill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2575099" y="1531535"/>
            <a:ext cx="885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butter</a:t>
            </a:r>
            <a:endParaRPr lang="zh-TW" altLang="en-US" dirty="0"/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4355976" y="1528915"/>
            <a:ext cx="9332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apples</a:t>
            </a:r>
            <a:endParaRPr lang="zh-TW" altLang="en-US" dirty="0"/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5294915" y="1538207"/>
            <a:ext cx="846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bread</a:t>
            </a:r>
            <a:endParaRPr lang="zh-TW" altLang="en-US" dirty="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6228184" y="1528915"/>
            <a:ext cx="10550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chicken</a:t>
            </a:r>
            <a:endParaRPr lang="zh-TW" altLang="en-US" dirty="0"/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3523951" y="1547500"/>
            <a:ext cx="6880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nuts</a:t>
            </a:r>
            <a:endParaRPr lang="zh-TW" altLang="en-US" dirty="0"/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1187624" y="3050376"/>
            <a:ext cx="6192688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 b="0" i="1">
              <a:solidFill>
                <a:schemeClr val="tx2"/>
              </a:solidFill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1189212" y="3043703"/>
            <a:ext cx="6683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milk</a:t>
            </a:r>
            <a:endParaRPr lang="zh-TW" altLang="en-US" dirty="0"/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1849612" y="3043703"/>
            <a:ext cx="725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eggs</a:t>
            </a:r>
            <a:endParaRPr lang="zh-TW" altLang="en-US" b="0" dirty="0">
              <a:solidFill>
                <a:schemeClr val="tx2"/>
              </a:solidFill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2575099" y="3043703"/>
            <a:ext cx="885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butter</a:t>
            </a:r>
            <a:endParaRPr lang="zh-TW" altLang="en-US" dirty="0"/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5294915" y="3050375"/>
            <a:ext cx="846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bread</a:t>
            </a:r>
            <a:endParaRPr lang="zh-TW" altLang="en-US" dirty="0"/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6228184" y="3041083"/>
            <a:ext cx="10550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chicken</a:t>
            </a:r>
            <a:endParaRPr lang="zh-TW" altLang="en-US" dirty="0"/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3523951" y="3059668"/>
            <a:ext cx="6880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nuts</a:t>
            </a:r>
            <a:endParaRPr lang="zh-TW" altLang="en-US" dirty="0"/>
          </a:p>
        </p:txBody>
      </p: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1187624" y="3986480"/>
            <a:ext cx="5184576" cy="3786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 b="0" i="1">
              <a:solidFill>
                <a:schemeClr val="tx2"/>
              </a:solidFill>
            </a:endParaRPr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1189212" y="3979807"/>
            <a:ext cx="6683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milk</a:t>
            </a:r>
            <a:endParaRPr lang="zh-TW" altLang="en-US" dirty="0"/>
          </a:p>
        </p:txBody>
      </p:sp>
      <p:sp>
        <p:nvSpPr>
          <p:cNvPr id="33" name="Text Box 6"/>
          <p:cNvSpPr txBox="1">
            <a:spLocks noChangeArrowheads="1"/>
          </p:cNvSpPr>
          <p:nvPr/>
        </p:nvSpPr>
        <p:spPr bwMode="auto">
          <a:xfrm>
            <a:off x="1849612" y="3979807"/>
            <a:ext cx="725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eggs</a:t>
            </a:r>
            <a:endParaRPr lang="zh-TW" altLang="en-US" b="0" dirty="0">
              <a:solidFill>
                <a:schemeClr val="tx2"/>
              </a:solidFill>
            </a:endParaRPr>
          </a:p>
        </p:txBody>
      </p: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2575099" y="3979807"/>
            <a:ext cx="885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>
                <a:solidFill>
                  <a:schemeClr val="tx2"/>
                </a:solidFill>
              </a:rPr>
              <a:t>butter</a:t>
            </a:r>
            <a:endParaRPr lang="zh-TW" altLang="en-US" dirty="0"/>
          </a:p>
        </p:txBody>
      </p:sp>
      <p:sp>
        <p:nvSpPr>
          <p:cNvPr id="35" name="Text Box 7"/>
          <p:cNvSpPr txBox="1">
            <a:spLocks noChangeArrowheads="1"/>
          </p:cNvSpPr>
          <p:nvPr/>
        </p:nvSpPr>
        <p:spPr bwMode="auto">
          <a:xfrm>
            <a:off x="4283968" y="3986479"/>
            <a:ext cx="846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bread</a:t>
            </a:r>
            <a:endParaRPr lang="zh-TW" altLang="en-US" dirty="0"/>
          </a:p>
        </p:txBody>
      </p:sp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5173087" y="3977187"/>
            <a:ext cx="10550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chicken</a:t>
            </a:r>
            <a:endParaRPr lang="zh-TW" altLang="en-US" dirty="0"/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3523951" y="3995772"/>
            <a:ext cx="6880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i="1" dirty="0" smtClean="0">
                <a:solidFill>
                  <a:schemeClr val="tx2"/>
                </a:solidFill>
              </a:rPr>
              <a:t>nuts</a:t>
            </a:r>
            <a:endParaRPr lang="zh-TW" altLang="en-US" dirty="0"/>
          </a:p>
        </p:txBody>
      </p:sp>
      <p:sp>
        <p:nvSpPr>
          <p:cNvPr id="27" name="日期版面配置區 2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8" name="頁尾版面配置區 3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3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3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/>
      <p:bldP spid="26" grpId="0"/>
      <p:bldP spid="28" grpId="0"/>
      <p:bldP spid="29" grpId="0"/>
      <p:bldP spid="30" grpId="0"/>
      <p:bldP spid="31" grpId="0" animBg="1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Axioms for the ADT List 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>
                <a:ea typeface="新細明體" charset="-120"/>
              </a:rPr>
              <a:t>(new List()).</a:t>
            </a:r>
            <a:r>
              <a:rPr lang="en-US" altLang="zh-TW" sz="2800" dirty="0" err="1" smtClean="0">
                <a:ea typeface="新細明體" charset="-120"/>
              </a:rPr>
              <a:t>isEmpty</a:t>
            </a:r>
            <a:r>
              <a:rPr lang="en-US" altLang="zh-TW" sz="2800" dirty="0" smtClean="0">
                <a:ea typeface="新細明體" charset="-120"/>
              </a:rPr>
              <a:t>() = true</a:t>
            </a:r>
          </a:p>
          <a:p>
            <a:r>
              <a:rPr lang="en-US" altLang="zh-TW" sz="2800" dirty="0" smtClean="0">
                <a:ea typeface="新細明體" charset="-120"/>
              </a:rPr>
              <a:t>(new List()).</a:t>
            </a:r>
            <a:r>
              <a:rPr lang="en-US" altLang="zh-TW" sz="2800" dirty="0" err="1" smtClean="0">
                <a:ea typeface="新細明體" charset="-120"/>
              </a:rPr>
              <a:t>getLength</a:t>
            </a:r>
            <a:r>
              <a:rPr lang="en-US" altLang="zh-TW" sz="2800" dirty="0" smtClean="0">
                <a:ea typeface="新細明體" charset="-120"/>
              </a:rPr>
              <a:t>() = 0</a:t>
            </a:r>
          </a:p>
          <a:p>
            <a:r>
              <a:rPr lang="en-US" altLang="zh-TW" sz="2800" dirty="0" err="1" smtClean="0">
                <a:ea typeface="新細明體" charset="-120"/>
              </a:rPr>
              <a:t>aList.getLength</a:t>
            </a:r>
            <a:r>
              <a:rPr lang="en-US" altLang="zh-TW" sz="2800" dirty="0" smtClean="0">
                <a:ea typeface="新細明體" charset="-120"/>
              </a:rPr>
              <a:t>()=(</a:t>
            </a:r>
            <a:r>
              <a:rPr lang="en-US" altLang="zh-TW" sz="2800" dirty="0" err="1" smtClean="0">
                <a:ea typeface="新細明體" charset="-120"/>
              </a:rPr>
              <a:t>aList.insert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, x)).</a:t>
            </a:r>
            <a:r>
              <a:rPr lang="en-US" altLang="zh-TW" sz="2800" dirty="0" err="1" smtClean="0">
                <a:ea typeface="新細明體" charset="-120"/>
              </a:rPr>
              <a:t>getLength</a:t>
            </a:r>
            <a:r>
              <a:rPr lang="en-US" altLang="zh-TW" sz="2800" dirty="0" smtClean="0">
                <a:ea typeface="新細明體" charset="-120"/>
              </a:rPr>
              <a:t>() - 1</a:t>
            </a:r>
          </a:p>
          <a:p>
            <a:r>
              <a:rPr lang="en-US" altLang="zh-TW" sz="2800" dirty="0" err="1" smtClean="0">
                <a:ea typeface="新細明體" charset="-120"/>
              </a:rPr>
              <a:t>aList.getLength</a:t>
            </a:r>
            <a:r>
              <a:rPr lang="en-US" altLang="zh-TW" sz="2800" dirty="0" smtClean="0">
                <a:ea typeface="新細明體" charset="-120"/>
              </a:rPr>
              <a:t>()=(</a:t>
            </a:r>
            <a:r>
              <a:rPr lang="en-US" altLang="zh-TW" sz="2800" dirty="0" err="1" smtClean="0">
                <a:ea typeface="新細明體" charset="-120"/>
              </a:rPr>
              <a:t>aList.remove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)).</a:t>
            </a:r>
            <a:r>
              <a:rPr lang="en-US" altLang="zh-TW" sz="2800" dirty="0" err="1" smtClean="0">
                <a:ea typeface="新細明體" charset="-120"/>
              </a:rPr>
              <a:t>getLength</a:t>
            </a:r>
            <a:r>
              <a:rPr lang="en-US" altLang="zh-TW" sz="2800" dirty="0" smtClean="0">
                <a:ea typeface="新細明體" charset="-120"/>
              </a:rPr>
              <a:t>() + 1</a:t>
            </a:r>
          </a:p>
          <a:p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aList.insert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, item)).</a:t>
            </a:r>
            <a:r>
              <a:rPr lang="en-US" altLang="zh-TW" sz="2800" dirty="0" err="1" smtClean="0">
                <a:ea typeface="新細明體" charset="-120"/>
              </a:rPr>
              <a:t>isEmpty</a:t>
            </a:r>
            <a:r>
              <a:rPr lang="en-US" altLang="zh-TW" sz="2800" dirty="0" smtClean="0">
                <a:ea typeface="新細明體" charset="-120"/>
              </a:rPr>
              <a:t>() = false</a:t>
            </a:r>
          </a:p>
          <a:p>
            <a:r>
              <a:rPr lang="en-US" altLang="zh-TW" sz="2800" dirty="0" smtClean="0">
                <a:ea typeface="新細明體" charset="-120"/>
              </a:rPr>
              <a:t>(new List()).remove(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 = false</a:t>
            </a:r>
          </a:p>
          <a:p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aList.insert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, x)).remove(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 = </a:t>
            </a:r>
            <a:r>
              <a:rPr lang="en-US" altLang="zh-TW" sz="2800" dirty="0" err="1" smtClean="0">
                <a:ea typeface="新細明體" charset="-120"/>
              </a:rPr>
              <a:t>aList</a:t>
            </a:r>
            <a:endParaRPr lang="en-US" altLang="zh-TW" sz="2800" dirty="0" smtClean="0">
              <a:ea typeface="新細明體" charset="-120"/>
            </a:endParaRPr>
          </a:p>
          <a:p>
            <a:endParaRPr lang="en-US" altLang="zh-TW" sz="2800" dirty="0" smtClean="0">
              <a:ea typeface="新細明體" charset="-120"/>
            </a:endParaRPr>
          </a:p>
          <a:p>
            <a:pPr>
              <a:buNone/>
            </a:pPr>
            <a:r>
              <a:rPr lang="en-US" altLang="zh-TW" sz="2600" dirty="0" smtClean="0">
                <a:ea typeface="新細明體" charset="-120"/>
              </a:rPr>
              <a:t>Note: insert and remove are assumed here to return the updated list (when the operations are successful).</a:t>
            </a:r>
            <a:endParaRPr lang="zh-TW" altLang="en-US" sz="2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Axioms for the ADT List 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>
                <a:ea typeface="新細明體" charset="-120"/>
              </a:rPr>
              <a:t>(new List()).</a:t>
            </a:r>
            <a:r>
              <a:rPr lang="en-US" altLang="zh-TW" sz="2800" dirty="0" err="1" smtClean="0">
                <a:ea typeface="新細明體" charset="-120"/>
              </a:rPr>
              <a:t>getEntry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 = error</a:t>
            </a:r>
          </a:p>
          <a:p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aList.insert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, x)).</a:t>
            </a:r>
            <a:r>
              <a:rPr lang="en-US" altLang="zh-TW" sz="2800" dirty="0" err="1" smtClean="0">
                <a:ea typeface="新細明體" charset="-120"/>
              </a:rPr>
              <a:t>getEntry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 = x</a:t>
            </a:r>
          </a:p>
          <a:p>
            <a:r>
              <a:rPr lang="en-US" altLang="zh-TW" sz="2800" dirty="0" err="1" smtClean="0">
                <a:ea typeface="新細明體" charset="-120"/>
              </a:rPr>
              <a:t>aList.getEntry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 = (</a:t>
            </a:r>
            <a:r>
              <a:rPr lang="en-US" altLang="zh-TW" sz="2800" dirty="0" err="1" smtClean="0">
                <a:ea typeface="新細明體" charset="-120"/>
              </a:rPr>
              <a:t>aList.insert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, x)).</a:t>
            </a:r>
            <a:r>
              <a:rPr lang="en-US" altLang="zh-TW" sz="2800" dirty="0" err="1" smtClean="0">
                <a:ea typeface="新細明體" charset="-120"/>
              </a:rPr>
              <a:t>getEntry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 + 1)</a:t>
            </a:r>
          </a:p>
          <a:p>
            <a:r>
              <a:rPr lang="en-US" altLang="zh-TW" sz="2800" dirty="0" err="1" smtClean="0">
                <a:ea typeface="新細明體" charset="-120"/>
              </a:rPr>
              <a:t>aList.getEntry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 + 1) = (</a:t>
            </a:r>
            <a:r>
              <a:rPr lang="en-US" altLang="zh-TW" sz="2800" dirty="0" err="1" smtClean="0">
                <a:ea typeface="新細明體" charset="-120"/>
              </a:rPr>
              <a:t>aList.remove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)).</a:t>
            </a:r>
            <a:r>
              <a:rPr lang="en-US" altLang="zh-TW" sz="2800" dirty="0" err="1" smtClean="0">
                <a:ea typeface="新細明體" charset="-120"/>
              </a:rPr>
              <a:t>getEntry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</a:t>
            </a:r>
          </a:p>
          <a:p>
            <a:r>
              <a:rPr lang="en-US" altLang="zh-TW" sz="2800" dirty="0" smtClean="0">
                <a:ea typeface="新細明體" charset="-120"/>
              </a:rPr>
              <a:t>(new List()).</a:t>
            </a:r>
            <a:r>
              <a:rPr lang="en-US" altLang="zh-TW" sz="2800" dirty="0" err="1" smtClean="0">
                <a:ea typeface="新細明體" charset="-120"/>
              </a:rPr>
              <a:t>setEntry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, x) = error</a:t>
            </a:r>
          </a:p>
          <a:p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aList.setEntry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, x)).</a:t>
            </a:r>
            <a:r>
              <a:rPr lang="en-US" altLang="zh-TW" sz="2800" dirty="0" err="1" smtClean="0">
                <a:ea typeface="新細明體" charset="-120"/>
              </a:rPr>
              <a:t>getEntry</a:t>
            </a:r>
            <a:r>
              <a:rPr lang="en-US" altLang="zh-TW" sz="2800" dirty="0" smtClean="0">
                <a:ea typeface="新細明體" charset="-120"/>
              </a:rPr>
              <a:t>(</a:t>
            </a:r>
            <a:r>
              <a:rPr lang="en-US" altLang="zh-TW" sz="2800" dirty="0" err="1" smtClean="0">
                <a:ea typeface="新細明體" charset="-120"/>
              </a:rPr>
              <a:t>i</a:t>
            </a:r>
            <a:r>
              <a:rPr lang="en-US" altLang="zh-TW" sz="2800" dirty="0" smtClean="0">
                <a:ea typeface="新細明體" charset="-120"/>
              </a:rPr>
              <a:t>) = x</a:t>
            </a:r>
          </a:p>
          <a:p>
            <a:endParaRPr lang="en-US" altLang="zh-TW" sz="2800" dirty="0" smtClean="0">
              <a:ea typeface="新細明體" charset="-120"/>
            </a:endParaRPr>
          </a:p>
          <a:p>
            <a:pPr>
              <a:buNone/>
            </a:pPr>
            <a:endParaRPr lang="en-US" altLang="zh-TW" sz="2600" dirty="0" smtClean="0">
              <a:ea typeface="新細明體" charset="-120"/>
            </a:endParaRPr>
          </a:p>
          <a:p>
            <a:pPr>
              <a:buNone/>
            </a:pPr>
            <a:r>
              <a:rPr lang="en-US" altLang="zh-TW" sz="2600" dirty="0" smtClean="0">
                <a:ea typeface="新細明體" charset="-120"/>
              </a:rPr>
              <a:t>Note: insert and remove are assumed here to return the updated list (when the operations are successful).</a:t>
            </a:r>
            <a:endParaRPr lang="zh-TW" altLang="en-US" sz="2600" dirty="0" smtClean="0"/>
          </a:p>
          <a:p>
            <a:endParaRPr lang="en-US" altLang="zh-TW" sz="2800" dirty="0" smtClean="0">
              <a:ea typeface="新細明體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12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Using the List Operations (1/3)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Displaying the items on a list: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1143000" y="1973738"/>
            <a:ext cx="7029400" cy="2031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b="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Displays the items on the list </a:t>
            </a:r>
            <a:r>
              <a:rPr lang="en-US" altLang="zh-TW" b="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aList</a:t>
            </a:r>
            <a:r>
              <a:rPr lang="en-US" altLang="zh-TW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.</a:t>
            </a:r>
          </a:p>
          <a:p>
            <a:pPr>
              <a:defRPr/>
            </a:pPr>
            <a:r>
              <a:rPr lang="en-US" altLang="zh-TW" b="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displayList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b="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aList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endParaRPr lang="en-US" altLang="zh-TW" b="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for</a:t>
            </a:r>
            <a:r>
              <a:rPr lang="en-US" altLang="zh-TW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(position = 1 </a:t>
            </a:r>
            <a:r>
              <a:rPr lang="en-US" altLang="zh-TW" b="0" i="1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through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b="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aList.getLength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()) {  </a:t>
            </a:r>
          </a:p>
          <a:p>
            <a:pPr>
              <a:defRPr/>
            </a:pPr>
            <a:r>
              <a:rPr lang="en-US" altLang="zh-TW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b="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dataItem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b="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aList.getEntry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(position)</a:t>
            </a:r>
            <a:endParaRPr lang="en-US" altLang="zh-TW" b="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b="0" i="1" dirty="0">
                <a:solidFill>
                  <a:schemeClr val="tx2"/>
                </a:solidFill>
                <a:latin typeface="Lucida Sans Typewriter" panose="020B0509030504030204" pitchFamily="49" charset="0"/>
              </a:rPr>
              <a:t>Display</a:t>
            </a:r>
            <a:r>
              <a:rPr lang="en-US" altLang="zh-TW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dataItem</a:t>
            </a:r>
            <a:endParaRPr lang="en-US" altLang="zh-TW" b="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}</a:t>
            </a:r>
            <a:endParaRPr lang="zh-TW" altLang="en-US" b="0" dirty="0"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13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Using List Operations (2/3)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Replace an item:</a:t>
            </a:r>
            <a:endParaRPr lang="en-US" altLang="zh-TW" sz="2800" kern="1200" dirty="0" smtClean="0">
              <a:solidFill>
                <a:schemeClr val="tx2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Note that </a:t>
            </a:r>
            <a:r>
              <a:rPr lang="en-US" altLang="zh-TW" sz="2600" dirty="0" err="1" smtClean="0">
                <a:solidFill>
                  <a:schemeClr val="tx2"/>
                </a:solidFill>
                <a:latin typeface="Lucida Console" pitchFamily="49" charset="0"/>
              </a:rPr>
              <a:t>displayList</a:t>
            </a:r>
            <a:r>
              <a:rPr lang="en-US" altLang="zh-TW" sz="2800" dirty="0" smtClean="0">
                <a:solidFill>
                  <a:schemeClr val="tx2"/>
                </a:solidFill>
              </a:rPr>
              <a:t> and </a:t>
            </a:r>
            <a:r>
              <a:rPr lang="en-US" altLang="zh-TW" sz="2600" kern="1200" dirty="0" smtClean="0">
                <a:solidFill>
                  <a:schemeClr val="tx2"/>
                </a:solidFill>
                <a:latin typeface="Lucida Console" pitchFamily="49" charset="0"/>
              </a:rPr>
              <a:t>replace</a:t>
            </a:r>
            <a:r>
              <a:rPr lang="en-US" altLang="zh-TW" sz="2800" kern="1200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altLang="zh-TW" sz="2800" dirty="0" smtClean="0">
                <a:solidFill>
                  <a:schemeClr val="tx2"/>
                </a:solidFill>
              </a:rPr>
              <a:t>do not depend on </a:t>
            </a:r>
            <a:r>
              <a:rPr lang="en-US" altLang="zh-TW" sz="2800" i="1" u="sng" dirty="0" smtClean="0">
                <a:solidFill>
                  <a:schemeClr val="tx2"/>
                </a:solidFill>
              </a:rPr>
              <a:t>how</a:t>
            </a:r>
            <a:r>
              <a:rPr lang="en-US" altLang="zh-TW" sz="2800" dirty="0" smtClean="0">
                <a:solidFill>
                  <a:schemeClr val="tx2"/>
                </a:solidFill>
              </a:rPr>
              <a:t> we would implement the list.</a:t>
            </a:r>
          </a:p>
          <a:p>
            <a:pPr eaLnBrk="1" hangingPunct="1">
              <a:lnSpc>
                <a:spcPct val="80000"/>
              </a:lnSpc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1143000" y="1916833"/>
            <a:ext cx="7029400" cy="28623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b="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Replace the </a:t>
            </a:r>
            <a:r>
              <a:rPr lang="en-US" altLang="zh-TW" b="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i-</a:t>
            </a:r>
            <a:r>
              <a:rPr lang="en-US" altLang="zh-TW" b="0" i="1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th</a:t>
            </a:r>
            <a:r>
              <a:rPr lang="en-US" altLang="zh-TW" b="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entry in </a:t>
            </a:r>
            <a:r>
              <a:rPr lang="en-US" altLang="zh-TW" b="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aList</a:t>
            </a:r>
            <a:r>
              <a:rPr lang="en-US" altLang="zh-TW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b="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with</a:t>
            </a:r>
            <a:r>
              <a:rPr lang="en-US" altLang="zh-TW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b="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newEntry</a:t>
            </a:r>
            <a:endParaRPr lang="en-US" altLang="zh-TW" b="0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Returns true if the replacement is successful;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otherwise returns false.</a:t>
            </a:r>
            <a:endParaRPr lang="en-US" altLang="zh-TW" b="0" i="1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replace(</a:t>
            </a:r>
            <a:r>
              <a:rPr lang="en-US" altLang="zh-TW" b="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aList</a:t>
            </a:r>
            <a:r>
              <a:rPr lang="en-US" altLang="zh-TW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newEntry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)</a:t>
            </a:r>
            <a:endParaRPr lang="en-US" altLang="zh-TW" b="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endParaRPr lang="en-US" altLang="zh-TW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 success = </a:t>
            </a:r>
            <a:r>
              <a:rPr lang="en-US" altLang="zh-TW" b="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aList.remove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b="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)</a:t>
            </a:r>
            <a:endParaRPr lang="en-US" altLang="zh-TW" b="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(success)</a:t>
            </a:r>
          </a:p>
          <a:p>
            <a:pPr>
              <a:defRPr/>
            </a:pPr>
            <a:r>
              <a:rPr lang="en-US" altLang="zh-TW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    success = </a:t>
            </a:r>
            <a:r>
              <a:rPr lang="en-US" altLang="zh-TW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aList.insert</a:t>
            </a:r>
            <a:r>
              <a:rPr lang="en-US" altLang="zh-TW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newEntry</a:t>
            </a:r>
            <a:r>
              <a:rPr lang="en-US" altLang="zh-TW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)</a:t>
            </a:r>
            <a:endParaRPr lang="en-US" altLang="zh-TW" b="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0" dirty="0" smtClean="0">
                <a:latin typeface="Lucida Sans Typewriter" panose="020B0509030504030204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 </a:t>
            </a:r>
            <a:r>
              <a:rPr lang="en-US" altLang="zh-TW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success</a:t>
            </a:r>
            <a:endParaRPr lang="zh-TW" altLang="en-US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14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Using the List Operations (3/3)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A list is not ordered.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It is the user’s responsibility to maintain a desired order.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To insert Amy, Ellen, Bob, Drew, Aaron, and Carol one by one into a list, while maintaining the list in alphabetic order: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643614" y="3845947"/>
            <a:ext cx="7960834" cy="181588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alphaList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 = a new empty list</a:t>
            </a:r>
          </a:p>
          <a:p>
            <a:pPr>
              <a:defRPr/>
            </a:pPr>
            <a:r>
              <a:rPr lang="en-US" altLang="zh-TW" sz="1600" b="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alphaList.insert</a:t>
            </a:r>
            <a:r>
              <a:rPr lang="en-US" altLang="zh-TW" sz="1600" b="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(1, “Amy”)    </a:t>
            </a:r>
            <a:r>
              <a:rPr lang="en-US" altLang="zh-TW" sz="1600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Amy</a:t>
            </a:r>
            <a:endParaRPr lang="en-US" altLang="zh-TW" sz="1600" b="0" i="1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alphaList.insert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(2, “Ellen”)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Amy Ellen </a:t>
            </a:r>
          </a:p>
          <a:p>
            <a:pPr>
              <a:defRPr/>
            </a:pPr>
            <a:r>
              <a:rPr lang="en-US" altLang="zh-TW" sz="160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alphaList.insert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(2, “Bob”)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Amy Bob Ellen</a:t>
            </a:r>
          </a:p>
          <a:p>
            <a:pPr>
              <a:defRPr/>
            </a:pPr>
            <a:r>
              <a:rPr lang="en-US" altLang="zh-TW" sz="160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alphaList.insert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(3, “Drew”)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Amy Bob Drew Ellen</a:t>
            </a:r>
          </a:p>
          <a:p>
            <a:pPr>
              <a:defRPr/>
            </a:pPr>
            <a:r>
              <a:rPr lang="en-US" altLang="zh-TW" sz="160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alphaList.insert</a:t>
            </a:r>
            <a:r>
              <a:rPr lang="en-US" altLang="zh-TW" sz="160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(1, 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“Aaron”)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Aaron Amy Bob Drew Ellen</a:t>
            </a:r>
          </a:p>
          <a:p>
            <a:pPr>
              <a:defRPr/>
            </a:pPr>
            <a:r>
              <a:rPr lang="en-US" altLang="zh-TW" sz="1600" dirty="0" err="1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alphaList.insert</a:t>
            </a:r>
            <a:r>
              <a:rPr lang="en-US" altLang="zh-TW" sz="1600" dirty="0" smtClean="0">
                <a:solidFill>
                  <a:schemeClr val="tx2"/>
                </a:solidFill>
                <a:latin typeface="Lucida Sans Typewriter" panose="020B0509030504030204" pitchFamily="49" charset="0"/>
              </a:rPr>
              <a:t>(4, “Carol”)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Aaron Amy Bob Carol Drew Ellen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15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C++ Interface for Lists (1/3)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395536" y="1628800"/>
            <a:ext cx="8454559" cy="427809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/** Interface for the ADT list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@file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ListInterface.h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#</a:t>
            </a:r>
            <a:r>
              <a:rPr lang="en-US" altLang="zh-TW" sz="1600" dirty="0" err="1" smtClean="0">
                <a:latin typeface="Lucida Sans Typewriter" panose="020B0509030504030204" pitchFamily="49" charset="0"/>
                <a:cs typeface="Courier New" pitchFamily="49" charset="0"/>
              </a:rPr>
              <a:t>ifndef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_LIST_INTERFACE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#define _LIST_INTERFACE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template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&gt; 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  <a:cs typeface="Courier New" pitchFamily="49" charset="0"/>
              </a:rPr>
              <a:t>ListInterface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{ 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public: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/** Sees whether this list is empty.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@return True if the list is empty; otherwise returns false.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isEmpty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() const = 0;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/** Gets the current number of entries in this list.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@return The integer number of entries currently in the list.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getLength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() const = 0;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b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</a:br>
            <a:endParaRPr lang="zh-TW" altLang="en-US" sz="1600" dirty="0"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7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78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7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57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78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578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16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C++ Interface for Lists (2/3)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180806" y="1268760"/>
            <a:ext cx="8855690" cy="50405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/** Inserts an entry into this list at a given position.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@pre None.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@post If 1 &lt;= position &lt;=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getLength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() + 1 and the insertion is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successful,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is at the given position in the list,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other entries are renumbered accordingly, and the returned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value is true.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param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newPosition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The list position at which to insert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param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The entry to insert into the list.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@return True if insertion is successful, or false if not.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insert(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newPosition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, const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&amp;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) = 0;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/** Removes the entry at a given position from this list.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@pre None.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@post If 1 &lt;= position &lt;=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getLength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() and the removal is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successful, the entry at the given position in the list is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removed, other items are renumbered accordingly, and the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returned value is true.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param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position The list position of the entry to remove.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@return True if removal is successful, or false if not.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remove(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position) = 0;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endParaRPr lang="zh-TW" altLang="en-US" sz="1600" dirty="0"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8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7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78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78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78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78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78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578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17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C++ Interface for Lists (3/3)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88213" y="1394767"/>
            <a:ext cx="8948283" cy="47705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/** Removes all entries from this list.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@post List contains no entries and the count of items is 0.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void clear() = 0;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/** Gets the entry at the given position in this list.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@pre 1 &lt;= position &lt;=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getLength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().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@post The desired entry has been returned.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param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position The list position of the desired entry.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@return The entry at the given position.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getEntry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position) const = 0;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endParaRPr lang="en-US" altLang="zh-TW" sz="16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/** Replaces the entry at the given position in this list.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@pre 1 &lt;= position &lt;=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getLength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().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@post The entry at the given position is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param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position The list position of the entry to replace.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param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The replacement entry. */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void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setEntry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position, const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&amp;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) = 0;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}; // end </a:t>
            </a:r>
            <a:r>
              <a:rPr lang="en-US" altLang="zh-TW" sz="1600" dirty="0" err="1" smtClean="0">
                <a:latin typeface="Lucida Sans Typewriter" panose="020B0509030504030204" pitchFamily="49" charset="0"/>
                <a:cs typeface="Courier New" pitchFamily="49" charset="0"/>
              </a:rPr>
              <a:t>ListInterface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pPr>
              <a:defRPr/>
            </a:pPr>
            <a:r>
              <a:rPr lang="en-US" altLang="zh-TW" sz="1600" dirty="0" smtClean="0">
                <a:latin typeface="Lucida Sans Typewriter" panose="020B0509030504030204" pitchFamily="49" charset="0"/>
                <a:cs typeface="Courier New" pitchFamily="49" charset="0"/>
              </a:rPr>
              <a:t>#</a:t>
            </a:r>
            <a:r>
              <a:rPr lang="en-US" altLang="zh-TW" sz="1600" dirty="0" err="1" smtClean="0">
                <a:latin typeface="Lucida Sans Typewriter" panose="020B0509030504030204" pitchFamily="49" charset="0"/>
                <a:cs typeface="Courier New" pitchFamily="49" charset="0"/>
              </a:rPr>
              <a:t>endif</a:t>
            </a:r>
            <a:endParaRPr lang="zh-TW" altLang="en-US" sz="1600" dirty="0">
              <a:latin typeface="Lucida Sans Typewriter" panose="020B0509030504030204" pitchFamily="49" charset="0"/>
              <a:cs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Lists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7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7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7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7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7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578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7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578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578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578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578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578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14407</TotalTime>
  <Words>1501</Words>
  <Application>Microsoft Office PowerPoint</Application>
  <PresentationFormat>如螢幕大小 (4:3)</PresentationFormat>
  <Paragraphs>336</Paragraphs>
  <Slides>17</Slides>
  <Notes>13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17</vt:i4>
      </vt:variant>
    </vt:vector>
  </HeadingPairs>
  <TitlesOfParts>
    <vt:vector size="28" baseType="lpstr">
      <vt:lpstr>新細明體</vt:lpstr>
      <vt:lpstr>Arial</vt:lpstr>
      <vt:lpstr>Calibri</vt:lpstr>
      <vt:lpstr>Courier New</vt:lpstr>
      <vt:lpstr>Lucida Console</vt:lpstr>
      <vt:lpstr>Lucida Sans Typewriter</vt:lpstr>
      <vt:lpstr>Times</vt:lpstr>
      <vt:lpstr>Verdana</vt:lpstr>
      <vt:lpstr>Wingdings</vt:lpstr>
      <vt:lpstr>1_Edge</vt:lpstr>
      <vt:lpstr>Office 佈景主題</vt:lpstr>
      <vt:lpstr>Lists: The ADT and Its Uses </vt:lpstr>
      <vt:lpstr>The Notion of a List (1/2)</vt:lpstr>
      <vt:lpstr>The Notion of a List (2/2)</vt:lpstr>
      <vt:lpstr>The ADT List (1/6)</vt:lpstr>
      <vt:lpstr>The ADT List (2/6)</vt:lpstr>
      <vt:lpstr>The ADT List (3/6)</vt:lpstr>
      <vt:lpstr>The ADT List (4/6)</vt:lpstr>
      <vt:lpstr>The ADT List (5/6)</vt:lpstr>
      <vt:lpstr>The ADT List (6/6)</vt:lpstr>
      <vt:lpstr>Axioms for the ADT List (1/2)</vt:lpstr>
      <vt:lpstr>Axioms for the ADT List (2/2)</vt:lpstr>
      <vt:lpstr>Using the List Operations (1/3)</vt:lpstr>
      <vt:lpstr>Using List Operations (2/3)</vt:lpstr>
      <vt:lpstr>Using the List Operations (3/3)</vt:lpstr>
      <vt:lpstr>A C++ Interface for Lists (1/3)</vt:lpstr>
      <vt:lpstr>A C++ Interface for Lists (2/3)</vt:lpstr>
      <vt:lpstr>A C++ Interface for Lists (3/3)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632</cp:revision>
  <dcterms:created xsi:type="dcterms:W3CDTF">2009-06-21T02:54:00Z</dcterms:created>
  <dcterms:modified xsi:type="dcterms:W3CDTF">2016-10-27T13:18:22Z</dcterms:modified>
</cp:coreProperties>
</file>