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9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1" r:id="rId34"/>
    <p:sldId id="292" r:id="rId35"/>
    <p:sldId id="293" r:id="rId36"/>
    <p:sldId id="294" r:id="rId37"/>
    <p:sldId id="295" r:id="rId38"/>
    <p:sldId id="290" r:id="rId39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>
      <p:cViewPr varScale="1">
        <p:scale>
          <a:sx n="166" d="100"/>
          <a:sy n="166" d="100"/>
        </p:scale>
        <p:origin x="1124" y="10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268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42ADC-8044-4F52-9ED5-D3704382FFFF}" type="datetimeFigureOut">
              <a:rPr lang="zh-TW" altLang="en-US" smtClean="0"/>
              <a:t>2018/5/11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5F0444-ED33-48AA-BCB8-9655A2BA1B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90773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5F0444-ED33-48AA-BCB8-9655A2BA1B23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026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5F0444-ED33-48AA-BCB8-9655A2BA1B23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6206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5F0444-ED33-48AA-BCB8-9655A2BA1B23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3340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 b="1"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dirty="0" smtClean="0"/>
              <a:t>按一下以編輯母片副標題樣式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E390D8-9236-4FB3-AE99-4CFDA1AE84B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7140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baseline="0">
                <a:latin typeface="Times New Roman" panose="02020603050405020304" pitchFamily="18" charset="0"/>
                <a:ea typeface="標楷體" panose="03000509000000000000" pitchFamily="65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 baseline="0">
                <a:latin typeface="Times New Roman" panose="02020603050405020304" pitchFamily="18" charset="0"/>
                <a:ea typeface="標楷體" panose="03000509000000000000" pitchFamily="65" charset="-120"/>
              </a:defRPr>
            </a:lvl1pPr>
            <a:lvl2pPr>
              <a:defRPr sz="2000" baseline="0">
                <a:latin typeface="Times New Roman" panose="02020603050405020304" pitchFamily="18" charset="0"/>
                <a:ea typeface="標楷體" panose="03000509000000000000" pitchFamily="65" charset="-120"/>
              </a:defRPr>
            </a:lvl2pPr>
            <a:lvl3pPr>
              <a:defRPr sz="1800" baseline="0">
                <a:latin typeface="Times New Roman" panose="02020603050405020304" pitchFamily="18" charset="0"/>
                <a:ea typeface="標楷體" panose="03000509000000000000" pitchFamily="65" charset="-120"/>
              </a:defRPr>
            </a:lvl3pPr>
            <a:lvl4pPr>
              <a:defRPr sz="1800" baseline="0">
                <a:latin typeface="Times New Roman" panose="02020603050405020304" pitchFamily="18" charset="0"/>
                <a:ea typeface="標楷體" panose="03000509000000000000" pitchFamily="65" charset="-120"/>
              </a:defRPr>
            </a:lvl4pPr>
            <a:lvl5pPr>
              <a:defRPr sz="1800" baseline="0">
                <a:latin typeface="Times New Roman" panose="02020603050405020304" pitchFamily="18" charset="0"/>
                <a:ea typeface="標楷體" panose="03000509000000000000" pitchFamily="65" charset="-120"/>
              </a:defRPr>
            </a:lvl5pPr>
          </a:lstStyle>
          <a:p>
            <a:pPr lvl="0"/>
            <a:r>
              <a:rPr lang="zh-TW" altLang="en-US" dirty="0" smtClean="0"/>
              <a:t>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462761-F80D-4013-8799-C7F07965E68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7498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AE68D0-6155-4A64-B095-A6CE183A753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56158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5791B3-55B7-44CC-9CD7-F649EC212E1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8306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AE5466-3E98-4292-BFFF-9304395409F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4518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7AC1D8-C5AE-408C-A93E-5670C1D7688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45294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0AAF33-8DEC-4A0F-8ABD-86E65C0FA0E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02577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188B1E-1E4C-4EB2-BF08-446EB15E00D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2726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BE37B-988A-4DA4-8841-AFF6C9CDB6A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79694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619FE6-13DB-4574-A2B1-DC6E1171FF8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17823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CCC88-FA1D-4803-8EF7-06F4ADE3A57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407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CD85940-7FA1-4CB3-B1D4-5694450903A6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19.png"/><Relationship Id="rId5" Type="http://schemas.openxmlformats.org/officeDocument/2006/relationships/image" Target="../media/image11.jpeg"/><Relationship Id="rId10" Type="http://schemas.openxmlformats.org/officeDocument/2006/relationships/image" Target="../media/image18.png"/><Relationship Id="rId4" Type="http://schemas.openxmlformats.org/officeDocument/2006/relationships/image" Target="../media/image10.jpeg"/><Relationship Id="rId9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newsroom.fb.com/Products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/>
              <a:t>推薦系統研究分享</a:t>
            </a:r>
            <a:endParaRPr lang="zh-TW" altLang="en-US" dirty="0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1143000" y="3933478"/>
            <a:ext cx="6858000" cy="1655762"/>
          </a:xfrm>
        </p:spPr>
        <p:txBody>
          <a:bodyPr/>
          <a:lstStyle/>
          <a:p>
            <a:r>
              <a:rPr lang="zh-TW" altLang="en-US" dirty="0" smtClean="0"/>
              <a:t>陳建錦</a:t>
            </a:r>
            <a:endParaRPr lang="en-US" altLang="zh-TW" dirty="0" smtClean="0"/>
          </a:p>
          <a:p>
            <a:r>
              <a:rPr lang="zh-TW" altLang="en-US" dirty="0" smtClean="0"/>
              <a:t>國立臺灣大學</a:t>
            </a:r>
            <a:endParaRPr lang="en-US" altLang="zh-TW" dirty="0" smtClean="0"/>
          </a:p>
          <a:p>
            <a:r>
              <a:rPr lang="zh-TW" altLang="en-US" dirty="0" smtClean="0"/>
              <a:t>資訊管理學</a:t>
            </a:r>
            <a:r>
              <a:rPr lang="zh-TW" altLang="en-US" dirty="0"/>
              <a:t>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Recommendation System Research What/Why/How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What?</a:t>
            </a:r>
          </a:p>
          <a:p>
            <a:pPr lvl="1"/>
            <a:r>
              <a:rPr lang="en-US" altLang="zh-TW" dirty="0" smtClean="0"/>
              <a:t>To suggest items relevant to user interests!!</a:t>
            </a:r>
          </a:p>
          <a:p>
            <a:endParaRPr lang="en-US" altLang="zh-TW" sz="400" dirty="0" smtClean="0"/>
          </a:p>
          <a:p>
            <a:r>
              <a:rPr lang="en-US" altLang="zh-TW" dirty="0" smtClean="0"/>
              <a:t>Why?</a:t>
            </a:r>
          </a:p>
          <a:p>
            <a:pPr lvl="1"/>
            <a:r>
              <a:rPr lang="en-US" altLang="zh-TW" dirty="0" smtClean="0"/>
              <a:t>The Internet now provides a great number of e-services that facilitate various activities.</a:t>
            </a:r>
          </a:p>
          <a:p>
            <a:pPr lvl="2"/>
            <a:r>
              <a:rPr lang="en-US" altLang="zh-TW" dirty="0" smtClean="0"/>
              <a:t>For instance, Netflix, one of the most popular online streaming media, currently offers more than 1,455 TV shows and 2,769 movies.</a:t>
            </a:r>
          </a:p>
          <a:p>
            <a:pPr lvl="1"/>
            <a:r>
              <a:rPr lang="en-US" altLang="zh-TW" i="1" u="sng" dirty="0" smtClean="0"/>
              <a:t>Individuals are often overwhelmed by too many items</a:t>
            </a:r>
            <a:r>
              <a:rPr lang="en-US" altLang="zh-TW" dirty="0" smtClean="0"/>
              <a:t>. </a:t>
            </a:r>
          </a:p>
          <a:p>
            <a:pPr lvl="1"/>
            <a:endParaRPr lang="en-US" altLang="zh-TW" sz="400" dirty="0" smtClean="0"/>
          </a:p>
          <a:p>
            <a:r>
              <a:rPr lang="en-US" altLang="zh-TW" dirty="0" smtClean="0"/>
              <a:t>How?</a:t>
            </a:r>
          </a:p>
          <a:p>
            <a:pPr lvl="1"/>
            <a:r>
              <a:rPr lang="en-US" altLang="zh-TW" dirty="0" smtClean="0"/>
              <a:t>Recommendation systems analyze user behavior </a:t>
            </a:r>
            <a:r>
              <a:rPr lang="en-US" altLang="zh-TW" sz="1400" dirty="0" smtClean="0"/>
              <a:t>(e.g., the ratings of items made by users)</a:t>
            </a:r>
            <a:r>
              <a:rPr lang="en-US" altLang="zh-TW" dirty="0" smtClean="0"/>
              <a:t> to acquire </a:t>
            </a:r>
            <a:r>
              <a:rPr lang="en-US" altLang="zh-TW" b="1" dirty="0" smtClean="0">
                <a:solidFill>
                  <a:srgbClr val="FF0000"/>
                </a:solidFill>
              </a:rPr>
              <a:t>user preferences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Then suggest items relevant to the preferences.</a:t>
            </a:r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5386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Something about Recommendation Systems 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It is not a new problem~~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sz="1000" dirty="0"/>
          </a:p>
          <a:p>
            <a:r>
              <a:rPr lang="en-US" altLang="zh-TW" dirty="0" smtClean="0"/>
              <a:t>And is </a:t>
            </a:r>
            <a:r>
              <a:rPr lang="en-US" altLang="zh-TW" b="1" dirty="0" smtClean="0">
                <a:solidFill>
                  <a:srgbClr val="FF0000"/>
                </a:solidFill>
              </a:rPr>
              <a:t>everywhere</a:t>
            </a:r>
            <a:r>
              <a:rPr lang="en-US" altLang="zh-TW" dirty="0" smtClean="0"/>
              <a:t>…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3</a:t>
            </a:fld>
            <a:endParaRPr lang="en-US" altLang="zh-TW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29" y="2041575"/>
            <a:ext cx="4450085" cy="1145566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 rot="21038068">
            <a:off x="1779603" y="2830248"/>
            <a:ext cx="2121093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published in 1994!!</a:t>
            </a:r>
            <a:endParaRPr lang="zh-TW" altLang="en-US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3933056"/>
            <a:ext cx="3816424" cy="2807534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8871" y="3278422"/>
            <a:ext cx="4339267" cy="2048675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9606" y="4365104"/>
            <a:ext cx="2795864" cy="239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71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Something about Recommendation </a:t>
            </a:r>
            <a:r>
              <a:rPr lang="en-US" altLang="zh-TW" dirty="0" smtClean="0"/>
              <a:t>Systems 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But … new </a:t>
            </a:r>
            <a:r>
              <a:rPr lang="en-US" altLang="zh-TW" sz="2800" b="1" dirty="0" smtClean="0">
                <a:solidFill>
                  <a:srgbClr val="FF0000"/>
                </a:solidFill>
              </a:rPr>
              <a:t>data mining </a:t>
            </a:r>
            <a:r>
              <a:rPr lang="en-US" altLang="zh-TW" sz="2800" dirty="0" smtClean="0"/>
              <a:t>techniques would help develop effective recommendation methods!!</a:t>
            </a:r>
          </a:p>
          <a:p>
            <a:endParaRPr lang="en-US" altLang="zh-TW" sz="2800" dirty="0"/>
          </a:p>
          <a:p>
            <a:r>
              <a:rPr lang="en-US" altLang="zh-TW" sz="2800" dirty="0" smtClean="0"/>
              <a:t>In this presentation:</a:t>
            </a:r>
          </a:p>
          <a:p>
            <a:pPr lvl="1"/>
            <a:r>
              <a:rPr lang="en-US" altLang="zh-TW" sz="2400" dirty="0" smtClean="0"/>
              <a:t>We first introduce well-known recommendation methods.</a:t>
            </a:r>
          </a:p>
          <a:p>
            <a:pPr lvl="1"/>
            <a:r>
              <a:rPr lang="en-US" altLang="zh-TW" sz="2400" dirty="0" smtClean="0"/>
              <a:t>Then, talk about some recommendation works we have investigated.</a:t>
            </a:r>
          </a:p>
          <a:p>
            <a:pPr lvl="2"/>
            <a:endParaRPr lang="zh-TW" altLang="en-US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39923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Well-known Recommendation Methods (1/8)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Collaborative Filtering </a:t>
            </a:r>
            <a:r>
              <a:rPr lang="en-US" altLang="zh-TW" sz="1600" dirty="0" smtClean="0"/>
              <a:t>(CF)</a:t>
            </a:r>
            <a:endParaRPr lang="en-US" altLang="zh-TW" dirty="0" smtClean="0"/>
          </a:p>
          <a:p>
            <a:pPr lvl="1"/>
            <a:r>
              <a:rPr lang="en-US" altLang="zh-TW" i="1" dirty="0" smtClean="0"/>
              <a:t>Like-minded people prefer similar items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The method first identifies a set of </a:t>
            </a:r>
            <a:r>
              <a:rPr lang="en-US" altLang="zh-TW" b="1" dirty="0" smtClean="0">
                <a:solidFill>
                  <a:srgbClr val="FF0000"/>
                </a:solidFill>
              </a:rPr>
              <a:t>reference users </a:t>
            </a:r>
            <a:r>
              <a:rPr lang="en-US" altLang="zh-TW" dirty="0" smtClean="0"/>
              <a:t>whose preferences are similar to those of a target user.</a:t>
            </a:r>
          </a:p>
          <a:p>
            <a:pPr lvl="1"/>
            <a:r>
              <a:rPr lang="en-US" altLang="zh-TW" u="sng" dirty="0" smtClean="0"/>
              <a:t>Then, items </a:t>
            </a:r>
            <a:r>
              <a:rPr lang="en-US" altLang="zh-TW" u="sng" dirty="0"/>
              <a:t>that interest the reference users</a:t>
            </a:r>
            <a:r>
              <a:rPr lang="en-US" altLang="zh-TW" dirty="0"/>
              <a:t> </a:t>
            </a:r>
            <a:r>
              <a:rPr lang="en-US" altLang="zh-TW" dirty="0" smtClean="0"/>
              <a:t>are </a:t>
            </a:r>
            <a:r>
              <a:rPr lang="en-US" altLang="zh-TW" dirty="0"/>
              <a:t>recommended to the target </a:t>
            </a:r>
            <a:r>
              <a:rPr lang="en-US" altLang="zh-TW" dirty="0" smtClean="0"/>
              <a:t>user.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5</a:t>
            </a:fld>
            <a:endParaRPr lang="en-US" altLang="zh-TW"/>
          </a:p>
        </p:txBody>
      </p:sp>
      <p:grpSp>
        <p:nvGrpSpPr>
          <p:cNvPr id="20" name="群組 19"/>
          <p:cNvGrpSpPr/>
          <p:nvPr/>
        </p:nvGrpSpPr>
        <p:grpSpPr>
          <a:xfrm>
            <a:off x="2843808" y="4310315"/>
            <a:ext cx="504056" cy="1224136"/>
            <a:chOff x="1835696" y="4293096"/>
            <a:chExt cx="504056" cy="1224136"/>
          </a:xfrm>
        </p:grpSpPr>
        <p:sp>
          <p:nvSpPr>
            <p:cNvPr id="5" name="橢圓 4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1" name="直線接點 10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接點 12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接點 16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接點 17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字方塊 18"/>
          <p:cNvSpPr txBox="1"/>
          <p:nvPr/>
        </p:nvSpPr>
        <p:spPr>
          <a:xfrm>
            <a:off x="2483768" y="5534451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target user</a:t>
            </a:r>
            <a:endParaRPr lang="zh-TW" altLang="en-US" dirty="0"/>
          </a:p>
        </p:txBody>
      </p:sp>
      <p:grpSp>
        <p:nvGrpSpPr>
          <p:cNvPr id="21" name="群組 20"/>
          <p:cNvGrpSpPr/>
          <p:nvPr/>
        </p:nvGrpSpPr>
        <p:grpSpPr>
          <a:xfrm>
            <a:off x="5736659" y="3696571"/>
            <a:ext cx="360040" cy="757760"/>
            <a:chOff x="1835696" y="4293096"/>
            <a:chExt cx="504056" cy="1224136"/>
          </a:xfrm>
        </p:grpSpPr>
        <p:sp>
          <p:nvSpPr>
            <p:cNvPr id="22" name="橢圓 21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23" name="直線接點 22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接點 25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接點 26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群組 27"/>
          <p:cNvGrpSpPr/>
          <p:nvPr/>
        </p:nvGrpSpPr>
        <p:grpSpPr>
          <a:xfrm>
            <a:off x="5376619" y="4579507"/>
            <a:ext cx="360040" cy="757760"/>
            <a:chOff x="1835696" y="4293096"/>
            <a:chExt cx="504056" cy="1224136"/>
          </a:xfrm>
        </p:grpSpPr>
        <p:sp>
          <p:nvSpPr>
            <p:cNvPr id="29" name="橢圓 28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30" name="直線接點 29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接點 30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接點 31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接點 32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接點 33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群組 34"/>
          <p:cNvGrpSpPr/>
          <p:nvPr/>
        </p:nvGrpSpPr>
        <p:grpSpPr>
          <a:xfrm>
            <a:off x="6279399" y="4172839"/>
            <a:ext cx="360040" cy="757760"/>
            <a:chOff x="1835696" y="4293096"/>
            <a:chExt cx="504056" cy="1224136"/>
          </a:xfrm>
        </p:grpSpPr>
        <p:sp>
          <p:nvSpPr>
            <p:cNvPr id="36" name="橢圓 35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37" name="直線接點 36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接點 37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接點 38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接點 39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接點 40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群組 41"/>
          <p:cNvGrpSpPr/>
          <p:nvPr/>
        </p:nvGrpSpPr>
        <p:grpSpPr>
          <a:xfrm>
            <a:off x="6110095" y="5141797"/>
            <a:ext cx="360040" cy="757760"/>
            <a:chOff x="1835696" y="4293096"/>
            <a:chExt cx="504056" cy="1224136"/>
          </a:xfrm>
        </p:grpSpPr>
        <p:sp>
          <p:nvSpPr>
            <p:cNvPr id="43" name="橢圓 42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44" name="直線接點 43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接點 44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接點 45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接點 46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接點 47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文字方塊 48"/>
          <p:cNvSpPr txBox="1"/>
          <p:nvPr/>
        </p:nvSpPr>
        <p:spPr>
          <a:xfrm>
            <a:off x="5232603" y="5939988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reference users</a:t>
            </a:r>
            <a:endParaRPr lang="zh-TW" altLang="en-US" dirty="0"/>
          </a:p>
        </p:txBody>
      </p:sp>
      <p:sp>
        <p:nvSpPr>
          <p:cNvPr id="50" name="弧形箭號 (下彎) 49"/>
          <p:cNvSpPr/>
          <p:nvPr/>
        </p:nvSpPr>
        <p:spPr>
          <a:xfrm>
            <a:off x="3851920" y="3734251"/>
            <a:ext cx="1152128" cy="49720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51" name="弧形箭號 (下彎) 50"/>
          <p:cNvSpPr/>
          <p:nvPr/>
        </p:nvSpPr>
        <p:spPr>
          <a:xfrm rot="10800000">
            <a:off x="3851920" y="5457737"/>
            <a:ext cx="1080120" cy="47314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pic>
        <p:nvPicPr>
          <p:cNvPr id="1026" name="Picture 2" descr="ãmovieãçåçæå°çµæ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101" y="6040488"/>
            <a:ext cx="673468" cy="223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ãmovieãçåçæå°çµæ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835" y="6110236"/>
            <a:ext cx="645586" cy="36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ãmovieãçåçæå°çµæ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139" y="5960000"/>
            <a:ext cx="623980" cy="409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687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9" grpId="0"/>
      <p:bldP spid="50" grpId="0" animBg="1"/>
      <p:bldP spid="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Well-known Recommendation Methods </a:t>
            </a:r>
            <a:r>
              <a:rPr lang="en-US" altLang="zh-TW" dirty="0" smtClean="0"/>
              <a:t>(2/8)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But … how to identify the reference users?</a:t>
            </a:r>
          </a:p>
          <a:p>
            <a:pPr lvl="1"/>
            <a:r>
              <a:rPr lang="en-US" altLang="zh-TW" dirty="0" smtClean="0"/>
              <a:t>Based on user behavior data </a:t>
            </a:r>
            <a:r>
              <a:rPr lang="en-US" altLang="zh-TW" sz="1400" dirty="0" smtClean="0"/>
              <a:t>(e.g., ratings or purchase records)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Correlation coefficient, cosine similarity, or </a:t>
            </a:r>
            <a:r>
              <a:rPr lang="en-US" altLang="zh-TW" dirty="0" err="1" smtClean="0"/>
              <a:t>Jaccard</a:t>
            </a:r>
            <a:r>
              <a:rPr lang="en-US" altLang="zh-TW" dirty="0" smtClean="0"/>
              <a:t> coefficient. </a:t>
            </a:r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6</a:t>
            </a:fld>
            <a:endParaRPr lang="en-US" altLang="zh-TW"/>
          </a:p>
        </p:txBody>
      </p:sp>
      <p:grpSp>
        <p:nvGrpSpPr>
          <p:cNvPr id="6" name="群組 5"/>
          <p:cNvGrpSpPr/>
          <p:nvPr/>
        </p:nvGrpSpPr>
        <p:grpSpPr>
          <a:xfrm>
            <a:off x="2762638" y="3178289"/>
            <a:ext cx="360040" cy="757760"/>
            <a:chOff x="1835696" y="4293096"/>
            <a:chExt cx="504056" cy="1224136"/>
          </a:xfrm>
        </p:grpSpPr>
        <p:sp>
          <p:nvSpPr>
            <p:cNvPr id="7" name="橢圓 6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8" name="直線接點 7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接點 8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接點 9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接點 10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接點 11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群組 12"/>
          <p:cNvGrpSpPr/>
          <p:nvPr/>
        </p:nvGrpSpPr>
        <p:grpSpPr>
          <a:xfrm>
            <a:off x="4058782" y="3177275"/>
            <a:ext cx="360040" cy="757760"/>
            <a:chOff x="1835696" y="4293096"/>
            <a:chExt cx="504056" cy="1224136"/>
          </a:xfrm>
        </p:grpSpPr>
        <p:sp>
          <p:nvSpPr>
            <p:cNvPr id="14" name="橢圓 13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5" name="直線接點 14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接點 16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接點 17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接點 18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群組 19"/>
          <p:cNvGrpSpPr/>
          <p:nvPr/>
        </p:nvGrpSpPr>
        <p:grpSpPr>
          <a:xfrm>
            <a:off x="4966734" y="3177275"/>
            <a:ext cx="360040" cy="757760"/>
            <a:chOff x="1835696" y="4293096"/>
            <a:chExt cx="504056" cy="1224136"/>
          </a:xfrm>
        </p:grpSpPr>
        <p:sp>
          <p:nvSpPr>
            <p:cNvPr id="21" name="橢圓 20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22" name="直線接點 21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接點 22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接點 25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群組 26"/>
          <p:cNvGrpSpPr/>
          <p:nvPr/>
        </p:nvGrpSpPr>
        <p:grpSpPr>
          <a:xfrm>
            <a:off x="5741537" y="3177275"/>
            <a:ext cx="360040" cy="757760"/>
            <a:chOff x="1835696" y="4293096"/>
            <a:chExt cx="504056" cy="1224136"/>
          </a:xfrm>
        </p:grpSpPr>
        <p:sp>
          <p:nvSpPr>
            <p:cNvPr id="28" name="橢圓 27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29" name="直線接點 28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接點 29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接點 30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接點 31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接點 32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文字方塊 33"/>
          <p:cNvSpPr txBox="1"/>
          <p:nvPr/>
        </p:nvSpPr>
        <p:spPr>
          <a:xfrm>
            <a:off x="6435046" y="3322305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dirty="0" smtClean="0"/>
              <a:t>…</a:t>
            </a:r>
            <a:endParaRPr lang="zh-TW" altLang="en-US" b="1" dirty="0"/>
          </a:p>
        </p:txBody>
      </p:sp>
      <p:graphicFrame>
        <p:nvGraphicFramePr>
          <p:cNvPr id="35" name="表格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558049"/>
              </p:ext>
            </p:extLst>
          </p:nvPr>
        </p:nvGraphicFramePr>
        <p:xfrm>
          <a:off x="2692944" y="4049038"/>
          <a:ext cx="511681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681">
                  <a:extLst>
                    <a:ext uri="{9D8B030D-6E8A-4147-A177-3AD203B41FA5}">
                      <a16:colId xmlns:a16="http://schemas.microsoft.com/office/drawing/2014/main" val="1041112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108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1814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6633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…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221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?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22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2552838"/>
                  </a:ext>
                </a:extLst>
              </a:tr>
            </a:tbl>
          </a:graphicData>
        </a:graphic>
      </p:graphicFrame>
      <p:graphicFrame>
        <p:nvGraphicFramePr>
          <p:cNvPr id="36" name="表格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222910"/>
              </p:ext>
            </p:extLst>
          </p:nvPr>
        </p:nvGraphicFramePr>
        <p:xfrm>
          <a:off x="3986774" y="4049593"/>
          <a:ext cx="511681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681">
                  <a:extLst>
                    <a:ext uri="{9D8B030D-6E8A-4147-A177-3AD203B41FA5}">
                      <a16:colId xmlns:a16="http://schemas.microsoft.com/office/drawing/2014/main" val="1041112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?</a:t>
                      </a:r>
                      <a:endParaRPr lang="zh-TW" altLang="en-US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108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?</a:t>
                      </a:r>
                      <a:endParaRPr lang="zh-TW" alt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1814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6633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…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221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22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?</a:t>
                      </a:r>
                      <a:endParaRPr lang="zh-TW" alt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2552838"/>
                  </a:ext>
                </a:extLst>
              </a:tr>
            </a:tbl>
          </a:graphicData>
        </a:graphic>
      </p:graphicFrame>
      <p:graphicFrame>
        <p:nvGraphicFramePr>
          <p:cNvPr id="37" name="表格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7053817"/>
              </p:ext>
            </p:extLst>
          </p:nvPr>
        </p:nvGraphicFramePr>
        <p:xfrm>
          <a:off x="4915253" y="4042385"/>
          <a:ext cx="511681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681">
                  <a:extLst>
                    <a:ext uri="{9D8B030D-6E8A-4147-A177-3AD203B41FA5}">
                      <a16:colId xmlns:a16="http://schemas.microsoft.com/office/drawing/2014/main" val="1041112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zh-TW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108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zh-TW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1814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zh-TW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6633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solidFill>
                            <a:srgbClr val="FF0000"/>
                          </a:solidFill>
                        </a:rPr>
                        <a:t>…</a:t>
                      </a:r>
                      <a:endParaRPr lang="zh-TW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221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zh-TW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22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zh-TW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2552838"/>
                  </a:ext>
                </a:extLst>
              </a:tr>
            </a:tbl>
          </a:graphicData>
        </a:graphic>
      </p:graphicFrame>
      <p:graphicFrame>
        <p:nvGraphicFramePr>
          <p:cNvPr id="38" name="表格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18167"/>
              </p:ext>
            </p:extLst>
          </p:nvPr>
        </p:nvGraphicFramePr>
        <p:xfrm>
          <a:off x="5642958" y="4042385"/>
          <a:ext cx="511681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681">
                  <a:extLst>
                    <a:ext uri="{9D8B030D-6E8A-4147-A177-3AD203B41FA5}">
                      <a16:colId xmlns:a16="http://schemas.microsoft.com/office/drawing/2014/main" val="1041112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108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1814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?</a:t>
                      </a:r>
                      <a:endParaRPr lang="zh-TW" altLang="en-US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6633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…</a:t>
                      </a:r>
                      <a:endParaRPr lang="zh-TW" altLang="en-US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221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22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2552838"/>
                  </a:ext>
                </a:extLst>
              </a:tr>
            </a:tbl>
          </a:graphicData>
        </a:graphic>
      </p:graphicFrame>
      <p:sp>
        <p:nvSpPr>
          <p:cNvPr id="39" name="文字方塊 38"/>
          <p:cNvSpPr txBox="1"/>
          <p:nvPr/>
        </p:nvSpPr>
        <p:spPr>
          <a:xfrm>
            <a:off x="6435046" y="467129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dirty="0" smtClean="0"/>
              <a:t>…</a:t>
            </a:r>
            <a:endParaRPr lang="zh-TW" altLang="en-US" b="1" dirty="0"/>
          </a:p>
        </p:txBody>
      </p:sp>
      <p:sp>
        <p:nvSpPr>
          <p:cNvPr id="40" name="文字方塊 39"/>
          <p:cNvSpPr txBox="1"/>
          <p:nvPr/>
        </p:nvSpPr>
        <p:spPr>
          <a:xfrm>
            <a:off x="1768964" y="4042385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i="1" dirty="0" smtClean="0"/>
              <a:t>item</a:t>
            </a:r>
            <a:r>
              <a:rPr lang="en-US" altLang="zh-TW" baseline="-25000" dirty="0" smtClean="0"/>
              <a:t>1</a:t>
            </a:r>
            <a:endParaRPr lang="zh-TW" altLang="en-US" baseline="-25000" dirty="0"/>
          </a:p>
        </p:txBody>
      </p:sp>
      <p:sp>
        <p:nvSpPr>
          <p:cNvPr id="41" name="文字方塊 40"/>
          <p:cNvSpPr txBox="1"/>
          <p:nvPr/>
        </p:nvSpPr>
        <p:spPr>
          <a:xfrm>
            <a:off x="1768964" y="4455202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i="1" dirty="0" smtClean="0"/>
              <a:t>item</a:t>
            </a:r>
            <a:r>
              <a:rPr lang="en-US" altLang="zh-TW" i="1" baseline="-25000" dirty="0" smtClean="0"/>
              <a:t>2</a:t>
            </a:r>
            <a:endParaRPr lang="zh-TW" altLang="en-US" baseline="-25000" dirty="0"/>
          </a:p>
        </p:txBody>
      </p:sp>
      <p:sp>
        <p:nvSpPr>
          <p:cNvPr id="42" name="文字方塊 41"/>
          <p:cNvSpPr txBox="1"/>
          <p:nvPr/>
        </p:nvSpPr>
        <p:spPr>
          <a:xfrm>
            <a:off x="1768964" y="4825181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i="1" dirty="0" smtClean="0"/>
              <a:t>item</a:t>
            </a:r>
            <a:r>
              <a:rPr lang="en-US" altLang="zh-TW" i="1" baseline="-25000" dirty="0" smtClean="0"/>
              <a:t>3</a:t>
            </a:r>
            <a:endParaRPr lang="zh-TW" altLang="en-US" baseline="-25000" dirty="0"/>
          </a:p>
        </p:txBody>
      </p:sp>
      <p:sp>
        <p:nvSpPr>
          <p:cNvPr id="43" name="文字方塊 42"/>
          <p:cNvSpPr txBox="1"/>
          <p:nvPr/>
        </p:nvSpPr>
        <p:spPr>
          <a:xfrm>
            <a:off x="1768964" y="5473253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i="1" dirty="0" smtClean="0"/>
              <a:t>Item</a:t>
            </a:r>
            <a:r>
              <a:rPr lang="en-US" altLang="zh-TW" i="1" baseline="-25000" dirty="0" smtClean="0"/>
              <a:t>n-1</a:t>
            </a:r>
            <a:endParaRPr lang="zh-TW" altLang="en-US" baseline="-25000" dirty="0"/>
          </a:p>
        </p:txBody>
      </p:sp>
      <p:sp>
        <p:nvSpPr>
          <p:cNvPr id="44" name="文字方塊 43"/>
          <p:cNvSpPr txBox="1"/>
          <p:nvPr/>
        </p:nvSpPr>
        <p:spPr>
          <a:xfrm>
            <a:off x="1768964" y="5842585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i="1" dirty="0" err="1" smtClean="0"/>
              <a:t>item</a:t>
            </a:r>
            <a:r>
              <a:rPr lang="en-US" altLang="zh-TW" i="1" baseline="-25000" dirty="0" err="1" smtClean="0"/>
              <a:t>n</a:t>
            </a:r>
            <a:endParaRPr lang="zh-TW" altLang="en-US" baseline="-25000" dirty="0"/>
          </a:p>
        </p:txBody>
      </p:sp>
      <p:sp>
        <p:nvSpPr>
          <p:cNvPr id="5" name="文字方塊 4"/>
          <p:cNvSpPr txBox="1"/>
          <p:nvPr/>
        </p:nvSpPr>
        <p:spPr>
          <a:xfrm>
            <a:off x="2281632" y="2852936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target user</a:t>
            </a:r>
            <a:endParaRPr lang="zh-TW" altLang="en-US" dirty="0"/>
          </a:p>
        </p:txBody>
      </p:sp>
      <p:sp>
        <p:nvSpPr>
          <p:cNvPr id="45" name="橢圓 44"/>
          <p:cNvSpPr/>
          <p:nvPr/>
        </p:nvSpPr>
        <p:spPr>
          <a:xfrm>
            <a:off x="1650178" y="5423374"/>
            <a:ext cx="973507" cy="501583"/>
          </a:xfrm>
          <a:prstGeom prst="ellipse">
            <a:avLst/>
          </a:prstGeom>
          <a:noFill/>
          <a:ln w="3810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手繪多邊形 45"/>
          <p:cNvSpPr/>
          <p:nvPr/>
        </p:nvSpPr>
        <p:spPr>
          <a:xfrm>
            <a:off x="1019078" y="3500582"/>
            <a:ext cx="1447031" cy="2170545"/>
          </a:xfrm>
          <a:custGeom>
            <a:avLst/>
            <a:gdLst>
              <a:gd name="connsiteX0" fmla="*/ 578813 w 1447031"/>
              <a:gd name="connsiteY0" fmla="*/ 2170545 h 2170545"/>
              <a:gd name="connsiteX1" fmla="*/ 33867 w 1447031"/>
              <a:gd name="connsiteY1" fmla="*/ 701963 h 2170545"/>
              <a:gd name="connsiteX2" fmla="*/ 1447031 w 1447031"/>
              <a:gd name="connsiteY2" fmla="*/ 0 h 2170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47031" h="2170545">
                <a:moveTo>
                  <a:pt x="578813" y="2170545"/>
                </a:moveTo>
                <a:cubicBezTo>
                  <a:pt x="233988" y="1617132"/>
                  <a:pt x="-110836" y="1063720"/>
                  <a:pt x="33867" y="701963"/>
                </a:cubicBezTo>
                <a:cubicBezTo>
                  <a:pt x="178570" y="340206"/>
                  <a:pt x="812800" y="170103"/>
                  <a:pt x="1447031" y="0"/>
                </a:cubicBezTo>
              </a:path>
            </a:pathLst>
          </a:custGeom>
          <a:noFill/>
          <a:ln w="38100">
            <a:solidFill>
              <a:srgbClr val="0070C0"/>
            </a:solidFill>
            <a:prstDash val="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28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9" grpId="0"/>
      <p:bldP spid="40" grpId="0"/>
      <p:bldP spid="41" grpId="0"/>
      <p:bldP spid="42" grpId="0"/>
      <p:bldP spid="43" grpId="0"/>
      <p:bldP spid="44" grpId="0"/>
      <p:bldP spid="5" grpId="0"/>
      <p:bldP spid="45" grpId="0" animBg="1"/>
      <p:bldP spid="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Well-known Recommendation Methods </a:t>
            </a:r>
            <a:r>
              <a:rPr lang="en-US" altLang="zh-TW" dirty="0" smtClean="0"/>
              <a:t>(3/8)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 major concern of the CF method – </a:t>
            </a:r>
            <a:r>
              <a:rPr lang="en-US" altLang="zh-TW" b="1" dirty="0" smtClean="0">
                <a:solidFill>
                  <a:srgbClr val="FF0000"/>
                </a:solidFill>
              </a:rPr>
              <a:t>sparsity of the behavior data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E-services generally provide thousands of items!!</a:t>
            </a:r>
          </a:p>
          <a:p>
            <a:pPr lvl="1"/>
            <a:r>
              <a:rPr lang="en-US" altLang="zh-TW" u="sng" dirty="0" smtClean="0"/>
              <a:t>Users only rated, browsed, or bought </a:t>
            </a:r>
            <a:r>
              <a:rPr lang="en-US" altLang="zh-TW" b="1" u="sng" dirty="0" smtClean="0"/>
              <a:t>a small portion of them</a:t>
            </a:r>
            <a:r>
              <a:rPr lang="en-US" altLang="zh-TW" dirty="0" smtClean="0"/>
              <a:t>.</a:t>
            </a:r>
          </a:p>
          <a:p>
            <a:pPr lvl="1"/>
            <a:endParaRPr lang="en-US" altLang="zh-TW" dirty="0"/>
          </a:p>
          <a:p>
            <a:r>
              <a:rPr lang="en-US" altLang="zh-TW" b="1" dirty="0" smtClean="0">
                <a:solidFill>
                  <a:srgbClr val="FF0000"/>
                </a:solidFill>
              </a:rPr>
              <a:t>The data are too sparse to identify representative reference user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Deteriorate the performance of CF-based methods.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69293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Well-known Recommendation Methods </a:t>
            </a:r>
            <a:r>
              <a:rPr lang="en-US" altLang="zh-TW" dirty="0" smtClean="0"/>
              <a:t>(4/8)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598066"/>
            <a:ext cx="8229600" cy="4525963"/>
          </a:xfrm>
        </p:spPr>
        <p:txBody>
          <a:bodyPr/>
          <a:lstStyle/>
          <a:p>
            <a:r>
              <a:rPr lang="en-US" altLang="zh-TW" dirty="0" smtClean="0"/>
              <a:t>To remedy the problem,  </a:t>
            </a:r>
            <a:r>
              <a:rPr lang="en-US" altLang="zh-TW" b="1" dirty="0" smtClean="0">
                <a:solidFill>
                  <a:srgbClr val="FF0000"/>
                </a:solidFill>
              </a:rPr>
              <a:t>model-based methods </a:t>
            </a:r>
            <a:r>
              <a:rPr lang="en-US" altLang="zh-TW" dirty="0" smtClean="0"/>
              <a:t>derive users’ </a:t>
            </a:r>
            <a:r>
              <a:rPr lang="en-US" altLang="zh-TW" b="1" dirty="0" smtClean="0">
                <a:solidFill>
                  <a:srgbClr val="FF0000"/>
                </a:solidFill>
              </a:rPr>
              <a:t>implicit preferences </a:t>
            </a:r>
            <a:r>
              <a:rPr lang="en-US" altLang="zh-TW" sz="1600" b="1" dirty="0" smtClean="0">
                <a:solidFill>
                  <a:srgbClr val="FF0000"/>
                </a:solidFill>
              </a:rPr>
              <a:t>(latent topics)</a:t>
            </a:r>
            <a:r>
              <a:rPr lang="en-US" altLang="zh-TW" dirty="0" smtClean="0"/>
              <a:t> from </a:t>
            </a:r>
            <a:r>
              <a:rPr lang="en-US" altLang="zh-TW" dirty="0"/>
              <a:t>the behavior </a:t>
            </a:r>
            <a:r>
              <a:rPr lang="en-US" altLang="zh-TW" dirty="0" smtClean="0"/>
              <a:t>data.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8</a:t>
            </a:fld>
            <a:endParaRPr lang="en-US" altLang="zh-TW"/>
          </a:p>
        </p:txBody>
      </p:sp>
      <p:pic>
        <p:nvPicPr>
          <p:cNvPr id="1026" name="Picture 2" descr="Avengers: Infinity W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791" y="3031629"/>
            <a:ext cx="638175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lack Panth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704" y="2564904"/>
            <a:ext cx="638175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Justice Leagu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624435"/>
            <a:ext cx="638175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he Shawshank Redemption Poste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46" y="5294925"/>
            <a:ext cx="629493" cy="926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he Godfath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034" y="5735910"/>
            <a:ext cx="638175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The Silence of the Lamb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351" y="5223240"/>
            <a:ext cx="638175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橢圓 4"/>
          <p:cNvSpPr/>
          <p:nvPr/>
        </p:nvSpPr>
        <p:spPr>
          <a:xfrm>
            <a:off x="3452458" y="2708920"/>
            <a:ext cx="1407574" cy="10045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Latent</a:t>
            </a:r>
          </a:p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Topic 1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3452458" y="5304742"/>
            <a:ext cx="1407574" cy="10045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Latent</a:t>
            </a:r>
          </a:p>
          <a:p>
            <a:pPr algn="ctr"/>
            <a:r>
              <a:rPr lang="en-US" altLang="zh-TW" sz="1600" dirty="0" smtClean="0">
                <a:solidFill>
                  <a:schemeClr val="tx1"/>
                </a:solidFill>
              </a:rPr>
              <a:t>Topic 10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923928" y="4273738"/>
            <a:ext cx="615553" cy="45140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TW" sz="2800" b="1" dirty="0" smtClean="0"/>
              <a:t>…</a:t>
            </a:r>
            <a:endParaRPr lang="zh-TW" altLang="en-US" sz="2800" b="1" dirty="0"/>
          </a:p>
        </p:txBody>
      </p:sp>
      <p:sp>
        <p:nvSpPr>
          <p:cNvPr id="7" name="向右箭號 6"/>
          <p:cNvSpPr/>
          <p:nvPr/>
        </p:nvSpPr>
        <p:spPr>
          <a:xfrm>
            <a:off x="2654469" y="3140968"/>
            <a:ext cx="477371" cy="21160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向右箭號 14"/>
          <p:cNvSpPr/>
          <p:nvPr/>
        </p:nvSpPr>
        <p:spPr>
          <a:xfrm>
            <a:off x="2699792" y="5737677"/>
            <a:ext cx="477371" cy="21160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6" name="群組 15"/>
          <p:cNvGrpSpPr/>
          <p:nvPr/>
        </p:nvGrpSpPr>
        <p:grpSpPr>
          <a:xfrm>
            <a:off x="7145997" y="2652749"/>
            <a:ext cx="360040" cy="757760"/>
            <a:chOff x="1835696" y="4293096"/>
            <a:chExt cx="504056" cy="1224136"/>
          </a:xfrm>
        </p:grpSpPr>
        <p:sp>
          <p:nvSpPr>
            <p:cNvPr id="17" name="橢圓 16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8" name="直線接點 17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接點 18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接點 19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接點 20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接點 21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3" name="表格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4543138"/>
              </p:ext>
            </p:extLst>
          </p:nvPr>
        </p:nvGraphicFramePr>
        <p:xfrm>
          <a:off x="7073989" y="3525067"/>
          <a:ext cx="511681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681">
                  <a:extLst>
                    <a:ext uri="{9D8B030D-6E8A-4147-A177-3AD203B41FA5}">
                      <a16:colId xmlns:a16="http://schemas.microsoft.com/office/drawing/2014/main" val="1041112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108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1814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6633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221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22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2552838"/>
                  </a:ext>
                </a:extLst>
              </a:tr>
            </a:tbl>
          </a:graphicData>
        </a:graphic>
      </p:graphicFrame>
      <p:sp>
        <p:nvSpPr>
          <p:cNvPr id="24" name="文字方塊 23"/>
          <p:cNvSpPr txBox="1"/>
          <p:nvPr/>
        </p:nvSpPr>
        <p:spPr>
          <a:xfrm>
            <a:off x="1292151" y="4345746"/>
            <a:ext cx="615553" cy="45140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TW" sz="2800" b="1" dirty="0" smtClean="0"/>
              <a:t>…</a:t>
            </a:r>
            <a:endParaRPr lang="zh-TW" altLang="en-US" sz="2800" b="1" dirty="0"/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135718"/>
              </p:ext>
            </p:extLst>
          </p:nvPr>
        </p:nvGraphicFramePr>
        <p:xfrm>
          <a:off x="5711671" y="3457524"/>
          <a:ext cx="629588" cy="2316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9588">
                  <a:extLst>
                    <a:ext uri="{9D8B030D-6E8A-4147-A177-3AD203B41FA5}">
                      <a16:colId xmlns:a16="http://schemas.microsoft.com/office/drawing/2014/main" val="2086700780"/>
                    </a:ext>
                  </a:extLst>
                </a:gridCol>
              </a:tblGrid>
              <a:tr h="579125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4.2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8519521"/>
                  </a:ext>
                </a:extLst>
              </a:tr>
              <a:tr h="579125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1.6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018248"/>
                  </a:ext>
                </a:extLst>
              </a:tr>
              <a:tr h="579125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835605"/>
                  </a:ext>
                </a:extLst>
              </a:tr>
              <a:tr h="579125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3.1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761614"/>
                  </a:ext>
                </a:extLst>
              </a:tr>
            </a:tbl>
          </a:graphicData>
        </a:graphic>
      </p:graphicFrame>
      <p:cxnSp>
        <p:nvCxnSpPr>
          <p:cNvPr id="10" name="直線單箭頭接點 9"/>
          <p:cNvCxnSpPr/>
          <p:nvPr/>
        </p:nvCxnSpPr>
        <p:spPr>
          <a:xfrm flipH="1" flipV="1">
            <a:off x="6444208" y="3861048"/>
            <a:ext cx="629781" cy="2880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單箭頭接點 27"/>
          <p:cNvCxnSpPr/>
          <p:nvPr/>
        </p:nvCxnSpPr>
        <p:spPr>
          <a:xfrm flipH="1" flipV="1">
            <a:off x="6444208" y="3965079"/>
            <a:ext cx="629781" cy="5246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單箭頭接點 29"/>
          <p:cNvCxnSpPr/>
          <p:nvPr/>
        </p:nvCxnSpPr>
        <p:spPr>
          <a:xfrm flipH="1" flipV="1">
            <a:off x="6444209" y="4405277"/>
            <a:ext cx="629780" cy="8179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單箭頭接點 33"/>
          <p:cNvCxnSpPr/>
          <p:nvPr/>
        </p:nvCxnSpPr>
        <p:spPr>
          <a:xfrm flipH="1">
            <a:off x="6444208" y="3705492"/>
            <a:ext cx="629781" cy="60194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單箭頭接點 35"/>
          <p:cNvCxnSpPr/>
          <p:nvPr/>
        </p:nvCxnSpPr>
        <p:spPr>
          <a:xfrm flipH="1" flipV="1">
            <a:off x="6458525" y="5529618"/>
            <a:ext cx="587577" cy="466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字方塊 26"/>
          <p:cNvSpPr txBox="1"/>
          <p:nvPr/>
        </p:nvSpPr>
        <p:spPr>
          <a:xfrm>
            <a:off x="5508104" y="5858688"/>
            <a:ext cx="110959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1400" dirty="0" smtClean="0"/>
              <a:t>latent </a:t>
            </a:r>
          </a:p>
          <a:p>
            <a:pPr algn="ctr"/>
            <a:r>
              <a:rPr lang="en-US" altLang="zh-TW" sz="1400" dirty="0" smtClean="0"/>
              <a:t>preference </a:t>
            </a:r>
          </a:p>
          <a:p>
            <a:pPr algn="ctr"/>
            <a:r>
              <a:rPr lang="en-US" altLang="zh-TW" sz="1400" dirty="0" smtClean="0"/>
              <a:t>vector</a:t>
            </a:r>
            <a:endParaRPr lang="zh-TW" altLang="en-US" sz="1400" dirty="0"/>
          </a:p>
        </p:txBody>
      </p:sp>
      <p:sp>
        <p:nvSpPr>
          <p:cNvPr id="39" name="文字方塊 38"/>
          <p:cNvSpPr txBox="1"/>
          <p:nvPr/>
        </p:nvSpPr>
        <p:spPr>
          <a:xfrm>
            <a:off x="6966202" y="5858688"/>
            <a:ext cx="8707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1400" dirty="0" smtClean="0"/>
              <a:t>behavior</a:t>
            </a:r>
          </a:p>
          <a:p>
            <a:pPr algn="ctr"/>
            <a:r>
              <a:rPr lang="en-US" altLang="zh-TW" sz="1400" dirty="0" smtClean="0"/>
              <a:t>vector</a:t>
            </a:r>
            <a:endParaRPr lang="zh-TW" altLang="en-US" sz="1400" dirty="0"/>
          </a:p>
        </p:txBody>
      </p:sp>
      <p:sp>
        <p:nvSpPr>
          <p:cNvPr id="31" name="弧形箭號 (上彎) 30"/>
          <p:cNvSpPr/>
          <p:nvPr/>
        </p:nvSpPr>
        <p:spPr>
          <a:xfrm flipH="1" flipV="1">
            <a:off x="6054642" y="2902522"/>
            <a:ext cx="991459" cy="432048"/>
          </a:xfrm>
          <a:prstGeom prst="curved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94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6" grpId="0"/>
      <p:bldP spid="7" grpId="0" animBg="1"/>
      <p:bldP spid="15" grpId="0" animBg="1"/>
      <p:bldP spid="24" grpId="0"/>
      <p:bldP spid="27" grpId="0"/>
      <p:bldP spid="39" grpId="0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Well-known Recommendation Methods </a:t>
            </a:r>
            <a:r>
              <a:rPr lang="en-US" altLang="zh-TW" dirty="0" smtClean="0"/>
              <a:t>(5/8)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Different approaches were developed to obtain the latent preference vectors.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The </a:t>
            </a:r>
            <a:r>
              <a:rPr lang="en-US" altLang="zh-TW" b="1" dirty="0" smtClean="0">
                <a:solidFill>
                  <a:srgbClr val="FF0000"/>
                </a:solidFill>
              </a:rPr>
              <a:t>matrix factorization </a:t>
            </a:r>
            <a:r>
              <a:rPr lang="en-US" altLang="zh-TW" dirty="0" smtClean="0"/>
              <a:t>method </a:t>
            </a:r>
            <a:r>
              <a:rPr lang="en-US" altLang="zh-TW" sz="1600" dirty="0" smtClean="0"/>
              <a:t>(and its variants)</a:t>
            </a:r>
            <a:r>
              <a:rPr lang="en-US" altLang="zh-TW" dirty="0" smtClean="0"/>
              <a:t> has become a major recommendation method due to its superior performance.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pPr lvl="1"/>
            <a:r>
              <a:rPr lang="en-US" altLang="zh-TW" dirty="0" smtClean="0"/>
              <a:t>It won $1 million Netflix context prize in 2009.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9</a:t>
            </a:fld>
            <a:endParaRPr lang="en-US" altLang="zh-TW"/>
          </a:p>
        </p:txBody>
      </p:sp>
      <p:sp>
        <p:nvSpPr>
          <p:cNvPr id="5" name="圓角矩形 4"/>
          <p:cNvSpPr/>
          <p:nvPr/>
        </p:nvSpPr>
        <p:spPr>
          <a:xfrm>
            <a:off x="827584" y="3717032"/>
            <a:ext cx="6408712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</a:rPr>
              <a:t>Y. </a:t>
            </a:r>
            <a:r>
              <a:rPr lang="en-US" altLang="zh-TW" dirty="0" err="1">
                <a:solidFill>
                  <a:schemeClr val="tx1"/>
                </a:solidFill>
              </a:rPr>
              <a:t>Koren</a:t>
            </a:r>
            <a:r>
              <a:rPr lang="en-US" altLang="zh-TW" dirty="0">
                <a:solidFill>
                  <a:schemeClr val="tx1"/>
                </a:solidFill>
              </a:rPr>
              <a:t>, R. Bell, C. </a:t>
            </a:r>
            <a:r>
              <a:rPr lang="en-US" altLang="zh-TW" dirty="0" err="1">
                <a:solidFill>
                  <a:schemeClr val="tx1"/>
                </a:solidFill>
              </a:rPr>
              <a:t>Volinsky</a:t>
            </a:r>
            <a:r>
              <a:rPr lang="en-US" altLang="zh-TW" dirty="0">
                <a:solidFill>
                  <a:schemeClr val="tx1"/>
                </a:solidFill>
              </a:rPr>
              <a:t>, Matrix factorization techniques for recommender systems, Computer, 42(8) (2009) 30-37.</a:t>
            </a:r>
            <a:endParaRPr lang="zh-TW" altLang="en-US" dirty="0">
              <a:solidFill>
                <a:schemeClr val="tx1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5013176"/>
            <a:ext cx="4652145" cy="1686364"/>
          </a:xfrm>
          <a:prstGeom prst="rect">
            <a:avLst/>
          </a:prstGeom>
        </p:spPr>
      </p:pic>
      <p:sp>
        <p:nvSpPr>
          <p:cNvPr id="7" name="橢圓 6"/>
          <p:cNvSpPr/>
          <p:nvPr/>
        </p:nvSpPr>
        <p:spPr>
          <a:xfrm>
            <a:off x="7452320" y="6381328"/>
            <a:ext cx="288032" cy="1020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5194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Well-known Recommendation Methods </a:t>
            </a:r>
            <a:r>
              <a:rPr lang="en-US" altLang="zh-TW" dirty="0" smtClean="0"/>
              <a:t>(6/8)</a:t>
            </a:r>
            <a:endParaRPr lang="zh-TW" altLang="en-US" dirty="0"/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9889001"/>
              </p:ext>
            </p:extLst>
          </p:nvPr>
        </p:nvGraphicFramePr>
        <p:xfrm>
          <a:off x="899593" y="2636913"/>
          <a:ext cx="193953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906">
                  <a:extLst>
                    <a:ext uri="{9D8B030D-6E8A-4147-A177-3AD203B41FA5}">
                      <a16:colId xmlns:a16="http://schemas.microsoft.com/office/drawing/2014/main" val="4073339064"/>
                    </a:ext>
                  </a:extLst>
                </a:gridCol>
                <a:gridCol w="387906">
                  <a:extLst>
                    <a:ext uri="{9D8B030D-6E8A-4147-A177-3AD203B41FA5}">
                      <a16:colId xmlns:a16="http://schemas.microsoft.com/office/drawing/2014/main" val="764779614"/>
                    </a:ext>
                  </a:extLst>
                </a:gridCol>
                <a:gridCol w="387906">
                  <a:extLst>
                    <a:ext uri="{9D8B030D-6E8A-4147-A177-3AD203B41FA5}">
                      <a16:colId xmlns:a16="http://schemas.microsoft.com/office/drawing/2014/main" val="2935063068"/>
                    </a:ext>
                  </a:extLst>
                </a:gridCol>
                <a:gridCol w="387906">
                  <a:extLst>
                    <a:ext uri="{9D8B030D-6E8A-4147-A177-3AD203B41FA5}">
                      <a16:colId xmlns:a16="http://schemas.microsoft.com/office/drawing/2014/main" val="3298554180"/>
                    </a:ext>
                  </a:extLst>
                </a:gridCol>
                <a:gridCol w="387906">
                  <a:extLst>
                    <a:ext uri="{9D8B030D-6E8A-4147-A177-3AD203B41FA5}">
                      <a16:colId xmlns:a16="http://schemas.microsoft.com/office/drawing/2014/main" val="3069499708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…</a:t>
                      </a:r>
                      <a:endParaRPr lang="zh-TW" altLang="en-US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?</a:t>
                      </a:r>
                      <a:endParaRPr lang="zh-TW" altLang="en-US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70609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?</a:t>
                      </a:r>
                      <a:endParaRPr lang="zh-TW" altLang="en-US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?</a:t>
                      </a:r>
                      <a:endParaRPr lang="zh-TW" altLang="en-US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…</a:t>
                      </a:r>
                      <a:endParaRPr lang="zh-TW" altLang="en-US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?</a:t>
                      </a:r>
                      <a:endParaRPr lang="zh-TW" altLang="en-US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85712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…</a:t>
                      </a:r>
                      <a:endParaRPr lang="zh-TW" altLang="en-US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…</a:t>
                      </a:r>
                      <a:endParaRPr lang="zh-TW" altLang="en-US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…</a:t>
                      </a:r>
                      <a:endParaRPr lang="zh-TW" altLang="en-US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…</a:t>
                      </a:r>
                      <a:endParaRPr lang="zh-TW" altLang="en-US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…</a:t>
                      </a:r>
                      <a:endParaRPr lang="zh-TW" altLang="en-US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1209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?</a:t>
                      </a:r>
                      <a:endParaRPr lang="zh-TW" altLang="en-US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…</a:t>
                      </a:r>
                      <a:endParaRPr lang="zh-TW" altLang="en-US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?</a:t>
                      </a:r>
                      <a:endParaRPr lang="zh-TW" altLang="en-US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61614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?</a:t>
                      </a:r>
                      <a:endParaRPr lang="zh-TW" altLang="en-US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…</a:t>
                      </a:r>
                      <a:endParaRPr lang="zh-TW" altLang="en-US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?</a:t>
                      </a:r>
                      <a:endParaRPr lang="zh-TW" altLang="en-US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499104"/>
                  </a:ext>
                </a:extLst>
              </a:tr>
            </a:tbl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10</a:t>
            </a:fld>
            <a:endParaRPr lang="en-US" altLang="zh-TW"/>
          </a:p>
        </p:txBody>
      </p:sp>
      <p:sp>
        <p:nvSpPr>
          <p:cNvPr id="6" name="文字方塊 5"/>
          <p:cNvSpPr txBox="1"/>
          <p:nvPr/>
        </p:nvSpPr>
        <p:spPr>
          <a:xfrm>
            <a:off x="827584" y="2359913"/>
            <a:ext cx="5405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user</a:t>
            </a:r>
            <a:r>
              <a:rPr lang="en-US" altLang="zh-TW" sz="1200" baseline="-25000" dirty="0" smtClean="0"/>
              <a:t>1</a:t>
            </a:r>
            <a:endParaRPr lang="zh-TW" altLang="en-US" sz="1200" baseline="-250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1187624" y="2359913"/>
            <a:ext cx="5405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user</a:t>
            </a:r>
            <a:r>
              <a:rPr lang="en-US" altLang="zh-TW" sz="1200" baseline="-25000" dirty="0" smtClean="0"/>
              <a:t>2</a:t>
            </a:r>
            <a:endParaRPr lang="zh-TW" altLang="en-US" sz="1200" baseline="-250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1979850" y="2359913"/>
            <a:ext cx="647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user</a:t>
            </a:r>
            <a:r>
              <a:rPr lang="en-US" altLang="zh-TW" sz="1200" baseline="-25000" dirty="0" smtClean="0"/>
              <a:t>N-1</a:t>
            </a:r>
            <a:endParaRPr lang="zh-TW" altLang="en-US" sz="1200" baseline="-250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2483768" y="2359913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err="1" smtClean="0"/>
              <a:t>user</a:t>
            </a:r>
            <a:r>
              <a:rPr lang="en-US" altLang="zh-TW" sz="1200" baseline="-25000" dirty="0" err="1" smtClean="0"/>
              <a:t>N</a:t>
            </a:r>
            <a:endParaRPr lang="zh-TW" altLang="en-US" sz="1200" baseline="-25000" dirty="0"/>
          </a:p>
        </p:txBody>
      </p:sp>
      <p:sp>
        <p:nvSpPr>
          <p:cNvPr id="10" name="文字方塊 9"/>
          <p:cNvSpPr txBox="1"/>
          <p:nvPr/>
        </p:nvSpPr>
        <p:spPr>
          <a:xfrm>
            <a:off x="367074" y="2646851"/>
            <a:ext cx="5325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item</a:t>
            </a:r>
            <a:r>
              <a:rPr lang="en-US" altLang="zh-TW" sz="1200" baseline="-25000" dirty="0" smtClean="0"/>
              <a:t>1</a:t>
            </a:r>
            <a:endParaRPr lang="zh-TW" altLang="en-US" sz="1200" baseline="-25000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367074" y="2996952"/>
            <a:ext cx="5325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item</a:t>
            </a:r>
            <a:r>
              <a:rPr lang="en-US" altLang="zh-TW" sz="1200" baseline="-25000" dirty="0" smtClean="0"/>
              <a:t>2</a:t>
            </a:r>
            <a:endParaRPr lang="zh-TW" altLang="en-US" sz="1200" baseline="-25000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320460" y="3717032"/>
            <a:ext cx="6511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item</a:t>
            </a:r>
            <a:r>
              <a:rPr lang="en-US" altLang="zh-TW" sz="1200" baseline="-25000" dirty="0" smtClean="0"/>
              <a:t>M-1</a:t>
            </a:r>
            <a:endParaRPr lang="zh-TW" altLang="en-US" sz="1200" baseline="-25000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339823" y="4077072"/>
            <a:ext cx="5597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err="1" smtClean="0"/>
              <a:t>item</a:t>
            </a:r>
            <a:r>
              <a:rPr lang="en-US" altLang="zh-TW" sz="1200" baseline="-25000" dirty="0" err="1" smtClean="0"/>
              <a:t>M</a:t>
            </a:r>
            <a:endParaRPr lang="zh-TW" altLang="en-US" sz="12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/>
              <p:cNvSpPr txBox="1"/>
              <p:nvPr/>
            </p:nvSpPr>
            <p:spPr>
              <a:xfrm>
                <a:off x="2885069" y="3210973"/>
                <a:ext cx="5485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800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zh-TW" altLang="en-US" sz="2800" dirty="0"/>
              </a:p>
            </p:txBody>
          </p:sp>
        </mc:Choice>
        <mc:Fallback xmlns="">
          <p:sp>
            <p:nvSpPr>
              <p:cNvPr id="14" name="文字方塊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5069" y="3210973"/>
                <a:ext cx="548548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5" name="內容版面配置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5912123"/>
              </p:ext>
            </p:extLst>
          </p:nvPr>
        </p:nvGraphicFramePr>
        <p:xfrm>
          <a:off x="4073261" y="2726905"/>
          <a:ext cx="1384665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555">
                  <a:extLst>
                    <a:ext uri="{9D8B030D-6E8A-4147-A177-3AD203B41FA5}">
                      <a16:colId xmlns:a16="http://schemas.microsoft.com/office/drawing/2014/main" val="4073339064"/>
                    </a:ext>
                  </a:extLst>
                </a:gridCol>
                <a:gridCol w="461555">
                  <a:extLst>
                    <a:ext uri="{9D8B030D-6E8A-4147-A177-3AD203B41FA5}">
                      <a16:colId xmlns:a16="http://schemas.microsoft.com/office/drawing/2014/main" val="2935063068"/>
                    </a:ext>
                  </a:extLst>
                </a:gridCol>
                <a:gridCol w="461555">
                  <a:extLst>
                    <a:ext uri="{9D8B030D-6E8A-4147-A177-3AD203B41FA5}">
                      <a16:colId xmlns:a16="http://schemas.microsoft.com/office/drawing/2014/main" val="3069499708"/>
                    </a:ext>
                  </a:extLst>
                </a:gridCol>
              </a:tblGrid>
              <a:tr h="28714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3.1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4.7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706092"/>
                  </a:ext>
                </a:extLst>
              </a:tr>
              <a:tr h="28714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4.6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1.2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857126"/>
                  </a:ext>
                </a:extLst>
              </a:tr>
              <a:tr h="28714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12094"/>
                  </a:ext>
                </a:extLst>
              </a:tr>
              <a:tr h="28714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0.7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3.4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616145"/>
                  </a:ext>
                </a:extLst>
              </a:tr>
              <a:tr h="28714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5.1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1.8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499104"/>
                  </a:ext>
                </a:extLst>
              </a:tr>
            </a:tbl>
          </a:graphicData>
        </a:graphic>
      </p:graphicFrame>
      <p:sp>
        <p:nvSpPr>
          <p:cNvPr id="16" name="文字方塊 15"/>
          <p:cNvSpPr txBox="1"/>
          <p:nvPr/>
        </p:nvSpPr>
        <p:spPr>
          <a:xfrm>
            <a:off x="3535426" y="2647945"/>
            <a:ext cx="5325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item</a:t>
            </a:r>
            <a:r>
              <a:rPr lang="en-US" altLang="zh-TW" sz="1200" baseline="-25000" dirty="0" smtClean="0"/>
              <a:t>1</a:t>
            </a:r>
            <a:endParaRPr lang="zh-TW" altLang="en-US" sz="1200" baseline="-25000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3535426" y="2996952"/>
            <a:ext cx="5325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item</a:t>
            </a:r>
            <a:r>
              <a:rPr lang="en-US" altLang="zh-TW" sz="1200" baseline="-25000" dirty="0" smtClean="0"/>
              <a:t>2</a:t>
            </a:r>
            <a:endParaRPr lang="zh-TW" altLang="en-US" sz="1200" baseline="-25000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3488812" y="3573016"/>
            <a:ext cx="6511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item</a:t>
            </a:r>
            <a:r>
              <a:rPr lang="en-US" altLang="zh-TW" sz="1200" baseline="-25000" dirty="0" smtClean="0"/>
              <a:t>M-1</a:t>
            </a:r>
            <a:endParaRPr lang="zh-TW" altLang="en-US" sz="1200" baseline="-25000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3508175" y="3942995"/>
            <a:ext cx="5597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err="1" smtClean="0"/>
              <a:t>item</a:t>
            </a:r>
            <a:r>
              <a:rPr lang="en-US" altLang="zh-TW" sz="1200" baseline="-25000" dirty="0" err="1" smtClean="0"/>
              <a:t>M</a:t>
            </a:r>
            <a:endParaRPr lang="zh-TW" altLang="en-US" sz="1200" baseline="-25000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4071404" y="2431921"/>
            <a:ext cx="566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topic</a:t>
            </a:r>
            <a:r>
              <a:rPr lang="en-US" altLang="zh-TW" sz="1200" baseline="-25000" dirty="0" smtClean="0"/>
              <a:t>1</a:t>
            </a:r>
            <a:endParaRPr lang="zh-TW" altLang="en-US" sz="1200" baseline="-25000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4884215" y="2425672"/>
            <a:ext cx="6238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topic</a:t>
            </a:r>
            <a:r>
              <a:rPr lang="en-US" altLang="zh-TW" sz="1200" baseline="-25000" dirty="0" smtClean="0"/>
              <a:t>10</a:t>
            </a:r>
            <a:endParaRPr lang="zh-TW" altLang="en-US" sz="1200" baseline="-25000" dirty="0"/>
          </a:p>
        </p:txBody>
      </p:sp>
      <p:graphicFrame>
        <p:nvGraphicFramePr>
          <p:cNvPr id="22" name="內容版面配置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6645362"/>
              </p:ext>
            </p:extLst>
          </p:nvPr>
        </p:nvGraphicFramePr>
        <p:xfrm>
          <a:off x="6138758" y="2923943"/>
          <a:ext cx="2249665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933">
                  <a:extLst>
                    <a:ext uri="{9D8B030D-6E8A-4147-A177-3AD203B41FA5}">
                      <a16:colId xmlns:a16="http://schemas.microsoft.com/office/drawing/2014/main" val="4073339064"/>
                    </a:ext>
                  </a:extLst>
                </a:gridCol>
                <a:gridCol w="449933">
                  <a:extLst>
                    <a:ext uri="{9D8B030D-6E8A-4147-A177-3AD203B41FA5}">
                      <a16:colId xmlns:a16="http://schemas.microsoft.com/office/drawing/2014/main" val="764779614"/>
                    </a:ext>
                  </a:extLst>
                </a:gridCol>
                <a:gridCol w="449933">
                  <a:extLst>
                    <a:ext uri="{9D8B030D-6E8A-4147-A177-3AD203B41FA5}">
                      <a16:colId xmlns:a16="http://schemas.microsoft.com/office/drawing/2014/main" val="2935063068"/>
                    </a:ext>
                  </a:extLst>
                </a:gridCol>
                <a:gridCol w="449933">
                  <a:extLst>
                    <a:ext uri="{9D8B030D-6E8A-4147-A177-3AD203B41FA5}">
                      <a16:colId xmlns:a16="http://schemas.microsoft.com/office/drawing/2014/main" val="3298554180"/>
                    </a:ext>
                  </a:extLst>
                </a:gridCol>
                <a:gridCol w="449933">
                  <a:extLst>
                    <a:ext uri="{9D8B030D-6E8A-4147-A177-3AD203B41FA5}">
                      <a16:colId xmlns:a16="http://schemas.microsoft.com/office/drawing/2014/main" val="3069499708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1.4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2.7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3.3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4.7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70609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1209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2.8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0.6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3.1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</a:rPr>
                        <a:t>1.6</a:t>
                      </a:r>
                      <a:endParaRPr lang="zh-TW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499104"/>
                  </a:ext>
                </a:extLst>
              </a:tr>
            </a:tbl>
          </a:graphicData>
        </a:graphic>
      </p:graphicFrame>
      <p:sp>
        <p:nvSpPr>
          <p:cNvPr id="23" name="文字方塊 22"/>
          <p:cNvSpPr txBox="1"/>
          <p:nvPr/>
        </p:nvSpPr>
        <p:spPr>
          <a:xfrm>
            <a:off x="5523050" y="2896611"/>
            <a:ext cx="566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topic</a:t>
            </a:r>
            <a:r>
              <a:rPr lang="en-US" altLang="zh-TW" sz="1200" baseline="-25000" dirty="0" smtClean="0"/>
              <a:t>1</a:t>
            </a:r>
            <a:endParaRPr lang="zh-TW" altLang="en-US" sz="1200" baseline="-25000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5529933" y="3573016"/>
            <a:ext cx="6238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topic</a:t>
            </a:r>
            <a:r>
              <a:rPr lang="en-US" altLang="zh-TW" sz="1200" baseline="-25000" dirty="0" smtClean="0"/>
              <a:t>10</a:t>
            </a:r>
            <a:endParaRPr lang="zh-TW" altLang="en-US" sz="1200" baseline="-25000" dirty="0"/>
          </a:p>
        </p:txBody>
      </p:sp>
      <p:sp>
        <p:nvSpPr>
          <p:cNvPr id="25" name="文字方塊 24"/>
          <p:cNvSpPr txBox="1"/>
          <p:nvPr/>
        </p:nvSpPr>
        <p:spPr>
          <a:xfrm>
            <a:off x="6032507" y="2579628"/>
            <a:ext cx="5405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user</a:t>
            </a:r>
            <a:r>
              <a:rPr lang="en-US" altLang="zh-TW" sz="1200" baseline="-25000" dirty="0" smtClean="0"/>
              <a:t>1</a:t>
            </a:r>
            <a:endParaRPr lang="zh-TW" altLang="en-US" sz="1200" baseline="-25000" dirty="0"/>
          </a:p>
        </p:txBody>
      </p:sp>
      <p:sp>
        <p:nvSpPr>
          <p:cNvPr id="26" name="文字方塊 25"/>
          <p:cNvSpPr txBox="1"/>
          <p:nvPr/>
        </p:nvSpPr>
        <p:spPr>
          <a:xfrm>
            <a:off x="6551747" y="2567377"/>
            <a:ext cx="5405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user</a:t>
            </a:r>
            <a:r>
              <a:rPr lang="en-US" altLang="zh-TW" sz="1200" baseline="-25000" dirty="0" smtClean="0"/>
              <a:t>2</a:t>
            </a:r>
            <a:endParaRPr lang="zh-TW" altLang="en-US" sz="1200" baseline="-25000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7391979" y="2548838"/>
            <a:ext cx="647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user</a:t>
            </a:r>
            <a:r>
              <a:rPr lang="en-US" altLang="zh-TW" sz="1200" baseline="-25000" dirty="0" smtClean="0"/>
              <a:t>N-1</a:t>
            </a:r>
            <a:endParaRPr lang="zh-TW" altLang="en-US" sz="1200" baseline="-25000" dirty="0"/>
          </a:p>
        </p:txBody>
      </p:sp>
      <p:sp>
        <p:nvSpPr>
          <p:cNvPr id="28" name="文字方塊 27"/>
          <p:cNvSpPr txBox="1"/>
          <p:nvPr/>
        </p:nvSpPr>
        <p:spPr>
          <a:xfrm>
            <a:off x="7903869" y="2545796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err="1" smtClean="0"/>
              <a:t>user</a:t>
            </a:r>
            <a:r>
              <a:rPr lang="en-US" altLang="zh-TW" sz="1200" baseline="-25000" dirty="0" err="1" smtClean="0"/>
              <a:t>N</a:t>
            </a:r>
            <a:endParaRPr lang="zh-TW" altLang="en-US" sz="1200" baseline="-25000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1602726" y="4634552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i="1" dirty="0" smtClean="0"/>
              <a:t>R</a:t>
            </a:r>
            <a:endParaRPr lang="zh-TW" altLang="en-US" i="1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4361042" y="4634552"/>
            <a:ext cx="6703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i="1" dirty="0" smtClean="0"/>
              <a:t>Q</a:t>
            </a:r>
            <a:r>
              <a:rPr lang="en-US" altLang="zh-TW" sz="3200" i="1" baseline="30000" dirty="0" smtClean="0"/>
              <a:t>T</a:t>
            </a:r>
            <a:endParaRPr lang="zh-TW" altLang="en-US" i="1" baseline="30000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6732398" y="4634552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i="1" dirty="0" smtClean="0"/>
              <a:t>P</a:t>
            </a:r>
            <a:endParaRPr lang="zh-TW" altLang="en-US" i="1" baseline="30000" dirty="0"/>
          </a:p>
        </p:txBody>
      </p:sp>
      <p:sp>
        <p:nvSpPr>
          <p:cNvPr id="32" name="橢圓 31"/>
          <p:cNvSpPr/>
          <p:nvPr/>
        </p:nvSpPr>
        <p:spPr>
          <a:xfrm>
            <a:off x="6573040" y="2545796"/>
            <a:ext cx="426995" cy="16741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文字方塊 32"/>
          <p:cNvSpPr txBox="1"/>
          <p:nvPr/>
        </p:nvSpPr>
        <p:spPr>
          <a:xfrm>
            <a:off x="5658031" y="4555164"/>
            <a:ext cx="67197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1400" dirty="0" smtClean="0"/>
              <a:t>latent</a:t>
            </a:r>
          </a:p>
          <a:p>
            <a:pPr algn="ctr"/>
            <a:r>
              <a:rPr lang="en-US" altLang="zh-TW" sz="1400" dirty="0" smtClean="0"/>
              <a:t>topic </a:t>
            </a:r>
          </a:p>
          <a:p>
            <a:pPr algn="ctr"/>
            <a:r>
              <a:rPr lang="en-US" altLang="zh-TW" sz="1400" dirty="0" smtClean="0"/>
              <a:t>vector</a:t>
            </a:r>
            <a:endParaRPr lang="zh-TW" altLang="en-US" sz="1400" dirty="0"/>
          </a:p>
        </p:txBody>
      </p:sp>
      <p:cxnSp>
        <p:nvCxnSpPr>
          <p:cNvPr id="35" name="直線單箭頭接點 34"/>
          <p:cNvCxnSpPr>
            <a:endCxn id="32" idx="4"/>
          </p:cNvCxnSpPr>
          <p:nvPr/>
        </p:nvCxnSpPr>
        <p:spPr>
          <a:xfrm flipV="1">
            <a:off x="6222943" y="4219994"/>
            <a:ext cx="563595" cy="3833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橢圓 37"/>
          <p:cNvSpPr/>
          <p:nvPr/>
        </p:nvSpPr>
        <p:spPr>
          <a:xfrm>
            <a:off x="3955053" y="3543807"/>
            <a:ext cx="1587446" cy="4610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40" name="直線單箭頭接點 39"/>
          <p:cNvCxnSpPr/>
          <p:nvPr/>
        </p:nvCxnSpPr>
        <p:spPr>
          <a:xfrm flipH="1" flipV="1">
            <a:off x="5523050" y="3994031"/>
            <a:ext cx="223764" cy="5891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9100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3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Well-known Recommendation Methods </a:t>
            </a:r>
            <a:r>
              <a:rPr lang="en-US" altLang="zh-TW" dirty="0" smtClean="0"/>
              <a:t>(7/8)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How to acquire the matrices </a:t>
                </a:r>
                <a:r>
                  <a:rPr lang="en-US" altLang="zh-TW" i="1" dirty="0" smtClean="0"/>
                  <a:t>P</a:t>
                </a:r>
                <a:r>
                  <a:rPr lang="en-US" altLang="zh-TW" dirty="0" smtClean="0"/>
                  <a:t> and </a:t>
                </a:r>
                <a:r>
                  <a:rPr lang="en-US" altLang="zh-TW" i="1" dirty="0" smtClean="0"/>
                  <a:t>Q</a:t>
                </a:r>
                <a:r>
                  <a:rPr lang="en-US" altLang="zh-TW" dirty="0" smtClean="0"/>
                  <a:t>?</a:t>
                </a:r>
              </a:p>
              <a:p>
                <a:pPr lvl="1"/>
                <a:r>
                  <a:rPr lang="en-US" altLang="zh-TW" dirty="0" smtClean="0"/>
                  <a:t>By minimizing the following equation:</a:t>
                </a:r>
              </a:p>
              <a:p>
                <a:pPr marL="5715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𝑚𝑖𝑛</m:t>
                      </m:r>
                      <m:nary>
                        <m:naryPr>
                          <m:chr m:val="∑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)∈</m:t>
                          </m:r>
                          <m:r>
                            <a:rPr lang="zh-TW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zh-TW" alt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altLang="zh-TW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TW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altLang="zh-TW" b="0" i="1" smtClea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altLang="zh-TW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brk m:alnAt="23"/>
                      </m:rP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𝜅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: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the set of observed ratings made by user </a:t>
                </a:r>
                <a:r>
                  <a:rPr lang="en-US" altLang="zh-TW" i="1" dirty="0" smtClean="0"/>
                  <a:t>u</a:t>
                </a:r>
                <a:r>
                  <a:rPr lang="en-US" altLang="zh-TW" dirty="0" smtClean="0"/>
                  <a:t> on item </a:t>
                </a:r>
                <a:r>
                  <a:rPr lang="en-US" altLang="zh-TW" i="1" dirty="0" err="1" smtClean="0"/>
                  <a:t>i</a:t>
                </a:r>
                <a:r>
                  <a:rPr lang="en-US" altLang="zh-TW" dirty="0" smtClean="0"/>
                  <a:t>.</a:t>
                </a:r>
              </a:p>
              <a:p>
                <a:pPr lvl="1"/>
                <a:endParaRPr lang="en-US" altLang="zh-TW" sz="800" dirty="0"/>
              </a:p>
              <a:p>
                <a:r>
                  <a:rPr lang="en-US" altLang="zh-TW" b="1" dirty="0" smtClean="0">
                    <a:solidFill>
                      <a:srgbClr val="FF0000"/>
                    </a:solidFill>
                  </a:rPr>
                  <a:t>Stochastic gradient descent </a:t>
                </a:r>
                <a:r>
                  <a:rPr lang="en-US" altLang="zh-TW" dirty="0" smtClean="0"/>
                  <a:t>then is applied to find suitable </a:t>
                </a:r>
                <a:r>
                  <a:rPr lang="en-US" altLang="zh-TW" i="1" dirty="0" smtClean="0"/>
                  <a:t>P</a:t>
                </a:r>
                <a:r>
                  <a:rPr lang="en-US" altLang="zh-TW" dirty="0" smtClean="0"/>
                  <a:t> and </a:t>
                </a:r>
                <a:r>
                  <a:rPr lang="en-US" altLang="zh-TW" i="1" dirty="0" smtClean="0"/>
                  <a:t>Q</a:t>
                </a:r>
                <a:r>
                  <a:rPr lang="en-US" altLang="zh-TW" dirty="0" smtClean="0"/>
                  <a:t>. </a:t>
                </a:r>
              </a:p>
              <a:p>
                <a:pPr lvl="1"/>
                <a:r>
                  <a:rPr lang="en-US" altLang="zh-TW" dirty="0" smtClean="0"/>
                  <a:t>For each training case </a:t>
                </a:r>
                <a:r>
                  <a:rPr lang="en-US" altLang="zh-TW" i="1" dirty="0" err="1" smtClean="0"/>
                  <a:t>r</a:t>
                </a:r>
                <a:r>
                  <a:rPr lang="en-US" altLang="zh-TW" i="1" baseline="-25000" dirty="0" err="1" smtClean="0"/>
                  <a:t>u,i</a:t>
                </a:r>
                <a:r>
                  <a:rPr lang="en-US" altLang="zh-TW" dirty="0" smtClean="0"/>
                  <a:t>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zh-TW" altLang="en-US" b="0" i="1" smtClean="0">
                        <a:latin typeface="Cambria Math" panose="02040503050406030204" pitchFamily="18" charset="0"/>
                      </a:rPr>
                      <m:t>𝛾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sub>
                            </m:sSub>
                          </m:e>
                        </m:d>
                        <m:sSub>
                          <m:sSub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sub>
                        </m:s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𝜆</m:t>
                        </m:r>
                        <m:sSub>
                          <m:sSub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altLang="zh-TW" b="0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(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bSup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𝜆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3" t="-1078" b="-283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2862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Well-known Recommendation Methods </a:t>
            </a:r>
            <a:r>
              <a:rPr lang="en-US" altLang="zh-TW" dirty="0" smtClean="0"/>
              <a:t>(8/8)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3200" dirty="0" smtClean="0"/>
              <a:t>Once we have </a:t>
            </a:r>
            <a:r>
              <a:rPr lang="en-US" altLang="zh-TW" sz="3200" i="1" dirty="0" smtClean="0"/>
              <a:t>P</a:t>
            </a:r>
            <a:r>
              <a:rPr lang="en-US" altLang="zh-TW" sz="3200" dirty="0" smtClean="0"/>
              <a:t> and </a:t>
            </a:r>
            <a:r>
              <a:rPr lang="en-US" altLang="zh-TW" sz="3200" i="1" dirty="0" smtClean="0"/>
              <a:t>Q</a:t>
            </a:r>
            <a:r>
              <a:rPr lang="en-US" altLang="zh-TW" sz="3200" dirty="0" smtClean="0"/>
              <a:t> </a:t>
            </a:r>
            <a:r>
              <a:rPr lang="en-US" altLang="zh-TW" dirty="0" smtClean="0"/>
              <a:t>(the latent topic vector of each user/item)</a:t>
            </a:r>
            <a:r>
              <a:rPr lang="en-US" altLang="zh-TW" sz="3200" dirty="0" smtClean="0"/>
              <a:t>, we can either:</a:t>
            </a:r>
          </a:p>
          <a:p>
            <a:pPr lvl="1"/>
            <a:r>
              <a:rPr lang="en-US" altLang="zh-TW" sz="2800" dirty="0" smtClean="0"/>
              <a:t>Recommend items whose topic vectors are similar to that of the target user.</a:t>
            </a:r>
          </a:p>
          <a:p>
            <a:pPr lvl="1"/>
            <a:r>
              <a:rPr lang="en-US" altLang="zh-TW" sz="2800" dirty="0" smtClean="0"/>
              <a:t>Find a set of reference users to generate item recommendations.</a:t>
            </a:r>
          </a:p>
          <a:p>
            <a:pPr lvl="1"/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83895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What We Did on Recommendation Systems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b="1" dirty="0" smtClean="0"/>
              <a:t>New user cold start problem</a:t>
            </a:r>
          </a:p>
          <a:p>
            <a:pPr lvl="1"/>
            <a:r>
              <a:rPr lang="en-US" altLang="zh-TW" sz="1200" u="sng" dirty="0" smtClean="0"/>
              <a:t>Chien </a:t>
            </a:r>
            <a:r>
              <a:rPr lang="en-US" altLang="zh-TW" sz="1200" u="sng" dirty="0"/>
              <a:t>Chin Chen</a:t>
            </a:r>
            <a:r>
              <a:rPr lang="en-US" altLang="zh-TW" sz="1200" dirty="0"/>
              <a:t>, Yu-</a:t>
            </a:r>
            <a:r>
              <a:rPr lang="en-US" altLang="zh-TW" sz="1200" dirty="0" err="1"/>
              <a:t>Hao</a:t>
            </a:r>
            <a:r>
              <a:rPr lang="en-US" altLang="zh-TW" sz="1200" dirty="0"/>
              <a:t> Wan, </a:t>
            </a:r>
            <a:r>
              <a:rPr lang="en-US" altLang="zh-TW" sz="1200" dirty="0" err="1"/>
              <a:t>Meng-Chieh</a:t>
            </a:r>
            <a:r>
              <a:rPr lang="en-US" altLang="zh-TW" sz="1200" dirty="0"/>
              <a:t> Chung, and Yu-Chun Sun, "An Effective Recommendation Method for Cold Start New Users Using Trust and Distrust Networks," Information Sciences, Vol. 224, No. 1, 19-36, 2013</a:t>
            </a:r>
            <a:r>
              <a:rPr lang="en-US" altLang="zh-TW" sz="1200" dirty="0" smtClean="0"/>
              <a:t>.</a:t>
            </a:r>
          </a:p>
          <a:p>
            <a:pPr lvl="1"/>
            <a:endParaRPr lang="en-US" altLang="zh-TW" sz="1200" dirty="0" smtClean="0"/>
          </a:p>
          <a:p>
            <a:r>
              <a:rPr lang="en-US" altLang="zh-TW" sz="2800" b="1" dirty="0" smtClean="0"/>
              <a:t>Social event recommendation</a:t>
            </a:r>
          </a:p>
          <a:p>
            <a:pPr lvl="1"/>
            <a:r>
              <a:rPr lang="en-US" altLang="zh-TW" sz="1200" u="sng" dirty="0"/>
              <a:t>Chien Chin Chen</a:t>
            </a:r>
            <a:r>
              <a:rPr lang="en-US" altLang="zh-TW" sz="1200" dirty="0"/>
              <a:t> and Yu-Chun Sun, "Exploring Acquaintances of Social Network Site Users for Effective Social Event Recommendations," Information Processing Letters, Vol. 116, issue 3, 227-235, 2016</a:t>
            </a:r>
            <a:r>
              <a:rPr lang="en-US" altLang="zh-TW" sz="1200" dirty="0" smtClean="0"/>
              <a:t>.</a:t>
            </a:r>
          </a:p>
          <a:p>
            <a:pPr lvl="1"/>
            <a:r>
              <a:rPr lang="en-US" altLang="zh-TW" sz="1200" dirty="0" smtClean="0"/>
              <a:t> </a:t>
            </a:r>
          </a:p>
          <a:p>
            <a:r>
              <a:rPr lang="en-US" altLang="zh-TW" sz="2800" b="1" dirty="0" smtClean="0"/>
              <a:t>Informative friend recommendation</a:t>
            </a:r>
          </a:p>
          <a:p>
            <a:pPr lvl="1"/>
            <a:r>
              <a:rPr lang="en-US" altLang="zh-TW" sz="1200" u="sng" dirty="0"/>
              <a:t>Chien Chin Chen</a:t>
            </a:r>
            <a:r>
              <a:rPr lang="en-US" altLang="zh-TW" sz="1200" dirty="0"/>
              <a:t>, Shun-Yuan Shih, and </a:t>
            </a:r>
            <a:r>
              <a:rPr lang="en-US" altLang="zh-TW" sz="1200" dirty="0" err="1"/>
              <a:t>Meng</a:t>
            </a:r>
            <a:r>
              <a:rPr lang="en-US" altLang="zh-TW" sz="1200" dirty="0"/>
              <a:t> Lee, "Who Should You Follow? Combining Learning to Rank with Social Influence for Informative Friend Recommendation," Decision Support Systems, Volume 90, Pages 33–45, 2016</a:t>
            </a:r>
            <a:r>
              <a:rPr lang="en-US" altLang="zh-TW" sz="1200" dirty="0" smtClean="0"/>
              <a:t>.</a:t>
            </a:r>
          </a:p>
          <a:p>
            <a:pPr lvl="1"/>
            <a:endParaRPr lang="en-US" altLang="zh-TW" sz="1200" dirty="0" smtClean="0"/>
          </a:p>
          <a:p>
            <a:r>
              <a:rPr lang="en-US" altLang="zh-TW" sz="2800" b="1" dirty="0" smtClean="0">
                <a:solidFill>
                  <a:schemeClr val="bg1">
                    <a:lumMod val="65000"/>
                  </a:schemeClr>
                </a:solidFill>
              </a:rPr>
              <a:t>Graphical model-based recommendation</a:t>
            </a:r>
          </a:p>
          <a:p>
            <a:pPr lvl="1"/>
            <a:r>
              <a:rPr lang="en-US" altLang="zh-TW" sz="1200" dirty="0">
                <a:solidFill>
                  <a:schemeClr val="bg1">
                    <a:lumMod val="65000"/>
                  </a:schemeClr>
                </a:solidFill>
              </a:rPr>
              <a:t>Fang-Yu Lin, Ming-Chen Wu, and </a:t>
            </a:r>
            <a:r>
              <a:rPr lang="en-US" altLang="zh-TW" sz="1200" u="sng" dirty="0">
                <a:solidFill>
                  <a:schemeClr val="bg1">
                    <a:lumMod val="65000"/>
                  </a:schemeClr>
                </a:solidFill>
              </a:rPr>
              <a:t>Chien Chin Chen</a:t>
            </a:r>
            <a:r>
              <a:rPr lang="en-US" altLang="zh-TW" sz="1200" dirty="0">
                <a:solidFill>
                  <a:schemeClr val="bg1">
                    <a:lumMod val="65000"/>
                  </a:schemeClr>
                </a:solidFill>
              </a:rPr>
              <a:t>, "Incorporating Pairwise Learning into Latent </a:t>
            </a:r>
            <a:r>
              <a:rPr lang="en-US" altLang="zh-TW" sz="1200" dirty="0" err="1">
                <a:solidFill>
                  <a:schemeClr val="bg1">
                    <a:lumMod val="65000"/>
                  </a:schemeClr>
                </a:solidFill>
              </a:rPr>
              <a:t>Dirichlet</a:t>
            </a:r>
            <a:r>
              <a:rPr lang="en-US" altLang="zh-TW" sz="1200" dirty="0">
                <a:solidFill>
                  <a:schemeClr val="bg1">
                    <a:lumMod val="65000"/>
                  </a:schemeClr>
                </a:solidFill>
              </a:rPr>
              <a:t> Allocation for Effective Item Recommendations," accepted by The 22nd Pacific Asia Conference on Information Systems (PACIS 2018)</a:t>
            </a:r>
            <a:endParaRPr lang="zh-TW" alt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144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New User Cold Start Problem (1/7)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Recommendation </a:t>
            </a:r>
            <a:r>
              <a:rPr lang="en-US" altLang="zh-TW" dirty="0"/>
              <a:t>systems usually have limited information about </a:t>
            </a:r>
            <a:r>
              <a:rPr lang="en-US" altLang="zh-TW" b="1" dirty="0" smtClean="0">
                <a:solidFill>
                  <a:srgbClr val="FF0000"/>
                </a:solidFill>
              </a:rPr>
              <a:t>newcomers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E.g., only a few ratings or purchase records.</a:t>
            </a:r>
          </a:p>
          <a:p>
            <a:pPr lvl="1"/>
            <a:endParaRPr lang="en-US" altLang="zh-TW" dirty="0" smtClean="0"/>
          </a:p>
          <a:p>
            <a:r>
              <a:rPr lang="en-US" altLang="zh-TW" dirty="0" smtClean="0"/>
              <a:t>Therefore </a:t>
            </a:r>
            <a:r>
              <a:rPr lang="en-US" altLang="zh-TW" dirty="0"/>
              <a:t>have </a:t>
            </a:r>
            <a:r>
              <a:rPr lang="en-US" altLang="zh-TW" dirty="0" smtClean="0"/>
              <a:t>difficulty providing </a:t>
            </a:r>
            <a:r>
              <a:rPr lang="en-US" altLang="zh-TW" dirty="0"/>
              <a:t>appropriate recommendations</a:t>
            </a:r>
            <a:r>
              <a:rPr lang="en-US" altLang="zh-TW" dirty="0" smtClean="0"/>
              <a:t>.</a:t>
            </a:r>
          </a:p>
          <a:p>
            <a:pPr lvl="1"/>
            <a:endParaRPr lang="en-US" altLang="zh-TW" dirty="0" smtClean="0"/>
          </a:p>
          <a:p>
            <a:r>
              <a:rPr lang="en-US" altLang="zh-TW" dirty="0" smtClean="0"/>
              <a:t>Providing appropriate item recommendations for newcomers is important!!</a:t>
            </a:r>
          </a:p>
          <a:p>
            <a:pPr lvl="1"/>
            <a:r>
              <a:rPr lang="en-US" altLang="zh-TW" dirty="0" smtClean="0"/>
              <a:t>To create a sense of belonging and loyalty!!</a:t>
            </a:r>
          </a:p>
          <a:p>
            <a:pPr lvl="1"/>
            <a:r>
              <a:rPr lang="en-US" altLang="zh-TW" dirty="0" smtClean="0"/>
              <a:t>To encourage them to re-visit e-services!!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1267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New User Cold Start Problem </a:t>
            </a:r>
            <a:r>
              <a:rPr lang="en-US" altLang="zh-TW" sz="4000" dirty="0" smtClean="0"/>
              <a:t>(2/7)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Some works enhanced </a:t>
            </a:r>
            <a:r>
              <a:rPr lang="en-US" altLang="zh-TW" b="1" u="sng" dirty="0" smtClean="0"/>
              <a:t>similarity measure of users </a:t>
            </a:r>
            <a:r>
              <a:rPr lang="en-US" altLang="zh-TW" dirty="0" smtClean="0"/>
              <a:t>to identify representative reference users.</a:t>
            </a:r>
          </a:p>
          <a:p>
            <a:pPr lvl="1"/>
            <a:r>
              <a:rPr lang="en-US" altLang="zh-TW" dirty="0" smtClean="0"/>
              <a:t>E.g., to consider popularity of items.</a:t>
            </a:r>
          </a:p>
          <a:p>
            <a:pPr lvl="1"/>
            <a:endParaRPr lang="en-US" altLang="zh-TW" dirty="0"/>
          </a:p>
          <a:p>
            <a:r>
              <a:rPr lang="en-US" altLang="zh-TW" dirty="0" smtClean="0"/>
              <a:t>Number of recent studies exploited </a:t>
            </a:r>
            <a:r>
              <a:rPr lang="en-US" altLang="zh-TW" b="1" u="sng" dirty="0" smtClean="0"/>
              <a:t>social relations </a:t>
            </a:r>
            <a:r>
              <a:rPr lang="en-US" altLang="zh-TW" dirty="0" smtClean="0"/>
              <a:t>between users to identify reference users.</a:t>
            </a:r>
          </a:p>
          <a:p>
            <a:endParaRPr lang="en-US" altLang="zh-TW" dirty="0"/>
          </a:p>
          <a:p>
            <a:r>
              <a:rPr lang="en-US" altLang="zh-TW" dirty="0" smtClean="0"/>
              <a:t>However, these approaches </a:t>
            </a:r>
            <a:r>
              <a:rPr lang="en-US" altLang="zh-TW" b="1" dirty="0" smtClean="0"/>
              <a:t>cannot get rid of the new user cold start phenomenon</a:t>
            </a:r>
            <a:r>
              <a:rPr lang="en-US" altLang="zh-TW" dirty="0" smtClean="0"/>
              <a:t>. </a:t>
            </a:r>
          </a:p>
          <a:p>
            <a:pPr lvl="1"/>
            <a:r>
              <a:rPr lang="en-US" altLang="zh-TW" dirty="0" smtClean="0"/>
              <a:t>The friend/trust list of a newcomers is still too short to help generate appropriate recommendations.</a:t>
            </a:r>
          </a:p>
          <a:p>
            <a:pPr lvl="1"/>
            <a:endParaRPr lang="en-US" altLang="zh-TW" dirty="0" smtClean="0"/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98890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New User Cold Start Problem </a:t>
            </a:r>
            <a:r>
              <a:rPr lang="en-US" altLang="zh-TW" sz="4000" dirty="0" smtClean="0"/>
              <a:t>(3/7)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We analyze the </a:t>
            </a:r>
            <a:r>
              <a:rPr lang="en-US" altLang="zh-TW" sz="2800" b="1" dirty="0" smtClean="0">
                <a:solidFill>
                  <a:srgbClr val="FF0000"/>
                </a:solidFill>
              </a:rPr>
              <a:t>web of trust </a:t>
            </a:r>
            <a:r>
              <a:rPr lang="en-US" altLang="zh-TW" sz="2800" dirty="0" smtClean="0">
                <a:solidFill>
                  <a:srgbClr val="FF0000"/>
                </a:solidFill>
              </a:rPr>
              <a:t>of </a:t>
            </a:r>
            <a:r>
              <a:rPr lang="en-US" altLang="zh-TW" sz="2800" b="1" dirty="0" smtClean="0">
                <a:solidFill>
                  <a:srgbClr val="FF0000"/>
                </a:solidFill>
              </a:rPr>
              <a:t>experienced users</a:t>
            </a:r>
            <a:r>
              <a:rPr lang="en-US" altLang="zh-TW" sz="2800" dirty="0" smtClean="0">
                <a:solidFill>
                  <a:srgbClr val="FF0000"/>
                </a:solidFill>
              </a:rPr>
              <a:t> </a:t>
            </a:r>
            <a:r>
              <a:rPr lang="en-US" altLang="zh-TW" sz="2800" dirty="0" smtClean="0"/>
              <a:t>to identify </a:t>
            </a:r>
            <a:r>
              <a:rPr lang="en-US" altLang="zh-TW" sz="2800" b="1" dirty="0" smtClean="0">
                <a:solidFill>
                  <a:srgbClr val="C00000"/>
                </a:solidFill>
              </a:rPr>
              <a:t>trustworthy users</a:t>
            </a:r>
            <a:r>
              <a:rPr lang="en-US" altLang="zh-TW" sz="2800" dirty="0" smtClean="0"/>
              <a:t>.</a:t>
            </a:r>
          </a:p>
          <a:p>
            <a:endParaRPr lang="en-US" altLang="zh-TW" sz="2800" dirty="0"/>
          </a:p>
          <a:p>
            <a:r>
              <a:rPr lang="en-US" altLang="zh-TW" sz="2800" dirty="0" smtClean="0"/>
              <a:t>The preferences of the trustworthy users are aggregated to recommend useful items for cold start new users.</a:t>
            </a:r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1860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橢圓 39"/>
          <p:cNvSpPr/>
          <p:nvPr/>
        </p:nvSpPr>
        <p:spPr>
          <a:xfrm>
            <a:off x="1539490" y="4038950"/>
            <a:ext cx="2448272" cy="18002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New User Cold Start Problem </a:t>
            </a:r>
            <a:r>
              <a:rPr lang="en-US" altLang="zh-TW" sz="4000" dirty="0" smtClean="0"/>
              <a:t>(4/7)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 first cluster </a:t>
            </a:r>
            <a:r>
              <a:rPr lang="en-US" altLang="zh-TW" b="1" dirty="0" smtClean="0"/>
              <a:t>experienced users </a:t>
            </a:r>
            <a:r>
              <a:rPr lang="en-US" altLang="zh-TW" dirty="0" smtClean="0"/>
              <a:t>into </a:t>
            </a:r>
            <a:r>
              <a:rPr lang="en-US" altLang="zh-TW" i="1" dirty="0" smtClean="0"/>
              <a:t>K</a:t>
            </a:r>
            <a:r>
              <a:rPr lang="en-US" altLang="zh-TW" dirty="0" smtClean="0"/>
              <a:t> </a:t>
            </a:r>
            <a:r>
              <a:rPr lang="en-US" altLang="zh-TW" b="1" dirty="0" smtClean="0">
                <a:solidFill>
                  <a:srgbClr val="FF0000"/>
                </a:solidFill>
              </a:rPr>
              <a:t>clusters</a:t>
            </a:r>
            <a:r>
              <a:rPr lang="en-US" altLang="zh-TW" dirty="0" smtClean="0"/>
              <a:t>.</a:t>
            </a:r>
          </a:p>
          <a:p>
            <a:endParaRPr lang="en-US" altLang="zh-TW" sz="1000" dirty="0"/>
          </a:p>
          <a:p>
            <a:r>
              <a:rPr lang="en-US" altLang="zh-TW" dirty="0" smtClean="0"/>
              <a:t>Each cluster comprises users with similar item ratings.</a:t>
            </a:r>
          </a:p>
          <a:p>
            <a:pPr lvl="1"/>
            <a:r>
              <a:rPr lang="en-US" altLang="zh-TW" dirty="0" smtClean="0"/>
              <a:t>The similarity is based on correlation coefficient.</a:t>
            </a:r>
          </a:p>
          <a:p>
            <a:pPr lvl="1"/>
            <a:endParaRPr lang="en-US" altLang="zh-TW" sz="800" dirty="0" smtClean="0"/>
          </a:p>
          <a:p>
            <a:r>
              <a:rPr lang="en-US" altLang="zh-TW" dirty="0" smtClean="0"/>
              <a:t>Clusters are with different rating behavior, </a:t>
            </a:r>
            <a:r>
              <a:rPr lang="en-US" altLang="zh-TW" b="1" dirty="0" smtClean="0"/>
              <a:t>so the clusters would represent different tastes of items</a:t>
            </a:r>
            <a:r>
              <a:rPr lang="en-US" altLang="zh-TW" dirty="0" smtClean="0"/>
              <a:t>.</a:t>
            </a:r>
          </a:p>
          <a:p>
            <a:pPr lvl="1"/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04504" y="6306102"/>
            <a:ext cx="2133600" cy="476250"/>
          </a:xfrm>
        </p:spPr>
        <p:txBody>
          <a:bodyPr/>
          <a:lstStyle/>
          <a:p>
            <a:fld id="{C1462761-F80D-4013-8799-C7F07965E68A}" type="slidenum">
              <a:rPr lang="en-US" altLang="zh-TW" smtClean="0"/>
              <a:pPr/>
              <a:t>17</a:t>
            </a:fld>
            <a:endParaRPr lang="en-US" altLang="zh-TW"/>
          </a:p>
        </p:txBody>
      </p:sp>
      <p:grpSp>
        <p:nvGrpSpPr>
          <p:cNvPr id="5" name="群組 4"/>
          <p:cNvGrpSpPr/>
          <p:nvPr/>
        </p:nvGrpSpPr>
        <p:grpSpPr>
          <a:xfrm>
            <a:off x="2411760" y="4509120"/>
            <a:ext cx="288032" cy="504056"/>
            <a:chOff x="1835696" y="4293096"/>
            <a:chExt cx="504056" cy="1224136"/>
          </a:xfrm>
        </p:grpSpPr>
        <p:sp>
          <p:nvSpPr>
            <p:cNvPr id="6" name="橢圓 5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7" name="直線接點 6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接點 7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接點 8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接點 9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接點 10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群組 11"/>
          <p:cNvGrpSpPr/>
          <p:nvPr/>
        </p:nvGrpSpPr>
        <p:grpSpPr>
          <a:xfrm>
            <a:off x="2115787" y="4871691"/>
            <a:ext cx="288032" cy="504056"/>
            <a:chOff x="1835696" y="4293096"/>
            <a:chExt cx="504056" cy="1224136"/>
          </a:xfrm>
        </p:grpSpPr>
        <p:sp>
          <p:nvSpPr>
            <p:cNvPr id="13" name="橢圓 12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4" name="直線接點 13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接點 16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接點 17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群組 18"/>
          <p:cNvGrpSpPr/>
          <p:nvPr/>
        </p:nvGrpSpPr>
        <p:grpSpPr>
          <a:xfrm>
            <a:off x="2546530" y="5123719"/>
            <a:ext cx="288032" cy="504056"/>
            <a:chOff x="1835696" y="4293096"/>
            <a:chExt cx="504056" cy="1224136"/>
          </a:xfrm>
        </p:grpSpPr>
        <p:sp>
          <p:nvSpPr>
            <p:cNvPr id="20" name="橢圓 19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21" name="直線接點 20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接點 21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接點 22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群組 25"/>
          <p:cNvGrpSpPr/>
          <p:nvPr/>
        </p:nvGrpSpPr>
        <p:grpSpPr>
          <a:xfrm>
            <a:off x="2845952" y="4232982"/>
            <a:ext cx="288032" cy="504056"/>
            <a:chOff x="1835696" y="4293096"/>
            <a:chExt cx="504056" cy="1224136"/>
          </a:xfrm>
        </p:grpSpPr>
        <p:sp>
          <p:nvSpPr>
            <p:cNvPr id="27" name="橢圓 26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28" name="直線接點 27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接點 28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接點 29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接點 30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接點 31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群組 32"/>
          <p:cNvGrpSpPr/>
          <p:nvPr/>
        </p:nvGrpSpPr>
        <p:grpSpPr>
          <a:xfrm>
            <a:off x="2954322" y="4851703"/>
            <a:ext cx="288032" cy="504056"/>
            <a:chOff x="1835696" y="4293096"/>
            <a:chExt cx="504056" cy="1224136"/>
          </a:xfrm>
        </p:grpSpPr>
        <p:sp>
          <p:nvSpPr>
            <p:cNvPr id="34" name="橢圓 33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35" name="直線接點 34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接點 35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接點 36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接點 37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接點 38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橢圓 40"/>
          <p:cNvSpPr/>
          <p:nvPr/>
        </p:nvSpPr>
        <p:spPr>
          <a:xfrm>
            <a:off x="5572545" y="3925866"/>
            <a:ext cx="2121967" cy="18002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2" name="群組 41"/>
          <p:cNvGrpSpPr/>
          <p:nvPr/>
        </p:nvGrpSpPr>
        <p:grpSpPr>
          <a:xfrm>
            <a:off x="6444815" y="4396036"/>
            <a:ext cx="249643" cy="504056"/>
            <a:chOff x="1835696" y="4293096"/>
            <a:chExt cx="504056" cy="1224136"/>
          </a:xfrm>
        </p:grpSpPr>
        <p:sp>
          <p:nvSpPr>
            <p:cNvPr id="43" name="橢圓 42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44" name="直線接點 43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接點 44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接點 45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接點 46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接點 47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群組 48"/>
          <p:cNvGrpSpPr/>
          <p:nvPr/>
        </p:nvGrpSpPr>
        <p:grpSpPr>
          <a:xfrm>
            <a:off x="6254861" y="4974623"/>
            <a:ext cx="249643" cy="504056"/>
            <a:chOff x="1835696" y="4293096"/>
            <a:chExt cx="504056" cy="1224136"/>
          </a:xfrm>
        </p:grpSpPr>
        <p:sp>
          <p:nvSpPr>
            <p:cNvPr id="50" name="橢圓 49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51" name="直線接點 50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線接點 51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接點 52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線接點 53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線接點 54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群組 55"/>
          <p:cNvGrpSpPr/>
          <p:nvPr/>
        </p:nvGrpSpPr>
        <p:grpSpPr>
          <a:xfrm>
            <a:off x="5940539" y="4385755"/>
            <a:ext cx="249643" cy="504056"/>
            <a:chOff x="1835696" y="4293096"/>
            <a:chExt cx="504056" cy="1224136"/>
          </a:xfrm>
        </p:grpSpPr>
        <p:sp>
          <p:nvSpPr>
            <p:cNvPr id="57" name="橢圓 56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58" name="直線接點 57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接點 58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線接點 59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線接點 60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線接點 61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群組 62"/>
          <p:cNvGrpSpPr/>
          <p:nvPr/>
        </p:nvGrpSpPr>
        <p:grpSpPr>
          <a:xfrm>
            <a:off x="6879007" y="4119898"/>
            <a:ext cx="249643" cy="504056"/>
            <a:chOff x="1835696" y="4293096"/>
            <a:chExt cx="504056" cy="1224136"/>
          </a:xfrm>
        </p:grpSpPr>
        <p:sp>
          <p:nvSpPr>
            <p:cNvPr id="64" name="橢圓 63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65" name="直線接點 64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線接點 65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線接點 66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線接點 67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線接點 68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群組 69"/>
          <p:cNvGrpSpPr/>
          <p:nvPr/>
        </p:nvGrpSpPr>
        <p:grpSpPr>
          <a:xfrm>
            <a:off x="6987377" y="4738619"/>
            <a:ext cx="249643" cy="504056"/>
            <a:chOff x="1835696" y="4293096"/>
            <a:chExt cx="504056" cy="1224136"/>
          </a:xfrm>
        </p:grpSpPr>
        <p:sp>
          <p:nvSpPr>
            <p:cNvPr id="71" name="橢圓 70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72" name="直線接點 71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線接點 72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線接點 73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線接點 74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線接點 75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橢圓 76"/>
          <p:cNvSpPr/>
          <p:nvPr/>
        </p:nvSpPr>
        <p:spPr>
          <a:xfrm>
            <a:off x="3808659" y="5013010"/>
            <a:ext cx="1671176" cy="1788241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78" name="群組 77"/>
          <p:cNvGrpSpPr/>
          <p:nvPr/>
        </p:nvGrpSpPr>
        <p:grpSpPr>
          <a:xfrm>
            <a:off x="4444199" y="5333816"/>
            <a:ext cx="249643" cy="504056"/>
            <a:chOff x="1835696" y="4293096"/>
            <a:chExt cx="504056" cy="1224136"/>
          </a:xfrm>
        </p:grpSpPr>
        <p:sp>
          <p:nvSpPr>
            <p:cNvPr id="79" name="橢圓 78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80" name="直線接點 79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線接點 80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線接點 81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線接點 82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線接點 83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群組 84"/>
          <p:cNvGrpSpPr/>
          <p:nvPr/>
        </p:nvGrpSpPr>
        <p:grpSpPr>
          <a:xfrm>
            <a:off x="4388810" y="6100586"/>
            <a:ext cx="249643" cy="504056"/>
            <a:chOff x="1835696" y="4293096"/>
            <a:chExt cx="504056" cy="1224136"/>
          </a:xfrm>
        </p:grpSpPr>
        <p:sp>
          <p:nvSpPr>
            <p:cNvPr id="86" name="橢圓 85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87" name="直線接點 86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線接點 87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線接點 88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線接點 89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線接點 90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群組 91"/>
          <p:cNvGrpSpPr/>
          <p:nvPr/>
        </p:nvGrpSpPr>
        <p:grpSpPr>
          <a:xfrm>
            <a:off x="4027758" y="5571019"/>
            <a:ext cx="249643" cy="504056"/>
            <a:chOff x="1835696" y="4293096"/>
            <a:chExt cx="504056" cy="1224136"/>
          </a:xfrm>
        </p:grpSpPr>
        <p:sp>
          <p:nvSpPr>
            <p:cNvPr id="93" name="橢圓 92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94" name="直線接點 93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線接點 94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線接點 95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線接點 96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線接點 97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群組 98"/>
          <p:cNvGrpSpPr/>
          <p:nvPr/>
        </p:nvGrpSpPr>
        <p:grpSpPr>
          <a:xfrm>
            <a:off x="4887207" y="5922684"/>
            <a:ext cx="249643" cy="504056"/>
            <a:chOff x="1835696" y="4293096"/>
            <a:chExt cx="504056" cy="1224136"/>
          </a:xfrm>
        </p:grpSpPr>
        <p:sp>
          <p:nvSpPr>
            <p:cNvPr id="100" name="橢圓 99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" name="直線接點 100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線接點 101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線接點 102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線接點 103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線接點 104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" name="文字方塊 112"/>
          <p:cNvSpPr txBox="1"/>
          <p:nvPr/>
        </p:nvSpPr>
        <p:spPr>
          <a:xfrm>
            <a:off x="4460309" y="436510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dirty="0" smtClean="0"/>
              <a:t>…</a:t>
            </a:r>
            <a:endParaRPr lang="zh-TW" altLang="en-US" sz="2800" b="1" dirty="0"/>
          </a:p>
        </p:txBody>
      </p:sp>
      <p:grpSp>
        <p:nvGrpSpPr>
          <p:cNvPr id="106" name="群組 105"/>
          <p:cNvGrpSpPr/>
          <p:nvPr/>
        </p:nvGrpSpPr>
        <p:grpSpPr>
          <a:xfrm>
            <a:off x="899592" y="4750135"/>
            <a:ext cx="990615" cy="998786"/>
            <a:chOff x="799704" y="2564904"/>
            <a:chExt cx="1458143" cy="1400175"/>
          </a:xfrm>
        </p:grpSpPr>
        <p:pic>
          <p:nvPicPr>
            <p:cNvPr id="107" name="Picture 2" descr="Avengers: Infinity Wa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8791" y="3031629"/>
              <a:ext cx="638175" cy="933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" name="Picture 4" descr="Black Panther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704" y="2564904"/>
              <a:ext cx="638175" cy="933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" name="Picture 6" descr="Justice Leagu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672" y="2624435"/>
              <a:ext cx="638175" cy="933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0" name="群組 109"/>
          <p:cNvGrpSpPr/>
          <p:nvPr/>
        </p:nvGrpSpPr>
        <p:grpSpPr>
          <a:xfrm>
            <a:off x="7371193" y="4385756"/>
            <a:ext cx="1132315" cy="989992"/>
            <a:chOff x="737246" y="5223240"/>
            <a:chExt cx="1528280" cy="1446120"/>
          </a:xfrm>
        </p:grpSpPr>
        <p:pic>
          <p:nvPicPr>
            <p:cNvPr id="111" name="Picture 8" descr="The Shawshank Redemption Poster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246" y="5294925"/>
              <a:ext cx="629493" cy="9269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" name="Picture 10" descr="The Godfather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9034" y="5735910"/>
              <a:ext cx="638175" cy="933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" name="Picture 12" descr="The Silence of the Lambs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7351" y="5223240"/>
              <a:ext cx="638175" cy="933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1" name="群組 120"/>
          <p:cNvGrpSpPr/>
          <p:nvPr/>
        </p:nvGrpSpPr>
        <p:grpSpPr>
          <a:xfrm>
            <a:off x="5295633" y="5916220"/>
            <a:ext cx="929906" cy="801955"/>
            <a:chOff x="5295633" y="5916220"/>
            <a:chExt cx="929906" cy="801955"/>
          </a:xfrm>
        </p:grpSpPr>
        <p:pic>
          <p:nvPicPr>
            <p:cNvPr id="118" name="圖片 11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295633" y="5916220"/>
              <a:ext cx="596810" cy="528287"/>
            </a:xfrm>
            <a:prstGeom prst="rect">
              <a:avLst/>
            </a:prstGeom>
          </p:spPr>
        </p:pic>
        <p:pic>
          <p:nvPicPr>
            <p:cNvPr id="119" name="圖片 11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698474" y="6170838"/>
              <a:ext cx="527065" cy="547337"/>
            </a:xfrm>
            <a:prstGeom prst="rect">
              <a:avLst/>
            </a:prstGeom>
          </p:spPr>
        </p:pic>
        <p:pic>
          <p:nvPicPr>
            <p:cNvPr id="120" name="圖片 119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56049" y="6278488"/>
              <a:ext cx="455949" cy="4177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3039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New User Cold Start Problem </a:t>
            </a:r>
            <a:r>
              <a:rPr lang="en-US" altLang="zh-TW" sz="4000" dirty="0" smtClean="0"/>
              <a:t>(5/7)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Next, we would like </a:t>
            </a:r>
            <a:r>
              <a:rPr lang="en-US" altLang="zh-TW" b="1" dirty="0" smtClean="0">
                <a:solidFill>
                  <a:srgbClr val="FF0000"/>
                </a:solidFill>
              </a:rPr>
              <a:t>to identify trustworthy users </a:t>
            </a:r>
            <a:r>
              <a:rPr lang="en-US" altLang="zh-TW" dirty="0" smtClean="0"/>
              <a:t>within each cluster!!</a:t>
            </a:r>
          </a:p>
          <a:p>
            <a:pPr lvl="1"/>
            <a:r>
              <a:rPr lang="en-US" altLang="zh-TW" dirty="0" smtClean="0"/>
              <a:t>We construct a </a:t>
            </a:r>
            <a:r>
              <a:rPr lang="en-US" altLang="zh-TW" b="1" dirty="0" smtClean="0">
                <a:solidFill>
                  <a:srgbClr val="FF0000"/>
                </a:solidFill>
              </a:rPr>
              <a:t>web of trust </a:t>
            </a:r>
            <a:r>
              <a:rPr lang="en-US" altLang="zh-TW" dirty="0" smtClean="0"/>
              <a:t>for each cluster.</a:t>
            </a:r>
          </a:p>
          <a:p>
            <a:pPr lvl="1"/>
            <a:r>
              <a:rPr lang="en-US" altLang="zh-TW" dirty="0" smtClean="0"/>
              <a:t>Then, the well-known </a:t>
            </a:r>
            <a:r>
              <a:rPr lang="en-US" altLang="zh-TW" b="1" dirty="0" smtClean="0">
                <a:solidFill>
                  <a:srgbClr val="FF0000"/>
                </a:solidFill>
              </a:rPr>
              <a:t>PageRank</a:t>
            </a:r>
            <a:r>
              <a:rPr lang="en-US" altLang="zh-TW" dirty="0" smtClean="0"/>
              <a:t> algorithm is employed to determine the most important nodes in the network.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18</a:t>
            </a:fld>
            <a:endParaRPr lang="en-US" altLang="zh-TW"/>
          </a:p>
        </p:txBody>
      </p:sp>
      <p:grpSp>
        <p:nvGrpSpPr>
          <p:cNvPr id="5" name="群組 4"/>
          <p:cNvGrpSpPr/>
          <p:nvPr/>
        </p:nvGrpSpPr>
        <p:grpSpPr>
          <a:xfrm>
            <a:off x="3707904" y="3933056"/>
            <a:ext cx="249643" cy="504056"/>
            <a:chOff x="1835696" y="4293096"/>
            <a:chExt cx="504056" cy="1224136"/>
          </a:xfrm>
        </p:grpSpPr>
        <p:sp>
          <p:nvSpPr>
            <p:cNvPr id="6" name="橢圓 5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7" name="直線接點 6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接點 7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接點 8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接點 9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接點 10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群組 11"/>
          <p:cNvGrpSpPr/>
          <p:nvPr/>
        </p:nvGrpSpPr>
        <p:grpSpPr>
          <a:xfrm>
            <a:off x="4447178" y="4797152"/>
            <a:ext cx="249643" cy="504056"/>
            <a:chOff x="1835696" y="4293096"/>
            <a:chExt cx="504056" cy="1224136"/>
          </a:xfrm>
        </p:grpSpPr>
        <p:sp>
          <p:nvSpPr>
            <p:cNvPr id="13" name="橢圓 12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4" name="直線接點 13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接點 16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接點 17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群組 18"/>
          <p:cNvGrpSpPr/>
          <p:nvPr/>
        </p:nvGrpSpPr>
        <p:grpSpPr>
          <a:xfrm>
            <a:off x="3896065" y="5247703"/>
            <a:ext cx="249643" cy="504056"/>
            <a:chOff x="1835696" y="4293096"/>
            <a:chExt cx="504056" cy="1224136"/>
          </a:xfrm>
        </p:grpSpPr>
        <p:sp>
          <p:nvSpPr>
            <p:cNvPr id="20" name="橢圓 19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21" name="直線接點 20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接點 21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接點 22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群組 25"/>
          <p:cNvGrpSpPr/>
          <p:nvPr/>
        </p:nvGrpSpPr>
        <p:grpSpPr>
          <a:xfrm>
            <a:off x="4696821" y="4007182"/>
            <a:ext cx="249643" cy="504056"/>
            <a:chOff x="1835696" y="4293096"/>
            <a:chExt cx="504056" cy="1224136"/>
          </a:xfrm>
        </p:grpSpPr>
        <p:sp>
          <p:nvSpPr>
            <p:cNvPr id="27" name="橢圓 26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28" name="直線接點 27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接點 28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接點 29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接點 30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接點 31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群組 32"/>
          <p:cNvGrpSpPr/>
          <p:nvPr/>
        </p:nvGrpSpPr>
        <p:grpSpPr>
          <a:xfrm>
            <a:off x="5313132" y="4191851"/>
            <a:ext cx="249643" cy="504056"/>
            <a:chOff x="1835696" y="4293096"/>
            <a:chExt cx="504056" cy="1224136"/>
          </a:xfrm>
        </p:grpSpPr>
        <p:sp>
          <p:nvSpPr>
            <p:cNvPr id="34" name="橢圓 33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35" name="直線接點 34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接點 35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接點 36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接點 37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接點 38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群組 39"/>
          <p:cNvGrpSpPr/>
          <p:nvPr/>
        </p:nvGrpSpPr>
        <p:grpSpPr>
          <a:xfrm>
            <a:off x="5891054" y="4907695"/>
            <a:ext cx="249643" cy="504056"/>
            <a:chOff x="1835696" y="4293096"/>
            <a:chExt cx="504056" cy="1224136"/>
          </a:xfrm>
        </p:grpSpPr>
        <p:sp>
          <p:nvSpPr>
            <p:cNvPr id="41" name="橢圓 40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42" name="直線接點 41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接點 42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接點 43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接點 44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接點 45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群組 46"/>
          <p:cNvGrpSpPr/>
          <p:nvPr/>
        </p:nvGrpSpPr>
        <p:grpSpPr>
          <a:xfrm>
            <a:off x="4260875" y="5908021"/>
            <a:ext cx="249643" cy="504056"/>
            <a:chOff x="1835696" y="4293096"/>
            <a:chExt cx="504056" cy="1224136"/>
          </a:xfrm>
        </p:grpSpPr>
        <p:sp>
          <p:nvSpPr>
            <p:cNvPr id="48" name="橢圓 47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49" name="直線接點 48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接點 49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接點 50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線接點 51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接點 52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群組 53"/>
          <p:cNvGrpSpPr/>
          <p:nvPr/>
        </p:nvGrpSpPr>
        <p:grpSpPr>
          <a:xfrm>
            <a:off x="5293938" y="5099451"/>
            <a:ext cx="249643" cy="504056"/>
            <a:chOff x="1835696" y="4293096"/>
            <a:chExt cx="504056" cy="1224136"/>
          </a:xfrm>
        </p:grpSpPr>
        <p:sp>
          <p:nvSpPr>
            <p:cNvPr id="55" name="橢圓 54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56" name="直線接點 55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線接點 56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線接點 57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接點 58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線接點 59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群組 60"/>
          <p:cNvGrpSpPr/>
          <p:nvPr/>
        </p:nvGrpSpPr>
        <p:grpSpPr>
          <a:xfrm>
            <a:off x="3003302" y="4512108"/>
            <a:ext cx="249643" cy="504056"/>
            <a:chOff x="1835696" y="4293096"/>
            <a:chExt cx="504056" cy="1224136"/>
          </a:xfrm>
        </p:grpSpPr>
        <p:sp>
          <p:nvSpPr>
            <p:cNvPr id="62" name="橢圓 61"/>
            <p:cNvSpPr/>
            <p:nvPr/>
          </p:nvSpPr>
          <p:spPr>
            <a:xfrm>
              <a:off x="1835696" y="4293096"/>
              <a:ext cx="504056" cy="4320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63" name="直線接點 62"/>
            <p:cNvCxnSpPr/>
            <p:nvPr/>
          </p:nvCxnSpPr>
          <p:spPr>
            <a:xfrm>
              <a:off x="2091476" y="472514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線接點 63"/>
            <p:cNvCxnSpPr/>
            <p:nvPr/>
          </p:nvCxnSpPr>
          <p:spPr>
            <a:xfrm flipH="1">
              <a:off x="1835696" y="5157192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線接點 64"/>
            <p:cNvCxnSpPr/>
            <p:nvPr/>
          </p:nvCxnSpPr>
          <p:spPr>
            <a:xfrm>
              <a:off x="2091476" y="5173625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線接點 65"/>
            <p:cNvCxnSpPr/>
            <p:nvPr/>
          </p:nvCxnSpPr>
          <p:spPr>
            <a:xfrm flipH="1">
              <a:off x="1835696" y="4725144"/>
              <a:ext cx="25578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線接點 66"/>
            <p:cNvCxnSpPr/>
            <p:nvPr/>
          </p:nvCxnSpPr>
          <p:spPr>
            <a:xfrm>
              <a:off x="2091476" y="4741577"/>
              <a:ext cx="248276" cy="343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9" name="直線單箭頭接點 68"/>
          <p:cNvCxnSpPr/>
          <p:nvPr/>
        </p:nvCxnSpPr>
        <p:spPr>
          <a:xfrm>
            <a:off x="4020886" y="4458704"/>
            <a:ext cx="326374" cy="28221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單箭頭接點 72"/>
          <p:cNvCxnSpPr/>
          <p:nvPr/>
        </p:nvCxnSpPr>
        <p:spPr>
          <a:xfrm flipV="1">
            <a:off x="4258104" y="5404984"/>
            <a:ext cx="237050" cy="1793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單箭頭接點 74"/>
          <p:cNvCxnSpPr/>
          <p:nvPr/>
        </p:nvCxnSpPr>
        <p:spPr>
          <a:xfrm>
            <a:off x="3350765" y="4837332"/>
            <a:ext cx="973450" cy="1245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單箭頭接點 77"/>
          <p:cNvCxnSpPr/>
          <p:nvPr/>
        </p:nvCxnSpPr>
        <p:spPr>
          <a:xfrm>
            <a:off x="4760161" y="5123306"/>
            <a:ext cx="407095" cy="1469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單箭頭接點 80"/>
          <p:cNvCxnSpPr/>
          <p:nvPr/>
        </p:nvCxnSpPr>
        <p:spPr>
          <a:xfrm flipV="1">
            <a:off x="3372022" y="4369753"/>
            <a:ext cx="200672" cy="1604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單箭頭接點 82"/>
          <p:cNvCxnSpPr/>
          <p:nvPr/>
        </p:nvCxnSpPr>
        <p:spPr>
          <a:xfrm>
            <a:off x="4062324" y="4366369"/>
            <a:ext cx="1261064" cy="6675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單箭頭接點 86"/>
          <p:cNvCxnSpPr/>
          <p:nvPr/>
        </p:nvCxnSpPr>
        <p:spPr>
          <a:xfrm flipH="1">
            <a:off x="4772407" y="4583343"/>
            <a:ext cx="442711" cy="4539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單箭頭接點 89"/>
          <p:cNvCxnSpPr/>
          <p:nvPr/>
        </p:nvCxnSpPr>
        <p:spPr>
          <a:xfrm>
            <a:off x="5073144" y="4366369"/>
            <a:ext cx="291682" cy="212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單箭頭接點 91"/>
          <p:cNvCxnSpPr/>
          <p:nvPr/>
        </p:nvCxnSpPr>
        <p:spPr>
          <a:xfrm flipV="1">
            <a:off x="5580752" y="5196786"/>
            <a:ext cx="335277" cy="1398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單箭頭接點 93"/>
          <p:cNvCxnSpPr/>
          <p:nvPr/>
        </p:nvCxnSpPr>
        <p:spPr>
          <a:xfrm flipH="1" flipV="1">
            <a:off x="5606793" y="4796506"/>
            <a:ext cx="141597" cy="2779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線單箭頭接點 97"/>
          <p:cNvCxnSpPr/>
          <p:nvPr/>
        </p:nvCxnSpPr>
        <p:spPr>
          <a:xfrm flipV="1">
            <a:off x="4629117" y="5494668"/>
            <a:ext cx="1286912" cy="6351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單箭頭接點 99"/>
          <p:cNvCxnSpPr/>
          <p:nvPr/>
        </p:nvCxnSpPr>
        <p:spPr>
          <a:xfrm flipV="1">
            <a:off x="4364405" y="5494668"/>
            <a:ext cx="235526" cy="2942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線單箭頭接點 102"/>
          <p:cNvCxnSpPr/>
          <p:nvPr/>
        </p:nvCxnSpPr>
        <p:spPr>
          <a:xfrm>
            <a:off x="3326438" y="5035945"/>
            <a:ext cx="479548" cy="2652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線單箭頭接點 104"/>
          <p:cNvCxnSpPr/>
          <p:nvPr/>
        </p:nvCxnSpPr>
        <p:spPr>
          <a:xfrm flipH="1">
            <a:off x="3347384" y="4376520"/>
            <a:ext cx="1345472" cy="3570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線單箭頭接點 109"/>
          <p:cNvCxnSpPr/>
          <p:nvPr/>
        </p:nvCxnSpPr>
        <p:spPr>
          <a:xfrm>
            <a:off x="5017733" y="4550651"/>
            <a:ext cx="728352" cy="6004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橢圓 111"/>
          <p:cNvSpPr/>
          <p:nvPr/>
        </p:nvSpPr>
        <p:spPr>
          <a:xfrm>
            <a:off x="4304081" y="4696777"/>
            <a:ext cx="497427" cy="735595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3" name="橢圓 112"/>
          <p:cNvSpPr/>
          <p:nvPr/>
        </p:nvSpPr>
        <p:spPr>
          <a:xfrm>
            <a:off x="5807505" y="4838262"/>
            <a:ext cx="497427" cy="735595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1399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New User Cold Start Problem </a:t>
            </a:r>
            <a:r>
              <a:rPr lang="en-US" altLang="zh-TW" sz="4000" dirty="0" smtClean="0"/>
              <a:t>(6/7)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Finally, to recommend items to a cold start new user:</a:t>
            </a:r>
          </a:p>
          <a:p>
            <a:pPr lvl="1"/>
            <a:r>
              <a:rPr lang="en-US" altLang="zh-TW" sz="2400" dirty="0" smtClean="0"/>
              <a:t>We first identify the clusters closely related to the items rated </a:t>
            </a:r>
            <a:r>
              <a:rPr lang="en-US" altLang="zh-TW" sz="1600" dirty="0" smtClean="0"/>
              <a:t>(bought)</a:t>
            </a:r>
            <a:r>
              <a:rPr lang="en-US" altLang="zh-TW" sz="2400" dirty="0" smtClean="0"/>
              <a:t> by the user.</a:t>
            </a:r>
          </a:p>
          <a:p>
            <a:pPr lvl="1"/>
            <a:r>
              <a:rPr lang="en-US" altLang="zh-TW" sz="2400" dirty="0" smtClean="0"/>
              <a:t>Then, the experts of the clusters are treated as reference users to generate item recommendations.</a:t>
            </a:r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19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68266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New User Cold Start Problem </a:t>
            </a:r>
            <a:r>
              <a:rPr lang="en-US" altLang="zh-TW" sz="4000" dirty="0" smtClean="0"/>
              <a:t>(7/7</a:t>
            </a:r>
            <a:r>
              <a:rPr lang="en-US" altLang="zh-TW" sz="4000" dirty="0"/>
              <a:t>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</a:t>
            </a:r>
            <a:r>
              <a:rPr lang="en-US" altLang="zh-TW" dirty="0" err="1" smtClean="0"/>
              <a:t>Epinions</a:t>
            </a:r>
            <a:r>
              <a:rPr lang="en-US" altLang="zh-TW" dirty="0" smtClean="0"/>
              <a:t> dataset </a:t>
            </a:r>
            <a:r>
              <a:rPr lang="en-US" altLang="zh-TW" dirty="0"/>
              <a:t>has 132,000 users, and contains 1560,144 reviews and 13,668,319 review ratings.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71,073 </a:t>
            </a:r>
            <a:r>
              <a:rPr lang="en-US" altLang="zh-TW" dirty="0"/>
              <a:t>were deemed cold start new users as each one had rated less than five </a:t>
            </a:r>
            <a:r>
              <a:rPr lang="en-US" altLang="zh-TW" dirty="0" smtClean="0"/>
              <a:t>items.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20</a:t>
            </a:fld>
            <a:endParaRPr lang="en-US" altLang="zh-TW"/>
          </a:p>
        </p:txBody>
      </p:sp>
      <p:pic>
        <p:nvPicPr>
          <p:cNvPr id="5" name="內容版面配置區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87624" y="3140968"/>
            <a:ext cx="6882844" cy="3507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325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>
                <a:solidFill>
                  <a:srgbClr val="FF0000"/>
                </a:solidFill>
              </a:rPr>
              <a:t>Social Event Recommendation</a:t>
            </a:r>
            <a:r>
              <a:rPr lang="zh-TW" altLang="en-US" sz="4000" dirty="0" smtClean="0"/>
              <a:t> </a:t>
            </a:r>
            <a:r>
              <a:rPr lang="en-US" altLang="zh-TW" sz="4000" dirty="0" smtClean="0"/>
              <a:t>(1/7)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Many social network sites </a:t>
            </a:r>
            <a:r>
              <a:rPr lang="en-US" altLang="zh-TW" sz="1400" dirty="0" smtClean="0"/>
              <a:t>(SNSs)</a:t>
            </a:r>
            <a:r>
              <a:rPr lang="en-US" altLang="zh-TW" dirty="0" smtClean="0"/>
              <a:t> now </a:t>
            </a:r>
            <a:r>
              <a:rPr lang="en-US" altLang="zh-TW" dirty="0"/>
              <a:t>provide functions that enable users to </a:t>
            </a:r>
            <a:r>
              <a:rPr lang="en-US" altLang="zh-TW" b="1" u="sng" dirty="0"/>
              <a:t>create or attend a </a:t>
            </a:r>
            <a:r>
              <a:rPr lang="en-US" altLang="zh-TW" b="1" u="sng" dirty="0">
                <a:solidFill>
                  <a:srgbClr val="FF0000"/>
                </a:solidFill>
              </a:rPr>
              <a:t>social </a:t>
            </a:r>
            <a:r>
              <a:rPr lang="en-US" altLang="zh-TW" b="1" u="sng" dirty="0" smtClean="0">
                <a:solidFill>
                  <a:srgbClr val="FF0000"/>
                </a:solidFill>
              </a:rPr>
              <a:t>event</a:t>
            </a:r>
            <a:r>
              <a:rPr lang="en-US" altLang="zh-TW" dirty="0" smtClean="0"/>
              <a:t>.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r>
              <a:rPr lang="en-US" altLang="zh-TW" i="1" dirty="0" smtClean="0"/>
              <a:t>More </a:t>
            </a:r>
            <a:r>
              <a:rPr lang="en-US" altLang="zh-TW" i="1" dirty="0"/>
              <a:t>than </a:t>
            </a:r>
            <a:r>
              <a:rPr lang="en-US" altLang="zh-TW" i="1" dirty="0" smtClean="0"/>
              <a:t>550 </a:t>
            </a:r>
            <a:r>
              <a:rPr lang="en-US" altLang="zh-TW" i="1" dirty="0"/>
              <a:t>million </a:t>
            </a:r>
            <a:r>
              <a:rPr lang="en-US" altLang="zh-TW" i="1" dirty="0" smtClean="0"/>
              <a:t>users use Facebook Events </a:t>
            </a:r>
            <a:r>
              <a:rPr lang="en-US" altLang="zh-TW" i="1" dirty="0"/>
              <a:t>each </a:t>
            </a:r>
            <a:r>
              <a:rPr lang="en-US" altLang="zh-TW" i="1" dirty="0" smtClean="0"/>
              <a:t>month!!</a:t>
            </a:r>
          </a:p>
          <a:p>
            <a:pPr lvl="1"/>
            <a:r>
              <a:rPr lang="en-US" altLang="zh-TW" dirty="0">
                <a:hlinkClick r:id="rId2"/>
              </a:rPr>
              <a:t>https://newsroom.fb.com/Products</a:t>
            </a:r>
            <a:r>
              <a:rPr lang="en-US" altLang="zh-TW" dirty="0" smtClean="0">
                <a:hlinkClick r:id="rId2"/>
              </a:rPr>
              <a:t>/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21</a:t>
            </a:fld>
            <a:endParaRPr lang="en-US" altLang="zh-TW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2420888"/>
            <a:ext cx="4104456" cy="255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41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Social Event Recommendation</a:t>
            </a:r>
            <a:r>
              <a:rPr lang="zh-TW" altLang="en-US" sz="4000" dirty="0"/>
              <a:t> </a:t>
            </a:r>
            <a:r>
              <a:rPr lang="en-US" altLang="zh-TW" sz="4000" dirty="0" smtClean="0"/>
              <a:t>(2/7)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Users </a:t>
            </a:r>
            <a:r>
              <a:rPr lang="en-US" altLang="zh-TW" dirty="0"/>
              <a:t>often have difficulty finding social events of </a:t>
            </a:r>
            <a:r>
              <a:rPr lang="en-US" altLang="zh-TW" dirty="0" smtClean="0"/>
              <a:t>interest. </a:t>
            </a:r>
          </a:p>
          <a:p>
            <a:endParaRPr lang="en-US" altLang="zh-TW" sz="1000" dirty="0"/>
          </a:p>
          <a:p>
            <a:r>
              <a:rPr lang="en-US" altLang="zh-TW" dirty="0" smtClean="0"/>
              <a:t>It </a:t>
            </a:r>
            <a:r>
              <a:rPr lang="en-US" altLang="zh-TW" dirty="0"/>
              <a:t>is therefore essential for </a:t>
            </a:r>
            <a:r>
              <a:rPr lang="en-US" altLang="zh-TW" dirty="0" smtClean="0"/>
              <a:t>service providers </a:t>
            </a:r>
            <a:r>
              <a:rPr lang="en-US" altLang="zh-TW" dirty="0"/>
              <a:t>to provide users with appropriate social event recommendations</a:t>
            </a:r>
            <a:r>
              <a:rPr lang="en-US" altLang="zh-TW" dirty="0" smtClean="0"/>
              <a:t>.</a:t>
            </a:r>
          </a:p>
          <a:p>
            <a:endParaRPr lang="en-US" altLang="zh-TW" sz="1000" dirty="0"/>
          </a:p>
          <a:p>
            <a:r>
              <a:rPr lang="en-US" altLang="zh-TW" dirty="0"/>
              <a:t>However … </a:t>
            </a:r>
            <a:r>
              <a:rPr lang="en-US" altLang="zh-TW" dirty="0" smtClean="0"/>
              <a:t>the </a:t>
            </a:r>
            <a:r>
              <a:rPr lang="en-US" altLang="zh-TW" dirty="0"/>
              <a:t>social event </a:t>
            </a:r>
            <a:r>
              <a:rPr lang="en-US" altLang="zh-TW" dirty="0" smtClean="0"/>
              <a:t>recommendation is </a:t>
            </a:r>
            <a:r>
              <a:rPr lang="en-US" altLang="zh-TW" b="1" dirty="0" smtClean="0">
                <a:solidFill>
                  <a:srgbClr val="FF0000"/>
                </a:solidFill>
              </a:rPr>
              <a:t>different</a:t>
            </a:r>
            <a:r>
              <a:rPr lang="en-US" altLang="zh-TW" dirty="0" smtClean="0"/>
              <a:t> </a:t>
            </a:r>
            <a:r>
              <a:rPr lang="en-US" altLang="zh-TW" dirty="0"/>
              <a:t>from the traditional recommendation </a:t>
            </a:r>
            <a:r>
              <a:rPr lang="en-US" altLang="zh-TW" dirty="0" smtClean="0"/>
              <a:t>for </a:t>
            </a:r>
            <a:r>
              <a:rPr lang="en-US" altLang="zh-TW" dirty="0"/>
              <a:t>movies </a:t>
            </a:r>
            <a:r>
              <a:rPr lang="en-US" altLang="zh-TW" dirty="0" smtClean="0"/>
              <a:t>or products.</a:t>
            </a:r>
          </a:p>
          <a:p>
            <a:endParaRPr lang="en-US" altLang="zh-TW" sz="1000" dirty="0"/>
          </a:p>
          <a:p>
            <a:r>
              <a:rPr lang="en-US" altLang="zh-TW" dirty="0" smtClean="0"/>
              <a:t>Social events are </a:t>
            </a:r>
            <a:r>
              <a:rPr lang="en-US" altLang="zh-TW" b="1" i="1" dirty="0" smtClean="0">
                <a:solidFill>
                  <a:srgbClr val="FF0000"/>
                </a:solidFill>
              </a:rPr>
              <a:t>one-and-only</a:t>
            </a:r>
            <a:r>
              <a:rPr lang="en-US" altLang="zh-TW" dirty="0" smtClean="0"/>
              <a:t> items.</a:t>
            </a:r>
          </a:p>
          <a:p>
            <a:pPr lvl="1"/>
            <a:r>
              <a:rPr lang="en-US" altLang="zh-TW" dirty="0" smtClean="0"/>
              <a:t>Recommending a finished event is meaningless.</a:t>
            </a:r>
          </a:p>
          <a:p>
            <a:pPr lvl="1"/>
            <a:r>
              <a:rPr lang="en-US" altLang="zh-TW" dirty="0" smtClean="0"/>
              <a:t>Ratings are generally available when an event is over.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22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9351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Social Event Recommendation</a:t>
            </a:r>
            <a:r>
              <a:rPr lang="zh-TW" altLang="en-US" sz="4000" dirty="0"/>
              <a:t> </a:t>
            </a:r>
            <a:r>
              <a:rPr lang="en-US" altLang="zh-TW" sz="4000" dirty="0" smtClean="0"/>
              <a:t>(3/7)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 social event that attracts many of the user’s </a:t>
            </a:r>
            <a:r>
              <a:rPr lang="en-US" altLang="zh-TW" b="1" u="sng" dirty="0">
                <a:solidFill>
                  <a:srgbClr val="FF0000"/>
                </a:solidFill>
              </a:rPr>
              <a:t>acquaintances</a:t>
            </a:r>
            <a:r>
              <a:rPr lang="en-US" altLang="zh-TW" dirty="0"/>
              <a:t> is recommended if </a:t>
            </a:r>
            <a:r>
              <a:rPr lang="en-US" altLang="zh-TW" u="sng" dirty="0">
                <a:solidFill>
                  <a:srgbClr val="FF0000"/>
                </a:solidFill>
              </a:rPr>
              <a:t>its </a:t>
            </a:r>
            <a:r>
              <a:rPr lang="en-US" altLang="zh-TW" u="sng" dirty="0" smtClean="0">
                <a:solidFill>
                  <a:srgbClr val="FF0000"/>
                </a:solidFill>
              </a:rPr>
              <a:t>topic </a:t>
            </a:r>
            <a:r>
              <a:rPr lang="en-US" altLang="zh-TW" sz="1600" u="sng" dirty="0" smtClean="0">
                <a:solidFill>
                  <a:srgbClr val="FF0000"/>
                </a:solidFill>
              </a:rPr>
              <a:t>(content)</a:t>
            </a:r>
            <a:r>
              <a:rPr lang="en-US" altLang="zh-TW" u="sng" dirty="0" smtClean="0">
                <a:solidFill>
                  <a:srgbClr val="FF0000"/>
                </a:solidFill>
              </a:rPr>
              <a:t> </a:t>
            </a:r>
            <a:r>
              <a:rPr lang="en-US" altLang="zh-TW" u="sng" dirty="0">
                <a:solidFill>
                  <a:srgbClr val="FF0000"/>
                </a:solidFill>
              </a:rPr>
              <a:t>is relevant to the user’s preferences</a:t>
            </a:r>
            <a:r>
              <a:rPr lang="en-US" altLang="zh-TW" dirty="0" smtClean="0"/>
              <a:t>.</a:t>
            </a:r>
          </a:p>
          <a:p>
            <a:endParaRPr lang="en-US" altLang="zh-TW" dirty="0"/>
          </a:p>
          <a:p>
            <a:r>
              <a:rPr lang="en-US" altLang="zh-TW" dirty="0" smtClean="0"/>
              <a:t>So, our first step is to identify the acquaintances of a user.</a:t>
            </a:r>
          </a:p>
          <a:p>
            <a:endParaRPr lang="en-US" altLang="zh-TW" dirty="0"/>
          </a:p>
          <a:p>
            <a:r>
              <a:rPr lang="en-US" altLang="zh-TW" dirty="0" smtClean="0"/>
              <a:t>However … social network users may not be are </a:t>
            </a:r>
            <a:r>
              <a:rPr lang="en-US" altLang="zh-TW" dirty="0"/>
              <a:t>willing to disclose their friend lists due to privacy concerns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Or … </a:t>
            </a:r>
            <a:r>
              <a:rPr lang="en-US" altLang="zh-TW" dirty="0"/>
              <a:t>the friend list may not reflect their real social </a:t>
            </a:r>
            <a:r>
              <a:rPr lang="en-US" altLang="zh-TW" dirty="0" smtClean="0"/>
              <a:t>relationships for some reason.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23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189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Social Event Recommendation</a:t>
            </a:r>
            <a:r>
              <a:rPr lang="zh-TW" altLang="en-US" sz="4000" dirty="0"/>
              <a:t> </a:t>
            </a:r>
            <a:r>
              <a:rPr lang="en-US" altLang="zh-TW" sz="4000" dirty="0" smtClean="0"/>
              <a:t>(4/7)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SNS users who frequently attend social events together would likely prefer similar upcoming social events</a:t>
            </a:r>
            <a:r>
              <a:rPr lang="en-US" altLang="zh-TW" dirty="0" smtClean="0"/>
              <a:t>.</a:t>
            </a:r>
          </a:p>
          <a:p>
            <a:endParaRPr lang="en-US" altLang="zh-TW" sz="1000" dirty="0"/>
          </a:p>
          <a:p>
            <a:r>
              <a:rPr lang="en-US" altLang="zh-TW" dirty="0" smtClean="0"/>
              <a:t>Intuitively, we can use the </a:t>
            </a:r>
            <a:r>
              <a:rPr lang="en-US" altLang="zh-TW" dirty="0" err="1" smtClean="0"/>
              <a:t>Jaccard</a:t>
            </a:r>
            <a:r>
              <a:rPr lang="en-US" altLang="zh-TW" dirty="0" smtClean="0"/>
              <a:t> coefficient to measure the friendship of </a:t>
            </a:r>
            <a:r>
              <a:rPr lang="en-US" altLang="zh-TW" dirty="0"/>
              <a:t>two users </a:t>
            </a:r>
            <a:r>
              <a:rPr lang="en-US" altLang="zh-TW" i="1" dirty="0"/>
              <a:t>u</a:t>
            </a:r>
            <a:r>
              <a:rPr lang="en-US" altLang="zh-TW" i="1" baseline="-25000" dirty="0"/>
              <a:t>m</a:t>
            </a:r>
            <a:r>
              <a:rPr lang="en-US" altLang="zh-TW" dirty="0"/>
              <a:t> and </a:t>
            </a:r>
            <a:r>
              <a:rPr lang="en-US" altLang="zh-TW" i="1" dirty="0" smtClean="0"/>
              <a:t>u</a:t>
            </a:r>
            <a:r>
              <a:rPr lang="en-US" altLang="zh-TW" i="1" baseline="-25000" dirty="0" smtClean="0"/>
              <a:t>n</a:t>
            </a:r>
            <a:r>
              <a:rPr lang="en-US" altLang="zh-TW" dirty="0" smtClean="0"/>
              <a:t>. </a:t>
            </a:r>
          </a:p>
          <a:p>
            <a:pPr lvl="1"/>
            <a:r>
              <a:rPr lang="en-US" altLang="zh-TW" dirty="0" smtClean="0"/>
              <a:t>The </a:t>
            </a:r>
            <a:r>
              <a:rPr lang="en-US" altLang="zh-TW" dirty="0"/>
              <a:t>degree of </a:t>
            </a:r>
            <a:r>
              <a:rPr lang="en-US" altLang="zh-TW" b="1" i="1" dirty="0"/>
              <a:t>overlap</a:t>
            </a:r>
            <a:r>
              <a:rPr lang="en-US" altLang="zh-TW" dirty="0"/>
              <a:t> between the social events attended by </a:t>
            </a:r>
            <a:r>
              <a:rPr lang="en-US" altLang="zh-TW" dirty="0" smtClean="0"/>
              <a:t>the users.</a:t>
            </a:r>
          </a:p>
          <a:p>
            <a:pPr lvl="1"/>
            <a:endParaRPr lang="en-US" altLang="zh-TW" sz="1000" dirty="0"/>
          </a:p>
          <a:p>
            <a:r>
              <a:rPr lang="en-US" altLang="zh-TW" dirty="0" smtClean="0"/>
              <a:t>However … </a:t>
            </a:r>
            <a:r>
              <a:rPr lang="en-US" altLang="zh-TW" dirty="0"/>
              <a:t>new social events constantly pop up on </a:t>
            </a:r>
            <a:r>
              <a:rPr lang="en-US" altLang="zh-TW" dirty="0" smtClean="0"/>
              <a:t>SNSs …  </a:t>
            </a:r>
            <a:r>
              <a:rPr lang="en-US" altLang="zh-TW" dirty="0"/>
              <a:t>users only attend a few of </a:t>
            </a:r>
            <a:r>
              <a:rPr lang="en-US" altLang="zh-TW" dirty="0" smtClean="0"/>
              <a:t>them.</a:t>
            </a:r>
            <a:endParaRPr lang="en-US" altLang="zh-TW" dirty="0"/>
          </a:p>
          <a:p>
            <a:endParaRPr lang="en-US" altLang="zh-TW" sz="1000" dirty="0" smtClean="0"/>
          </a:p>
          <a:p>
            <a:r>
              <a:rPr lang="en-US" altLang="zh-TW" dirty="0"/>
              <a:t>W</a:t>
            </a:r>
            <a:r>
              <a:rPr lang="en-US" altLang="zh-TW" dirty="0" smtClean="0"/>
              <a:t>e </a:t>
            </a:r>
            <a:r>
              <a:rPr lang="en-US" altLang="zh-TW" dirty="0"/>
              <a:t>thus extend the </a:t>
            </a:r>
            <a:r>
              <a:rPr lang="en-US" altLang="zh-TW" dirty="0" err="1"/>
              <a:t>Jaccard</a:t>
            </a:r>
            <a:r>
              <a:rPr lang="en-US" altLang="zh-TW" dirty="0"/>
              <a:t> coefficient </a:t>
            </a:r>
            <a:r>
              <a:rPr lang="en-US" altLang="zh-TW" b="1" dirty="0"/>
              <a:t>by considering the </a:t>
            </a:r>
            <a:r>
              <a:rPr lang="en-US" altLang="zh-TW" b="1" dirty="0">
                <a:solidFill>
                  <a:srgbClr val="FF0000"/>
                </a:solidFill>
              </a:rPr>
              <a:t>textual content </a:t>
            </a:r>
            <a:r>
              <a:rPr lang="en-US" altLang="zh-TW" b="1" dirty="0"/>
              <a:t>of social </a:t>
            </a:r>
            <a:r>
              <a:rPr lang="en-US" altLang="zh-TW" b="1" dirty="0" smtClean="0"/>
              <a:t>events</a:t>
            </a:r>
            <a:r>
              <a:rPr lang="en-US" altLang="zh-TW" dirty="0" smtClean="0"/>
              <a:t>.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24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11927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Social Event Recommendation</a:t>
            </a:r>
            <a:r>
              <a:rPr lang="zh-TW" altLang="en-US" sz="4000" dirty="0"/>
              <a:t> </a:t>
            </a:r>
            <a:r>
              <a:rPr lang="en-US" altLang="zh-TW" sz="4000" dirty="0" smtClean="0"/>
              <a:t>(5/7)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 define the collaborative friendship between </a:t>
            </a:r>
            <a:r>
              <a:rPr lang="en-US" altLang="zh-TW" i="1" dirty="0" smtClean="0"/>
              <a:t>u</a:t>
            </a:r>
            <a:r>
              <a:rPr lang="en-US" altLang="zh-TW" i="1" baseline="-25000" dirty="0" smtClean="0"/>
              <a:t>m</a:t>
            </a:r>
            <a:r>
              <a:rPr lang="en-US" altLang="zh-TW" dirty="0" smtClean="0"/>
              <a:t> and </a:t>
            </a:r>
            <a:r>
              <a:rPr lang="en-US" altLang="zh-TW" i="1" dirty="0" smtClean="0"/>
              <a:t>u</a:t>
            </a:r>
            <a:r>
              <a:rPr lang="en-US" altLang="zh-TW" i="1" baseline="-25000" dirty="0" smtClean="0"/>
              <a:t>n</a:t>
            </a:r>
            <a:r>
              <a:rPr lang="en-US" altLang="zh-TW" dirty="0" smtClean="0"/>
              <a:t> as follows: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pPr lvl="1"/>
            <a:r>
              <a:rPr lang="en-US" altLang="zh-TW" dirty="0" smtClean="0"/>
              <a:t>where </a:t>
            </a:r>
            <a:r>
              <a:rPr lang="en-US" altLang="zh-TW" i="1" dirty="0"/>
              <a:t>sim</a:t>
            </a:r>
            <a:r>
              <a:rPr lang="en-US" altLang="zh-TW" dirty="0"/>
              <a:t>(</a:t>
            </a:r>
            <a:r>
              <a:rPr lang="en-US" altLang="zh-TW" i="1" dirty="0" err="1"/>
              <a:t>e</a:t>
            </a:r>
            <a:r>
              <a:rPr lang="en-US" altLang="zh-TW" i="1" baseline="-25000" dirty="0" err="1"/>
              <a:t>i</a:t>
            </a:r>
            <a:r>
              <a:rPr lang="en-US" altLang="zh-TW" dirty="0" err="1"/>
              <a:t>,</a:t>
            </a:r>
            <a:r>
              <a:rPr lang="en-US" altLang="zh-TW" i="1" dirty="0" err="1"/>
              <a:t>e</a:t>
            </a:r>
            <a:r>
              <a:rPr lang="en-US" altLang="zh-TW" i="1" baseline="-25000" dirty="0" err="1"/>
              <a:t>j</a:t>
            </a:r>
            <a:r>
              <a:rPr lang="en-US" altLang="zh-TW" dirty="0"/>
              <a:t>) returns the </a:t>
            </a:r>
            <a:r>
              <a:rPr lang="en-US" altLang="zh-TW" b="1" dirty="0">
                <a:solidFill>
                  <a:srgbClr val="FF0000"/>
                </a:solidFill>
              </a:rPr>
              <a:t>content similarity</a:t>
            </a:r>
            <a:r>
              <a:rPr lang="en-US" altLang="zh-TW" dirty="0">
                <a:solidFill>
                  <a:srgbClr val="FF0000"/>
                </a:solidFill>
              </a:rPr>
              <a:t> </a:t>
            </a:r>
            <a:r>
              <a:rPr lang="en-US" altLang="zh-TW" dirty="0"/>
              <a:t>between events </a:t>
            </a:r>
            <a:r>
              <a:rPr lang="en-US" altLang="zh-TW" i="1" dirty="0" err="1"/>
              <a:t>e</a:t>
            </a:r>
            <a:r>
              <a:rPr lang="en-US" altLang="zh-TW" i="1" baseline="-25000" dirty="0" err="1"/>
              <a:t>i</a:t>
            </a:r>
            <a:r>
              <a:rPr lang="en-US" altLang="zh-TW" dirty="0"/>
              <a:t> and </a:t>
            </a:r>
            <a:r>
              <a:rPr lang="en-US" altLang="zh-TW" i="1" dirty="0" err="1"/>
              <a:t>e</a:t>
            </a:r>
            <a:r>
              <a:rPr lang="en-US" altLang="zh-TW" i="1" baseline="-25000" dirty="0" err="1"/>
              <a:t>j</a:t>
            </a:r>
            <a:r>
              <a:rPr lang="en-US" altLang="zh-TW" dirty="0"/>
              <a:t>.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Different approaches to measure the similarity - </a:t>
            </a:r>
            <a:r>
              <a:rPr lang="en-US" altLang="zh-TW" b="1" dirty="0" smtClean="0"/>
              <a:t>bag-of-word model </a:t>
            </a:r>
            <a:r>
              <a:rPr lang="en-US" altLang="zh-TW" dirty="0" smtClean="0"/>
              <a:t>or </a:t>
            </a:r>
            <a:r>
              <a:rPr lang="en-US" altLang="zh-TW" b="1" dirty="0" smtClean="0"/>
              <a:t>latent topic model</a:t>
            </a:r>
            <a:r>
              <a:rPr lang="en-US" altLang="zh-TW" dirty="0" smtClean="0"/>
              <a:t>.</a:t>
            </a:r>
          </a:p>
          <a:p>
            <a:endParaRPr lang="en-US" altLang="zh-TW" sz="1000" dirty="0" smtClean="0"/>
          </a:p>
          <a:p>
            <a:r>
              <a:rPr lang="en-US" altLang="zh-TW" dirty="0"/>
              <a:t>To identify the acquaintances of </a:t>
            </a:r>
            <a:r>
              <a:rPr lang="en-US" altLang="zh-TW" i="1" dirty="0"/>
              <a:t>u</a:t>
            </a:r>
            <a:r>
              <a:rPr lang="en-US" altLang="zh-TW" i="1" baseline="-25000" dirty="0"/>
              <a:t>m</a:t>
            </a:r>
            <a:r>
              <a:rPr lang="en-US" altLang="zh-TW" dirty="0"/>
              <a:t>, we rank all </a:t>
            </a:r>
            <a:r>
              <a:rPr lang="en-US" altLang="zh-TW" dirty="0" smtClean="0"/>
              <a:t>users based </a:t>
            </a:r>
            <a:r>
              <a:rPr lang="en-US" altLang="zh-TW" dirty="0"/>
              <a:t>on </a:t>
            </a:r>
            <a:r>
              <a:rPr lang="en-US" altLang="zh-TW" dirty="0" smtClean="0"/>
              <a:t>the friendship. </a:t>
            </a:r>
          </a:p>
          <a:p>
            <a:pPr lvl="1"/>
            <a:r>
              <a:rPr lang="en-US" altLang="zh-TW" dirty="0" smtClean="0"/>
              <a:t>the top </a:t>
            </a:r>
            <a:r>
              <a:rPr lang="en-US" altLang="zh-TW" i="1" dirty="0" smtClean="0"/>
              <a:t>H</a:t>
            </a:r>
            <a:r>
              <a:rPr lang="en-US" altLang="zh-TW" dirty="0" smtClean="0"/>
              <a:t> users are selected as the acquaintances of </a:t>
            </a:r>
            <a:r>
              <a:rPr lang="en-US" altLang="zh-TW" i="1" dirty="0" smtClean="0"/>
              <a:t>u</a:t>
            </a:r>
            <a:r>
              <a:rPr lang="en-US" altLang="zh-TW" i="1" baseline="-25000" dirty="0" smtClean="0"/>
              <a:t>m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25</a:t>
            </a:fld>
            <a:endParaRPr lang="en-US" altLang="zh-TW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2348880"/>
            <a:ext cx="5760641" cy="97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9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Social Event Recommendation</a:t>
            </a:r>
            <a:r>
              <a:rPr lang="zh-TW" altLang="en-US" sz="4000" dirty="0"/>
              <a:t> </a:t>
            </a:r>
            <a:r>
              <a:rPr lang="en-US" altLang="zh-TW" sz="4000" dirty="0" smtClean="0"/>
              <a:t>(6/7)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Event recommendation:</a:t>
            </a:r>
          </a:p>
          <a:p>
            <a:pPr lvl="1"/>
            <a:r>
              <a:rPr lang="en-US" altLang="zh-TW" dirty="0" smtClean="0"/>
              <a:t>We compute a </a:t>
            </a:r>
            <a:r>
              <a:rPr lang="en-US" altLang="zh-TW" dirty="0"/>
              <a:t>recommendation score of </a:t>
            </a:r>
            <a:r>
              <a:rPr lang="en-US" altLang="zh-TW" b="1" dirty="0"/>
              <a:t>an upcoming social event </a:t>
            </a:r>
            <a:r>
              <a:rPr lang="en-US" altLang="zh-TW" b="1" i="1" dirty="0" err="1"/>
              <a:t>e</a:t>
            </a:r>
            <a:r>
              <a:rPr lang="en-US" altLang="zh-TW" b="1" i="1" baseline="-25000" dirty="0" err="1"/>
              <a:t>f</a:t>
            </a:r>
            <a:r>
              <a:rPr lang="en-US" altLang="zh-TW" b="1" dirty="0"/>
              <a:t> </a:t>
            </a:r>
            <a:r>
              <a:rPr lang="en-US" altLang="zh-TW" dirty="0"/>
              <a:t>for a </a:t>
            </a:r>
            <a:r>
              <a:rPr lang="en-US" altLang="zh-TW" b="1" dirty="0"/>
              <a:t>target user </a:t>
            </a:r>
            <a:r>
              <a:rPr lang="en-US" altLang="zh-TW" b="1" i="1" dirty="0" smtClean="0"/>
              <a:t>u</a:t>
            </a:r>
            <a:r>
              <a:rPr lang="en-US" altLang="zh-TW" b="1" i="1" baseline="-25000" dirty="0" smtClean="0"/>
              <a:t>m</a:t>
            </a:r>
            <a:r>
              <a:rPr lang="en-US" altLang="zh-TW" b="1" dirty="0" smtClean="0"/>
              <a:t> </a:t>
            </a:r>
            <a:r>
              <a:rPr lang="en-US" altLang="zh-TW" dirty="0" smtClean="0"/>
              <a:t>as follows:</a:t>
            </a:r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26</a:t>
            </a:fld>
            <a:endParaRPr lang="en-US" altLang="zh-TW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164" y="2780928"/>
            <a:ext cx="6807671" cy="1901453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2483768" y="3068960"/>
            <a:ext cx="2088231" cy="18002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2339752" y="488555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i="1" dirty="0" smtClean="0"/>
              <a:t>u</a:t>
            </a:r>
            <a:r>
              <a:rPr lang="en-US" altLang="zh-TW" i="1" baseline="-25000" dirty="0" smtClean="0"/>
              <a:t>m</a:t>
            </a:r>
            <a:r>
              <a:rPr lang="en-US" altLang="zh-TW" dirty="0" smtClean="0"/>
              <a:t> likes it or not</a:t>
            </a: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4677257" y="4867268"/>
            <a:ext cx="4070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The acquaintances of </a:t>
            </a:r>
            <a:r>
              <a:rPr lang="en-US" altLang="zh-TW" i="1" dirty="0" smtClean="0"/>
              <a:t>u</a:t>
            </a:r>
            <a:r>
              <a:rPr lang="en-US" altLang="zh-TW" i="1" baseline="-25000" dirty="0" smtClean="0"/>
              <a:t>m</a:t>
            </a:r>
            <a:r>
              <a:rPr lang="en-US" altLang="zh-TW" dirty="0" smtClean="0"/>
              <a:t> </a:t>
            </a:r>
            <a:r>
              <a:rPr lang="en-US" altLang="zh-TW" dirty="0" smtClean="0"/>
              <a:t>like </a:t>
            </a:r>
            <a:r>
              <a:rPr lang="en-US" altLang="zh-TW" dirty="0" smtClean="0"/>
              <a:t>it or not</a:t>
            </a:r>
            <a:endParaRPr lang="zh-TW" altLang="en-US" dirty="0"/>
          </a:p>
        </p:txBody>
      </p:sp>
      <p:sp>
        <p:nvSpPr>
          <p:cNvPr id="9" name="橢圓 8"/>
          <p:cNvSpPr/>
          <p:nvPr/>
        </p:nvSpPr>
        <p:spPr>
          <a:xfrm>
            <a:off x="4677257" y="3020107"/>
            <a:ext cx="3351127" cy="18002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922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Social Event Recommendation</a:t>
            </a:r>
            <a:r>
              <a:rPr lang="zh-TW" altLang="en-US" sz="4000" dirty="0"/>
              <a:t> </a:t>
            </a:r>
            <a:r>
              <a:rPr lang="en-US" altLang="zh-TW" sz="4000" dirty="0" smtClean="0"/>
              <a:t>(7/7)</a:t>
            </a:r>
            <a:endParaRPr lang="zh-TW" altLang="en-US" sz="4000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2996952"/>
            <a:ext cx="8229600" cy="2931090"/>
          </a:xfrm>
          <a:prstGeom prst="rect">
            <a:avLst/>
          </a:prstGeo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27</a:t>
            </a:fld>
            <a:endParaRPr lang="en-US" altLang="zh-TW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484783"/>
            <a:ext cx="5688632" cy="131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80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>
                <a:solidFill>
                  <a:srgbClr val="FF0000"/>
                </a:solidFill>
              </a:rPr>
              <a:t>Informative </a:t>
            </a:r>
            <a:r>
              <a:rPr lang="en-US" altLang="zh-TW" sz="3200" dirty="0" smtClean="0">
                <a:solidFill>
                  <a:srgbClr val="FF0000"/>
                </a:solidFill>
              </a:rPr>
              <a:t>Friend Recommendation </a:t>
            </a:r>
            <a:r>
              <a:rPr lang="en-US" altLang="zh-TW" sz="3200" dirty="0" smtClean="0"/>
              <a:t>(1/5)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Why do we make friends on social network sites?</a:t>
            </a:r>
          </a:p>
          <a:p>
            <a:pPr lvl="1"/>
            <a:r>
              <a:rPr lang="en-US" altLang="zh-TW" dirty="0" smtClean="0"/>
              <a:t>Probably because we want to share/receive information </a:t>
            </a:r>
            <a:r>
              <a:rPr lang="en-US" altLang="zh-TW" sz="1200" dirty="0" smtClean="0"/>
              <a:t>(updates)</a:t>
            </a:r>
            <a:r>
              <a:rPr lang="zh-TW" altLang="en-US" dirty="0" smtClean="0"/>
              <a:t> </a:t>
            </a:r>
            <a:r>
              <a:rPr lang="en-US" altLang="zh-TW" dirty="0" smtClean="0"/>
              <a:t>with/from others.</a:t>
            </a:r>
          </a:p>
          <a:p>
            <a:pPr lvl="1"/>
            <a:r>
              <a:rPr lang="en-US" altLang="zh-TW" b="1" dirty="0" smtClean="0">
                <a:solidFill>
                  <a:srgbClr val="FF0000"/>
                </a:solidFill>
              </a:rPr>
              <a:t>Updates</a:t>
            </a:r>
            <a:r>
              <a:rPr lang="en-US" altLang="zh-TW" dirty="0" smtClean="0"/>
              <a:t>: posts, photos, or videos.</a:t>
            </a:r>
          </a:p>
          <a:p>
            <a:pPr lvl="1"/>
            <a:endParaRPr lang="en-US" altLang="zh-TW" sz="800" dirty="0"/>
          </a:p>
          <a:p>
            <a:r>
              <a:rPr lang="en-US" altLang="zh-TW" dirty="0" smtClean="0"/>
              <a:t>The updates shared by friends form </a:t>
            </a:r>
            <a:r>
              <a:rPr lang="en-US" altLang="zh-TW" b="1" dirty="0" smtClean="0">
                <a:solidFill>
                  <a:srgbClr val="FF0000"/>
                </a:solidFill>
              </a:rPr>
              <a:t>social update streams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/>
              <a:t>which enable </a:t>
            </a:r>
            <a:r>
              <a:rPr lang="en-US" altLang="zh-TW" dirty="0" smtClean="0"/>
              <a:t>social network users </a:t>
            </a:r>
            <a:r>
              <a:rPr lang="en-US" altLang="zh-TW" dirty="0"/>
              <a:t>to get </a:t>
            </a:r>
            <a:r>
              <a:rPr lang="en-US" altLang="zh-TW" dirty="0" smtClean="0"/>
              <a:t>information</a:t>
            </a:r>
            <a:r>
              <a:rPr lang="en-US" altLang="zh-TW" dirty="0"/>
              <a:t>. </a:t>
            </a:r>
            <a:endParaRPr lang="en-US" altLang="zh-TW" dirty="0" smtClean="0"/>
          </a:p>
          <a:p>
            <a:pPr lvl="1"/>
            <a:endParaRPr lang="en-US" altLang="zh-TW" sz="800" dirty="0" smtClean="0"/>
          </a:p>
          <a:p>
            <a:r>
              <a:rPr lang="en-US" altLang="zh-TW" dirty="0" smtClean="0"/>
              <a:t>However … </a:t>
            </a:r>
            <a:r>
              <a:rPr lang="en-US" altLang="zh-TW" u="sng" dirty="0" smtClean="0"/>
              <a:t>when </a:t>
            </a:r>
            <a:r>
              <a:rPr lang="en-US" altLang="zh-TW" u="sng" dirty="0"/>
              <a:t>the quantity of friends reaches a fairly high level</a:t>
            </a:r>
            <a:r>
              <a:rPr lang="en-US" altLang="zh-TW" dirty="0"/>
              <a:t>, users can be overwhelmed by the amount of fresh social updates. </a:t>
            </a:r>
          </a:p>
          <a:p>
            <a:pPr lvl="1"/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28</a:t>
            </a:fld>
            <a:endParaRPr lang="en-US" altLang="zh-TW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4958477"/>
            <a:ext cx="2874838" cy="176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76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>
                <a:solidFill>
                  <a:schemeClr val="tx1"/>
                </a:solidFill>
              </a:rPr>
              <a:t>Informative Friend Recommendation </a:t>
            </a:r>
            <a:r>
              <a:rPr lang="en-US" altLang="zh-TW" sz="3200" dirty="0" smtClean="0">
                <a:solidFill>
                  <a:schemeClr val="tx1"/>
                </a:solidFill>
              </a:rPr>
              <a:t>(2/5)</a:t>
            </a:r>
            <a:endParaRPr lang="zh-TW" altLang="en-US" sz="3200" dirty="0">
              <a:solidFill>
                <a:schemeClr val="tx1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 great proportion of </a:t>
            </a:r>
            <a:r>
              <a:rPr lang="en-US" altLang="zh-TW" b="1" dirty="0" smtClean="0"/>
              <a:t>friend recommendation methods </a:t>
            </a:r>
            <a:r>
              <a:rPr lang="en-US" altLang="zh-TW" dirty="0" smtClean="0"/>
              <a:t>analyze social </a:t>
            </a:r>
            <a:r>
              <a:rPr lang="en-US" altLang="zh-TW" dirty="0"/>
              <a:t>network structures to recommend friends to users.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Friends of friends.</a:t>
            </a:r>
          </a:p>
          <a:p>
            <a:pPr lvl="1"/>
            <a:endParaRPr lang="en-US" altLang="zh-TW" dirty="0"/>
          </a:p>
          <a:p>
            <a:pPr lvl="1"/>
            <a:endParaRPr lang="en-US" altLang="zh-TW" dirty="0" smtClean="0"/>
          </a:p>
          <a:p>
            <a:pPr lvl="1"/>
            <a:endParaRPr lang="en-US" altLang="zh-TW" dirty="0"/>
          </a:p>
          <a:p>
            <a:pPr lvl="1"/>
            <a:endParaRPr lang="en-US" altLang="zh-TW" dirty="0" smtClean="0"/>
          </a:p>
          <a:p>
            <a:pPr lvl="1"/>
            <a:endParaRPr lang="en-US" altLang="zh-TW" sz="1000" dirty="0"/>
          </a:p>
          <a:p>
            <a:r>
              <a:rPr lang="en-US" altLang="zh-TW" dirty="0" smtClean="0"/>
              <a:t>Here, we try to recommend </a:t>
            </a:r>
            <a:r>
              <a:rPr lang="en-US" altLang="zh-TW" b="1" dirty="0" smtClean="0">
                <a:solidFill>
                  <a:srgbClr val="FF0000"/>
                </a:solidFill>
              </a:rPr>
              <a:t>informative friends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An </a:t>
            </a:r>
            <a:r>
              <a:rPr lang="en-US" altLang="zh-TW" dirty="0"/>
              <a:t>informative friend is a friend </a:t>
            </a:r>
            <a:r>
              <a:rPr lang="en-US" altLang="zh-TW" u="sng" dirty="0"/>
              <a:t>whose posted updates are relevant to the preferences of the </a:t>
            </a:r>
            <a:r>
              <a:rPr lang="en-US" altLang="zh-TW" u="sng" dirty="0" smtClean="0"/>
              <a:t>target user</a:t>
            </a:r>
            <a:r>
              <a:rPr lang="en-US" altLang="zh-TW" dirty="0"/>
              <a:t>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29</a:t>
            </a:fld>
            <a:endParaRPr lang="en-US" altLang="zh-TW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636912"/>
            <a:ext cx="2952328" cy="183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00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>
                <a:solidFill>
                  <a:schemeClr val="tx1"/>
                </a:solidFill>
              </a:rPr>
              <a:t>Informative Friend Recommendation </a:t>
            </a:r>
            <a:r>
              <a:rPr lang="en-US" altLang="zh-TW" sz="3200" dirty="0" smtClean="0">
                <a:solidFill>
                  <a:schemeClr val="tx1"/>
                </a:solidFill>
              </a:rPr>
              <a:t>(3/5)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 </a:t>
            </a:r>
            <a:r>
              <a:rPr lang="en-US" altLang="zh-TW" dirty="0"/>
              <a:t>establish a </a:t>
            </a:r>
            <a:r>
              <a:rPr lang="en-US" altLang="zh-TW" b="1" dirty="0">
                <a:solidFill>
                  <a:srgbClr val="FF0000"/>
                </a:solidFill>
              </a:rPr>
              <a:t>update-user matrix </a:t>
            </a:r>
            <a:r>
              <a:rPr lang="en-US" altLang="zh-TW" dirty="0" smtClean="0"/>
              <a:t>in terms of users’ </a:t>
            </a:r>
            <a:r>
              <a:rPr lang="en-US" altLang="zh-TW" b="1" dirty="0" smtClean="0">
                <a:solidFill>
                  <a:srgbClr val="FF0000"/>
                </a:solidFill>
              </a:rPr>
              <a:t>feedbacks</a:t>
            </a:r>
            <a:r>
              <a:rPr lang="en-US" altLang="zh-TW" dirty="0" smtClean="0"/>
              <a:t> on updates.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r>
              <a:rPr lang="en-US" altLang="zh-TW" dirty="0" smtClean="0"/>
              <a:t>Instead of factorizing the matrix, we incorporated the concept of </a:t>
            </a:r>
            <a:r>
              <a:rPr lang="en-US" altLang="zh-TW" i="1" dirty="0" smtClean="0">
                <a:solidFill>
                  <a:srgbClr val="FF0000"/>
                </a:solidFill>
              </a:rPr>
              <a:t>learning to rank </a:t>
            </a:r>
            <a:r>
              <a:rPr lang="en-US" altLang="zh-TW" dirty="0" smtClean="0"/>
              <a:t>into matrix factorization for preference learning.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30</a:t>
            </a:fld>
            <a:endParaRPr lang="en-US" altLang="zh-TW"/>
          </a:p>
        </p:txBody>
      </p:sp>
      <p:graphicFrame>
        <p:nvGraphicFramePr>
          <p:cNvPr id="5" name="內容版面配置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8012923"/>
              </p:ext>
            </p:extLst>
          </p:nvPr>
        </p:nvGraphicFramePr>
        <p:xfrm>
          <a:off x="1474603" y="2752328"/>
          <a:ext cx="193953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906">
                  <a:extLst>
                    <a:ext uri="{9D8B030D-6E8A-4147-A177-3AD203B41FA5}">
                      <a16:colId xmlns:a16="http://schemas.microsoft.com/office/drawing/2014/main" val="4073339064"/>
                    </a:ext>
                  </a:extLst>
                </a:gridCol>
                <a:gridCol w="387906">
                  <a:extLst>
                    <a:ext uri="{9D8B030D-6E8A-4147-A177-3AD203B41FA5}">
                      <a16:colId xmlns:a16="http://schemas.microsoft.com/office/drawing/2014/main" val="764779614"/>
                    </a:ext>
                  </a:extLst>
                </a:gridCol>
                <a:gridCol w="387906">
                  <a:extLst>
                    <a:ext uri="{9D8B030D-6E8A-4147-A177-3AD203B41FA5}">
                      <a16:colId xmlns:a16="http://schemas.microsoft.com/office/drawing/2014/main" val="2935063068"/>
                    </a:ext>
                  </a:extLst>
                </a:gridCol>
                <a:gridCol w="387906">
                  <a:extLst>
                    <a:ext uri="{9D8B030D-6E8A-4147-A177-3AD203B41FA5}">
                      <a16:colId xmlns:a16="http://schemas.microsoft.com/office/drawing/2014/main" val="3298554180"/>
                    </a:ext>
                  </a:extLst>
                </a:gridCol>
                <a:gridCol w="387906">
                  <a:extLst>
                    <a:ext uri="{9D8B030D-6E8A-4147-A177-3AD203B41FA5}">
                      <a16:colId xmlns:a16="http://schemas.microsoft.com/office/drawing/2014/main" val="3069499708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?</a:t>
                      </a:r>
                      <a:endParaRPr lang="zh-TW" altLang="en-US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?</a:t>
                      </a:r>
                      <a:endParaRPr lang="zh-TW" altLang="en-US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70609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?</a:t>
                      </a:r>
                      <a:endParaRPr lang="zh-TW" altLang="en-US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85712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1209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?</a:t>
                      </a:r>
                      <a:endParaRPr lang="zh-TW" altLang="en-US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61614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499104"/>
                  </a:ext>
                </a:extLst>
              </a:tr>
            </a:tbl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1402594" y="2475328"/>
            <a:ext cx="5405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user</a:t>
            </a:r>
            <a:r>
              <a:rPr lang="en-US" altLang="zh-TW" sz="1200" baseline="-25000" dirty="0" smtClean="0"/>
              <a:t>1</a:t>
            </a:r>
            <a:endParaRPr lang="zh-TW" altLang="en-US" sz="1200" baseline="-250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1762634" y="2475328"/>
            <a:ext cx="5405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user</a:t>
            </a:r>
            <a:r>
              <a:rPr lang="en-US" altLang="zh-TW" sz="1200" baseline="-25000" dirty="0" smtClean="0"/>
              <a:t>2</a:t>
            </a:r>
            <a:endParaRPr lang="zh-TW" altLang="en-US" sz="1200" baseline="-250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2554860" y="2475328"/>
            <a:ext cx="647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user</a:t>
            </a:r>
            <a:r>
              <a:rPr lang="en-US" altLang="zh-TW" sz="1200" baseline="-25000" dirty="0" smtClean="0"/>
              <a:t>N-1</a:t>
            </a:r>
            <a:endParaRPr lang="zh-TW" altLang="en-US" sz="1200" baseline="-250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3077250" y="2475328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err="1" smtClean="0"/>
              <a:t>user</a:t>
            </a:r>
            <a:r>
              <a:rPr lang="en-US" altLang="zh-TW" sz="1200" baseline="-25000" dirty="0" err="1" smtClean="0"/>
              <a:t>N</a:t>
            </a:r>
            <a:endParaRPr lang="zh-TW" altLang="en-US" sz="1200" baseline="-25000" dirty="0"/>
          </a:p>
        </p:txBody>
      </p:sp>
      <p:sp>
        <p:nvSpPr>
          <p:cNvPr id="10" name="文字方塊 9"/>
          <p:cNvSpPr txBox="1"/>
          <p:nvPr/>
        </p:nvSpPr>
        <p:spPr>
          <a:xfrm>
            <a:off x="687831" y="2762266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update</a:t>
            </a:r>
            <a:r>
              <a:rPr lang="en-US" altLang="zh-TW" sz="1200" baseline="-25000" dirty="0" smtClean="0"/>
              <a:t>1</a:t>
            </a:r>
            <a:endParaRPr lang="zh-TW" altLang="en-US" sz="1200" baseline="-25000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687831" y="3112367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update</a:t>
            </a:r>
            <a:r>
              <a:rPr lang="en-US" altLang="zh-TW" sz="1200" baseline="-25000" dirty="0" smtClean="0"/>
              <a:t>2</a:t>
            </a:r>
            <a:endParaRPr lang="zh-TW" altLang="en-US" sz="1200" baseline="-25000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687831" y="3832447"/>
            <a:ext cx="829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update</a:t>
            </a:r>
            <a:r>
              <a:rPr lang="en-US" altLang="zh-TW" sz="1200" baseline="-25000" dirty="0" smtClean="0"/>
              <a:t>M-1</a:t>
            </a:r>
            <a:endParaRPr lang="zh-TW" altLang="en-US" sz="1200" baseline="-25000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687831" y="4192487"/>
            <a:ext cx="7633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err="1" smtClean="0"/>
              <a:t>update</a:t>
            </a:r>
            <a:r>
              <a:rPr lang="en-US" altLang="zh-TW" sz="1200" baseline="-25000" dirty="0" err="1" smtClean="0"/>
              <a:t>M</a:t>
            </a:r>
            <a:endParaRPr lang="zh-TW" altLang="en-US" sz="1200" baseline="-25000" dirty="0"/>
          </a:p>
        </p:txBody>
      </p:sp>
      <p:graphicFrame>
        <p:nvGraphicFramePr>
          <p:cNvPr id="37" name="內容版面配置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965063"/>
              </p:ext>
            </p:extLst>
          </p:nvPr>
        </p:nvGraphicFramePr>
        <p:xfrm>
          <a:off x="4505309" y="2985335"/>
          <a:ext cx="1384665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555">
                  <a:extLst>
                    <a:ext uri="{9D8B030D-6E8A-4147-A177-3AD203B41FA5}">
                      <a16:colId xmlns:a16="http://schemas.microsoft.com/office/drawing/2014/main" val="4073339064"/>
                    </a:ext>
                  </a:extLst>
                </a:gridCol>
                <a:gridCol w="461555">
                  <a:extLst>
                    <a:ext uri="{9D8B030D-6E8A-4147-A177-3AD203B41FA5}">
                      <a16:colId xmlns:a16="http://schemas.microsoft.com/office/drawing/2014/main" val="2935063068"/>
                    </a:ext>
                  </a:extLst>
                </a:gridCol>
                <a:gridCol w="461555">
                  <a:extLst>
                    <a:ext uri="{9D8B030D-6E8A-4147-A177-3AD203B41FA5}">
                      <a16:colId xmlns:a16="http://schemas.microsoft.com/office/drawing/2014/main" val="3069499708"/>
                    </a:ext>
                  </a:extLst>
                </a:gridCol>
              </a:tblGrid>
              <a:tr h="28714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3.1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4.7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706092"/>
                  </a:ext>
                </a:extLst>
              </a:tr>
              <a:tr h="28714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4.6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1.2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857126"/>
                  </a:ext>
                </a:extLst>
              </a:tr>
              <a:tr h="28714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12094"/>
                  </a:ext>
                </a:extLst>
              </a:tr>
              <a:tr h="28714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0.7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3.4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616145"/>
                  </a:ext>
                </a:extLst>
              </a:tr>
              <a:tr h="28714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5.1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1.8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499104"/>
                  </a:ext>
                </a:extLst>
              </a:tr>
            </a:tbl>
          </a:graphicData>
        </a:graphic>
      </p:graphicFrame>
      <p:sp>
        <p:nvSpPr>
          <p:cNvPr id="46" name="文字方塊 45"/>
          <p:cNvSpPr txBox="1"/>
          <p:nvPr/>
        </p:nvSpPr>
        <p:spPr>
          <a:xfrm>
            <a:off x="4503452" y="2690351"/>
            <a:ext cx="566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>
                <a:solidFill>
                  <a:schemeClr val="bg1">
                    <a:lumMod val="75000"/>
                  </a:schemeClr>
                </a:solidFill>
              </a:rPr>
              <a:t>topic</a:t>
            </a:r>
            <a:r>
              <a:rPr lang="en-US" altLang="zh-TW" sz="1200" baseline="-250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endParaRPr lang="zh-TW" altLang="en-US" sz="1200" baseline="-25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7" name="文字方塊 46"/>
          <p:cNvSpPr txBox="1"/>
          <p:nvPr/>
        </p:nvSpPr>
        <p:spPr>
          <a:xfrm>
            <a:off x="5316263" y="2684102"/>
            <a:ext cx="6238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>
                <a:solidFill>
                  <a:schemeClr val="bg1">
                    <a:lumMod val="75000"/>
                  </a:schemeClr>
                </a:solidFill>
              </a:rPr>
              <a:t>topic</a:t>
            </a:r>
            <a:r>
              <a:rPr lang="en-US" altLang="zh-TW" sz="1200" baseline="-25000" dirty="0" smtClean="0">
                <a:solidFill>
                  <a:schemeClr val="bg1">
                    <a:lumMod val="75000"/>
                  </a:schemeClr>
                </a:solidFill>
              </a:rPr>
              <a:t>10</a:t>
            </a:r>
            <a:endParaRPr lang="zh-TW" altLang="en-US" sz="1200" baseline="-250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48" name="內容版面配置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5108123"/>
              </p:ext>
            </p:extLst>
          </p:nvPr>
        </p:nvGraphicFramePr>
        <p:xfrm>
          <a:off x="6570806" y="3182373"/>
          <a:ext cx="2249665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933">
                  <a:extLst>
                    <a:ext uri="{9D8B030D-6E8A-4147-A177-3AD203B41FA5}">
                      <a16:colId xmlns:a16="http://schemas.microsoft.com/office/drawing/2014/main" val="4073339064"/>
                    </a:ext>
                  </a:extLst>
                </a:gridCol>
                <a:gridCol w="449933">
                  <a:extLst>
                    <a:ext uri="{9D8B030D-6E8A-4147-A177-3AD203B41FA5}">
                      <a16:colId xmlns:a16="http://schemas.microsoft.com/office/drawing/2014/main" val="764779614"/>
                    </a:ext>
                  </a:extLst>
                </a:gridCol>
                <a:gridCol w="449933">
                  <a:extLst>
                    <a:ext uri="{9D8B030D-6E8A-4147-A177-3AD203B41FA5}">
                      <a16:colId xmlns:a16="http://schemas.microsoft.com/office/drawing/2014/main" val="2935063068"/>
                    </a:ext>
                  </a:extLst>
                </a:gridCol>
                <a:gridCol w="449933">
                  <a:extLst>
                    <a:ext uri="{9D8B030D-6E8A-4147-A177-3AD203B41FA5}">
                      <a16:colId xmlns:a16="http://schemas.microsoft.com/office/drawing/2014/main" val="3298554180"/>
                    </a:ext>
                  </a:extLst>
                </a:gridCol>
                <a:gridCol w="449933">
                  <a:extLst>
                    <a:ext uri="{9D8B030D-6E8A-4147-A177-3AD203B41FA5}">
                      <a16:colId xmlns:a16="http://schemas.microsoft.com/office/drawing/2014/main" val="3069499708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1.4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2.7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3.3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4.7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70609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1209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2.8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0.6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3.1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1.6</a:t>
                      </a:r>
                      <a:endParaRPr lang="zh-TW" alt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499104"/>
                  </a:ext>
                </a:extLst>
              </a:tr>
            </a:tbl>
          </a:graphicData>
        </a:graphic>
      </p:graphicFrame>
      <p:sp>
        <p:nvSpPr>
          <p:cNvPr id="49" name="文字方塊 48"/>
          <p:cNvSpPr txBox="1"/>
          <p:nvPr/>
        </p:nvSpPr>
        <p:spPr>
          <a:xfrm>
            <a:off x="5955098" y="3155041"/>
            <a:ext cx="566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>
                <a:solidFill>
                  <a:schemeClr val="bg1">
                    <a:lumMod val="75000"/>
                  </a:schemeClr>
                </a:solidFill>
              </a:rPr>
              <a:t>topic</a:t>
            </a:r>
            <a:r>
              <a:rPr lang="en-US" altLang="zh-TW" sz="1200" baseline="-250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endParaRPr lang="zh-TW" altLang="en-US" sz="1200" baseline="-25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0" name="文字方塊 49"/>
          <p:cNvSpPr txBox="1"/>
          <p:nvPr/>
        </p:nvSpPr>
        <p:spPr>
          <a:xfrm>
            <a:off x="5961981" y="3831446"/>
            <a:ext cx="6238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>
                <a:solidFill>
                  <a:schemeClr val="bg1">
                    <a:lumMod val="75000"/>
                  </a:schemeClr>
                </a:solidFill>
              </a:rPr>
              <a:t>topic</a:t>
            </a:r>
            <a:r>
              <a:rPr lang="en-US" altLang="zh-TW" sz="1200" baseline="-25000" dirty="0" smtClean="0">
                <a:solidFill>
                  <a:schemeClr val="bg1">
                    <a:lumMod val="75000"/>
                  </a:schemeClr>
                </a:solidFill>
              </a:rPr>
              <a:t>10</a:t>
            </a:r>
            <a:endParaRPr lang="zh-TW" altLang="en-US" sz="1200" baseline="-25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1" name="文字方塊 50"/>
          <p:cNvSpPr txBox="1"/>
          <p:nvPr/>
        </p:nvSpPr>
        <p:spPr>
          <a:xfrm>
            <a:off x="6464555" y="2838058"/>
            <a:ext cx="5405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>
                <a:solidFill>
                  <a:schemeClr val="bg1">
                    <a:lumMod val="75000"/>
                  </a:schemeClr>
                </a:solidFill>
              </a:rPr>
              <a:t>user</a:t>
            </a:r>
            <a:r>
              <a:rPr lang="en-US" altLang="zh-TW" sz="1200" baseline="-250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endParaRPr lang="zh-TW" altLang="en-US" sz="1200" baseline="-25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2" name="文字方塊 51"/>
          <p:cNvSpPr txBox="1"/>
          <p:nvPr/>
        </p:nvSpPr>
        <p:spPr>
          <a:xfrm>
            <a:off x="6983795" y="2825807"/>
            <a:ext cx="5405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>
                <a:solidFill>
                  <a:schemeClr val="bg1">
                    <a:lumMod val="75000"/>
                  </a:schemeClr>
                </a:solidFill>
              </a:rPr>
              <a:t>user</a:t>
            </a:r>
            <a:r>
              <a:rPr lang="en-US" altLang="zh-TW" sz="1200" baseline="-25000" dirty="0" smtClean="0">
                <a:solidFill>
                  <a:schemeClr val="bg1">
                    <a:lumMod val="75000"/>
                  </a:schemeClr>
                </a:solidFill>
              </a:rPr>
              <a:t>2</a:t>
            </a:r>
            <a:endParaRPr lang="zh-TW" altLang="en-US" sz="1200" baseline="-25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3" name="文字方塊 52"/>
          <p:cNvSpPr txBox="1"/>
          <p:nvPr/>
        </p:nvSpPr>
        <p:spPr>
          <a:xfrm>
            <a:off x="7824027" y="2807268"/>
            <a:ext cx="647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>
                <a:solidFill>
                  <a:schemeClr val="bg1">
                    <a:lumMod val="75000"/>
                  </a:schemeClr>
                </a:solidFill>
              </a:rPr>
              <a:t>user</a:t>
            </a:r>
            <a:r>
              <a:rPr lang="en-US" altLang="zh-TW" sz="1200" baseline="-25000" dirty="0" smtClean="0">
                <a:solidFill>
                  <a:schemeClr val="bg1">
                    <a:lumMod val="75000"/>
                  </a:schemeClr>
                </a:solidFill>
              </a:rPr>
              <a:t>N-1</a:t>
            </a:r>
            <a:endParaRPr lang="zh-TW" altLang="en-US" sz="1200" baseline="-25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8335917" y="2804226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err="1" smtClean="0">
                <a:solidFill>
                  <a:schemeClr val="bg1">
                    <a:lumMod val="75000"/>
                  </a:schemeClr>
                </a:solidFill>
              </a:rPr>
              <a:t>user</a:t>
            </a:r>
            <a:r>
              <a:rPr lang="en-US" altLang="zh-TW" sz="1200" baseline="-25000" dirty="0" err="1" smtClean="0">
                <a:solidFill>
                  <a:schemeClr val="bg1">
                    <a:lumMod val="75000"/>
                  </a:schemeClr>
                </a:solidFill>
              </a:rPr>
              <a:t>N</a:t>
            </a:r>
            <a:endParaRPr lang="zh-TW" altLang="en-US" sz="1200" baseline="-25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7" name="文字方塊 56"/>
          <p:cNvSpPr txBox="1"/>
          <p:nvPr/>
        </p:nvSpPr>
        <p:spPr>
          <a:xfrm>
            <a:off x="3742927" y="2961101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>
                <a:solidFill>
                  <a:schemeClr val="bg1">
                    <a:lumMod val="75000"/>
                  </a:schemeClr>
                </a:solidFill>
              </a:rPr>
              <a:t>update</a:t>
            </a:r>
            <a:r>
              <a:rPr lang="en-US" altLang="zh-TW" sz="1200" baseline="-250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endParaRPr lang="zh-TW" altLang="en-US" sz="1200" baseline="-25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8" name="文字方塊 57"/>
          <p:cNvSpPr txBox="1"/>
          <p:nvPr/>
        </p:nvSpPr>
        <p:spPr>
          <a:xfrm>
            <a:off x="3742927" y="3311202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>
                <a:solidFill>
                  <a:schemeClr val="bg1">
                    <a:lumMod val="75000"/>
                  </a:schemeClr>
                </a:solidFill>
              </a:rPr>
              <a:t>update</a:t>
            </a:r>
            <a:r>
              <a:rPr lang="en-US" altLang="zh-TW" sz="1200" baseline="-25000" dirty="0" smtClean="0">
                <a:solidFill>
                  <a:schemeClr val="bg1">
                    <a:lumMod val="75000"/>
                  </a:schemeClr>
                </a:solidFill>
              </a:rPr>
              <a:t>2</a:t>
            </a:r>
            <a:endParaRPr lang="zh-TW" altLang="en-US" sz="1200" baseline="-25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9" name="文字方塊 58"/>
          <p:cNvSpPr txBox="1"/>
          <p:nvPr/>
        </p:nvSpPr>
        <p:spPr>
          <a:xfrm>
            <a:off x="3742927" y="3831446"/>
            <a:ext cx="829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>
                <a:solidFill>
                  <a:schemeClr val="bg1">
                    <a:lumMod val="75000"/>
                  </a:schemeClr>
                </a:solidFill>
              </a:rPr>
              <a:t>update</a:t>
            </a:r>
            <a:r>
              <a:rPr lang="en-US" altLang="zh-TW" sz="1200" baseline="-25000" dirty="0" smtClean="0">
                <a:solidFill>
                  <a:schemeClr val="bg1">
                    <a:lumMod val="75000"/>
                  </a:schemeClr>
                </a:solidFill>
              </a:rPr>
              <a:t>M-1</a:t>
            </a:r>
            <a:endParaRPr lang="zh-TW" altLang="en-US" sz="1200" baseline="-25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0" name="文字方塊 59"/>
          <p:cNvSpPr txBox="1"/>
          <p:nvPr/>
        </p:nvSpPr>
        <p:spPr>
          <a:xfrm>
            <a:off x="3742927" y="4191486"/>
            <a:ext cx="7633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err="1" smtClean="0">
                <a:solidFill>
                  <a:schemeClr val="bg1">
                    <a:lumMod val="75000"/>
                  </a:schemeClr>
                </a:solidFill>
              </a:rPr>
              <a:t>update</a:t>
            </a:r>
            <a:r>
              <a:rPr lang="en-US" altLang="zh-TW" sz="1200" baseline="-25000" dirty="0" err="1" smtClean="0">
                <a:solidFill>
                  <a:schemeClr val="bg1">
                    <a:lumMod val="75000"/>
                  </a:schemeClr>
                </a:solidFill>
              </a:rPr>
              <a:t>M</a:t>
            </a:r>
            <a:endParaRPr lang="zh-TW" altLang="en-US" sz="1200" baseline="-25000" dirty="0">
              <a:solidFill>
                <a:schemeClr val="bg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文字方塊 60"/>
              <p:cNvSpPr txBox="1"/>
              <p:nvPr/>
            </p:nvSpPr>
            <p:spPr>
              <a:xfrm>
                <a:off x="3396646" y="3430556"/>
                <a:ext cx="5485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80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zh-TW" altLang="en-US" sz="28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文字方塊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646" y="3430556"/>
                <a:ext cx="548548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837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9" grpId="0"/>
      <p:bldP spid="50" grpId="0"/>
      <p:bldP spid="51" grpId="0"/>
      <p:bldP spid="52" grpId="0"/>
      <p:bldP spid="53" grpId="0"/>
      <p:bldP spid="54" grpId="0"/>
      <p:bldP spid="57" grpId="0"/>
      <p:bldP spid="58" grpId="0"/>
      <p:bldP spid="59" grpId="0"/>
      <p:bldP spid="60" grpId="0"/>
      <p:bldP spid="6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>
                <a:solidFill>
                  <a:schemeClr val="tx1"/>
                </a:solidFill>
              </a:rPr>
              <a:t>Informative Friend Recommendation </a:t>
            </a:r>
            <a:r>
              <a:rPr lang="en-US" altLang="zh-TW" sz="3200" dirty="0" smtClean="0">
                <a:solidFill>
                  <a:schemeClr val="tx1"/>
                </a:solidFill>
              </a:rPr>
              <a:t>(4/5)</a:t>
            </a:r>
            <a:endParaRPr lang="zh-TW" altLang="en-US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We </a:t>
                </a:r>
                <a:r>
                  <a:rPr lang="en-US" altLang="zh-TW" dirty="0"/>
                  <a:t>assume that updates </a:t>
                </a:r>
                <a:r>
                  <a:rPr lang="en-US" altLang="zh-TW" dirty="0" smtClean="0"/>
                  <a:t>liked </a:t>
                </a:r>
                <a:r>
                  <a:rPr lang="en-US" altLang="zh-TW" dirty="0"/>
                  <a:t>or replied to </a:t>
                </a:r>
                <a:r>
                  <a:rPr lang="en-US" altLang="zh-TW" dirty="0" smtClean="0"/>
                  <a:t>by users </a:t>
                </a:r>
                <a:r>
                  <a:rPr lang="en-US" altLang="zh-TW" sz="1200" dirty="0"/>
                  <a:t>(with feedbacks)</a:t>
                </a:r>
                <a:r>
                  <a:rPr lang="en-US" altLang="zh-TW" dirty="0"/>
                  <a:t> have a high </a:t>
                </a:r>
                <a:r>
                  <a:rPr lang="en-US" altLang="zh-TW" dirty="0" smtClean="0"/>
                  <a:t>precedence.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𝑚𝑖𝑛</m:t>
                    </m:r>
                    <m:nary>
                      <m:naryPr>
                        <m:chr m:val="∑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sup>
                      <m:e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nary>
                              <m:naryPr>
                                <m:chr m:val="∑"/>
                                <m:ctrlPr>
                                  <a:rPr lang="en-US" altLang="zh-TW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𝑖𝑥</m:t>
                                    </m:r>
                                  </m:sub>
                                </m:sSub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sSub>
                                  <m:sSubPr>
                                    <m:ctrl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𝑖𝑦</m:t>
                                    </m:r>
                                  </m:sub>
                                </m:sSub>
                                <m:r>
                                  <m:rPr>
                                    <m:brk m:alnAt="23"/>
                                  </m:r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sub>
                              <m:sup/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b="0" i="0" smtClean="0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⁡(1+</m:t>
                                </m:r>
                                <m:sSup>
                                  <m:sSupPr>
                                    <m:ctrlP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−(</m:t>
                                    </m:r>
                                    <m:sSub>
                                      <m:sSubPr>
                                        <m:ctrlPr>
                                          <a:rPr lang="en-US" altLang="zh-TW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altLang="zh-TW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altLang="zh-TW" b="0" i="1" smtClean="0">
                                                <a:latin typeface="Cambria Math" panose="020405030504060302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altLang="zh-TW" b="0" i="1" smtClean="0">
                                            <a:latin typeface="Cambria Math" panose="02040503050406030204" pitchFamily="18" charset="0"/>
                                          </a:rPr>
                                          <m:t>𝑖𝑥</m:t>
                                        </m:r>
                                      </m:sub>
                                    </m:sSub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altLang="zh-TW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altLang="zh-TW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altLang="zh-TW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b>
                                    </m:sSub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nary>
                          </m:e>
                          <m:sup/>
                        </m:sSup>
                      </m:e>
                    </m:nary>
                  </m:oMath>
                </a14:m>
                <a:endParaRPr lang="en-US" altLang="zh-TW" i="1" dirty="0" smtClean="0">
                  <a:latin typeface="Cambria Math" panose="02040503050406030204" pitchFamily="18" charset="0"/>
                </a:endParaRPr>
              </a:p>
              <a:p>
                <a:endParaRPr lang="en-US" altLang="zh-TW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/>
                  <a:t>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𝑚𝑖𝑛</m:t>
                    </m:r>
                    <m:nary>
                      <m:naryPr>
                        <m:chr m:val="∑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sup>
                      <m:e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nary>
                              <m:naryPr>
                                <m:chr m:val="∑"/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sSub>
                                  <m:sSubPr>
                                    <m:ctrl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m:rPr>
                                    <m:brk m:alnAt="23"/>
                                  </m:r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altLang="zh-TW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sub>
                              <m:sup/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⁡(1+</m:t>
                                </m:r>
                                <m:sSup>
                                  <m:sSupPr>
                                    <m:ctrl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−(</m:t>
                                    </m:r>
                                    <m:sSubSup>
                                      <m:sSubSupPr>
                                        <m:ctrlPr>
                                          <a:rPr lang="en-US" altLang="zh-TW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bar>
                                          <m:barPr>
                                            <m:ctrlPr>
                                              <a:rPr lang="en-US" altLang="zh-TW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altLang="zh-TW" b="0" i="1" smtClean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bar>
                                      </m:e>
                                      <m:sub>
                                        <m:r>
                                          <a:rPr lang="en-US" altLang="zh-TW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TW" i="1">
                                            <a:latin typeface="Cambria Math" panose="02040503050406030204" pitchFamily="18" charset="0"/>
                                          </a:rPr>
                                          <m:t>T</m:t>
                                        </m:r>
                                      </m:sup>
                                    </m:sSubSup>
                                    <m:sSub>
                                      <m:sSubPr>
                                        <m:ctrlPr>
                                          <a:rPr lang="en-US" altLang="zh-TW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bar>
                                          <m:barPr>
                                            <m:ctrlPr>
                                              <a:rPr lang="en-US" altLang="zh-TW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altLang="zh-TW" b="0" i="1" smtClean="0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bar>
                                      </m:e>
                                      <m:sub>
                                        <m:r>
                                          <a:rPr lang="en-US" altLang="zh-TW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b>
                                    </m:sSub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Sup>
                                      <m:sSubSupPr>
                                        <m:ctrlPr>
                                          <a:rPr lang="en-US" altLang="zh-TW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bar>
                                          <m:barPr>
                                            <m:ctrlP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bar>
                                      </m:e>
                                      <m:sub>
                                        <m:r>
                                          <a:rPr lang="en-US" altLang="zh-TW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TW" i="1">
                                            <a:latin typeface="Cambria Math" panose="02040503050406030204" pitchFamily="18" charset="0"/>
                                          </a:rPr>
                                          <m:t>T</m:t>
                                        </m:r>
                                      </m:sup>
                                    </m:sSubSup>
                                    <m:sSub>
                                      <m:sSubPr>
                                        <m:ctrlPr>
                                          <a:rPr lang="en-US" altLang="zh-TW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bar>
                                          <m:barPr>
                                            <m:ctrlP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bar>
                                      </m:e>
                                      <m:sub>
                                        <m:r>
                                          <a:rPr lang="en-US" altLang="zh-TW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b>
                                    </m:sSub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nary>
                          </m:e>
                          <m:sup/>
                        </m:sSup>
                      </m:e>
                    </m:nary>
                  </m:oMath>
                </a14:m>
                <a:endParaRPr lang="en-US" altLang="zh-TW" dirty="0" smtClean="0"/>
              </a:p>
              <a:p>
                <a:pPr marL="0" indent="0">
                  <a:buNone/>
                </a:pPr>
                <a:endParaRPr lang="en-US" altLang="zh-TW" dirty="0"/>
              </a:p>
              <a:p>
                <a:r>
                  <a:rPr lang="en-US" altLang="zh-TW" dirty="0" smtClean="0"/>
                  <a:t>Again, stochastic gradient descent is employed to obtain appropriate </a:t>
                </a:r>
                <a:r>
                  <a:rPr lang="en-US" altLang="zh-TW" i="1" dirty="0" smtClean="0"/>
                  <a:t>P</a:t>
                </a:r>
                <a:r>
                  <a:rPr lang="en-US" altLang="zh-TW" dirty="0" smtClean="0"/>
                  <a:t> and </a:t>
                </a:r>
                <a:r>
                  <a:rPr lang="en-US" altLang="zh-TW" i="1" dirty="0" smtClean="0"/>
                  <a:t>Q</a:t>
                </a:r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31</a:t>
            </a:fld>
            <a:endParaRPr lang="en-US" altLang="zh-TW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7852" y="2011782"/>
            <a:ext cx="2664296" cy="1777258"/>
          </a:xfrm>
          <a:prstGeom prst="rect">
            <a:avLst/>
          </a:prstGeom>
        </p:spPr>
      </p:pic>
      <p:sp>
        <p:nvSpPr>
          <p:cNvPr id="8" name="向下箭號 7"/>
          <p:cNvSpPr/>
          <p:nvPr/>
        </p:nvSpPr>
        <p:spPr>
          <a:xfrm>
            <a:off x="3059832" y="3356992"/>
            <a:ext cx="576064" cy="43204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 4"/>
          <p:cNvSpPr/>
          <p:nvPr/>
        </p:nvSpPr>
        <p:spPr>
          <a:xfrm>
            <a:off x="4673842" y="3717032"/>
            <a:ext cx="1440160" cy="576064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3275856" y="2492896"/>
            <a:ext cx="2664296" cy="64807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0" name="直線單箭頭接點 9"/>
          <p:cNvCxnSpPr/>
          <p:nvPr/>
        </p:nvCxnSpPr>
        <p:spPr>
          <a:xfrm flipV="1">
            <a:off x="5940152" y="2780928"/>
            <a:ext cx="432048" cy="720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/>
          <p:cNvCxnSpPr/>
          <p:nvPr/>
        </p:nvCxnSpPr>
        <p:spPr>
          <a:xfrm>
            <a:off x="5076056" y="2900411"/>
            <a:ext cx="288032" cy="7446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1478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>
                <a:solidFill>
                  <a:schemeClr val="tx1"/>
                </a:solidFill>
              </a:rPr>
              <a:t>Informative Friend Recommendation </a:t>
            </a:r>
            <a:r>
              <a:rPr lang="en-US" altLang="zh-TW" sz="3200" dirty="0" smtClean="0">
                <a:solidFill>
                  <a:schemeClr val="tx1"/>
                </a:solidFill>
              </a:rPr>
              <a:t>(5/5)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Last, informative </a:t>
            </a:r>
            <a:r>
              <a:rPr lang="en-US" altLang="zh-TW" dirty="0"/>
              <a:t>friends are recommended if the preferences of the </a:t>
            </a:r>
            <a:r>
              <a:rPr lang="en-US" altLang="zh-TW" dirty="0" smtClean="0"/>
              <a:t>updates (</a:t>
            </a:r>
            <a:r>
              <a:rPr lang="en-US" altLang="zh-TW" i="1" u="sng" dirty="0" smtClean="0"/>
              <a:t>q</a:t>
            </a:r>
            <a:r>
              <a:rPr lang="en-US" altLang="zh-TW" dirty="0" smtClean="0"/>
              <a:t>) </a:t>
            </a:r>
            <a:r>
              <a:rPr lang="en-US" altLang="zh-TW" dirty="0"/>
              <a:t>that they share are highly associated with the preferences of a target </a:t>
            </a:r>
            <a:r>
              <a:rPr lang="en-US" altLang="zh-TW" dirty="0" smtClean="0"/>
              <a:t>user (</a:t>
            </a:r>
            <a:r>
              <a:rPr lang="en-US" altLang="zh-TW" i="1" u="sng" dirty="0" smtClean="0"/>
              <a:t>p</a:t>
            </a:r>
            <a:r>
              <a:rPr lang="en-US" altLang="zh-TW" dirty="0" smtClean="0"/>
              <a:t>).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32</a:t>
            </a:fld>
            <a:endParaRPr lang="en-US" altLang="zh-TW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2849202"/>
            <a:ext cx="6644107" cy="333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30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>
                <a:solidFill>
                  <a:srgbClr val="FF0000"/>
                </a:solidFill>
              </a:rPr>
              <a:t>Graphical </a:t>
            </a:r>
            <a:r>
              <a:rPr lang="en-US" altLang="zh-TW" sz="3200" dirty="0" smtClean="0">
                <a:solidFill>
                  <a:srgbClr val="FF0000"/>
                </a:solidFill>
              </a:rPr>
              <a:t>Model-based Recommendation </a:t>
            </a:r>
            <a:r>
              <a:rPr lang="en-US" altLang="zh-TW" sz="3200" dirty="0" smtClean="0"/>
              <a:t>(1/5)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 smtClean="0"/>
              <a:t>Latent </a:t>
            </a:r>
            <a:r>
              <a:rPr lang="en-US" altLang="zh-TW" b="1" dirty="0" err="1" smtClean="0"/>
              <a:t>Dirichlet</a:t>
            </a:r>
            <a:r>
              <a:rPr lang="en-US" altLang="zh-TW" b="1" dirty="0" smtClean="0"/>
              <a:t> Allocation </a:t>
            </a:r>
            <a:r>
              <a:rPr lang="en-US" altLang="zh-TW" dirty="0" smtClean="0"/>
              <a:t>(LDA), a well-known graphical model</a:t>
            </a:r>
            <a:r>
              <a:rPr lang="en-US" altLang="zh-TW" dirty="0"/>
              <a:t>, has been successfully applied to text corpora to discover topics of </a:t>
            </a:r>
            <a:r>
              <a:rPr lang="en-US" altLang="zh-TW" dirty="0" smtClean="0"/>
              <a:t>documents.</a:t>
            </a:r>
          </a:p>
          <a:p>
            <a:pPr lvl="1"/>
            <a:r>
              <a:rPr lang="en-US" altLang="zh-TW" dirty="0"/>
              <a:t>It is a probabilistic generative model that associates the occurrence of a term with a document by means of </a:t>
            </a:r>
            <a:r>
              <a:rPr lang="en-US" altLang="zh-TW" u="sng" dirty="0"/>
              <a:t>a set of latent </a:t>
            </a:r>
            <a:r>
              <a:rPr lang="en-US" altLang="zh-TW" u="sng" dirty="0" smtClean="0"/>
              <a:t>topics</a:t>
            </a:r>
            <a:r>
              <a:rPr lang="en-US" altLang="zh-TW" dirty="0" smtClean="0"/>
              <a:t>.</a:t>
            </a:r>
          </a:p>
          <a:p>
            <a:pPr lvl="1"/>
            <a:endParaRPr lang="en-US" altLang="zh-TW" sz="1000" dirty="0"/>
          </a:p>
          <a:p>
            <a:r>
              <a:rPr lang="en-US" altLang="zh-TW" dirty="0" smtClean="0"/>
              <a:t>Given a document corpus, LDA tries to find </a:t>
            </a:r>
            <a:r>
              <a:rPr lang="zh-TW" altLang="en-US" dirty="0" smtClean="0"/>
              <a:t>𝜃 </a:t>
            </a:r>
            <a:r>
              <a:rPr lang="en-US" altLang="zh-TW" dirty="0" smtClean="0"/>
              <a:t>and </a:t>
            </a:r>
            <a:r>
              <a:rPr lang="zh-TW" altLang="en-US" dirty="0" smtClean="0"/>
              <a:t>𝜑</a:t>
            </a:r>
            <a:r>
              <a:rPr lang="en-US" altLang="zh-TW" dirty="0" smtClean="0"/>
              <a:t> that explain the occurrences of terms in the documents.</a:t>
            </a:r>
          </a:p>
          <a:p>
            <a:pPr lvl="1"/>
            <a:r>
              <a:rPr lang="zh-TW" altLang="en-US" sz="1800" dirty="0" smtClean="0"/>
              <a:t>𝜃</a:t>
            </a:r>
            <a:r>
              <a:rPr lang="en-US" altLang="zh-TW" sz="1800" dirty="0" smtClean="0"/>
              <a:t>: The topic distribution of a document.</a:t>
            </a:r>
          </a:p>
          <a:p>
            <a:pPr lvl="2"/>
            <a:r>
              <a:rPr lang="zh-TW" altLang="en-US" sz="1600" dirty="0" smtClean="0"/>
              <a:t>𝜃</a:t>
            </a:r>
            <a:r>
              <a:rPr lang="en-US" altLang="zh-TW" sz="1600" i="1" baseline="30000" dirty="0" err="1" smtClean="0"/>
              <a:t>d</a:t>
            </a:r>
            <a:r>
              <a:rPr lang="en-US" altLang="zh-TW" sz="1600" i="1" baseline="-25000" dirty="0" err="1" smtClean="0"/>
              <a:t>z</a:t>
            </a:r>
            <a:r>
              <a:rPr lang="en-US" altLang="zh-TW" sz="1600" dirty="0" smtClean="0"/>
              <a:t> = </a:t>
            </a:r>
            <a:r>
              <a:rPr lang="en-US" altLang="zh-TW" sz="1600" i="1" dirty="0" smtClean="0"/>
              <a:t>P</a:t>
            </a:r>
            <a:r>
              <a:rPr lang="en-US" altLang="zh-TW" sz="1600" dirty="0" smtClean="0"/>
              <a:t>(</a:t>
            </a:r>
            <a:r>
              <a:rPr lang="en-US" altLang="zh-TW" sz="1600" i="1" dirty="0" err="1" smtClean="0"/>
              <a:t>z</a:t>
            </a:r>
            <a:r>
              <a:rPr lang="en-US" altLang="zh-TW" sz="1600" dirty="0" err="1" smtClean="0"/>
              <a:t>|</a:t>
            </a:r>
            <a:r>
              <a:rPr lang="en-US" altLang="zh-TW" sz="1600" i="1" dirty="0" err="1" smtClean="0"/>
              <a:t>d</a:t>
            </a:r>
            <a:r>
              <a:rPr lang="en-US" altLang="zh-TW" sz="1600" dirty="0" smtClean="0"/>
              <a:t>), the probability that</a:t>
            </a:r>
          </a:p>
          <a:p>
            <a:pPr marL="914400" lvl="2" indent="0">
              <a:buNone/>
            </a:pPr>
            <a:r>
              <a:rPr lang="en-US" altLang="zh-TW" sz="1600" dirty="0"/>
              <a:t>	</a:t>
            </a:r>
            <a:r>
              <a:rPr lang="en-US" altLang="zh-TW" sz="1600" dirty="0" smtClean="0"/>
              <a:t>document </a:t>
            </a:r>
            <a:r>
              <a:rPr lang="en-US" altLang="zh-TW" sz="1600" i="1" dirty="0" smtClean="0"/>
              <a:t>d</a:t>
            </a:r>
            <a:r>
              <a:rPr lang="en-US" altLang="zh-TW" sz="1600" dirty="0" smtClean="0"/>
              <a:t> belongs to topic </a:t>
            </a:r>
            <a:r>
              <a:rPr lang="en-US" altLang="zh-TW" sz="1600" i="1" dirty="0" smtClean="0"/>
              <a:t>z</a:t>
            </a:r>
            <a:r>
              <a:rPr lang="en-US" altLang="zh-TW" sz="1600" dirty="0" smtClean="0"/>
              <a:t>.</a:t>
            </a:r>
          </a:p>
          <a:p>
            <a:pPr lvl="1"/>
            <a:r>
              <a:rPr lang="zh-TW" altLang="en-US" sz="1800" dirty="0" smtClean="0"/>
              <a:t>𝜑</a:t>
            </a:r>
            <a:r>
              <a:rPr lang="en-US" altLang="zh-TW" sz="1800" dirty="0" smtClean="0"/>
              <a:t>: The term distribution of a topic.</a:t>
            </a:r>
          </a:p>
          <a:p>
            <a:pPr lvl="2"/>
            <a:r>
              <a:rPr lang="zh-TW" altLang="en-US" sz="1600" dirty="0" smtClean="0"/>
              <a:t>𝜑</a:t>
            </a:r>
            <a:r>
              <a:rPr lang="en-US" altLang="zh-TW" sz="1600" i="1" baseline="30000" dirty="0" err="1" smtClean="0"/>
              <a:t>z</a:t>
            </a:r>
            <a:r>
              <a:rPr lang="en-US" altLang="zh-TW" sz="1600" i="1" baseline="-25000" dirty="0" err="1" smtClean="0"/>
              <a:t>w</a:t>
            </a:r>
            <a:r>
              <a:rPr lang="en-US" altLang="zh-TW" sz="1600" dirty="0" smtClean="0"/>
              <a:t> </a:t>
            </a:r>
            <a:r>
              <a:rPr lang="en-US" altLang="zh-TW" sz="1600" dirty="0"/>
              <a:t>= </a:t>
            </a:r>
            <a:r>
              <a:rPr lang="en-US" altLang="zh-TW" sz="1600" i="1" dirty="0" smtClean="0"/>
              <a:t>P</a:t>
            </a:r>
            <a:r>
              <a:rPr lang="en-US" altLang="zh-TW" sz="1600" dirty="0" smtClean="0"/>
              <a:t>(</a:t>
            </a:r>
            <a:r>
              <a:rPr lang="en-US" altLang="zh-TW" sz="1600" i="1" dirty="0" err="1" smtClean="0"/>
              <a:t>w</a:t>
            </a:r>
            <a:r>
              <a:rPr lang="en-US" altLang="zh-TW" sz="1600" dirty="0" err="1" smtClean="0"/>
              <a:t>|</a:t>
            </a:r>
            <a:r>
              <a:rPr lang="en-US" altLang="zh-TW" sz="1600" i="1" dirty="0" err="1" smtClean="0"/>
              <a:t>z</a:t>
            </a:r>
            <a:r>
              <a:rPr lang="en-US" altLang="zh-TW" sz="1600" dirty="0" smtClean="0"/>
              <a:t>), </a:t>
            </a:r>
            <a:r>
              <a:rPr lang="en-US" altLang="zh-TW" sz="1600" dirty="0"/>
              <a:t>the probability </a:t>
            </a:r>
            <a:r>
              <a:rPr lang="en-US" altLang="zh-TW" sz="1600" dirty="0" smtClean="0"/>
              <a:t>of </a:t>
            </a:r>
          </a:p>
          <a:p>
            <a:pPr marL="914400" lvl="2" indent="0">
              <a:buNone/>
            </a:pPr>
            <a:r>
              <a:rPr lang="en-US" altLang="zh-TW" sz="1600" dirty="0"/>
              <a:t>	</a:t>
            </a:r>
            <a:r>
              <a:rPr lang="en-US" altLang="zh-TW" sz="1600" dirty="0" smtClean="0"/>
              <a:t>seeing (using) word </a:t>
            </a:r>
            <a:r>
              <a:rPr lang="en-US" altLang="zh-TW" sz="1600" i="1" dirty="0" smtClean="0"/>
              <a:t>w</a:t>
            </a:r>
            <a:r>
              <a:rPr lang="en-US" altLang="zh-TW" sz="1600" dirty="0" smtClean="0"/>
              <a:t> under </a:t>
            </a:r>
            <a:r>
              <a:rPr lang="en-US" altLang="zh-TW" sz="1600" i="1" dirty="0" smtClean="0"/>
              <a:t>z</a:t>
            </a:r>
            <a:r>
              <a:rPr lang="en-US" altLang="zh-TW" sz="1600" dirty="0" smtClean="0"/>
              <a:t>.</a:t>
            </a:r>
            <a:endParaRPr lang="zh-TW" altLang="en-US" sz="16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33</a:t>
            </a:fld>
            <a:endParaRPr lang="en-US" altLang="zh-TW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1883" y="4521464"/>
            <a:ext cx="3600400" cy="1850710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8182330" y="5427712"/>
            <a:ext cx="10599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documents</a:t>
            </a:r>
            <a:endParaRPr lang="zh-TW" altLang="en-US" sz="1400" dirty="0"/>
          </a:p>
        </p:txBody>
      </p:sp>
      <p:cxnSp>
        <p:nvCxnSpPr>
          <p:cNvPr id="10" name="直線單箭頭接點 9"/>
          <p:cNvCxnSpPr/>
          <p:nvPr/>
        </p:nvCxnSpPr>
        <p:spPr>
          <a:xfrm flipH="1">
            <a:off x="8460432" y="5711716"/>
            <a:ext cx="49444" cy="4262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6998928" y="6397702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terms</a:t>
            </a:r>
            <a:endParaRPr lang="zh-TW" altLang="en-US" sz="1400" dirty="0"/>
          </a:p>
        </p:txBody>
      </p:sp>
      <p:cxnSp>
        <p:nvCxnSpPr>
          <p:cNvPr id="13" name="直線單箭頭接點 12"/>
          <p:cNvCxnSpPr/>
          <p:nvPr/>
        </p:nvCxnSpPr>
        <p:spPr>
          <a:xfrm flipV="1">
            <a:off x="7342800" y="6103045"/>
            <a:ext cx="288032" cy="3763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369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/>
              <a:t>Graphical Model-based Recommendation </a:t>
            </a:r>
            <a:r>
              <a:rPr lang="en-US" altLang="zh-TW" sz="3200" dirty="0" smtClean="0"/>
              <a:t>(2/5)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What if … we consider </a:t>
            </a:r>
            <a:r>
              <a:rPr lang="en-US" altLang="zh-TW" u="sng" dirty="0" smtClean="0"/>
              <a:t>documents as users</a:t>
            </a:r>
            <a:r>
              <a:rPr lang="en-US" altLang="zh-TW" dirty="0" smtClean="0"/>
              <a:t> and </a:t>
            </a:r>
            <a:r>
              <a:rPr lang="en-US" altLang="zh-TW" u="sng" dirty="0" smtClean="0"/>
              <a:t>terms as items</a:t>
            </a:r>
            <a:r>
              <a:rPr lang="en-US" altLang="zh-TW" dirty="0" smtClean="0"/>
              <a:t>?</a:t>
            </a:r>
          </a:p>
          <a:p>
            <a:pPr lvl="1"/>
            <a:r>
              <a:rPr lang="en-US" altLang="zh-TW" dirty="0" smtClean="0"/>
              <a:t>By applying LDA to a set of purchase records or ratings, we may derive the latent preferences of users (i.e., </a:t>
            </a:r>
            <a:r>
              <a:rPr lang="zh-TW" altLang="en-US" dirty="0" smtClean="0"/>
              <a:t>𝜃</a:t>
            </a:r>
            <a:r>
              <a:rPr lang="en-US" altLang="zh-TW" dirty="0" smtClean="0"/>
              <a:t>) !!</a:t>
            </a:r>
          </a:p>
          <a:p>
            <a:pPr lvl="1"/>
            <a:r>
              <a:rPr lang="en-US" altLang="zh-TW" dirty="0" smtClean="0"/>
              <a:t>Then, item recommendations based on theoretical graphical models could be computed!!</a:t>
            </a:r>
          </a:p>
          <a:p>
            <a:pPr lvl="1"/>
            <a:endParaRPr lang="en-US" altLang="zh-TW" dirty="0" smtClean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r>
              <a:rPr lang="en-US" altLang="zh-TW" dirty="0" smtClean="0"/>
              <a:t>It is so sad that some researchers realized the ideal in 2014.</a:t>
            </a:r>
          </a:p>
          <a:p>
            <a:pPr lvl="1"/>
            <a:r>
              <a:rPr lang="en-US" altLang="zh-TW" sz="1400" dirty="0" err="1" smtClean="0"/>
              <a:t>WenBo</a:t>
            </a:r>
            <a:r>
              <a:rPr lang="en-US" altLang="zh-TW" sz="1400" dirty="0" smtClean="0"/>
              <a:t> </a:t>
            </a:r>
            <a:r>
              <a:rPr lang="en-US" altLang="zh-TW" sz="1400" dirty="0" err="1" smtClean="0"/>
              <a:t>Xie</a:t>
            </a:r>
            <a:r>
              <a:rPr lang="en-US" altLang="zh-TW" sz="1400" dirty="0" smtClean="0"/>
              <a:t>, </a:t>
            </a:r>
            <a:r>
              <a:rPr lang="en-US" altLang="zh-TW" sz="1400" dirty="0" err="1" smtClean="0"/>
              <a:t>Qiang</a:t>
            </a:r>
            <a:r>
              <a:rPr lang="en-US" altLang="zh-TW" sz="1400" dirty="0" smtClean="0"/>
              <a:t> Dong, and Hui Gao, “A Probabilistic</a:t>
            </a:r>
            <a:r>
              <a:rPr lang="zh-TW" altLang="en-US" sz="1400" dirty="0"/>
              <a:t> </a:t>
            </a:r>
            <a:r>
              <a:rPr lang="en-US" altLang="zh-TW" sz="1400" dirty="0" smtClean="0"/>
              <a:t>Recommendation Method Inspired by Latent </a:t>
            </a:r>
            <a:r>
              <a:rPr lang="en-US" altLang="zh-TW" sz="1400" dirty="0" err="1" smtClean="0"/>
              <a:t>Dirichelt</a:t>
            </a:r>
            <a:r>
              <a:rPr lang="en-US" altLang="zh-TW" sz="1400" dirty="0" smtClean="0"/>
              <a:t> Allocation Model,” Mathematical Problems in Engineering, Volume 2014, Article  ID 979147.</a:t>
            </a:r>
            <a:endParaRPr lang="zh-TW" altLang="en-US" sz="1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34</a:t>
            </a:fld>
            <a:endParaRPr lang="en-US" altLang="zh-TW"/>
          </a:p>
        </p:txBody>
      </p:sp>
      <p:pic>
        <p:nvPicPr>
          <p:cNvPr id="5" name="圖片 4" descr="Clipart - Simple Yellow Smiley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35896" y="3140968"/>
            <a:ext cx="1052736" cy="1052736"/>
          </a:xfrm>
          <a:prstGeom prst="rect">
            <a:avLst/>
          </a:prstGeom>
        </p:spPr>
      </p:pic>
      <p:pic>
        <p:nvPicPr>
          <p:cNvPr id="6" name="圖片 5" descr="Free illustration: Emoji, Crying, Emoticon, Face, Sad - Free Image on Pixabay - 200948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5229200"/>
            <a:ext cx="1933185" cy="14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79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/>
              <a:t>Graphical Model-based Recommendation </a:t>
            </a:r>
            <a:r>
              <a:rPr lang="en-US" altLang="zh-TW" sz="3200" dirty="0" smtClean="0"/>
              <a:t>(3/5)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What about combining </a:t>
            </a:r>
            <a:r>
              <a:rPr lang="en-US" altLang="zh-TW" b="1" dirty="0" smtClean="0">
                <a:solidFill>
                  <a:srgbClr val="FF0000"/>
                </a:solidFill>
              </a:rPr>
              <a:t>pairwise learning with LDA</a:t>
            </a:r>
            <a:r>
              <a:rPr lang="en-US" altLang="zh-TW" dirty="0" smtClean="0"/>
              <a:t>?</a:t>
            </a:r>
          </a:p>
          <a:p>
            <a:pPr lvl="1"/>
            <a:r>
              <a:rPr lang="en-US" altLang="zh-TW" dirty="0" smtClean="0"/>
              <a:t>To learn user preferences according to their </a:t>
            </a:r>
            <a:r>
              <a:rPr lang="en-US" altLang="zh-TW" u="sng" dirty="0" smtClean="0"/>
              <a:t>precedence over items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Some users (</a:t>
            </a:r>
            <a:r>
              <a:rPr lang="zh-TW" altLang="en-US" dirty="0" smtClean="0"/>
              <a:t>覺</a:t>
            </a:r>
            <a:r>
              <a:rPr lang="zh-TW" altLang="en-US" dirty="0"/>
              <a:t>青</a:t>
            </a:r>
            <a:r>
              <a:rPr lang="zh-TW" altLang="en-US" dirty="0" smtClean="0"/>
              <a:t> </a:t>
            </a:r>
            <a:r>
              <a:rPr lang="en-US" altLang="zh-TW" dirty="0" smtClean="0"/>
              <a:t>maybe) </a:t>
            </a:r>
            <a:r>
              <a:rPr lang="en-US" altLang="zh-TW" dirty="0"/>
              <a:t>would prefer to watch the documentary “An Inconvenient Truth” instead of the </a:t>
            </a:r>
            <a:r>
              <a:rPr lang="en-US" altLang="zh-TW" dirty="0" smtClean="0"/>
              <a:t>action </a:t>
            </a:r>
            <a:r>
              <a:rPr lang="en-US" altLang="zh-TW" dirty="0"/>
              <a:t>movie </a:t>
            </a:r>
            <a:r>
              <a:rPr lang="en-US" altLang="zh-TW" dirty="0" smtClean="0"/>
              <a:t>“Transformers.”</a:t>
            </a:r>
          </a:p>
          <a:p>
            <a:endParaRPr lang="en-US" altLang="zh-TW" sz="1000" dirty="0" smtClean="0"/>
          </a:p>
          <a:p>
            <a:endParaRPr lang="en-US" altLang="zh-TW" sz="1000" dirty="0" smtClean="0"/>
          </a:p>
          <a:p>
            <a:r>
              <a:rPr lang="en-US" altLang="zh-TW" dirty="0" smtClean="0"/>
              <a:t>We denote &lt;</a:t>
            </a:r>
            <a:r>
              <a:rPr lang="en-US" altLang="zh-TW" i="1" dirty="0" smtClean="0"/>
              <a:t>v</a:t>
            </a:r>
            <a:r>
              <a:rPr lang="en-US" altLang="zh-TW" i="1" baseline="-25000" dirty="0" smtClean="0"/>
              <a:t>i</a:t>
            </a:r>
            <a:r>
              <a:rPr lang="en-US" altLang="zh-TW" dirty="0" smtClean="0"/>
              <a:t>, </a:t>
            </a:r>
            <a:r>
              <a:rPr lang="en-US" altLang="zh-TW" i="1" dirty="0" err="1" smtClean="0"/>
              <a:t>v</a:t>
            </a:r>
            <a:r>
              <a:rPr lang="en-US" altLang="zh-TW" i="1" baseline="-25000" dirty="0" err="1" smtClean="0"/>
              <a:t>j</a:t>
            </a:r>
            <a:r>
              <a:rPr lang="en-US" altLang="zh-TW" dirty="0" smtClean="0"/>
              <a:t>&gt; as an item precedence pair that </a:t>
            </a:r>
            <a:r>
              <a:rPr lang="en-US" altLang="zh-TW" i="1" dirty="0" smtClean="0"/>
              <a:t>v</a:t>
            </a:r>
            <a:r>
              <a:rPr lang="en-US" altLang="zh-TW" i="1" baseline="-25000" dirty="0" smtClean="0"/>
              <a:t>i</a:t>
            </a:r>
            <a:r>
              <a:rPr lang="en-US" altLang="zh-TW" dirty="0" smtClean="0"/>
              <a:t> is preferable to </a:t>
            </a:r>
            <a:r>
              <a:rPr lang="en-US" altLang="zh-TW" i="1" dirty="0" err="1" smtClean="0"/>
              <a:t>v</a:t>
            </a:r>
            <a:r>
              <a:rPr lang="en-US" altLang="zh-TW" i="1" baseline="-25000" dirty="0" err="1" smtClean="0"/>
              <a:t>j</a:t>
            </a:r>
            <a:r>
              <a:rPr lang="en-US" altLang="zh-TW" dirty="0" smtClean="0"/>
              <a:t>.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35</a:t>
            </a:fld>
            <a:endParaRPr lang="en-US" altLang="zh-TW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5238" y="4209005"/>
            <a:ext cx="4109081" cy="251246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164288" y="5187367"/>
            <a:ext cx="827112" cy="588575"/>
          </a:xfrm>
          <a:prstGeom prst="rect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221" y="4439163"/>
            <a:ext cx="1042468" cy="153506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401" y="4439163"/>
            <a:ext cx="1086618" cy="1535063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599775" y="4544976"/>
            <a:ext cx="395172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8000" dirty="0" smtClean="0"/>
              <a:t>&lt;    ,    &gt;</a:t>
            </a:r>
            <a:endParaRPr lang="zh-TW" altLang="en-US" sz="8000" dirty="0"/>
          </a:p>
        </p:txBody>
      </p:sp>
    </p:spTree>
    <p:extLst>
      <p:ext uri="{BB962C8B-B14F-4D97-AF65-F5344CB8AC3E}">
        <p14:creationId xmlns:p14="http://schemas.microsoft.com/office/powerpoint/2010/main" val="129449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/>
              <a:t>Graphical Model-based Recommendation </a:t>
            </a:r>
            <a:r>
              <a:rPr lang="en-US" altLang="zh-TW" sz="3200" dirty="0" smtClean="0"/>
              <a:t>(4/5)</a:t>
            </a:r>
            <a:endParaRPr lang="zh-TW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/>
                  <a:t>For each user </a:t>
                </a:r>
                <a:r>
                  <a:rPr lang="en-US" altLang="zh-TW" i="1" dirty="0" smtClean="0"/>
                  <a:t>u</a:t>
                </a:r>
                <a:r>
                  <a:rPr lang="en-US" altLang="zh-TW" i="1" baseline="-25000" dirty="0" smtClean="0"/>
                  <a:t>m</a:t>
                </a:r>
                <a:r>
                  <a:rPr lang="en-US" altLang="zh-TW" dirty="0" smtClean="0"/>
                  <a:t>: </a:t>
                </a:r>
              </a:p>
              <a:p>
                <a:pPr lvl="1"/>
                <a:r>
                  <a:rPr lang="en-US" altLang="zh-TW" dirty="0" smtClean="0"/>
                  <a:t>We </a:t>
                </a:r>
                <a:r>
                  <a:rPr lang="en-US" altLang="zh-TW" dirty="0"/>
                  <a:t>form the collection of item precedence pairs </a:t>
                </a:r>
                <a:r>
                  <a:rPr lang="zh-TW" altLang="en-US" dirty="0"/>
                  <a:t>𝐶</a:t>
                </a:r>
                <a:r>
                  <a:rPr lang="en-US" altLang="zh-TW" baseline="-25000" dirty="0"/>
                  <a:t>(</a:t>
                </a:r>
                <a:r>
                  <a:rPr lang="zh-TW" altLang="en-US" baseline="-25000" dirty="0"/>
                  <a:t>𝑚</a:t>
                </a:r>
                <a:r>
                  <a:rPr lang="en-US" altLang="zh-TW" baseline="-25000" dirty="0"/>
                  <a:t>)</a:t>
                </a:r>
                <a:r>
                  <a:rPr lang="en-US" altLang="zh-TW" dirty="0"/>
                  <a:t> = { &lt;</a:t>
                </a:r>
                <a:r>
                  <a:rPr lang="en-US" altLang="zh-TW" i="1" dirty="0"/>
                  <a:t>v</a:t>
                </a:r>
                <a:r>
                  <a:rPr lang="en-US" altLang="zh-TW" i="1" baseline="-25000" dirty="0"/>
                  <a:t>i</a:t>
                </a:r>
                <a:r>
                  <a:rPr lang="en-US" altLang="zh-TW" dirty="0" smtClean="0"/>
                  <a:t>, </a:t>
                </a:r>
                <a:r>
                  <a:rPr lang="en-US" altLang="zh-TW" i="1" dirty="0" err="1" smtClean="0"/>
                  <a:t>v</a:t>
                </a:r>
                <a:r>
                  <a:rPr lang="en-US" altLang="zh-TW" i="1" baseline="-25000" dirty="0" err="1" smtClean="0"/>
                  <a:t>j</a:t>
                </a:r>
                <a:r>
                  <a:rPr lang="en-US" altLang="zh-TW" dirty="0"/>
                  <a:t>&gt; | </a:t>
                </a:r>
                <a:r>
                  <a:rPr lang="en-US" altLang="zh-TW" i="1" dirty="0" err="1"/>
                  <a:t>r</a:t>
                </a:r>
                <a:r>
                  <a:rPr lang="en-US" altLang="zh-TW" i="1" baseline="-25000" dirty="0" err="1"/>
                  <a:t>m,i</a:t>
                </a:r>
                <a:r>
                  <a:rPr lang="en-US" altLang="zh-TW" i="1" dirty="0"/>
                  <a:t> </a:t>
                </a:r>
                <a:r>
                  <a:rPr lang="en-US" altLang="zh-TW" dirty="0"/>
                  <a:t>&gt; </a:t>
                </a:r>
                <a:r>
                  <a:rPr lang="en-US" altLang="zh-TW" i="1" dirty="0" err="1"/>
                  <a:t>r</a:t>
                </a:r>
                <a:r>
                  <a:rPr lang="en-US" altLang="zh-TW" i="1" baseline="-25000" dirty="0" err="1"/>
                  <a:t>m,j</a:t>
                </a:r>
                <a:r>
                  <a:rPr lang="en-US" altLang="zh-TW" dirty="0"/>
                  <a:t>} that reflects </a:t>
                </a:r>
                <a:r>
                  <a:rPr lang="en-US" altLang="zh-TW" i="1" dirty="0"/>
                  <a:t>u</a:t>
                </a:r>
                <a:r>
                  <a:rPr lang="en-US" altLang="zh-TW" i="1" baseline="-25000" dirty="0"/>
                  <a:t>m</a:t>
                </a:r>
                <a:r>
                  <a:rPr lang="en-US" altLang="zh-TW" dirty="0"/>
                  <a:t>’s precedence over item pairs. </a:t>
                </a:r>
                <a:endParaRPr lang="en-US" altLang="zh-TW" dirty="0" smtClean="0"/>
              </a:p>
              <a:p>
                <a:pPr lvl="1"/>
                <a:r>
                  <a:rPr lang="en-US" altLang="zh-TW" dirty="0" smtClean="0">
                    <a:solidFill>
                      <a:srgbClr val="FF0000"/>
                    </a:solidFill>
                  </a:rPr>
                  <a:t>This way, we enlarge the training data significantly!!</a:t>
                </a:r>
              </a:p>
              <a:p>
                <a:pPr lvl="1"/>
                <a:endParaRPr lang="en-US" altLang="zh-TW" dirty="0" smtClean="0"/>
              </a:p>
              <a:p>
                <a:r>
                  <a:rPr lang="en-US" altLang="zh-TW" dirty="0" smtClean="0"/>
                  <a:t>Next, </a:t>
                </a:r>
                <a:r>
                  <a:rPr lang="en-US" altLang="zh-TW" dirty="0"/>
                  <a:t>the item precedence pairs of all users </a:t>
                </a:r>
                <a:r>
                  <a:rPr lang="en-US" altLang="zh-TW" i="1" dirty="0"/>
                  <a:t>ℂ</a:t>
                </a:r>
                <a:r>
                  <a:rPr lang="en-US" altLang="zh-TW" dirty="0"/>
                  <a:t> = {</a:t>
                </a:r>
                <a:r>
                  <a:rPr lang="zh-TW" altLang="en-US" dirty="0"/>
                  <a:t>𝐶</a:t>
                </a:r>
                <a:r>
                  <a:rPr lang="en-US" altLang="zh-TW" baseline="-25000" dirty="0"/>
                  <a:t>(1)</a:t>
                </a:r>
                <a:r>
                  <a:rPr lang="en-US" altLang="zh-TW" dirty="0"/>
                  <a:t>, </a:t>
                </a:r>
                <a:r>
                  <a:rPr lang="zh-TW" altLang="en-US" dirty="0"/>
                  <a:t>𝐶</a:t>
                </a:r>
                <a:r>
                  <a:rPr lang="en-US" altLang="zh-TW" baseline="-25000" dirty="0"/>
                  <a:t>(2)</a:t>
                </a:r>
                <a:r>
                  <a:rPr lang="en-US" altLang="zh-TW" dirty="0"/>
                  <a:t>, …, </a:t>
                </a:r>
                <a:r>
                  <a:rPr lang="zh-TW" altLang="en-US" dirty="0"/>
                  <a:t>𝐶</a:t>
                </a:r>
                <a:r>
                  <a:rPr lang="en-US" altLang="zh-TW" baseline="-25000" dirty="0"/>
                  <a:t>(</a:t>
                </a:r>
                <a:r>
                  <a:rPr lang="zh-TW" altLang="en-US" baseline="-25000" dirty="0"/>
                  <a:t>𝑀</a:t>
                </a:r>
                <a:r>
                  <a:rPr lang="en-US" altLang="zh-TW" baseline="-25000" dirty="0"/>
                  <a:t>)</a:t>
                </a:r>
                <a:r>
                  <a:rPr lang="en-US" altLang="zh-TW" dirty="0"/>
                  <a:t>} are applied to LDA to derive the distributions of </a:t>
                </a:r>
                <a:r>
                  <a:rPr lang="zh-TW" altLang="en-US" dirty="0" smtClean="0"/>
                  <a:t>𝜃</a:t>
                </a:r>
                <a:r>
                  <a:rPr lang="en-US" altLang="zh-TW" dirty="0" smtClean="0"/>
                  <a:t> </a:t>
                </a:r>
                <a:r>
                  <a:rPr lang="en-US" altLang="zh-TW" dirty="0"/>
                  <a:t>and </a:t>
                </a:r>
                <a:r>
                  <a:rPr lang="zh-TW" altLang="en-US" dirty="0" smtClean="0"/>
                  <a:t>𝜑</a:t>
                </a:r>
                <a:r>
                  <a:rPr lang="en-US" altLang="zh-TW" dirty="0" smtClean="0"/>
                  <a:t>.</a:t>
                </a:r>
              </a:p>
              <a:p>
                <a:endParaRPr lang="en-US" altLang="zh-TW" dirty="0"/>
              </a:p>
              <a:p>
                <a:r>
                  <a:rPr lang="en-US" altLang="zh-TW" dirty="0" smtClean="0"/>
                  <a:t>Finally, items </a:t>
                </a:r>
                <a:r>
                  <a:rPr lang="en-US" altLang="zh-TW" dirty="0"/>
                  <a:t>can thus be ranked according to </a:t>
                </a:r>
                <a:r>
                  <a:rPr lang="en-US" altLang="zh-TW" i="1" dirty="0"/>
                  <a:t>u</a:t>
                </a:r>
                <a:r>
                  <a:rPr lang="en-US" altLang="zh-TW" i="1" baseline="-25000" dirty="0"/>
                  <a:t>m</a:t>
                </a:r>
                <a:r>
                  <a:rPr lang="en-US" altLang="zh-TW" dirty="0"/>
                  <a:t>’s preferences, and the recommendations of items are generated</a:t>
                </a:r>
                <a:r>
                  <a:rPr lang="en-US" altLang="zh-TW" dirty="0" smtClean="0"/>
                  <a:t>.</a:t>
                </a:r>
              </a:p>
              <a:p>
                <a:pPr lvl="1"/>
                <a:r>
                  <a:rPr lang="en-US" altLang="zh-TW" dirty="0" smtClean="0"/>
                  <a:t>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(&lt;</m:t>
                    </m:r>
                    <m:sSub>
                      <m:sSubPr>
                        <m:ctrlPr>
                          <a:rPr lang="zh-TW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zh-TW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&gt;|</m:t>
                    </m:r>
                    <m:sSub>
                      <m:sSubPr>
                        <m:ctrlPr>
                          <a:rPr lang="zh-TW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)=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zh-TW" altLang="zh-TW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zh-TW" altLang="zh-TW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&lt;</m:t>
                            </m:r>
                            <m:sSub>
                              <m:sSubPr>
                                <m:ctrlPr>
                                  <a:rPr lang="zh-TW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zh-TW" altLang="zh-TW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&gt;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  <m:sSubSup>
                          <m:sSubSupPr>
                            <m:ctrlPr>
                              <a:rPr lang="zh-TW" altLang="zh-TW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e>
                    </m:nary>
                  </m:oMath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3" t="-1078" r="-2296" b="-1280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36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3000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/>
              <a:t>Graphical Model-based Recommendation </a:t>
            </a:r>
            <a:r>
              <a:rPr lang="en-US" altLang="zh-TW" sz="3200" dirty="0" smtClean="0"/>
              <a:t>(5/5)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 </a:t>
            </a:r>
            <a:r>
              <a:rPr lang="en-US" altLang="zh-TW" dirty="0"/>
              <a:t>conducted experiments using the </a:t>
            </a:r>
            <a:r>
              <a:rPr lang="en-US" altLang="zh-TW" dirty="0" err="1"/>
              <a:t>MovieLens</a:t>
            </a:r>
            <a:r>
              <a:rPr lang="en-US" altLang="zh-TW" dirty="0"/>
              <a:t> </a:t>
            </a:r>
            <a:r>
              <a:rPr lang="en-US" altLang="zh-TW" dirty="0" smtClean="0"/>
              <a:t>dataset </a:t>
            </a:r>
            <a:r>
              <a:rPr lang="en-US" altLang="zh-TW" dirty="0"/>
              <a:t>which consists of 100,004 ratings made by 671 users across 9,125 movies. </a:t>
            </a:r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sz="800" dirty="0"/>
          </a:p>
          <a:p>
            <a:r>
              <a:rPr lang="en-US" altLang="zh-TW" dirty="0" smtClean="0"/>
              <a:t>Ongoing works: better precedence pair selection (generation), new experiments …</a:t>
            </a:r>
          </a:p>
          <a:p>
            <a:pPr lvl="1"/>
            <a:r>
              <a:rPr lang="en-US" altLang="zh-TW" dirty="0" smtClean="0"/>
              <a:t>To improve the training time and the quality of the learned preferences.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37</a:t>
            </a:fld>
            <a:endParaRPr lang="en-US" altLang="zh-TW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818481"/>
            <a:ext cx="7920880" cy="150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866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Sum Up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 employ different data/text mining approaches to recommend items for users.</a:t>
            </a:r>
          </a:p>
          <a:p>
            <a:pPr lvl="1"/>
            <a:r>
              <a:rPr lang="en-US" altLang="zh-TW" dirty="0" smtClean="0">
                <a:solidFill>
                  <a:srgbClr val="FF0000"/>
                </a:solidFill>
              </a:rPr>
              <a:t>Network analysis </a:t>
            </a:r>
            <a:r>
              <a:rPr lang="en-US" altLang="zh-TW" dirty="0" smtClean="0">
                <a:sym typeface="Wingdings" panose="05000000000000000000" pitchFamily="2" charset="2"/>
              </a:rPr>
              <a:t> cold start user recommendation.</a:t>
            </a:r>
          </a:p>
          <a:p>
            <a:pPr lvl="1"/>
            <a:r>
              <a:rPr lang="en-US" altLang="zh-TW" dirty="0" smtClean="0">
                <a:solidFill>
                  <a:srgbClr val="FF0000"/>
                </a:solidFill>
                <a:sym typeface="Wingdings" panose="05000000000000000000" pitchFamily="2" charset="2"/>
              </a:rPr>
              <a:t>Text analysis </a:t>
            </a:r>
            <a:r>
              <a:rPr lang="en-US" altLang="zh-TW" dirty="0" smtClean="0">
                <a:sym typeface="Wingdings" panose="05000000000000000000" pitchFamily="2" charset="2"/>
              </a:rPr>
              <a:t> one-and-only social event recommendation.</a:t>
            </a:r>
          </a:p>
          <a:p>
            <a:pPr lvl="1"/>
            <a:r>
              <a:rPr lang="en-US" altLang="zh-TW" dirty="0" smtClean="0">
                <a:solidFill>
                  <a:srgbClr val="FF0000"/>
                </a:solidFill>
                <a:sym typeface="Wingdings" panose="05000000000000000000" pitchFamily="2" charset="2"/>
              </a:rPr>
              <a:t>Learning to rank + matrix factorization </a:t>
            </a:r>
            <a:r>
              <a:rPr lang="en-US" altLang="zh-TW" dirty="0" smtClean="0">
                <a:sym typeface="Wingdings" panose="05000000000000000000" pitchFamily="2" charset="2"/>
              </a:rPr>
              <a:t> informative friend recommendation.</a:t>
            </a:r>
          </a:p>
          <a:p>
            <a:pPr lvl="1"/>
            <a:r>
              <a:rPr lang="en-US" altLang="zh-TW" dirty="0" smtClean="0">
                <a:solidFill>
                  <a:srgbClr val="FF0000"/>
                </a:solidFill>
                <a:sym typeface="Wingdings" panose="05000000000000000000" pitchFamily="2" charset="2"/>
              </a:rPr>
              <a:t>Graphical model + learning to rank</a:t>
            </a:r>
            <a:r>
              <a:rPr lang="en-US" altLang="zh-TW" dirty="0" smtClean="0">
                <a:sym typeface="Wingdings" panose="05000000000000000000" pitchFamily="2" charset="2"/>
              </a:rPr>
              <a:t>.</a:t>
            </a:r>
          </a:p>
          <a:p>
            <a:pPr lvl="1"/>
            <a:endParaRPr lang="en-US" altLang="zh-TW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en-US" altLang="zh-TW" dirty="0" smtClean="0">
              <a:sym typeface="Wingdings" panose="05000000000000000000" pitchFamily="2" charset="2"/>
            </a:endParaRPr>
          </a:p>
          <a:p>
            <a:pPr lvl="1"/>
            <a:endParaRPr lang="en-US" altLang="zh-TW" dirty="0"/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62761-F80D-4013-8799-C7F07965E68A}" type="slidenum">
              <a:rPr lang="en-US" altLang="zh-TW" smtClean="0"/>
              <a:pPr/>
              <a:t>38</a:t>
            </a:fld>
            <a:endParaRPr lang="en-US" altLang="zh-TW"/>
          </a:p>
        </p:txBody>
      </p:sp>
      <p:sp>
        <p:nvSpPr>
          <p:cNvPr id="5" name="文字方塊 4"/>
          <p:cNvSpPr txBox="1"/>
          <p:nvPr/>
        </p:nvSpPr>
        <p:spPr>
          <a:xfrm>
            <a:off x="2915816" y="5123865"/>
            <a:ext cx="58961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i="1" dirty="0" smtClean="0"/>
              <a:t>Thank you so much~~~</a:t>
            </a:r>
            <a:endParaRPr lang="zh-TW" altLang="en-US" sz="4000" b="1" i="1" dirty="0"/>
          </a:p>
        </p:txBody>
      </p:sp>
    </p:spTree>
    <p:extLst>
      <p:ext uri="{BB962C8B-B14F-4D97-AF65-F5344CB8AC3E}">
        <p14:creationId xmlns:p14="http://schemas.microsoft.com/office/powerpoint/2010/main" val="261662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6116</TotalTime>
  <Words>2452</Words>
  <Application>Microsoft Office PowerPoint</Application>
  <PresentationFormat>如螢幕大小 (4:3)</PresentationFormat>
  <Paragraphs>521</Paragraphs>
  <Slides>38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38</vt:i4>
      </vt:variant>
    </vt:vector>
  </HeadingPairs>
  <TitlesOfParts>
    <vt:vector size="46" baseType="lpstr">
      <vt:lpstr>新細明體</vt:lpstr>
      <vt:lpstr>標楷體</vt:lpstr>
      <vt:lpstr>Arial</vt:lpstr>
      <vt:lpstr>Calibri</vt:lpstr>
      <vt:lpstr>Cambria Math</vt:lpstr>
      <vt:lpstr>Times New Roman</vt:lpstr>
      <vt:lpstr>Wingdings</vt:lpstr>
      <vt:lpstr>預設簡報設計</vt:lpstr>
      <vt:lpstr>推薦系統研究分享</vt:lpstr>
      <vt:lpstr>Recommendation System Research What/Why/How</vt:lpstr>
      <vt:lpstr>Something about Recommendation Systems (1/2)</vt:lpstr>
      <vt:lpstr>Something about Recommendation Systems (2/2)</vt:lpstr>
      <vt:lpstr>Well-known Recommendation Methods (1/8)</vt:lpstr>
      <vt:lpstr>Well-known Recommendation Methods (2/8)</vt:lpstr>
      <vt:lpstr>Well-known Recommendation Methods (3/8)</vt:lpstr>
      <vt:lpstr>Well-known Recommendation Methods (4/8)</vt:lpstr>
      <vt:lpstr>Well-known Recommendation Methods (5/8)</vt:lpstr>
      <vt:lpstr>Well-known Recommendation Methods (6/8)</vt:lpstr>
      <vt:lpstr>Well-known Recommendation Methods (7/8)</vt:lpstr>
      <vt:lpstr>Well-known Recommendation Methods (8/8)</vt:lpstr>
      <vt:lpstr>What We Did on Recommendation Systems</vt:lpstr>
      <vt:lpstr>New User Cold Start Problem (1/7)</vt:lpstr>
      <vt:lpstr>New User Cold Start Problem (2/7)</vt:lpstr>
      <vt:lpstr>New User Cold Start Problem (3/7)</vt:lpstr>
      <vt:lpstr>New User Cold Start Problem (4/7)</vt:lpstr>
      <vt:lpstr>New User Cold Start Problem (5/7)</vt:lpstr>
      <vt:lpstr>New User Cold Start Problem (6/7)</vt:lpstr>
      <vt:lpstr>New User Cold Start Problem (7/7)</vt:lpstr>
      <vt:lpstr>Social Event Recommendation (1/7)</vt:lpstr>
      <vt:lpstr>Social Event Recommendation (2/7)</vt:lpstr>
      <vt:lpstr>Social Event Recommendation (3/7)</vt:lpstr>
      <vt:lpstr>Social Event Recommendation (4/7)</vt:lpstr>
      <vt:lpstr>Social Event Recommendation (5/7)</vt:lpstr>
      <vt:lpstr>Social Event Recommendation (6/7)</vt:lpstr>
      <vt:lpstr>Social Event Recommendation (7/7)</vt:lpstr>
      <vt:lpstr>Informative Friend Recommendation (1/5)</vt:lpstr>
      <vt:lpstr>Informative Friend Recommendation (2/5)</vt:lpstr>
      <vt:lpstr>Informative Friend Recommendation (3/5)</vt:lpstr>
      <vt:lpstr>Informative Friend Recommendation (4/5)</vt:lpstr>
      <vt:lpstr>Informative Friend Recommendation (5/5)</vt:lpstr>
      <vt:lpstr>Graphical Model-based Recommendation (1/5)</vt:lpstr>
      <vt:lpstr>Graphical Model-based Recommendation (2/5)</vt:lpstr>
      <vt:lpstr>Graphical Model-based Recommendation (3/5)</vt:lpstr>
      <vt:lpstr>Graphical Model-based Recommendation (4/5)</vt:lpstr>
      <vt:lpstr>Graphical Model-based Recommendation (5/5)</vt:lpstr>
      <vt:lpstr>Sum Up</vt:lpstr>
    </vt:vector>
  </TitlesOfParts>
  <Company>COBRA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20071108PPT(給客戶)</dc:title>
  <dc:creator>管院</dc:creator>
  <cp:lastModifiedBy>Chien Chin Chen</cp:lastModifiedBy>
  <cp:revision>333</cp:revision>
  <dcterms:created xsi:type="dcterms:W3CDTF">2007-11-08T02:30:40Z</dcterms:created>
  <dcterms:modified xsi:type="dcterms:W3CDTF">2018-05-11T03:33:01Z</dcterms:modified>
</cp:coreProperties>
</file>