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6" r:id="rId3"/>
    <p:sldId id="295" r:id="rId4"/>
    <p:sldId id="296" r:id="rId5"/>
    <p:sldId id="297" r:id="rId6"/>
    <p:sldId id="298" r:id="rId7"/>
    <p:sldId id="299" r:id="rId8"/>
    <p:sldId id="282" r:id="rId9"/>
    <p:sldId id="283" r:id="rId10"/>
    <p:sldId id="284" r:id="rId11"/>
    <p:sldId id="287" r:id="rId12"/>
    <p:sldId id="288" r:id="rId13"/>
    <p:sldId id="289" r:id="rId14"/>
    <p:sldId id="285" r:id="rId15"/>
    <p:sldId id="290" r:id="rId16"/>
    <p:sldId id="291" r:id="rId17"/>
    <p:sldId id="292" r:id="rId18"/>
    <p:sldId id="293" r:id="rId19"/>
    <p:sldId id="294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260B-DBFC-4077-9C87-EA962C54A643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62C85-57F3-4107-B4FA-16920FD144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092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620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給一偶數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</a:t>
            </a:r>
            <a:r>
              <a:rPr lang="en-US" altLang="zh-TW" dirty="0" smtClean="0"/>
              <a:t>object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baseline="0" dirty="0" smtClean="0"/>
              <a:t>，增加</a:t>
            </a:r>
            <a:r>
              <a:rPr lang="en-US" altLang="zh-TW" baseline="0" dirty="0" smtClean="0"/>
              <a:t>1 bit </a:t>
            </a:r>
            <a:r>
              <a:rPr lang="zh-TW" altLang="en-US" baseline="0" dirty="0" smtClean="0"/>
              <a:t>長度便可建</a:t>
            </a:r>
            <a:r>
              <a:rPr lang="en-US" altLang="zh-TW" baseline="0" dirty="0" smtClean="0"/>
              <a:t>2k</a:t>
            </a:r>
            <a:r>
              <a:rPr lang="zh-TW" altLang="en-US" baseline="0" dirty="0" smtClean="0"/>
              <a:t>個</a:t>
            </a:r>
            <a:r>
              <a:rPr lang="en-US" altLang="zh-TW" baseline="0" dirty="0" smtClean="0"/>
              <a:t>object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Gray code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843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69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57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Strong induction</a:t>
            </a:r>
          </a:p>
          <a:p>
            <a:r>
              <a:rPr lang="zh-TW" altLang="en-US" dirty="0" smtClean="0"/>
              <a:t>對於所有小於</a:t>
            </a:r>
            <a:r>
              <a:rPr lang="en-US" altLang="zh-TW" dirty="0" smtClean="0"/>
              <a:t>n</a:t>
            </a:r>
            <a:r>
              <a:rPr lang="zh-TW" altLang="en-US" dirty="0" smtClean="0"/>
              <a:t>大於</a:t>
            </a:r>
            <a:r>
              <a:rPr lang="en-US" altLang="zh-TW" dirty="0" smtClean="0"/>
              <a:t>2</a:t>
            </a:r>
            <a:r>
              <a:rPr lang="zh-TW" altLang="en-US" dirty="0" smtClean="0"/>
              <a:t>的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個物件，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dirty="0" smtClean="0"/>
              <a:t>長度是</a:t>
            </a:r>
            <a:r>
              <a:rPr lang="en-US" altLang="zh-TW" dirty="0" err="1" smtClean="0"/>
              <a:t>i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357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63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給一偶數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</a:t>
            </a:r>
            <a:r>
              <a:rPr lang="en-US" altLang="zh-TW" dirty="0" smtClean="0"/>
              <a:t>object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baseline="0" dirty="0" smtClean="0"/>
              <a:t>，增加</a:t>
            </a:r>
            <a:r>
              <a:rPr lang="en-US" altLang="zh-TW" baseline="0" dirty="0" smtClean="0"/>
              <a:t>1 bit </a:t>
            </a:r>
            <a:r>
              <a:rPr lang="zh-TW" altLang="en-US" baseline="0" dirty="0" smtClean="0"/>
              <a:t>長度便可建</a:t>
            </a:r>
            <a:r>
              <a:rPr lang="en-US" altLang="zh-TW" baseline="0" dirty="0" smtClean="0"/>
              <a:t>2k</a:t>
            </a:r>
            <a:r>
              <a:rPr lang="zh-TW" altLang="en-US" baseline="0" dirty="0" smtClean="0"/>
              <a:t>個</a:t>
            </a:r>
            <a:r>
              <a:rPr lang="en-US" altLang="zh-TW" baseline="0" dirty="0" smtClean="0"/>
              <a:t>object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Gray code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22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給一偶數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</a:t>
            </a:r>
            <a:r>
              <a:rPr lang="en-US" altLang="zh-TW" dirty="0" smtClean="0"/>
              <a:t>object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baseline="0" dirty="0" smtClean="0"/>
              <a:t>，增加</a:t>
            </a:r>
            <a:r>
              <a:rPr lang="en-US" altLang="zh-TW" baseline="0" dirty="0" smtClean="0"/>
              <a:t>1 bit </a:t>
            </a:r>
            <a:r>
              <a:rPr lang="zh-TW" altLang="en-US" baseline="0" dirty="0" smtClean="0"/>
              <a:t>長度便可建</a:t>
            </a:r>
            <a:r>
              <a:rPr lang="en-US" altLang="zh-TW" baseline="0" dirty="0" smtClean="0"/>
              <a:t>2k</a:t>
            </a:r>
            <a:r>
              <a:rPr lang="zh-TW" altLang="en-US" baseline="0" dirty="0" smtClean="0"/>
              <a:t>個</a:t>
            </a:r>
            <a:r>
              <a:rPr lang="en-US" altLang="zh-TW" baseline="0" dirty="0" smtClean="0"/>
              <a:t>object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Gray code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030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給一偶數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</a:t>
            </a:r>
            <a:r>
              <a:rPr lang="en-US" altLang="zh-TW" dirty="0" smtClean="0"/>
              <a:t>object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baseline="0" dirty="0" smtClean="0"/>
              <a:t>，增加</a:t>
            </a:r>
            <a:r>
              <a:rPr lang="en-US" altLang="zh-TW" baseline="0" dirty="0" smtClean="0"/>
              <a:t>1 bit </a:t>
            </a:r>
            <a:r>
              <a:rPr lang="zh-TW" altLang="en-US" baseline="0" dirty="0" smtClean="0"/>
              <a:t>長度便可建</a:t>
            </a:r>
            <a:r>
              <a:rPr lang="en-US" altLang="zh-TW" baseline="0" dirty="0" smtClean="0"/>
              <a:t>2k</a:t>
            </a:r>
            <a:r>
              <a:rPr lang="zh-TW" altLang="en-US" baseline="0" dirty="0" smtClean="0"/>
              <a:t>個</a:t>
            </a:r>
            <a:r>
              <a:rPr lang="en-US" altLang="zh-TW" baseline="0" dirty="0" smtClean="0"/>
              <a:t>object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Gray code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11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84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給一偶數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</a:t>
            </a:r>
            <a:r>
              <a:rPr lang="en-US" altLang="zh-TW" dirty="0" smtClean="0"/>
              <a:t>object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baseline="0" dirty="0" smtClean="0"/>
              <a:t>，增加</a:t>
            </a:r>
            <a:r>
              <a:rPr lang="en-US" altLang="zh-TW" baseline="0" dirty="0" smtClean="0"/>
              <a:t>1 bit </a:t>
            </a:r>
            <a:r>
              <a:rPr lang="zh-TW" altLang="en-US" baseline="0" dirty="0" smtClean="0"/>
              <a:t>長度便可建</a:t>
            </a:r>
            <a:r>
              <a:rPr lang="en-US" altLang="zh-TW" baseline="0" dirty="0" smtClean="0"/>
              <a:t>2k</a:t>
            </a:r>
            <a:r>
              <a:rPr lang="zh-TW" altLang="en-US" baseline="0" dirty="0" smtClean="0"/>
              <a:t>個</a:t>
            </a:r>
            <a:r>
              <a:rPr lang="en-US" altLang="zh-TW" baseline="0" dirty="0" smtClean="0"/>
              <a:t>object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Gray code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12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831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給一偶數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</a:t>
            </a:r>
            <a:r>
              <a:rPr lang="en-US" altLang="zh-TW" dirty="0" smtClean="0"/>
              <a:t>object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baseline="0" dirty="0" smtClean="0"/>
              <a:t>，增加</a:t>
            </a:r>
            <a:r>
              <a:rPr lang="en-US" altLang="zh-TW" baseline="0" dirty="0" smtClean="0"/>
              <a:t>1 bit </a:t>
            </a:r>
            <a:r>
              <a:rPr lang="zh-TW" altLang="en-US" baseline="0" dirty="0" smtClean="0"/>
              <a:t>長度便可建</a:t>
            </a:r>
            <a:r>
              <a:rPr lang="en-US" altLang="zh-TW" baseline="0" dirty="0" smtClean="0"/>
              <a:t>2k</a:t>
            </a:r>
            <a:r>
              <a:rPr lang="zh-TW" altLang="en-US" baseline="0" dirty="0" smtClean="0"/>
              <a:t>個</a:t>
            </a:r>
            <a:r>
              <a:rPr lang="en-US" altLang="zh-TW" baseline="0" dirty="0" smtClean="0"/>
              <a:t>object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Gray code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13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3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D88E-E579-402F-A299-465A449FE74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21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286B-BF15-4E3D-99ED-9FD86D8D594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8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DF32-EE4A-4D85-9E99-6569813955E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5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A4EB6-1AF1-4DA6-8D08-0EFD4947DC1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6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1D34-5871-48F5-B70F-154B33D1A09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1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F12D7-5634-43C1-BFEC-803060FAC3B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391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55D62-7291-4764-BAA7-A762788F94A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47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FFF3-752A-4060-ABC2-662AAB07FEE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81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32AD-9E99-47E4-8361-059BE386751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37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3A37-E1D2-4C61-A2BF-0607527BEAC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0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AD9D-3824-41D0-BE06-A7D74960402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32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926D5-6795-4860-BE4D-6ACD0AF77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2014/3/17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9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4400" b="1" dirty="0">
                <a:latin typeface="Calibri" panose="020F0502020204030204" pitchFamily="34" charset="0"/>
              </a:rPr>
              <a:t>Algorithms</a:t>
            </a:r>
            <a:r>
              <a:rPr lang="zh-TW" altLang="en-US" sz="4400" b="1" dirty="0">
                <a:latin typeface="Calibri" panose="020F0502020204030204" pitchFamily="34" charset="0"/>
              </a:rPr>
              <a:t> </a:t>
            </a:r>
            <a:r>
              <a:rPr lang="en-US" altLang="zh-TW" sz="4400" dirty="0">
                <a:latin typeface="Calibri" panose="020F0502020204030204" pitchFamily="34" charset="0"/>
              </a:rPr>
              <a:t/>
            </a:r>
            <a:br>
              <a:rPr lang="en-US" altLang="zh-TW" sz="4400" dirty="0">
                <a:latin typeface="Calibri" panose="020F0502020204030204" pitchFamily="34" charset="0"/>
              </a:rPr>
            </a:br>
            <a:r>
              <a:rPr lang="en-US" altLang="zh-TW" sz="4400" dirty="0">
                <a:latin typeface="Calibri" panose="020F0502020204030204" pitchFamily="34" charset="0"/>
              </a:rPr>
              <a:t>Homework Assignment #2</a:t>
            </a:r>
            <a:endParaRPr lang="zh-TW" altLang="en-US" sz="4400" dirty="0">
              <a:latin typeface="Calibri" panose="020F0502020204030204" pitchFamily="34" charset="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/>
              <a:t>施舜元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李孟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22742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Rating </a:t>
            </a:r>
            <a:r>
              <a:rPr lang="en-US" altLang="zh-TW" dirty="0"/>
              <a:t>criteria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2. K impossible(3%)  K-1 construction(7% , more bits to generate anti-gray code -3%) prove K-1(5%),no collision(5%)</a:t>
                </a:r>
              </a:p>
              <a:p>
                <a:r>
                  <a:rPr lang="en-US" altLang="zh-TW" dirty="0" smtClean="0"/>
                  <a:t>3.base case 5% induction hypothesis 5% inductive step 10%</a:t>
                </a:r>
              </a:p>
              <a:p>
                <a:r>
                  <a:rPr lang="en-US" altLang="zh-TW" dirty="0" smtClean="0"/>
                  <a:t>4.</a:t>
                </a:r>
                <a:r>
                  <a:rPr lang="en-US" altLang="zh-TW" dirty="0"/>
                  <a:t> 3.base case 5% induction hypothesis 5% </a:t>
                </a:r>
                <a:r>
                  <a:rPr lang="zh-TW" altLang="en-US" dirty="0"/>
                  <a:t> </a:t>
                </a:r>
                <a:r>
                  <a:rPr lang="zh-TW" altLang="en-US" dirty="0" smtClean="0"/>
                  <a:t>                                        </a:t>
                </a:r>
                <a:r>
                  <a:rPr lang="en-US" altLang="zh-TW" dirty="0" smtClean="0"/>
                  <a:t>inductive </a:t>
                </a:r>
                <a:r>
                  <a:rPr lang="en-US" altLang="zh-TW" dirty="0"/>
                  <a:t>step 10</a:t>
                </a:r>
                <a:r>
                  <a:rPr lang="en-US" altLang="zh-TW" dirty="0" smtClean="0"/>
                  <a:t>%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(using “observation” that difference between H(h)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nary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altLang="zh-TW" dirty="0" smtClean="0"/>
                  <a:t> without prove or explanation   -3%)</a:t>
                </a:r>
              </a:p>
              <a:p>
                <a:endParaRPr lang="en-US" altLang="zh-TW" dirty="0"/>
              </a:p>
              <a:p>
                <a:pPr marL="0" indent="0">
                  <a:buNone/>
                </a:pP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9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1. Reprove the following theorem which we have proven (mostly) in class. This time you must apply the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reversed induction principle</a:t>
                </a:r>
                <a:r>
                  <a:rPr lang="en-US" altLang="zh-TW" dirty="0" smtClean="0"/>
                  <a:t>, or a variant of it, in some part of the proof.</a:t>
                </a:r>
              </a:p>
              <a:p>
                <a:pPr lvl="1"/>
                <a:r>
                  <a:rPr lang="en-US" altLang="zh-TW" dirty="0" smtClean="0"/>
                  <a:t>There exists a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for every positive integer k ≥ 2. </a:t>
                </a:r>
              </a:p>
              <a:p>
                <a:pPr lvl="1"/>
                <a:r>
                  <a:rPr lang="en-US" altLang="zh-TW" dirty="0" smtClean="0"/>
                  <a:t>The Gray codes for the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even</a:t>
                </a:r>
                <a:r>
                  <a:rPr lang="en-US" altLang="zh-TW" dirty="0" smtClean="0"/>
                  <a:t> values of k are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closed</a:t>
                </a:r>
                <a:r>
                  <a:rPr lang="en-US" altLang="zh-TW" dirty="0" smtClean="0"/>
                  <a:t>, and the Gray codes for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odd</a:t>
                </a:r>
                <a:r>
                  <a:rPr lang="en-US" altLang="zh-TW" dirty="0" smtClean="0"/>
                  <a:t> values of k are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open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 r="-44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0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1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(Lemma 1) Prove there exists a closed Gray code of length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(=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) for any number k =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/>
                  <a:t> 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≥ 1) of objects.</a:t>
                </a:r>
              </a:p>
              <a:p>
                <a:r>
                  <a:rPr lang="en-US" altLang="zh-TW" dirty="0" smtClean="0"/>
                  <a:t>The proof is by induction on </a:t>
                </a:r>
                <a:r>
                  <a:rPr lang="en-US" altLang="zh-TW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>
                    <a:solidFill>
                      <a:srgbClr val="0000FF"/>
                    </a:solidFill>
                  </a:rPr>
                  <a:t>Base case</a:t>
                </a:r>
                <a:r>
                  <a:rPr lang="en-US" altLang="zh-TW" dirty="0" smtClean="0"/>
                  <a:t> 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= 1, i.e., k = 2): {0, 1} constitute a closed Gray code of length 1 for 2 objects.</a:t>
                </a:r>
              </a:p>
              <a:p>
                <a:r>
                  <a:rPr lang="en-US" altLang="zh-TW" dirty="0" smtClean="0">
                    <a:solidFill>
                      <a:srgbClr val="0000FF"/>
                    </a:solidFill>
                  </a:rPr>
                  <a:t>Inductive step</a:t>
                </a:r>
                <a:r>
                  <a:rPr lang="en-US" altLang="zh-TW" dirty="0" smtClean="0"/>
                  <a:t>:</a:t>
                </a:r>
              </a:p>
              <a:p>
                <a:pPr lvl="1"/>
                <a:r>
                  <a:rPr lang="en-US" altLang="zh-TW" dirty="0" smtClean="0"/>
                  <a:t>Consider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k = 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 = 2*2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i-1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dirty="0" smtClean="0"/>
                  <a:t>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&gt; 1) objects. </a:t>
                </a:r>
              </a:p>
              <a:p>
                <a:pPr lvl="1"/>
                <a:r>
                  <a:rPr lang="en-US" altLang="zh-TW" dirty="0"/>
                  <a:t>From the Induction Hypothesis</a:t>
                </a:r>
                <a:r>
                  <a:rPr lang="en-US" altLang="zh-TW" dirty="0" smtClean="0"/>
                  <a:t>, we know how to construct a </a:t>
                </a:r>
                <a:r>
                  <a:rPr lang="en-US" altLang="zh-TW" dirty="0"/>
                  <a:t>closed Gray code for an even number </a:t>
                </a:r>
                <a:r>
                  <a:rPr lang="en-US" altLang="zh-TW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zh-TW" baseline="30000" dirty="0">
                    <a:solidFill>
                      <a:srgbClr val="FF0000"/>
                    </a:solidFill>
                  </a:rPr>
                  <a:t>i-1</a:t>
                </a:r>
                <a:r>
                  <a:rPr lang="en-US" altLang="zh-TW" dirty="0"/>
                  <a:t> of </a:t>
                </a:r>
                <a:r>
                  <a:rPr lang="en-US" altLang="zh-TW" dirty="0" smtClean="0"/>
                  <a:t>objects.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Given two copies of such a Gray code, we can construct a closed Gray code with </a:t>
                </a:r>
                <a:r>
                  <a:rPr lang="en-US" altLang="zh-TW" u="sng" dirty="0" smtClean="0"/>
                  <a:t>one additional bit</a:t>
                </a:r>
                <a:r>
                  <a:rPr lang="en-US" altLang="zh-TW" dirty="0" smtClean="0"/>
                  <a:t> for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/>
                  <a:t> objects.</a:t>
                </a:r>
              </a:p>
              <a:p>
                <a:pPr lvl="1"/>
                <a:r>
                  <a:rPr lang="en-US" altLang="zh-TW" dirty="0" smtClean="0"/>
                  <a:t>The length of the constructive closed Gray code is 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-1) + 1 =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=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bits for the k objects.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5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870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1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(Lemma 2) Prove there exists an open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for any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odd number k</a:t>
                </a:r>
                <a:r>
                  <a:rPr lang="en-US" altLang="zh-TW" dirty="0" smtClean="0"/>
                  <a:t> (≥ 3) of objects.</a:t>
                </a:r>
              </a:p>
              <a:p>
                <a:r>
                  <a:rPr lang="en-US" altLang="zh-TW" dirty="0" smtClean="0"/>
                  <a:t>The proof is by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reversed induction on k.</a:t>
                </a:r>
              </a:p>
              <a:p>
                <a:r>
                  <a:rPr lang="en-US" altLang="zh-TW" b="1" dirty="0" smtClean="0"/>
                  <a:t>Base case</a:t>
                </a:r>
                <a:r>
                  <a:rPr lang="en-US" altLang="zh-TW" dirty="0" smtClean="0"/>
                  <a:t>: k = 2</a:t>
                </a:r>
                <a:r>
                  <a:rPr lang="en-US" altLang="zh-TW" baseline="30000" dirty="0" smtClean="0"/>
                  <a:t>n</a:t>
                </a:r>
                <a:r>
                  <a:rPr lang="en-US" altLang="zh-TW" dirty="0" smtClean="0"/>
                  <a:t>-1 (n ≥ 2). </a:t>
                </a:r>
              </a:p>
              <a:p>
                <a:pPr lvl="1"/>
                <a:r>
                  <a:rPr lang="en-US" altLang="zh-TW" dirty="0" smtClean="0"/>
                  <a:t>From Lemma 1, we know how to construct a </a:t>
                </a:r>
                <a:r>
                  <a:rPr lang="en-US" altLang="zh-TW" dirty="0"/>
                  <a:t>Gray code with n bits for 2</a:t>
                </a:r>
                <a:r>
                  <a:rPr lang="en-US" altLang="zh-TW" baseline="30000" dirty="0"/>
                  <a:t>n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objects.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We can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remove one </a:t>
                </a:r>
                <a:r>
                  <a:rPr lang="en-US" altLang="zh-TW" dirty="0" smtClean="0"/>
                  <a:t>name from the code to </a:t>
                </a:r>
                <a:r>
                  <a:rPr lang="en-US" altLang="zh-TW" dirty="0"/>
                  <a:t>get </a:t>
                </a:r>
                <a:r>
                  <a:rPr lang="en-US" altLang="zh-TW" dirty="0" smtClean="0"/>
                  <a:t>an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open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Gray code with n bits for </a:t>
                </a:r>
                <a:r>
                  <a:rPr lang="en-US" altLang="zh-TW" dirty="0" smtClean="0"/>
                  <a:t>2</a:t>
                </a:r>
                <a:r>
                  <a:rPr lang="en-US" altLang="zh-TW" baseline="30000" dirty="0" smtClean="0"/>
                  <a:t>n</a:t>
                </a:r>
                <a:r>
                  <a:rPr lang="en-US" altLang="zh-TW" dirty="0" smtClean="0"/>
                  <a:t>-1 objects (only the last and the first names may differ by more than one bit).</a:t>
                </a:r>
              </a:p>
              <a:p>
                <a:pPr lvl="1"/>
                <a:r>
                  <a:rPr lang="en-US" altLang="zh-TW" dirty="0" smtClean="0"/>
                  <a:t>The length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/>
                      </a:rPr>
                      <m:t>n</m:t>
                    </m:r>
                    <m:r>
                      <a:rPr lang="en-US" altLang="zh-TW" b="0" i="0" smtClean="0">
                        <a:latin typeface="Cambria Math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>
                  <a:buNone/>
                </a:pPr>
                <a:r>
                  <a:rPr lang="en-US" altLang="zh-TW" dirty="0" smtClean="0"/>
                  <a:t>		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5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1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b="1" dirty="0" smtClean="0"/>
                  <a:t>Inductive step:</a:t>
                </a:r>
                <a:r>
                  <a:rPr lang="zh-TW" altLang="en-US" b="1" dirty="0" smtClean="0"/>
                  <a:t> </a:t>
                </a:r>
                <a:r>
                  <a:rPr lang="en-US" altLang="zh-TW" b="1" dirty="0" smtClean="0"/>
                  <a:t/>
                </a:r>
                <a:br>
                  <a:rPr lang="en-US" altLang="zh-TW" b="1" dirty="0" smtClean="0"/>
                </a:br>
                <a:r>
                  <a:rPr lang="en-US" altLang="zh-TW" b="1" dirty="0" smtClean="0"/>
                  <a:t>  </a:t>
                </a:r>
                <a:r>
                  <a:rPr lang="en-US" altLang="zh-TW" dirty="0" smtClean="0"/>
                  <a:t>consider an arbitrary odd k,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altLang="zh-TW" b="0" i="1" smtClean="0">
                        <a:latin typeface="Cambria Math"/>
                      </a:rPr>
                      <m:t>&lt;</m:t>
                    </m:r>
                    <m:r>
                      <a:rPr lang="en-US" altLang="zh-TW" b="0" i="1" smtClean="0">
                        <a:latin typeface="Cambria Math"/>
                      </a:rPr>
                      <m:t>𝑘</m:t>
                    </m:r>
                    <m:r>
                      <a:rPr lang="en-US" altLang="zh-TW" b="0" i="1" smtClean="0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/>
                      </a:rPr>
                      <m:t>−1</m:t>
                    </m:r>
                  </m:oMath>
                </a14:m>
                <a:endParaRPr lang="en-US" altLang="zh-TW" dirty="0" smtClean="0"/>
              </a:p>
              <a:p>
                <a:pPr lvl="1"/>
                <a:r>
                  <a:rPr lang="en-US" altLang="zh-TW" u="sng" dirty="0" smtClean="0"/>
                  <a:t>Induction hypothesis</a:t>
                </a:r>
                <a:r>
                  <a:rPr lang="en-US" altLang="zh-TW" dirty="0" smtClean="0"/>
                  <a:t>: for every odd number k+2 (≥  3), there exists an open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b="0" i="1" smtClean="0">
                                <a:latin typeface="Cambria Math"/>
                              </a:rPr>
                              <m:t>+2)</m:t>
                            </m:r>
                          </m:e>
                        </m:func>
                      </m:e>
                    </m:d>
                    <m:r>
                      <a:rPr lang="en-US" altLang="zh-TW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/>
                      </a:rPr>
                      <m:t>n</m:t>
                    </m:r>
                  </m:oMath>
                </a14:m>
                <a:r>
                  <a:rPr lang="en-US" altLang="zh-TW" dirty="0" smtClean="0"/>
                  <a:t> for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k+2 </a:t>
                </a:r>
                <a:r>
                  <a:rPr lang="en-US" altLang="zh-TW" dirty="0" smtClean="0"/>
                  <a:t>objects. 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Remove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the first and the last</a:t>
                </a:r>
                <a:r>
                  <a:rPr lang="en-US" altLang="zh-TW" dirty="0" smtClean="0"/>
                  <a:t> names of the open Gray code to get an open Gray code for k objects.</a:t>
                </a:r>
              </a:p>
              <a:p>
                <a:pPr lvl="1"/>
                <a:r>
                  <a:rPr lang="en-US" altLang="zh-TW" dirty="0" smtClean="0">
                    <a:solidFill>
                      <a:schemeClr val="tx1"/>
                    </a:solidFill>
                  </a:rPr>
                  <a:t>The length is still n =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 r="-1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69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1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Prove there exists a closed Gray code of length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(=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) for any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even</a:t>
                </a:r>
                <a:r>
                  <a:rPr lang="en-US" altLang="zh-TW" dirty="0" smtClean="0"/>
                  <a:t> k (≥ 2) of objects.</a:t>
                </a:r>
              </a:p>
              <a:p>
                <a:r>
                  <a:rPr lang="en-US" altLang="zh-TW" b="1" dirty="0" smtClean="0"/>
                  <a:t>Base case</a:t>
                </a:r>
                <a:r>
                  <a:rPr lang="en-US" altLang="zh-TW" dirty="0" smtClean="0"/>
                  <a:t>: k = 2. It's proved in Lemma 1.</a:t>
                </a:r>
              </a:p>
              <a:p>
                <a:r>
                  <a:rPr lang="en-US" altLang="zh-TW" b="1" dirty="0" smtClean="0"/>
                  <a:t>Inductive step: </a:t>
                </a:r>
                <a:r>
                  <a:rPr lang="en-US" altLang="zh-TW" dirty="0" smtClean="0"/>
                  <a:t>k=2j, j &gt;1</a:t>
                </a:r>
              </a:p>
              <a:p>
                <a:r>
                  <a:rPr lang="en-US" altLang="zh-TW" u="sng" dirty="0" smtClean="0"/>
                  <a:t>Induction hypothesis</a:t>
                </a:r>
                <a:r>
                  <a:rPr lang="en-US" altLang="zh-TW" dirty="0" smtClean="0"/>
                  <a:t>: Suppose there exists a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for any even n (n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&lt;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k)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of objects.</a:t>
                </a:r>
              </a:p>
              <a:p>
                <a:r>
                  <a:rPr lang="en-US" altLang="zh-TW" dirty="0" smtClean="0"/>
                  <a:t>Also, from  </a:t>
                </a:r>
                <a:r>
                  <a:rPr lang="en-US" altLang="zh-TW" dirty="0"/>
                  <a:t>Lemma 2, there exists an open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/>
                  <a:t> for any </a:t>
                </a:r>
                <a:r>
                  <a:rPr lang="en-US" altLang="zh-TW" dirty="0">
                    <a:solidFill>
                      <a:srgbClr val="FF0000"/>
                    </a:solidFill>
                  </a:rPr>
                  <a:t>odd number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n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(≥ 3) of objects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Given two copies of </a:t>
                </a:r>
                <a:r>
                  <a:rPr lang="en-US" altLang="zh-TW" dirty="0" smtClean="0"/>
                  <a:t>a Gray code whether open or closed for j objects, </a:t>
                </a:r>
                <a:r>
                  <a:rPr lang="en-US" altLang="zh-TW" dirty="0"/>
                  <a:t>we can construct a closed Gray </a:t>
                </a:r>
                <a:r>
                  <a:rPr lang="en-US" altLang="zh-TW" dirty="0" smtClean="0"/>
                  <a:t>code </a:t>
                </a:r>
                <a:r>
                  <a:rPr lang="en-US" altLang="zh-TW" dirty="0"/>
                  <a:t>with </a:t>
                </a:r>
                <a:r>
                  <a:rPr lang="en-US" altLang="zh-TW" u="sng" dirty="0"/>
                  <a:t>one additional </a:t>
                </a:r>
                <a:r>
                  <a:rPr lang="en-US" altLang="zh-TW" u="sng" dirty="0" smtClean="0"/>
                  <a:t>bit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length is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 smtClean="0">
                                <a:latin typeface="Cambria Math"/>
                              </a:rPr>
                              <m:t>𝑗</m:t>
                            </m:r>
                          </m:e>
                        </m:func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+1=</m:t>
                    </m:r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altLang="zh-TW" b="0" i="1" smtClean="0">
                                <a:latin typeface="Cambria Math"/>
                              </a:rPr>
                              <m:t>𝑗</m:t>
                            </m:r>
                          </m:e>
                        </m:func>
                      </m:e>
                    </m:d>
                    <m:r>
                      <a:rPr lang="en-US" altLang="zh-TW" b="0" i="0" smtClean="0">
                        <a:latin typeface="Cambria Math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963" t="-1887" r="-889" b="-20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/>
        </p:nvGraphicFramePr>
        <p:xfrm>
          <a:off x="4539855" y="3368280"/>
          <a:ext cx="64294" cy="121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方程式" r:id="rId5" imgW="114120" imgH="215640" progId="Equation.3">
                  <p:embed/>
                </p:oleObj>
              </mc:Choice>
              <mc:Fallback>
                <p:oleObj name="方程式" r:id="rId5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9855" y="3368280"/>
                        <a:ext cx="64294" cy="121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03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 smtClean="0"/>
              <a:t>Problem 2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 </a:t>
            </a:r>
            <a:r>
              <a:rPr lang="en-US" altLang="zh-TW" dirty="0"/>
              <a:t>We can </a:t>
            </a:r>
            <a:r>
              <a:rPr lang="en-US" altLang="zh-TW" dirty="0" smtClean="0"/>
              <a:t>define anti-Gray codes in </a:t>
            </a:r>
            <a:r>
              <a:rPr lang="en-US" altLang="zh-TW" dirty="0"/>
              <a:t>the following way. Instead of minimizing </a:t>
            </a:r>
            <a:r>
              <a:rPr lang="en-US" altLang="zh-TW" dirty="0" smtClean="0"/>
              <a:t>the difference </a:t>
            </a:r>
            <a:r>
              <a:rPr lang="en-US" altLang="zh-TW" dirty="0"/>
              <a:t>between two consecutive strings, we can try to maximize it. Is it possible to </a:t>
            </a:r>
            <a:r>
              <a:rPr lang="en-US" altLang="zh-TW" dirty="0" smtClean="0"/>
              <a:t>design an </a:t>
            </a:r>
            <a:r>
              <a:rPr lang="en-US" altLang="zh-TW" dirty="0"/>
              <a:t>encoding for any even number of objects such that each pair of two consecutive </a:t>
            </a:r>
            <a:r>
              <a:rPr lang="en-US" altLang="zh-TW" dirty="0" smtClean="0"/>
              <a:t>strings differ by k bits </a:t>
            </a:r>
            <a:r>
              <a:rPr lang="en-US" altLang="zh-TW" dirty="0"/>
              <a:t>(</a:t>
            </a:r>
            <a:r>
              <a:rPr lang="en-US" altLang="zh-TW" dirty="0" smtClean="0"/>
              <a:t>where k is </a:t>
            </a:r>
            <a:r>
              <a:rPr lang="en-US" altLang="zh-TW" dirty="0"/>
              <a:t>the number of bits in each string)? How </a:t>
            </a:r>
            <a:r>
              <a:rPr lang="en-US" altLang="zh-TW" dirty="0" smtClean="0"/>
              <a:t>about k - 1 </a:t>
            </a:r>
            <a:r>
              <a:rPr lang="en-US" altLang="zh-TW" dirty="0"/>
              <a:t>bits (</a:t>
            </a:r>
            <a:r>
              <a:rPr lang="en-US" altLang="zh-TW" dirty="0" smtClean="0"/>
              <a:t>or k -2, k -3</a:t>
            </a:r>
            <a:r>
              <a:rPr lang="en-US" altLang="zh-TW" dirty="0"/>
              <a:t>, etc.)? </a:t>
            </a:r>
            <a:r>
              <a:rPr lang="en-US" altLang="zh-TW" dirty="0" smtClean="0"/>
              <a:t>If </a:t>
            </a:r>
            <a:r>
              <a:rPr lang="en-US" altLang="zh-TW" dirty="0"/>
              <a:t>it is possible, </a:t>
            </a:r>
            <a:r>
              <a:rPr lang="en-US" altLang="zh-TW" dirty="0" smtClean="0"/>
              <a:t>find </a:t>
            </a:r>
            <a:r>
              <a:rPr lang="en-US" altLang="zh-TW" dirty="0"/>
              <a:t>an </a:t>
            </a:r>
            <a:r>
              <a:rPr lang="en-US" altLang="zh-TW" dirty="0" smtClean="0"/>
              <a:t>efficient </a:t>
            </a:r>
            <a:r>
              <a:rPr lang="en-US" altLang="zh-TW" dirty="0"/>
              <a:t>construction.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2</a:t>
            </a:r>
            <a:r>
              <a:rPr lang="en-US" altLang="zh-TW" sz="4400" dirty="0" smtClean="0"/>
              <a:t> (cont.)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It is </a:t>
            </a:r>
            <a:r>
              <a:rPr lang="en-US" altLang="zh-TW" dirty="0"/>
              <a:t>impossible to design an encoding for an even number of </a:t>
            </a:r>
            <a:r>
              <a:rPr lang="en-US" altLang="zh-TW" dirty="0" smtClean="0"/>
              <a:t>objects such </a:t>
            </a:r>
            <a:r>
              <a:rPr lang="en-US" altLang="zh-TW" dirty="0"/>
              <a:t>that each pair of two consecutive strings </a:t>
            </a:r>
            <a:r>
              <a:rPr lang="en-US" altLang="zh-TW" dirty="0" smtClean="0"/>
              <a:t>differ by K bits</a:t>
            </a:r>
            <a:endParaRPr lang="en-US" altLang="zh-TW" dirty="0"/>
          </a:p>
          <a:p>
            <a:pPr lvl="1"/>
            <a:r>
              <a:rPr lang="en-US" altLang="zh-TW" dirty="0" smtClean="0"/>
              <a:t>if </a:t>
            </a:r>
            <a:r>
              <a:rPr lang="en-US" altLang="zh-TW" dirty="0"/>
              <a:t>we want to make each pair of two consecutive </a:t>
            </a:r>
            <a:r>
              <a:rPr lang="en-US" altLang="zh-TW" dirty="0" smtClean="0"/>
              <a:t>strings differ by k bits</a:t>
            </a:r>
            <a:r>
              <a:rPr lang="en-US" altLang="zh-TW" dirty="0"/>
              <a:t>, we </a:t>
            </a:r>
            <a:r>
              <a:rPr lang="en-US" altLang="zh-TW" dirty="0" smtClean="0"/>
              <a:t>will find </a:t>
            </a:r>
            <a:r>
              <a:rPr lang="en-US" altLang="zh-TW" dirty="0"/>
              <a:t>that we can only construct two-object anti-Gray codes </a:t>
            </a:r>
            <a:r>
              <a:rPr lang="en-US" altLang="zh-TW" dirty="0" smtClean="0"/>
              <a:t>because the </a:t>
            </a:r>
            <a:r>
              <a:rPr lang="en-US" altLang="zh-TW" dirty="0"/>
              <a:t>third string will be the same as the </a:t>
            </a:r>
            <a:r>
              <a:rPr lang="en-US" altLang="zh-TW" dirty="0" smtClean="0"/>
              <a:t>first</a:t>
            </a:r>
            <a:r>
              <a:rPr lang="en-US" altLang="zh-TW" dirty="0"/>
              <a:t>.</a:t>
            </a:r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57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2</a:t>
            </a:r>
            <a:r>
              <a:rPr lang="en-US" altLang="zh-TW" sz="4400" dirty="0" smtClean="0"/>
              <a:t> (cont.)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</a:t>
            </a:r>
            <a:r>
              <a:rPr lang="en-US" altLang="zh-TW" dirty="0" smtClean="0"/>
              <a:t>e </a:t>
            </a:r>
            <a:r>
              <a:rPr lang="en-US" altLang="zh-TW" dirty="0"/>
              <a:t>try to make each pair of two consecutive strings </a:t>
            </a:r>
            <a:r>
              <a:rPr lang="en-US" altLang="zh-TW" dirty="0" smtClean="0"/>
              <a:t>differ by    k -1 </a:t>
            </a:r>
            <a:r>
              <a:rPr lang="en-US" altLang="zh-TW" dirty="0"/>
              <a:t>bits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/>
              <a:t>Construct Gray codes for </a:t>
            </a:r>
            <a:r>
              <a:rPr lang="en-US" altLang="zh-TW" dirty="0" smtClean="0"/>
              <a:t>the n/2 object (n is even)</a:t>
            </a:r>
          </a:p>
          <a:p>
            <a:pPr marL="0" indent="0">
              <a:buNone/>
            </a:pP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463040" y="3413759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2046514" y="320475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128555" y="421930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046513" y="523231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010195" y="424465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178627" y="3640496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3178627" y="4959921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240971" y="493884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1240970" y="369276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3980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2</a:t>
            </a:r>
            <a:r>
              <a:rPr lang="en-US" altLang="zh-TW" sz="4400" dirty="0" smtClean="0"/>
              <a:t> (cont.)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</a:t>
            </a:r>
            <a:r>
              <a:rPr lang="en-US" altLang="zh-TW" dirty="0" smtClean="0"/>
              <a:t>e </a:t>
            </a:r>
            <a:r>
              <a:rPr lang="en-US" altLang="zh-TW" dirty="0"/>
              <a:t>try to make each pair of two consecutive strings </a:t>
            </a:r>
            <a:r>
              <a:rPr lang="en-US" altLang="zh-TW" dirty="0" smtClean="0"/>
              <a:t>differ by    k -1 </a:t>
            </a:r>
            <a:r>
              <a:rPr lang="en-US" altLang="zh-TW" dirty="0"/>
              <a:t>bits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Construct Gray codes for the n/2 object (n is even)</a:t>
            </a:r>
          </a:p>
          <a:p>
            <a:pPr lvl="1"/>
            <a:r>
              <a:rPr lang="en-US" altLang="zh-TW" dirty="0" smtClean="0"/>
              <a:t>Add 0-bit to all name in Gray code (00,01,10,11)</a:t>
            </a:r>
          </a:p>
          <a:p>
            <a:pPr lvl="1"/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157947" y="4482566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105990" y="461599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159031" y="525032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190599" y="405265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1326423" y="406410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1379218" y="5321076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5675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2</a:t>
            </a:r>
            <a:r>
              <a:rPr lang="en-US" altLang="zh-TW" sz="4400" dirty="0" smtClean="0"/>
              <a:t> (cont.)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</a:t>
            </a:r>
            <a:r>
              <a:rPr lang="en-US" altLang="zh-TW" dirty="0" smtClean="0"/>
              <a:t>e </a:t>
            </a:r>
            <a:r>
              <a:rPr lang="en-US" altLang="zh-TW" dirty="0"/>
              <a:t>try to make each pair of two consecutive strings </a:t>
            </a:r>
            <a:r>
              <a:rPr lang="en-US" altLang="zh-TW" dirty="0" smtClean="0"/>
              <a:t>differ by    k -1 </a:t>
            </a:r>
            <a:r>
              <a:rPr lang="en-US" altLang="zh-TW" dirty="0"/>
              <a:t>bits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Repeat </a:t>
            </a:r>
            <a:r>
              <a:rPr lang="en-US" altLang="zh-TW" dirty="0"/>
              <a:t>after each “name” in the list  (000,001,010,011) =&gt; (000,000,001,001,010,010,011,011)</a:t>
            </a:r>
          </a:p>
          <a:p>
            <a:pPr lvl="1"/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224350" y="459064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012374" y="45845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3047999" y="393929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3086102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159328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1159327" y="395197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970710" y="570713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3544388" y="434155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1214848" y="499459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551212" y="3747647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1bits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24337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2</a:t>
            </a:r>
            <a:r>
              <a:rPr lang="en-US" altLang="zh-TW" sz="4400" dirty="0" smtClean="0"/>
              <a:t> (cont.)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</a:t>
            </a:r>
            <a:r>
              <a:rPr lang="en-US" altLang="zh-TW" dirty="0" smtClean="0"/>
              <a:t>e </a:t>
            </a:r>
            <a:r>
              <a:rPr lang="en-US" altLang="zh-TW" dirty="0"/>
              <a:t>try to make each pair of two consecutive strings </a:t>
            </a:r>
            <a:r>
              <a:rPr lang="en-US" altLang="zh-TW" dirty="0" smtClean="0"/>
              <a:t>differ by    k -1 </a:t>
            </a:r>
            <a:r>
              <a:rPr lang="en-US" altLang="zh-TW" dirty="0"/>
              <a:t>bits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complement </a:t>
            </a:r>
            <a:r>
              <a:rPr lang="en-US" altLang="zh-TW" dirty="0"/>
              <a:t>the duplicate “name” =&gt; (000,111,001,110,010,101,011,100)</a:t>
            </a:r>
          </a:p>
          <a:p>
            <a:pPr lvl="1"/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224350" y="459064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012374" y="45845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3047999" y="393929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3086102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159328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1159327" y="395197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16" name="圓角矩形 15"/>
          <p:cNvSpPr/>
          <p:nvPr/>
        </p:nvSpPr>
        <p:spPr>
          <a:xfrm>
            <a:off x="3224350" y="459064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17" name="圓角矩形 16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18" name="圓角矩形 17"/>
          <p:cNvSpPr/>
          <p:nvPr/>
        </p:nvSpPr>
        <p:spPr>
          <a:xfrm>
            <a:off x="1012374" y="45845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9" name="圓角矩形 18"/>
          <p:cNvSpPr/>
          <p:nvPr/>
        </p:nvSpPr>
        <p:spPr>
          <a:xfrm>
            <a:off x="3047999" y="393929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110</a:t>
            </a:r>
            <a:endParaRPr lang="zh-TW" altLang="en-US" dirty="0"/>
          </a:p>
        </p:txBody>
      </p:sp>
      <p:sp>
        <p:nvSpPr>
          <p:cNvPr id="20" name="圓角矩形 19"/>
          <p:cNvSpPr/>
          <p:nvPr/>
        </p:nvSpPr>
        <p:spPr>
          <a:xfrm>
            <a:off x="3086102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111</a:t>
            </a:r>
            <a:endParaRPr lang="zh-TW" altLang="en-US" dirty="0"/>
          </a:p>
        </p:txBody>
      </p:sp>
      <p:sp>
        <p:nvSpPr>
          <p:cNvPr id="21" name="圓角矩形 20"/>
          <p:cNvSpPr/>
          <p:nvPr/>
        </p:nvSpPr>
        <p:spPr>
          <a:xfrm>
            <a:off x="1159328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101</a:t>
            </a:r>
            <a:endParaRPr lang="zh-TW" altLang="en-US" dirty="0"/>
          </a:p>
        </p:txBody>
      </p:sp>
      <p:sp>
        <p:nvSpPr>
          <p:cNvPr id="22" name="圓角矩形 21"/>
          <p:cNvSpPr/>
          <p:nvPr/>
        </p:nvSpPr>
        <p:spPr>
          <a:xfrm>
            <a:off x="1159327" y="395197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100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2970710" y="570713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3917767" y="4273780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622665" y="4987031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368334" y="363488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3025141" y="357206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3919948" y="4960100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528355" y="570458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951413" y="431173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340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Problem 2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The construction is correct if each pair of two consecutive strings </a:t>
            </a:r>
            <a:r>
              <a:rPr lang="en-US" altLang="zh-TW" dirty="0" smtClean="0"/>
              <a:t>differ by k and k-1 </a:t>
            </a:r>
            <a:r>
              <a:rPr lang="en-US" altLang="zh-TW" dirty="0"/>
              <a:t>bits </a:t>
            </a:r>
            <a:r>
              <a:rPr lang="en-US" altLang="zh-TW" dirty="0" smtClean="0"/>
              <a:t>which is </a:t>
            </a:r>
            <a:r>
              <a:rPr lang="en-US" altLang="zh-TW" dirty="0"/>
              <a:t>the </a:t>
            </a:r>
            <a:r>
              <a:rPr lang="en-US" altLang="zh-TW" dirty="0" smtClean="0"/>
              <a:t>difference </a:t>
            </a:r>
            <a:r>
              <a:rPr lang="en-US" altLang="zh-TW" dirty="0"/>
              <a:t>we can maximize and there is no collision for all objects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/>
              <a:t>Because each pair of consecutive strings </a:t>
            </a:r>
            <a:r>
              <a:rPr lang="en-US" altLang="zh-TW" dirty="0" smtClean="0"/>
              <a:t>differ </a:t>
            </a:r>
            <a:r>
              <a:rPr lang="en-US" altLang="zh-TW" dirty="0"/>
              <a:t>by 1 bit in Gray codes </a:t>
            </a:r>
            <a:r>
              <a:rPr lang="en-US" altLang="zh-TW" dirty="0" smtClean="0"/>
              <a:t>, we insert a string between two original consecutive  Gray code, which differ from previous string by k bits and next string by k-1 bits .</a:t>
            </a:r>
          </a:p>
          <a:p>
            <a:pPr marL="3429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848396" y="4040642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2473235" y="380628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555276" y="4820829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473234" y="583383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343300" y="481478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3378925" y="4169479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3417028" y="5447405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490254" y="5447405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1490253" y="4182157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1848396" y="4040642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2473235" y="380628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16" name="圓角矩形 15"/>
          <p:cNvSpPr/>
          <p:nvPr/>
        </p:nvSpPr>
        <p:spPr>
          <a:xfrm>
            <a:off x="3555276" y="4820829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17" name="圓角矩形 16"/>
          <p:cNvSpPr/>
          <p:nvPr/>
        </p:nvSpPr>
        <p:spPr>
          <a:xfrm>
            <a:off x="2473234" y="583383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18" name="圓角矩形 17"/>
          <p:cNvSpPr/>
          <p:nvPr/>
        </p:nvSpPr>
        <p:spPr>
          <a:xfrm>
            <a:off x="1343300" y="481478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9" name="圓角矩形 18"/>
          <p:cNvSpPr/>
          <p:nvPr/>
        </p:nvSpPr>
        <p:spPr>
          <a:xfrm>
            <a:off x="3378925" y="4169479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110</a:t>
            </a:r>
            <a:endParaRPr lang="zh-TW" altLang="en-US" dirty="0"/>
          </a:p>
        </p:txBody>
      </p:sp>
      <p:sp>
        <p:nvSpPr>
          <p:cNvPr id="20" name="圓角矩形 19"/>
          <p:cNvSpPr/>
          <p:nvPr/>
        </p:nvSpPr>
        <p:spPr>
          <a:xfrm>
            <a:off x="3417028" y="5447405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111</a:t>
            </a:r>
            <a:endParaRPr lang="zh-TW" altLang="en-US" dirty="0"/>
          </a:p>
        </p:txBody>
      </p:sp>
      <p:sp>
        <p:nvSpPr>
          <p:cNvPr id="21" name="圓角矩形 20"/>
          <p:cNvSpPr/>
          <p:nvPr/>
        </p:nvSpPr>
        <p:spPr>
          <a:xfrm>
            <a:off x="1490254" y="5447405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101</a:t>
            </a:r>
            <a:endParaRPr lang="zh-TW" altLang="en-US" dirty="0"/>
          </a:p>
        </p:txBody>
      </p:sp>
      <p:sp>
        <p:nvSpPr>
          <p:cNvPr id="22" name="圓角矩形 21"/>
          <p:cNvSpPr/>
          <p:nvPr/>
        </p:nvSpPr>
        <p:spPr>
          <a:xfrm>
            <a:off x="1490253" y="4182157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100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3301636" y="5937325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953591" y="521721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1699260" y="3865076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3356067" y="380224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1859281" y="593476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1282339" y="454191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223653" y="454191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225834" y="522823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1278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Problem 2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To see that there is no collision for all objects, we consider the p-</a:t>
            </a:r>
            <a:r>
              <a:rPr lang="en-US" altLang="zh-TW" dirty="0" err="1" smtClean="0"/>
              <a:t>th</a:t>
            </a:r>
            <a:r>
              <a:rPr lang="en-US" altLang="zh-TW" dirty="0" smtClean="0"/>
              <a:t> object in our construction. </a:t>
            </a:r>
          </a:p>
          <a:p>
            <a:pPr lvl="1"/>
            <a:r>
              <a:rPr lang="en-US" altLang="zh-TW" dirty="0" smtClean="0"/>
              <a:t>If p is odd, p does not conflict with 2k-th object in Gray code Besides p does not conflict with other 2k+1-th object because we reversed the added 0-bit to “1” .</a:t>
            </a:r>
          </a:p>
          <a:p>
            <a:pPr lvl="1"/>
            <a:r>
              <a:rPr lang="en-US" altLang="zh-TW" dirty="0" smtClean="0"/>
              <a:t>Similarly, we can prove the case when p is even. </a:t>
            </a:r>
          </a:p>
          <a:p>
            <a:pPr marL="3429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909356" y="4141381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2534195" y="390702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616236" y="492156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534194" y="5934577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404260" y="491552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3439885" y="4270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3477988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551214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1551213" y="4282896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1909356" y="4141381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2534195" y="3907020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001</a:t>
            </a:r>
            <a:endParaRPr lang="zh-TW" altLang="en-US" dirty="0"/>
          </a:p>
        </p:txBody>
      </p:sp>
      <p:sp>
        <p:nvSpPr>
          <p:cNvPr id="16" name="圓角矩形 15"/>
          <p:cNvSpPr/>
          <p:nvPr/>
        </p:nvSpPr>
        <p:spPr>
          <a:xfrm>
            <a:off x="3616236" y="4921568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000</a:t>
            </a:r>
            <a:endParaRPr lang="zh-TW" altLang="en-US" dirty="0"/>
          </a:p>
        </p:txBody>
      </p:sp>
      <p:sp>
        <p:nvSpPr>
          <p:cNvPr id="17" name="圓角矩形 16"/>
          <p:cNvSpPr/>
          <p:nvPr/>
        </p:nvSpPr>
        <p:spPr>
          <a:xfrm>
            <a:off x="2534194" y="5934577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010</a:t>
            </a:r>
            <a:endParaRPr lang="zh-TW" altLang="en-US" dirty="0"/>
          </a:p>
        </p:txBody>
      </p:sp>
      <p:sp>
        <p:nvSpPr>
          <p:cNvPr id="18" name="圓角矩形 17"/>
          <p:cNvSpPr/>
          <p:nvPr/>
        </p:nvSpPr>
        <p:spPr>
          <a:xfrm>
            <a:off x="1404260" y="4915520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011</a:t>
            </a:r>
            <a:endParaRPr lang="zh-TW" altLang="en-US" dirty="0"/>
          </a:p>
        </p:txBody>
      </p:sp>
      <p:sp>
        <p:nvSpPr>
          <p:cNvPr id="19" name="圓角矩形 18"/>
          <p:cNvSpPr/>
          <p:nvPr/>
        </p:nvSpPr>
        <p:spPr>
          <a:xfrm>
            <a:off x="3439885" y="4270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110</a:t>
            </a:r>
            <a:endParaRPr lang="zh-TW" altLang="en-US" dirty="0"/>
          </a:p>
        </p:txBody>
      </p:sp>
      <p:sp>
        <p:nvSpPr>
          <p:cNvPr id="20" name="圓角矩形 19"/>
          <p:cNvSpPr/>
          <p:nvPr/>
        </p:nvSpPr>
        <p:spPr>
          <a:xfrm>
            <a:off x="3477988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111</a:t>
            </a:r>
            <a:endParaRPr lang="zh-TW" altLang="en-US" dirty="0"/>
          </a:p>
        </p:txBody>
      </p:sp>
      <p:sp>
        <p:nvSpPr>
          <p:cNvPr id="21" name="圓角矩形 20"/>
          <p:cNvSpPr/>
          <p:nvPr/>
        </p:nvSpPr>
        <p:spPr>
          <a:xfrm>
            <a:off x="1551214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101</a:t>
            </a:r>
            <a:endParaRPr lang="zh-TW" altLang="en-US" dirty="0"/>
          </a:p>
        </p:txBody>
      </p:sp>
      <p:sp>
        <p:nvSpPr>
          <p:cNvPr id="22" name="圓角矩形 21"/>
          <p:cNvSpPr/>
          <p:nvPr/>
        </p:nvSpPr>
        <p:spPr>
          <a:xfrm>
            <a:off x="1551213" y="4282896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100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3362596" y="6038064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1014551" y="5317957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1760220" y="3965815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3417027" y="390298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1920241" y="603550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1343299" y="464265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284613" y="465116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K-1bits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286794" y="533748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Kbits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63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dirty="0">
                <a:latin typeface="+mn-lt"/>
              </a:rPr>
              <a:t>Problem 5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dirty="0" smtClean="0"/>
              <a:t>5. The </a:t>
            </a:r>
            <a:r>
              <a:rPr lang="en-US" altLang="zh-TW" b="1" dirty="0" smtClean="0"/>
              <a:t>lattice</a:t>
            </a:r>
            <a:r>
              <a:rPr lang="en-US" altLang="zh-TW" dirty="0" smtClean="0"/>
              <a:t> points in the plane are the points with integer coordinates. </a:t>
            </a:r>
          </a:p>
          <a:p>
            <a:pPr lvl="1"/>
            <a:r>
              <a:rPr lang="en-US" altLang="zh-TW" dirty="0"/>
              <a:t>Let P be a polygon that does not cross itself (such a polygon is called </a:t>
            </a:r>
            <a:r>
              <a:rPr lang="en-US" altLang="zh-TW" i="1" dirty="0"/>
              <a:t>simple</a:t>
            </a:r>
            <a:r>
              <a:rPr lang="en-US" altLang="zh-TW" dirty="0"/>
              <a:t>) such that all of its vertices are lattice points (see Fig. 1). </a:t>
            </a:r>
          </a:p>
          <a:p>
            <a:pPr lvl="1"/>
            <a:r>
              <a:rPr lang="en-US" altLang="zh-TW" dirty="0"/>
              <a:t>Let </a:t>
            </a:r>
            <a:r>
              <a:rPr lang="en-US" altLang="zh-TW" dirty="0">
                <a:solidFill>
                  <a:srgbClr val="FF0000"/>
                </a:solidFill>
              </a:rPr>
              <a:t>p</a:t>
            </a:r>
            <a:r>
              <a:rPr lang="en-US" altLang="zh-TW" dirty="0"/>
              <a:t> be the number of lattice points that are </a:t>
            </a:r>
            <a:r>
              <a:rPr lang="en-US" altLang="zh-TW" dirty="0">
                <a:solidFill>
                  <a:srgbClr val="0000FF"/>
                </a:solidFill>
              </a:rPr>
              <a:t>on the boundary</a:t>
            </a:r>
            <a:r>
              <a:rPr lang="en-US" altLang="zh-TW" dirty="0"/>
              <a:t> of the polygon (including its vertices),and </a:t>
            </a:r>
          </a:p>
          <a:p>
            <a:pPr lvl="1"/>
            <a:r>
              <a:rPr lang="en-US" altLang="zh-TW" dirty="0"/>
              <a:t>let </a:t>
            </a:r>
            <a:r>
              <a:rPr lang="en-US" altLang="zh-TW" dirty="0">
                <a:solidFill>
                  <a:srgbClr val="FF0000"/>
                </a:solidFill>
              </a:rPr>
              <a:t>q</a:t>
            </a:r>
            <a:r>
              <a:rPr lang="en-US" altLang="zh-TW" dirty="0"/>
              <a:t> be the number of lattice points that are </a:t>
            </a:r>
            <a:r>
              <a:rPr lang="en-US" altLang="zh-TW" dirty="0">
                <a:solidFill>
                  <a:srgbClr val="0000FF"/>
                </a:solidFill>
              </a:rPr>
              <a:t>inside</a:t>
            </a:r>
            <a:r>
              <a:rPr lang="en-US" altLang="zh-TW" dirty="0"/>
              <a:t> the polygon. </a:t>
            </a:r>
          </a:p>
          <a:p>
            <a:pPr lvl="1"/>
            <a:r>
              <a:rPr lang="en-US" altLang="zh-TW" dirty="0"/>
              <a:t>Prove that the area of polygon is </a:t>
            </a:r>
            <a:r>
              <a:rPr lang="en-US" altLang="zh-TW" dirty="0">
                <a:solidFill>
                  <a:srgbClr val="0000FF"/>
                </a:solidFill>
              </a:rPr>
              <a:t>p/2+q-1.</a:t>
            </a:r>
            <a:endParaRPr lang="zh-TW" altLang="en-US" dirty="0">
              <a:solidFill>
                <a:srgbClr val="0000FF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16</a:t>
            </a:fld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2887" t="35063" r="41617" b="36391"/>
          <a:stretch>
            <a:fillRect/>
          </a:stretch>
        </p:blipFill>
        <p:spPr bwMode="auto">
          <a:xfrm>
            <a:off x="6711625" y="489042"/>
            <a:ext cx="1134126" cy="88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37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dirty="0">
                <a:latin typeface="+mn-lt"/>
              </a:rPr>
              <a:t>Problem 5 (cont.)</a:t>
            </a:r>
            <a:endParaRPr lang="zh-TW" alt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92881" lvl="1" indent="-192881"/>
                <a:r>
                  <a:rPr lang="en-US" altLang="zh-TW" dirty="0"/>
                  <a:t>Prove that the area of polygon is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/2+</m:t>
                    </m:r>
                    <m:r>
                      <a:rPr lang="en-US" altLang="zh-TW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/>
                  <a:t>.</a:t>
                </a:r>
              </a:p>
              <a:p>
                <a:r>
                  <a:rPr lang="en-US" altLang="zh-TW" dirty="0"/>
                  <a:t>Base case: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altLang="zh-TW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TW" dirty="0"/>
              </a:p>
              <a:p>
                <a:pPr lvl="1"/>
                <a:r>
                  <a:rPr lang="en-US" altLang="zh-TW" sz="1875" dirty="0"/>
                  <a:t>Prove that the area of the polygon which </a:t>
                </a:r>
                <a14:m>
                  <m:oMath xmlns:m="http://schemas.openxmlformats.org/officeDocument/2006/math"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en-US" altLang="zh-TW" sz="1875" dirty="0"/>
                  <a:t>is </a:t>
                </a:r>
                <a14:m>
                  <m:oMath xmlns:m="http://schemas.openxmlformats.org/officeDocument/2006/math">
                    <m:r>
                      <a:rPr lang="en-US" altLang="zh-TW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/2+</m:t>
                    </m:r>
                    <m:r>
                      <a:rPr lang="en-US" altLang="zh-TW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sz="1875" dirty="0"/>
              </a:p>
              <a:p>
                <a:pPr lvl="1"/>
                <a:r>
                  <a:rPr lang="en-US" altLang="zh-TW" sz="1875" dirty="0"/>
                  <a:t>Base case: </a:t>
                </a:r>
                <a14:m>
                  <m:oMath xmlns:m="http://schemas.openxmlformats.org/officeDocument/2006/math"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sz="1875" dirty="0"/>
                  <a:t/>
                </a:r>
                <a:br>
                  <a:rPr lang="en-US" altLang="zh-TW" sz="1875" dirty="0"/>
                </a:br>
                <a:r>
                  <a:rPr lang="en-US" altLang="zh-TW" sz="1875" dirty="0"/>
                  <a:t>In this case, the polygon will be a triangle, and its area is 	</a:t>
                </a:r>
                <a14:m>
                  <m:oMath xmlns:m="http://schemas.openxmlformats.org/officeDocument/2006/math"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1∗</m:t>
                    </m:r>
                    <m:f>
                      <m:fPr>
                        <m:ctrlPr>
                          <a:rPr lang="en-US" altLang="zh-TW" sz="1875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75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1875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1875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75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altLang="zh-TW" sz="1875" i="1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altLang="zh-TW" sz="1875" i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sz="1875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75" i="1" dirty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altLang="zh-TW" sz="1875" i="1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altLang="zh-TW" sz="1875" i="1" dirty="0">
                        <a:latin typeface="Cambria Math"/>
                      </a:rPr>
                      <m:t>+0−1</m:t>
                    </m:r>
                  </m:oMath>
                </a14:m>
                <a:endParaRPr lang="en-US" altLang="zh-TW" sz="1875" dirty="0"/>
              </a:p>
              <a:p>
                <a:pPr lvl="1"/>
                <a:r>
                  <a:rPr lang="en-US" altLang="zh-TW" sz="1875" dirty="0"/>
                  <a:t>Inductive step: </a:t>
                </a:r>
                <a14:m>
                  <m:oMath xmlns:m="http://schemas.openxmlformats.org/officeDocument/2006/math"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sz="1875" dirty="0"/>
                  <a:t/>
                </a:r>
                <a:br>
                  <a:rPr lang="en-US" altLang="zh-TW" sz="1875" dirty="0"/>
                </a:br>
                <a:r>
                  <a:rPr lang="en-US" altLang="zh-TW" sz="1875" dirty="0"/>
                  <a:t>we can choose an arbitrary point of q and link to each point of p, and there will produce three triangles A, B and C.</a:t>
                </a:r>
                <a:endParaRPr lang="zh-TW" altLang="en-US" sz="1875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0970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dirty="0">
                <a:latin typeface="+mn-lt"/>
              </a:rPr>
              <a:t>Problem 5 (cont.)</a:t>
            </a:r>
            <a:endParaRPr lang="zh-TW" altLang="en-US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US" altLang="zh-TW" sz="1875" dirty="0"/>
                  <a:t>The chosen point makes one of q be three p’s in triangle A, B and C.</a:t>
                </a:r>
              </a:p>
              <a:p>
                <a:pPr lvl="1"/>
                <a:r>
                  <a:rPr lang="en-US" altLang="zh-TW" sz="1875" dirty="0"/>
                  <a:t>And if there are any edge cross points of q, then the point will become two of p’s in triangle A, B or C.</a:t>
                </a:r>
              </a:p>
              <a:p>
                <a:pPr lvl="1"/>
                <a:r>
                  <a:rPr lang="en-US" altLang="zh-TW" sz="1875" dirty="0"/>
                  <a:t>So we can show the sum of p and q in triangle A, B and C by 2*3+3+2*</a:t>
                </a:r>
                <a:r>
                  <a:rPr lang="pt-BR" altLang="zh-TW" sz="1875" dirty="0"/>
                  <a:t>q</a:t>
                </a:r>
                <a:r>
                  <a:rPr lang="en-US" altLang="zh-TW" sz="1875" baseline="-25000" dirty="0"/>
                  <a:t>d</a:t>
                </a:r>
                <a:r>
                  <a:rPr lang="en-US" altLang="zh-TW" sz="1875" dirty="0"/>
                  <a:t> , and q-1-</a:t>
                </a:r>
                <a:r>
                  <a:rPr lang="pt-BR" altLang="zh-TW" sz="1875" dirty="0"/>
                  <a:t>q</a:t>
                </a:r>
                <a:r>
                  <a:rPr lang="en-US" altLang="zh-TW" sz="1875" baseline="-25000" dirty="0"/>
                  <a:t>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75" i="1" dirty="0" err="1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sz="1875" i="1" baseline="-25000" dirty="0" err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1875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1875" i="1" dirty="0" err="1">
                        <a:latin typeface="Cambria Math" panose="02040503050406030204" pitchFamily="18" charset="0"/>
                      </a:rPr>
                      <m:t>𝐴𝑟𝑒𝑎𝐵</m:t>
                    </m:r>
                    <m:r>
                      <a:rPr lang="en-US" altLang="zh-TW" sz="1875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1875" i="1" dirty="0" err="1">
                        <a:latin typeface="Cambria Math" panose="02040503050406030204" pitchFamily="18" charset="0"/>
                      </a:rPr>
                      <m:t>𝐴𝑟𝑒𝑎𝐶</m:t>
                    </m:r>
                  </m:oMath>
                </a14:m>
                <a:r>
                  <a:rPr lang="en-US" altLang="zh-TW" sz="1875" i="1" baseline="-25000" dirty="0">
                    <a:latin typeface="Cambria Math" panose="02040503050406030204" pitchFamily="18" charset="0"/>
                  </a:rPr>
                  <a:t/>
                </a:r>
                <a:br>
                  <a:rPr lang="en-US" altLang="zh-TW" sz="1875" i="1" baseline="-25000" dirty="0">
                    <a:latin typeface="Cambria Math" panose="02040503050406030204" pitchFamily="18" charset="0"/>
                  </a:rPr>
                </a:br>
                <a:r>
                  <a:rPr lang="zh-TW" altLang="en-US" sz="1875" i="1" baseline="-250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1875" i="1" baseline="-25000" dirty="0">
                        <a:latin typeface="Cambria Math" panose="02040503050406030204" pitchFamily="18" charset="0"/>
                      </a:rPr>
                      <m:t>                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altLang="zh-TW" sz="1875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75" i="1" dirty="0">
                            <a:latin typeface="Cambria Math" panose="02040503050406030204" pitchFamily="18" charset="0"/>
                          </a:rPr>
                          <m:t>9+2∗</m:t>
                        </m:r>
                        <m:r>
                          <a:rPr lang="pt-BR" altLang="zh-TW" sz="1875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1875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pt-BR" altLang="zh-TW" sz="1875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1875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sz="1875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75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1875" i="1" dirty="0">
                            <a:latin typeface="Cambria Math" panose="02040503050406030204" pitchFamily="18" charset="0"/>
                          </a:rPr>
                          <m:t>−1−</m:t>
                        </m:r>
                        <m:r>
                          <a:rPr lang="pt-BR" altLang="zh-TW" sz="1875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1875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altLang="zh-TW" sz="1875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sz="1875" i="1" dirty="0">
                    <a:latin typeface="Cambria Math" panose="02040503050406030204" pitchFamily="18" charset="0"/>
                  </a:rPr>
                </a:br>
                <a:r>
                  <a:rPr lang="zh-TW" altLang="en-US" sz="1875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1875" i="1" dirty="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=3/2+</m:t>
                    </m:r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−1=</m:t>
                    </m:r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/2+</m:t>
                    </m:r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TW" sz="1875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pt-BR" altLang="zh-TW" sz="1875" dirty="0"/>
              </a:p>
              <a:p>
                <a:endParaRPr lang="en-US" altLang="zh-TW" baseline="-25000" dirty="0"/>
              </a:p>
              <a:p>
                <a:endParaRPr lang="en-US" altLang="zh-TW" dirty="0" smtClean="0"/>
              </a:p>
              <a:p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674" r="-103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4814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dirty="0">
                <a:latin typeface="+mn-lt"/>
              </a:rPr>
              <a:t>Problem 5 (cont.)</a:t>
            </a:r>
            <a:endParaRPr lang="zh-TW" alt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/>
                  <a:t>Inductive step: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TW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  <a:p>
                <a:r>
                  <a:rPr lang="en-US" altLang="zh-TW" dirty="0">
                    <a:ea typeface="Cambria Math" panose="02040503050406030204" pitchFamily="18" charset="0"/>
                  </a:rPr>
                  <a:t>We can choose two of p that the edge between them is inside the polygon, and the edge will separate the original polygon to two new polygons A and B.</a:t>
                </a:r>
              </a:p>
              <a:p>
                <a:r>
                  <a:rPr lang="en-US" altLang="zh-TW" dirty="0"/>
                  <a:t>And if there are any point of q cross by the edge, then the point will become two of p’s in polygons A and B.</a:t>
                </a:r>
                <a:endParaRPr lang="en-US" altLang="zh-TW" dirty="0">
                  <a:solidFill>
                    <a:prstClr val="black"/>
                  </a:solidFill>
                </a:endParaRPr>
              </a:p>
              <a:p>
                <a:pPr lvl="0"/>
                <a:r>
                  <a:rPr lang="en-US" altLang="zh-TW" dirty="0">
                    <a:solidFill>
                      <a:prstClr val="black"/>
                    </a:solidFill>
                  </a:rPr>
                  <a:t>So we can show the sum of p and q in polygons A and B by (p+2)+2*</a:t>
                </a:r>
                <a:r>
                  <a:rPr lang="pt-BR" altLang="zh-TW" dirty="0">
                    <a:solidFill>
                      <a:prstClr val="black"/>
                    </a:solidFill>
                  </a:rPr>
                  <a:t>q</a:t>
                </a:r>
                <a:r>
                  <a:rPr lang="en-US" altLang="zh-TW" baseline="-25000" dirty="0">
                    <a:solidFill>
                      <a:prstClr val="black"/>
                    </a:solidFill>
                  </a:rPr>
                  <a:t>d</a:t>
                </a:r>
                <a:r>
                  <a:rPr lang="en-US" altLang="zh-TW" dirty="0">
                    <a:solidFill>
                      <a:prstClr val="black"/>
                    </a:solidFill>
                  </a:rPr>
                  <a:t> , and q-</a:t>
                </a:r>
                <a:r>
                  <a:rPr lang="pt-BR" altLang="zh-TW" dirty="0">
                    <a:solidFill>
                      <a:prstClr val="black"/>
                    </a:solidFill>
                  </a:rPr>
                  <a:t>q</a:t>
                </a:r>
                <a:r>
                  <a:rPr lang="en-US" altLang="zh-TW" baseline="-25000" dirty="0">
                    <a:solidFill>
                      <a:prstClr val="black"/>
                    </a:solidFill>
                  </a:rPr>
                  <a:t>d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err="1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i="1" baseline="-25000" dirty="0" err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 dirty="0" err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𝐴𝑟𝑒𝑎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altLang="zh-TW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+2+2∗</m:t>
                        </m:r>
                        <m:r>
                          <a:rPr lang="pt-BR" altLang="zh-TW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pt-BR" altLang="zh-TW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altLang="zh-TW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altLang="zh-TW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pt-BR" altLang="zh-TW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TW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>
                    <a:latin typeface="Cambria Math" panose="02040503050406030204" pitchFamily="18" charset="0"/>
                  </a:rPr>
                </a:br>
                <a:r>
                  <a:rPr lang="en-US" altLang="zh-TW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altLang="zh-TW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altLang="zh-TW" i="1" dirty="0">
                        <a:latin typeface="Cambria Math" panose="02040503050406030204" pitchFamily="18" charset="0"/>
                      </a:rPr>
                      <m:t>/2+</m:t>
                    </m:r>
                    <m:r>
                      <a:rPr lang="pt-BR" altLang="zh-TW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TW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pt-BR" altLang="zh-TW" dirty="0"/>
              </a:p>
              <a:p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1078" r="-118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250" y="1232893"/>
            <a:ext cx="1793081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33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</TotalTime>
  <Words>1270</Words>
  <Application>Microsoft Office PowerPoint</Application>
  <PresentationFormat>如螢幕大小 (4:3)</PresentationFormat>
  <Paragraphs>232</Paragraphs>
  <Slides>19</Slides>
  <Notes>11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5" baseType="lpstr">
      <vt:lpstr>新細明體</vt:lpstr>
      <vt:lpstr>Arial</vt:lpstr>
      <vt:lpstr>Calibri</vt:lpstr>
      <vt:lpstr>Cambria Math</vt:lpstr>
      <vt:lpstr>1_Office 佈景主題</vt:lpstr>
      <vt:lpstr>方程式</vt:lpstr>
      <vt:lpstr>Algorithms  Homework Assignment #2</vt:lpstr>
      <vt:lpstr>Rating criteria</vt:lpstr>
      <vt:lpstr>Problem 1</vt:lpstr>
      <vt:lpstr>Problem 1 (cont.)</vt:lpstr>
      <vt:lpstr>Problem 1 (cont.)</vt:lpstr>
      <vt:lpstr>Problem 1 (cont.)</vt:lpstr>
      <vt:lpstr>Problem 1 (cont.)</vt:lpstr>
      <vt:lpstr>Problem 2</vt:lpstr>
      <vt:lpstr>Problem 2 (cont.)</vt:lpstr>
      <vt:lpstr>Problem 2 (cont.)</vt:lpstr>
      <vt:lpstr>Problem 2 (cont.)</vt:lpstr>
      <vt:lpstr>Problem 2 (cont.)</vt:lpstr>
      <vt:lpstr>Problem 2 (cont.)</vt:lpstr>
      <vt:lpstr>Problem 2 (cont.)</vt:lpstr>
      <vt:lpstr>Problem 2 (cont.)</vt:lpstr>
      <vt:lpstr>Problem 5</vt:lpstr>
      <vt:lpstr>Problem 5 (cont.)</vt:lpstr>
      <vt:lpstr>Problem 5 (cont.)</vt:lpstr>
      <vt:lpstr>Problem 5 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Lai_Jui-Shun</dc:creator>
  <cp:lastModifiedBy>weal</cp:lastModifiedBy>
  <cp:revision>154</cp:revision>
  <dcterms:created xsi:type="dcterms:W3CDTF">2013-03-13T03:38:21Z</dcterms:created>
  <dcterms:modified xsi:type="dcterms:W3CDTF">2014-03-17T15:21:15Z</dcterms:modified>
</cp:coreProperties>
</file>