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26"/>
  </p:notesMasterIdLst>
  <p:sldIdLst>
    <p:sldId id="256" r:id="rId2"/>
    <p:sldId id="259" r:id="rId3"/>
    <p:sldId id="260" r:id="rId4"/>
    <p:sldId id="277" r:id="rId5"/>
    <p:sldId id="257" r:id="rId6"/>
    <p:sldId id="258" r:id="rId7"/>
    <p:sldId id="261" r:id="rId8"/>
    <p:sldId id="262" r:id="rId9"/>
    <p:sldId id="263" r:id="rId10"/>
    <p:sldId id="289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90" r:id="rId23"/>
    <p:sldId id="291" r:id="rId24"/>
    <p:sldId id="264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ED894-003C-4FD4-8311-1A8F84402EAB}" type="datetimeFigureOut">
              <a:rPr lang="zh-TW" altLang="en-US" smtClean="0"/>
              <a:t>2016/11/21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27D89-6995-4444-BE6C-B089FE283A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19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69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5760741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760741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5459" y="329308"/>
            <a:ext cx="339214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6200" y="131730"/>
            <a:ext cx="802005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143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14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1756130"/>
            <a:ext cx="5764142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460" y="3806196"/>
            <a:ext cx="576414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753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959314"/>
            <a:ext cx="6564015" cy="10441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459" y="2172548"/>
            <a:ext cx="3125871" cy="327894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822" y="2172548"/>
            <a:ext cx="3125652" cy="327894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1510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2" y="959903"/>
            <a:ext cx="6571344" cy="1044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131" y="2169094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131" y="2973815"/>
            <a:ext cx="3125766" cy="249166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3822" y="2172548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3822" y="2971035"/>
            <a:ext cx="3125652" cy="248498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845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10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4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041" y="959313"/>
            <a:ext cx="2425950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877" y="960890"/>
            <a:ext cx="3828178" cy="4496910"/>
          </a:xfrm>
        </p:spPr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041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04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77" y="1129512"/>
            <a:ext cx="3386166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420" y="3057166"/>
            <a:ext cx="3390817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4592" y="5469857"/>
            <a:ext cx="3393977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459" y="318641"/>
            <a:ext cx="2601032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26491" y="131730"/>
            <a:ext cx="795746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125460" y="643464"/>
            <a:ext cx="339242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67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00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447" y="796298"/>
            <a:ext cx="1103027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910" y="796298"/>
            <a:ext cx="5301095" cy="466256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5605390" y="3050294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329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144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84" y="2167385"/>
            <a:ext cx="6571343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1309" y="330371"/>
            <a:ext cx="2368292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684" y="329308"/>
            <a:ext cx="3388498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3728" y="131730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Data Structures Midterm Answer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Prepared by Carlos and Po-</a:t>
            </a:r>
            <a:r>
              <a:rPr lang="en-US" altLang="zh-TW" dirty="0" err="1" smtClean="0"/>
              <a:t>Chuan</a:t>
            </a:r>
            <a:endParaRPr lang="en-US" altLang="zh-TW" dirty="0" smtClean="0"/>
          </a:p>
          <a:p>
            <a:r>
              <a:rPr lang="en-US" altLang="zh-TW" dirty="0" smtClean="0"/>
              <a:t>2016/11/21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95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6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Sort stacks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7655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64342" y="2167385"/>
            <a:ext cx="8015316" cy="38604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S: initial stack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T: temporary stack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move </a:t>
            </a:r>
            <a:r>
              <a:rPr lang="en-US" altLang="zh-TW" dirty="0" smtClean="0">
                <a:latin typeface="Consolas" panose="020B0609020204030204" pitchFamily="49" charset="0"/>
              </a:rPr>
              <a:t>all elements of S to T</a:t>
            </a:r>
            <a:r>
              <a:rPr lang="en-US" altLang="zh-TW" dirty="0">
                <a:latin typeface="Consolas" panose="020B0609020204030204" pitchFamily="49" charset="0"/>
              </a:rPr>
              <a:t>, and record the max element, </a:t>
            </a:r>
            <a:r>
              <a:rPr lang="en-US" altLang="zh-TW" dirty="0" smtClean="0">
                <a:latin typeface="Consolas" panose="020B0609020204030204" pitchFamily="49" charset="0"/>
              </a:rPr>
              <a:t>M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while( T not empty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push M onto S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move all elements, except M (dropped), of T to S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move all elements of S to T, but stop at M,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  and record the max element, N</a:t>
            </a:r>
            <a:r>
              <a:rPr lang="en-US" altLang="zh-TW" dirty="0">
                <a:latin typeface="Consolas" panose="020B0609020204030204" pitchFamily="49" charset="0"/>
              </a:rPr>
              <a:t/>
            </a:r>
            <a:br>
              <a:rPr lang="en-US" altLang="zh-TW" dirty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M = N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}</a:t>
            </a:r>
            <a:endParaRPr lang="en-US" altLang="zh-TW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53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Complexity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Time complexity: O(N)</a:t>
            </a:r>
          </a:p>
          <a:p>
            <a:r>
              <a:rPr lang="en-US" altLang="zh-TW" dirty="0" smtClean="0"/>
              <a:t>Additional stacks required: 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002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8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Merge process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96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output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878378"/>
              </p:ext>
            </p:extLst>
          </p:nvPr>
        </p:nvGraphicFramePr>
        <p:xfrm>
          <a:off x="181374" y="2386159"/>
          <a:ext cx="8781252" cy="3110028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731771">
                  <a:extLst>
                    <a:ext uri="{9D8B030D-6E8A-4147-A177-3AD203B41FA5}">
                      <a16:colId xmlns:a16="http://schemas.microsoft.com/office/drawing/2014/main" val="2739832037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1997888205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1696745823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1749480528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1598311680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2641031404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3850705532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903539260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3667300664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3287078109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340678817"/>
                    </a:ext>
                  </a:extLst>
                </a:gridCol>
                <a:gridCol w="731771">
                  <a:extLst>
                    <a:ext uri="{9D8B030D-6E8A-4147-A177-3AD203B41FA5}">
                      <a16:colId xmlns:a16="http://schemas.microsoft.com/office/drawing/2014/main" val="1084810751"/>
                    </a:ext>
                  </a:extLst>
                </a:gridCol>
              </a:tblGrid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10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6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12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7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5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2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3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8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3758693020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6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12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7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5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2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3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8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1112871545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4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9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10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5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3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3111080790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5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3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1940963470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5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3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149377049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6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3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1542254127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6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11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3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3582140767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6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5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3742978884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6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5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1408529423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6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485829516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altLang="zh-TW" sz="1500" b="1" i="0" u="none" strike="noStrike" dirty="0">
                        <a:solidFill>
                          <a:srgbClr val="FF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2361002758"/>
                  </a:ext>
                </a:extLst>
              </a:tr>
              <a:tr h="25916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2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3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4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5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6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7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8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9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10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>
                          <a:effectLst/>
                        </a:rPr>
                        <a:t>11</a:t>
                      </a:r>
                      <a:endParaRPr lang="en-US" altLang="zh-TW" sz="15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500" u="none" strike="noStrike" dirty="0">
                          <a:effectLst/>
                        </a:rPr>
                        <a:t>12</a:t>
                      </a:r>
                      <a:endParaRPr lang="en-US" altLang="zh-TW" sz="15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val="4198011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35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10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Separate negative and positive numbers (negative ones go first)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466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partition( n, L, R ):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n = the array to be partitioned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L, R = partitioning bound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move( L, R )</a:t>
            </a:r>
          </a:p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	while( L &lt; R )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	swap n[ L ] and n[ R ]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	move( L, R )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2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pseudocode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latin typeface="Consolas" panose="020B0609020204030204" pitchFamily="49" charset="0"/>
              </a:rPr>
              <a:t>move( L, R ):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while n[ L ] &lt; 0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	++L</a:t>
            </a:r>
          </a:p>
          <a:p>
            <a:pPr marL="0" indent="0">
              <a:buNone/>
            </a:pPr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en-US" altLang="zh-TW" dirty="0" smtClean="0">
                <a:latin typeface="Consolas" panose="020B0609020204030204" pitchFamily="49" charset="0"/>
              </a:rPr>
              <a:t>while n[ R ] &gt; 0</a:t>
            </a:r>
            <a:br>
              <a:rPr lang="en-US" altLang="zh-TW" dirty="0" smtClean="0">
                <a:latin typeface="Consolas" panose="020B0609020204030204" pitchFamily="49" charset="0"/>
              </a:rPr>
            </a:br>
            <a:r>
              <a:rPr lang="en-US" altLang="zh-TW" dirty="0" smtClean="0">
                <a:latin typeface="Consolas" panose="020B0609020204030204" pitchFamily="49" charset="0"/>
              </a:rPr>
              <a:t>		--R</a:t>
            </a:r>
            <a:endParaRPr lang="zh-TW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4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ArrayBag</a:t>
            </a:r>
            <a:r>
              <a:rPr lang="en-US" altLang="zh-TW" dirty="0" smtClean="0"/>
              <a:t> delete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963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2. Rewrite the “remove” function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solidFill>
                  <a:schemeClr val="tx1"/>
                </a:solidFill>
              </a:rPr>
              <a:t>Can not change the name of </a:t>
            </a:r>
            <a:r>
              <a:rPr lang="en-US" altLang="zh-TW" sz="2800" dirty="0" err="1" smtClean="0">
                <a:solidFill>
                  <a:schemeClr val="tx1"/>
                </a:solidFill>
              </a:rPr>
              <a:t>arraybag</a:t>
            </a:r>
            <a:r>
              <a:rPr lang="en-US" altLang="zh-TW" sz="28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zh-TW" sz="2800" dirty="0" smtClean="0">
              <a:solidFill>
                <a:schemeClr val="tx1"/>
              </a:solidFill>
            </a:endParaRPr>
          </a:p>
          <a:p>
            <a:r>
              <a:rPr lang="en-US" altLang="zh-TW" sz="2800" dirty="0" smtClean="0">
                <a:solidFill>
                  <a:schemeClr val="tx1"/>
                </a:solidFill>
              </a:rPr>
              <a:t>The size of </a:t>
            </a:r>
            <a:r>
              <a:rPr lang="en-US" altLang="zh-TW" sz="2800" dirty="0" err="1" smtClean="0">
                <a:solidFill>
                  <a:schemeClr val="tx1"/>
                </a:solidFill>
              </a:rPr>
              <a:t>arraybag</a:t>
            </a:r>
            <a:r>
              <a:rPr lang="en-US" altLang="zh-TW" sz="2800" dirty="0" smtClean="0">
                <a:solidFill>
                  <a:schemeClr val="tx1"/>
                </a:solidFill>
              </a:rPr>
              <a:t> must be changed.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template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&lt;</a:t>
            </a:r>
            <a:r>
              <a:rPr lang="en-US" altLang="zh-TW" sz="2800" b="1" dirty="0" err="1" smtClean="0">
                <a:solidFill>
                  <a:srgbClr val="7030A0"/>
                </a:solidFill>
              </a:rPr>
              <a:t>typename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ItemType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&gt;</a:t>
            </a:r>
          </a:p>
          <a:p>
            <a:pPr marL="0" indent="0">
              <a:buNone/>
            </a:pPr>
            <a:r>
              <a:rPr lang="en-US" altLang="zh-TW" sz="2800" b="1" dirty="0" err="1" smtClean="0">
                <a:solidFill>
                  <a:srgbClr val="7030A0"/>
                </a:solidFill>
              </a:rPr>
              <a:t>bool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ArrayBag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::remove( 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const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ItemType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&amp;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anEntry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) </a:t>
            </a: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chemeClr val="tx1"/>
                </a:solidFill>
              </a:rPr>
              <a:t>{ </a:t>
            </a: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chemeClr val="tx1"/>
                </a:solidFill>
              </a:rPr>
              <a:t>	</a:t>
            </a:r>
            <a:r>
              <a:rPr lang="en-US" altLang="zh-TW" sz="2800" b="1" dirty="0" err="1" smtClean="0">
                <a:solidFill>
                  <a:srgbClr val="7030A0"/>
                </a:solidFill>
              </a:rPr>
              <a:t>int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locatedIndex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=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getIndexOf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(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anEntry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); </a:t>
            </a: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chemeClr val="tx1"/>
                </a:solidFill>
              </a:rPr>
              <a:t>	</a:t>
            </a:r>
            <a:r>
              <a:rPr lang="en-US" altLang="zh-TW" sz="2800" b="1" dirty="0" err="1" smtClean="0">
                <a:solidFill>
                  <a:srgbClr val="7030A0"/>
                </a:solidFill>
              </a:rPr>
              <a:t>bool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canRemoveItem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= (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locatedIndex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&gt; -1 ); </a:t>
            </a: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chemeClr val="tx1"/>
                </a:solidFill>
              </a:rPr>
              <a:t>	</a:t>
            </a:r>
            <a:r>
              <a:rPr lang="en-US" altLang="zh-TW" sz="2800" b="1" dirty="0" smtClean="0">
                <a:solidFill>
                  <a:srgbClr val="7030A0"/>
                </a:solidFill>
              </a:rPr>
              <a:t>if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(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canRemoveItem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) </a:t>
            </a: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chemeClr val="tx1"/>
                </a:solidFill>
              </a:rPr>
              <a:t>		items[ 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locatedIndex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] = items[ --</a:t>
            </a:r>
            <a:r>
              <a:rPr lang="en-US" altLang="zh-TW" sz="2800" b="1" dirty="0" err="1" smtClean="0">
                <a:solidFill>
                  <a:schemeClr val="tx1"/>
                </a:solidFill>
              </a:rPr>
              <a:t>itemCount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 ]; </a:t>
            </a:r>
          </a:p>
          <a:p>
            <a:pPr marL="0" indent="0">
              <a:buNone/>
            </a:pPr>
            <a:r>
              <a:rPr lang="en-US" altLang="zh-TW" dirty="0" smtClean="0"/>
              <a:t>	</a:t>
            </a:r>
            <a:endParaRPr lang="zh-TW" altLang="zh-TW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8684" y="2167385"/>
            <a:ext cx="6571343" cy="37853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</a:t>
            </a:r>
            <a:r>
              <a:rPr lang="en-US" altLang="zh-TW" sz="2600" b="1" dirty="0" smtClean="0">
                <a:solidFill>
                  <a:srgbClr val="7030A0"/>
                </a:solidFill>
              </a:rPr>
              <a:t>if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( </a:t>
            </a:r>
            <a:r>
              <a:rPr lang="en-US" altLang="zh-TW" sz="2600" b="1" dirty="0" err="1" smtClean="0">
                <a:solidFill>
                  <a:schemeClr val="tx1"/>
                </a:solidFill>
              </a:rPr>
              <a:t>itemCount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&lt; </a:t>
            </a:r>
            <a:r>
              <a:rPr lang="en-US" altLang="zh-TW" sz="2600" b="1" dirty="0" err="1" smtClean="0">
                <a:solidFill>
                  <a:schemeClr val="tx1"/>
                </a:solidFill>
              </a:rPr>
              <a:t>maxItem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/ 2 )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{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	</a:t>
            </a:r>
            <a:r>
              <a:rPr lang="en-US" altLang="zh-TW" sz="2600" b="1" dirty="0" err="1" smtClean="0">
                <a:solidFill>
                  <a:srgbClr val="7030A0"/>
                </a:solidFill>
              </a:rPr>
              <a:t>ItemType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* N = </a:t>
            </a:r>
            <a:r>
              <a:rPr lang="en-US" altLang="zh-TW" sz="2600" b="1" dirty="0" smtClean="0">
                <a:solidFill>
                  <a:srgbClr val="7030A0"/>
                </a:solidFill>
              </a:rPr>
              <a:t>new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600" b="1" dirty="0" err="1" smtClean="0">
                <a:solidFill>
                  <a:schemeClr val="tx1"/>
                </a:solidFill>
              </a:rPr>
              <a:t>ItemType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[ </a:t>
            </a:r>
            <a:r>
              <a:rPr lang="en-US" altLang="zh-TW" sz="2600" b="1" dirty="0" err="1" smtClean="0">
                <a:solidFill>
                  <a:schemeClr val="tx1"/>
                </a:solidFill>
              </a:rPr>
              <a:t>maxItem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600" b="1" dirty="0" smtClean="0">
                <a:solidFill>
                  <a:srgbClr val="FF0000"/>
                </a:solidFill>
              </a:rPr>
              <a:t>/=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2 ];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	copy( items, item + </a:t>
            </a:r>
            <a:r>
              <a:rPr lang="en-US" altLang="zh-TW" sz="2600" b="1" dirty="0" err="1" smtClean="0">
                <a:solidFill>
                  <a:schemeClr val="tx1"/>
                </a:solidFill>
              </a:rPr>
              <a:t>itemCount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, N );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	delete[] items;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	items = N;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}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	</a:t>
            </a:r>
            <a:r>
              <a:rPr lang="en-US" altLang="zh-TW" sz="2600" b="1" dirty="0" smtClean="0">
                <a:solidFill>
                  <a:srgbClr val="7030A0"/>
                </a:solidFill>
              </a:rPr>
              <a:t>return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 </a:t>
            </a:r>
            <a:r>
              <a:rPr lang="en-US" altLang="zh-TW" sz="2600" b="1" dirty="0" err="1" smtClean="0">
                <a:solidFill>
                  <a:schemeClr val="tx1"/>
                </a:solidFill>
              </a:rPr>
              <a:t>canRemoveItem</a:t>
            </a:r>
            <a:r>
              <a:rPr lang="en-US" altLang="zh-TW" sz="2600" b="1" dirty="0" smtClean="0">
                <a:solidFill>
                  <a:schemeClr val="tx1"/>
                </a:solidFill>
              </a:rPr>
              <a:t>; </a:t>
            </a:r>
          </a:p>
          <a:p>
            <a:pPr marL="0" indent="0">
              <a:buNone/>
            </a:pPr>
            <a:r>
              <a:rPr lang="en-US" altLang="zh-TW" sz="2600" b="1" dirty="0" smtClean="0">
                <a:solidFill>
                  <a:schemeClr val="tx1"/>
                </a:solidFill>
              </a:rPr>
              <a:t>}</a:t>
            </a:r>
            <a:endParaRPr lang="zh-TW" altLang="zh-TW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3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Infix to postfix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706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 * ( b / c – d ) – e * f</a:t>
            </a:r>
            <a:br>
              <a:rPr lang="en-US" altLang="zh-TW" dirty="0" smtClean="0"/>
            </a:br>
            <a:r>
              <a:rPr lang="en-US" altLang="zh-TW" dirty="0" smtClean="0"/>
              <a:t>(stack from bottom to top)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125538" y="2173288"/>
          <a:ext cx="3126354" cy="2534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err="1"/>
                        <a:t>Ch</a:t>
                      </a:r>
                      <a:endParaRPr lang="en-US" sz="21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Stack</a:t>
                      </a:r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Postfix</a:t>
                      </a:r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a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a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*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(</a:t>
                      </a:r>
                      <a:endParaRPr lang="zh-TW" alt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b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/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*(/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ab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c</a:t>
                      </a:r>
                      <a:endParaRPr lang="zh-TW" alt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*(/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-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*(-</a:t>
                      </a:r>
                      <a:endParaRPr lang="en-US" altLang="zh-TW" sz="1500" dirty="0"/>
                    </a:p>
                  </a:txBody>
                  <a:tcPr marL="6998" marR="6998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/</a:t>
                      </a:r>
                      <a:endParaRPr lang="en-US" sz="1500" dirty="0"/>
                    </a:p>
                  </a:txBody>
                  <a:tcPr marL="6998" marR="6998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內容版面配置區 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564063" y="2173288"/>
          <a:ext cx="3126153" cy="2689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6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 err="1"/>
                        <a:t>Ch</a:t>
                      </a:r>
                      <a:endParaRPr lang="en-US" sz="21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Stack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100" dirty="0"/>
                        <a:t>Postfix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d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*(-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/d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/>
                        <a:t>)</a:t>
                      </a:r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zh-TW" altLang="en-US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/d-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err="1" smtClean="0"/>
                        <a:t>abc</a:t>
                      </a:r>
                      <a:r>
                        <a:rPr lang="en-US" sz="1500" dirty="0" smtClean="0"/>
                        <a:t>/d-*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e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/d-*e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*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-*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/d-*e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 smtClean="0"/>
                        <a:t>f</a:t>
                      </a:r>
                      <a:endParaRPr lang="en-US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-*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/d-*</a:t>
                      </a:r>
                      <a:r>
                        <a:rPr lang="en-US" altLang="zh-TW" sz="1500" dirty="0" err="1" smtClean="0"/>
                        <a:t>ef</a:t>
                      </a:r>
                      <a:endParaRPr lang="en-US" altLang="zh-TW" sz="1500" dirty="0" smtClean="0"/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0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Ø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500" dirty="0" smtClean="0"/>
                        <a:t>Ø</a:t>
                      </a:r>
                      <a:endParaRPr lang="en-US" altLang="zh-TW" sz="1500" dirty="0"/>
                    </a:p>
                  </a:txBody>
                  <a:tcPr marL="7155" marR="7155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500" dirty="0" err="1" smtClean="0"/>
                        <a:t>abc</a:t>
                      </a:r>
                      <a:r>
                        <a:rPr lang="en-US" altLang="zh-TW" sz="1500" dirty="0" smtClean="0"/>
                        <a:t>/d-*</a:t>
                      </a:r>
                      <a:r>
                        <a:rPr lang="en-US" altLang="zh-TW" sz="1500" dirty="0" err="1" smtClean="0"/>
                        <a:t>ef</a:t>
                      </a:r>
                      <a:r>
                        <a:rPr lang="en-US" altLang="zh-TW" sz="1500" dirty="0" smtClean="0"/>
                        <a:t>*-</a:t>
                      </a:r>
                    </a:p>
                  </a:txBody>
                  <a:tcPr marL="7155" marR="7155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1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Problem 9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Stable or unstable</a:t>
            </a:r>
            <a:endParaRPr lang="zh-TW" altLang="en-US" dirty="0"/>
          </a:p>
          <a:p>
            <a:pPr marL="0" indent="0">
              <a:buNone/>
            </a:pPr>
            <a:r>
              <a:rPr lang="en-US" altLang="zh-TW" dirty="0" smtClean="0"/>
              <a:t>Based </a:t>
            </a:r>
            <a:r>
              <a:rPr lang="en-US" altLang="zh-TW" dirty="0"/>
              <a:t>on the algorithm on the slides</a:t>
            </a:r>
          </a:p>
        </p:txBody>
      </p:sp>
    </p:spTree>
    <p:extLst>
      <p:ext uri="{BB962C8B-B14F-4D97-AF65-F5344CB8AC3E}">
        <p14:creationId xmlns:p14="http://schemas.microsoft.com/office/powerpoint/2010/main" val="32558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Selection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8684" y="2167385"/>
            <a:ext cx="7640412" cy="3288635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600" b="1" dirty="0" smtClean="0">
                <a:solidFill>
                  <a:schemeClr val="tx1"/>
                </a:solidFill>
                <a:latin typeface="Lucida Sans Typewriter" pitchFamily="49" charset="0"/>
              </a:rPr>
              <a:t>for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(</a:t>
            </a:r>
            <a:r>
              <a:rPr lang="en-US" altLang="zh-TW" sz="1600" b="1" dirty="0" err="1" smtClean="0">
                <a:solidFill>
                  <a:schemeClr val="tx1"/>
                </a:solidFill>
                <a:latin typeface="Lucida Sans Typewriter" pitchFamily="49" charset="0"/>
              </a:rPr>
              <a:t>int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idx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= 1;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idx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&lt; size;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idx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++) { </a:t>
            </a:r>
            <a:endParaRPr lang="en-US" altLang="zh-TW" sz="1600" b="1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pPr marL="0" indent="0"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   // At this point,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indexSoFar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] &gt;= all entries in</a:t>
            </a:r>
            <a:b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</a:b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   //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[0..idx - 1] </a:t>
            </a:r>
          </a:p>
          <a:p>
            <a:pPr marL="0" indent="0"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 </a:t>
            </a:r>
            <a:r>
              <a:rPr lang="en-US" altLang="zh-TW" sz="1600" b="1" dirty="0" smtClean="0">
                <a:solidFill>
                  <a:schemeClr val="tx1"/>
                </a:solidFill>
                <a:latin typeface="Lucida Sans Typewriter" pitchFamily="49" charset="0"/>
              </a:rPr>
              <a:t>if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(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idx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] &gt;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indexSoFar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]) </a:t>
            </a:r>
            <a:b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</a:b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   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indexSoFar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= </a:t>
            </a:r>
            <a:r>
              <a:rPr lang="en-US" altLang="zh-TW" sz="1600" dirty="0" err="1" smtClean="0">
                <a:solidFill>
                  <a:schemeClr val="tx1"/>
                </a:solidFill>
                <a:latin typeface="Lucida Sans Typewriter" pitchFamily="49" charset="0"/>
              </a:rPr>
              <a:t>idx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; </a:t>
            </a:r>
          </a:p>
          <a:p>
            <a:pPr marL="0" indent="0"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} // end for 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Find the first largest index from the left =&gt; move it to the right side of array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Unstable</a:t>
            </a:r>
          </a:p>
        </p:txBody>
      </p:sp>
    </p:spTree>
    <p:extLst>
      <p:ext uri="{BB962C8B-B14F-4D97-AF65-F5344CB8AC3E}">
        <p14:creationId xmlns:p14="http://schemas.microsoft.com/office/powerpoint/2010/main" val="356332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00596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Bubble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94768"/>
            <a:ext cx="8229600" cy="361049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600" b="1" dirty="0" smtClean="0">
                <a:solidFill>
                  <a:schemeClr val="tx1"/>
                </a:solidFill>
                <a:latin typeface="Lucida Sans Typewriter" pitchFamily="49" charset="0"/>
              </a:rPr>
              <a:t>if</a:t>
            </a: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(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[index] </a:t>
            </a:r>
            <a:r>
              <a:rPr lang="en-US" altLang="zh-TW" sz="1600" b="1" dirty="0">
                <a:solidFill>
                  <a:schemeClr val="tx1"/>
                </a:solidFill>
                <a:latin typeface="Lucida Sans Typewriter" pitchFamily="49" charset="0"/>
              </a:rPr>
              <a:t>&gt;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nextIndex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]) {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// Exchange entries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std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::swap(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[index], 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[</a:t>
            </a:r>
            <a:r>
              <a:rPr lang="en-US" altLang="zh-TW" sz="1600" dirty="0" err="1">
                <a:solidFill>
                  <a:schemeClr val="tx1"/>
                </a:solidFill>
                <a:latin typeface="Lucida Sans Typewriter" pitchFamily="49" charset="0"/>
              </a:rPr>
              <a:t>nextIndex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]);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sorted = </a:t>
            </a:r>
            <a:r>
              <a:rPr lang="en-US" altLang="zh-TW" sz="1600" b="1" dirty="0">
                <a:solidFill>
                  <a:schemeClr val="tx1"/>
                </a:solidFill>
                <a:latin typeface="Lucida Sans Typewriter" pitchFamily="49" charset="0"/>
              </a:rPr>
              <a:t>false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; 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        // Signal exchange </a:t>
            </a:r>
          </a:p>
          <a:p>
            <a:pPr marL="0" indent="0"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Lucida Sans Typewriter" pitchFamily="49" charset="0"/>
              </a:rPr>
              <a:t>} </a:t>
            </a:r>
            <a:r>
              <a:rPr lang="en-US" altLang="zh-TW" sz="1600" dirty="0">
                <a:solidFill>
                  <a:schemeClr val="tx1"/>
                </a:solidFill>
                <a:latin typeface="Lucida Sans Typewriter" pitchFamily="49" charset="0"/>
              </a:rPr>
              <a:t>// end if 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When two </a:t>
            </a:r>
            <a:r>
              <a:rPr lang="en-US" altLang="zh-TW" sz="2400" dirty="0">
                <a:solidFill>
                  <a:schemeClr val="tx1"/>
                </a:solidFill>
              </a:rPr>
              <a:t>entries are </a:t>
            </a:r>
            <a:r>
              <a:rPr lang="en-US" altLang="zh-TW" sz="2400" dirty="0" smtClean="0">
                <a:solidFill>
                  <a:schemeClr val="tx1"/>
                </a:solidFill>
              </a:rPr>
              <a:t>equal =&gt; no swap.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Stable</a:t>
            </a:r>
          </a:p>
        </p:txBody>
      </p:sp>
    </p:spTree>
    <p:extLst>
      <p:ext uri="{BB962C8B-B14F-4D97-AF65-F5344CB8AC3E}">
        <p14:creationId xmlns:p14="http://schemas.microsoft.com/office/powerpoint/2010/main" val="119624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00596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Merge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94768"/>
            <a:ext cx="8229600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Lucida Sans Typewriter" pitchFamily="49" charset="0"/>
              </a:rPr>
              <a:t>if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(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[first1] &lt;=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[first2])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tempArray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[index++] =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[first1++];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Lucida Sans Typewriter" pitchFamily="49" charset="0"/>
              </a:rPr>
              <a:t>else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 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     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tempArray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[index++] = </a:t>
            </a:r>
            <a:r>
              <a:rPr lang="en-US" altLang="zh-TW" dirty="0" err="1">
                <a:solidFill>
                  <a:schemeClr val="tx1"/>
                </a:solidFill>
                <a:latin typeface="Lucida Sans Typewriter" pitchFamily="49" charset="0"/>
              </a:rPr>
              <a:t>theArray</a:t>
            </a:r>
            <a:r>
              <a:rPr lang="en-US" altLang="zh-TW" dirty="0">
                <a:solidFill>
                  <a:schemeClr val="tx1"/>
                </a:solidFill>
                <a:latin typeface="Lucida Sans Typewriter" pitchFamily="49" charset="0"/>
              </a:rPr>
              <a:t>[first2</a:t>
            </a:r>
            <a:r>
              <a:rPr lang="en-US" altLang="zh-TW" dirty="0" smtClean="0">
                <a:solidFill>
                  <a:schemeClr val="tx1"/>
                </a:solidFill>
                <a:latin typeface="Lucida Sans Typewriter" pitchFamily="49" charset="0"/>
              </a:rPr>
              <a:t>++];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When the element in first subarray is equal </a:t>
            </a:r>
            <a:r>
              <a:rPr lang="en-US" altLang="zh-TW" sz="2400" dirty="0">
                <a:solidFill>
                  <a:schemeClr val="tx1"/>
                </a:solidFill>
              </a:rPr>
              <a:t>to the element in </a:t>
            </a:r>
            <a:r>
              <a:rPr lang="en-US" altLang="zh-TW" sz="2400" dirty="0" smtClean="0">
                <a:solidFill>
                  <a:schemeClr val="tx1"/>
                </a:solidFill>
              </a:rPr>
              <a:t>second subarray =&gt; pick the former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Stable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6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00596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Quick sort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057846"/>
            <a:ext cx="8229600" cy="3394472"/>
          </a:xfrm>
        </p:spPr>
        <p:txBody>
          <a:bodyPr>
            <a:noAutofit/>
          </a:bodyPr>
          <a:lstStyle/>
          <a:p>
            <a:r>
              <a:rPr lang="en-US" altLang="zh-TW" sz="2400" dirty="0" err="1">
                <a:solidFill>
                  <a:schemeClr val="tx1"/>
                </a:solidFill>
                <a:latin typeface="Lucida Sans Typewriter" pitchFamily="49" charset="0"/>
              </a:rPr>
              <a:t>pivotIndex</a:t>
            </a:r>
            <a:r>
              <a:rPr lang="en-US" altLang="zh-TW" sz="2400" dirty="0">
                <a:solidFill>
                  <a:schemeClr val="tx1"/>
                </a:solidFill>
                <a:latin typeface="Lucida Sans Typewriter" pitchFamily="49" charset="0"/>
              </a:rPr>
              <a:t> = </a:t>
            </a:r>
            <a:r>
              <a:rPr lang="en-US" altLang="zh-TW" sz="2400" dirty="0" smtClean="0">
                <a:solidFill>
                  <a:schemeClr val="tx1"/>
                </a:solidFill>
                <a:latin typeface="Lucida Sans Typewriter" pitchFamily="49" charset="0"/>
              </a:rPr>
              <a:t>last</a:t>
            </a:r>
            <a:r>
              <a:rPr lang="en-US" altLang="zh-TW" sz="2400" dirty="0">
                <a:solidFill>
                  <a:schemeClr val="tx1"/>
                </a:solidFill>
              </a:rPr>
              <a:t>(choose the last one as pivot</a:t>
            </a:r>
            <a:r>
              <a:rPr lang="en-US" altLang="zh-TW" sz="2400" dirty="0" smtClean="0">
                <a:solidFill>
                  <a:schemeClr val="tx1"/>
                </a:solidFill>
              </a:rPr>
              <a:t>)</a:t>
            </a:r>
            <a:endParaRPr lang="en-US" altLang="zh-TW" sz="2400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 smtClean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>
              <a:solidFill>
                <a:schemeClr val="tx1"/>
              </a:solidFill>
              <a:latin typeface="Lucida Sans Typewriter" pitchFamily="49" charset="0"/>
            </a:endParaRPr>
          </a:p>
          <a:p>
            <a:endParaRPr lang="en-US" altLang="zh-TW" dirty="0">
              <a:solidFill>
                <a:schemeClr val="tx1"/>
              </a:solidFill>
              <a:latin typeface="Lucida Sans Typewriter" pitchFamily="49" charset="0"/>
            </a:endParaRPr>
          </a:p>
          <a:p>
            <a:r>
              <a:rPr lang="en-US" altLang="zh-TW" sz="2400" dirty="0" smtClean="0">
                <a:solidFill>
                  <a:schemeClr val="tx1"/>
                </a:solidFill>
              </a:rPr>
              <a:t>Unstable</a:t>
            </a:r>
            <a:endParaRPr lang="en-US" altLang="zh-TW" sz="2400" dirty="0">
              <a:solidFill>
                <a:schemeClr val="tx1"/>
              </a:solidFill>
            </a:endParaRP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6428" y="2627837"/>
            <a:ext cx="7211144" cy="280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3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Single uniform adaption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8684" y="2167385"/>
            <a:ext cx="7466676" cy="3288635"/>
          </a:xfrm>
        </p:spPr>
        <p:txBody>
          <a:bodyPr>
            <a:normAutofit fontScale="62500" lnSpcReduction="20000"/>
          </a:bodyPr>
          <a:lstStyle/>
          <a:p>
            <a:r>
              <a:rPr lang="en-US" altLang="zh-TW" sz="2800" dirty="0" smtClean="0">
                <a:solidFill>
                  <a:schemeClr val="tx1"/>
                </a:solidFill>
              </a:rPr>
              <a:t>Record the original index of every elements.</a:t>
            </a:r>
          </a:p>
          <a:p>
            <a:r>
              <a:rPr lang="en-US" altLang="zh-TW" sz="2800" dirty="0" smtClean="0">
                <a:solidFill>
                  <a:schemeClr val="tx1"/>
                </a:solidFill>
              </a:rPr>
              <a:t>Compare the sort key first.</a:t>
            </a:r>
          </a:p>
          <a:p>
            <a:r>
              <a:rPr lang="en-US" altLang="zh-TW" sz="2800" dirty="0" smtClean="0">
                <a:solidFill>
                  <a:schemeClr val="tx1"/>
                </a:solidFill>
              </a:rPr>
              <a:t>If the keys are the same, compare the original index.</a:t>
            </a:r>
          </a:p>
          <a:p>
            <a:pPr marL="0" indent="0">
              <a:buNone/>
            </a:pPr>
            <a:endParaRPr lang="en-US" altLang="zh-TW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600" dirty="0">
                <a:latin typeface="Consolas" panose="020B0609020204030204" pitchFamily="49" charset="0"/>
              </a:rPr>
              <a:t>i</a:t>
            </a: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 ( (Array[index1] &gt; Array[index2]) &amp;&amp; (oriIndex1 &gt; oriIndex2) )</a:t>
            </a:r>
          </a:p>
          <a:p>
            <a:pPr marL="0" indent="0">
              <a:buNone/>
            </a:pP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//operation of changing order</a:t>
            </a:r>
          </a:p>
          <a:p>
            <a:pPr marL="0" indent="0">
              <a:buNone/>
            </a:pPr>
            <a:r>
              <a:rPr lang="en-US" altLang="zh-TW" sz="2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  <a:endParaRPr lang="zh-TW" altLang="en-US" sz="26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Statistics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Average score = 66.7</a:t>
            </a:r>
          </a:p>
          <a:p>
            <a:r>
              <a:rPr lang="en-US" altLang="zh-TW" dirty="0" smtClean="0"/>
              <a:t>Standard deviation = </a:t>
            </a:r>
            <a:r>
              <a:rPr lang="en-US" altLang="zh-TW" dirty="0" smtClean="0"/>
              <a:t>16.8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64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Statistics</a:t>
            </a:r>
            <a:endParaRPr lang="zh-TW" altLang="en-US" dirty="0"/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4540514"/>
              </p:ext>
            </p:extLst>
          </p:nvPr>
        </p:nvGraphicFramePr>
        <p:xfrm>
          <a:off x="1125538" y="2173289"/>
          <a:ext cx="3125788" cy="368801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62894">
                  <a:extLst>
                    <a:ext uri="{9D8B030D-6E8A-4147-A177-3AD203B41FA5}">
                      <a16:colId xmlns:a16="http://schemas.microsoft.com/office/drawing/2014/main" val="3089264623"/>
                    </a:ext>
                  </a:extLst>
                </a:gridCol>
                <a:gridCol w="1562894">
                  <a:extLst>
                    <a:ext uri="{9D8B030D-6E8A-4147-A177-3AD203B41FA5}">
                      <a16:colId xmlns:a16="http://schemas.microsoft.com/office/drawing/2014/main" val="4217232445"/>
                    </a:ext>
                  </a:extLst>
                </a:gridCol>
              </a:tblGrid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800" dirty="0" smtClean="0"/>
                        <a:t>組距</a:t>
                      </a:r>
                      <a:endParaRPr lang="en-US" altLang="zh-TW" sz="1800" dirty="0"/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800" dirty="0" smtClean="0"/>
                        <a:t>人數</a:t>
                      </a:r>
                      <a:endParaRPr lang="en-US" altLang="zh-TW" sz="1800" dirty="0"/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18174484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dirty="0"/>
                        <a:t>0-9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93059772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dirty="0"/>
                        <a:t>10-19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96656985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20-29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17849364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30-39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50341641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40-49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15055780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50-59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92298883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60-69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11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7326690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70-79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16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81099103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80-89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14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71372238"/>
                  </a:ext>
                </a:extLst>
              </a:tr>
              <a:tr h="33527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/>
                        <a:t>90-100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800" dirty="0"/>
                        <a:t>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0264773"/>
                  </a:ext>
                </a:extLst>
              </a:tr>
            </a:tbl>
          </a:graphicData>
        </a:graphic>
      </p:graphicFrame>
      <p:pic>
        <p:nvPicPr>
          <p:cNvPr id="5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8360" y="2173721"/>
            <a:ext cx="3866960" cy="36870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23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The end~</a:t>
            </a:r>
            <a:endParaRPr lang="zh-TW" alt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2016/11/21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19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04B663"/>
      </a:accent4>
      <a:accent5>
        <a:srgbClr val="DF8822"/>
      </a:accent5>
      <a:accent6>
        <a:srgbClr val="BC410A"/>
      </a:accent6>
      <a:hlink>
        <a:srgbClr val="5977C4"/>
      </a:hlink>
      <a:folHlink>
        <a:srgbClr val="0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77</TotalTime>
  <Words>560</Words>
  <Application>Microsoft Office PowerPoint</Application>
  <PresentationFormat>如螢幕大小 (4:3)</PresentationFormat>
  <Paragraphs>319</Paragraphs>
  <Slides>24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1" baseType="lpstr">
      <vt:lpstr>Lucida Sans Typewriter</vt:lpstr>
      <vt:lpstr>新細明體</vt:lpstr>
      <vt:lpstr>Arial</vt:lpstr>
      <vt:lpstr>Calibri</vt:lpstr>
      <vt:lpstr>Century Gothic</vt:lpstr>
      <vt:lpstr>Consolas</vt:lpstr>
      <vt:lpstr>Gallery</vt:lpstr>
      <vt:lpstr>Data Structures Midterm Answer</vt:lpstr>
      <vt:lpstr>Problem 6</vt:lpstr>
      <vt:lpstr>The pseudocode</vt:lpstr>
      <vt:lpstr>Complexity</vt:lpstr>
      <vt:lpstr>Problem 8</vt:lpstr>
      <vt:lpstr>The output</vt:lpstr>
      <vt:lpstr>Problem 10</vt:lpstr>
      <vt:lpstr>The pseudocode</vt:lpstr>
      <vt:lpstr>The pseudocode</vt:lpstr>
      <vt:lpstr>Problem 2</vt:lpstr>
      <vt:lpstr>2. Rewrite the “remove” function</vt:lpstr>
      <vt:lpstr>Code</vt:lpstr>
      <vt:lpstr>PowerPoint 簡報</vt:lpstr>
      <vt:lpstr>Problem 3</vt:lpstr>
      <vt:lpstr>a * ( b / c – d ) – e * f (stack from bottom to top)</vt:lpstr>
      <vt:lpstr>Problem 9</vt:lpstr>
      <vt:lpstr>Selection Sort</vt:lpstr>
      <vt:lpstr>Bubble Sort</vt:lpstr>
      <vt:lpstr>Merge Sort</vt:lpstr>
      <vt:lpstr>Quick sort</vt:lpstr>
      <vt:lpstr>Single uniform adaption</vt:lpstr>
      <vt:lpstr>Statistics</vt:lpstr>
      <vt:lpstr>Statistics</vt:lpstr>
      <vt:lpstr>The end~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 Midterm Answer</dc:title>
  <dc:creator>oplab_ACER</dc:creator>
  <cp:lastModifiedBy>oplab_ACER</cp:lastModifiedBy>
  <cp:revision>18</cp:revision>
  <dcterms:created xsi:type="dcterms:W3CDTF">2016-11-11T05:11:09Z</dcterms:created>
  <dcterms:modified xsi:type="dcterms:W3CDTF">2016-11-21T04:07:38Z</dcterms:modified>
</cp:coreProperties>
</file>