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71"/>
  </p:notesMasterIdLst>
  <p:handoutMasterIdLst>
    <p:handoutMasterId r:id="rId72"/>
  </p:handoutMasterIdLst>
  <p:sldIdLst>
    <p:sldId id="377" r:id="rId3"/>
    <p:sldId id="455" r:id="rId4"/>
    <p:sldId id="522" r:id="rId5"/>
    <p:sldId id="428" r:id="rId6"/>
    <p:sldId id="456" r:id="rId7"/>
    <p:sldId id="457" r:id="rId8"/>
    <p:sldId id="430" r:id="rId9"/>
    <p:sldId id="458" r:id="rId10"/>
    <p:sldId id="431" r:id="rId11"/>
    <p:sldId id="426" r:id="rId12"/>
    <p:sldId id="459" r:id="rId13"/>
    <p:sldId id="427" r:id="rId14"/>
    <p:sldId id="517" r:id="rId15"/>
    <p:sldId id="518" r:id="rId16"/>
    <p:sldId id="519" r:id="rId17"/>
    <p:sldId id="460" r:id="rId18"/>
    <p:sldId id="461" r:id="rId19"/>
    <p:sldId id="432" r:id="rId20"/>
    <p:sldId id="433" r:id="rId21"/>
    <p:sldId id="520" r:id="rId22"/>
    <p:sldId id="434" r:id="rId23"/>
    <p:sldId id="435" r:id="rId24"/>
    <p:sldId id="463" r:id="rId25"/>
    <p:sldId id="465" r:id="rId26"/>
    <p:sldId id="466" r:id="rId27"/>
    <p:sldId id="467" r:id="rId28"/>
    <p:sldId id="437" r:id="rId29"/>
    <p:sldId id="468" r:id="rId30"/>
    <p:sldId id="469" r:id="rId31"/>
    <p:sldId id="470" r:id="rId32"/>
    <p:sldId id="471" r:id="rId33"/>
    <p:sldId id="438" r:id="rId34"/>
    <p:sldId id="441" r:id="rId35"/>
    <p:sldId id="439" r:id="rId36"/>
    <p:sldId id="472" r:id="rId37"/>
    <p:sldId id="473" r:id="rId38"/>
    <p:sldId id="442" r:id="rId39"/>
    <p:sldId id="440" r:id="rId40"/>
    <p:sldId id="443" r:id="rId41"/>
    <p:sldId id="444" r:id="rId42"/>
    <p:sldId id="474" r:id="rId43"/>
    <p:sldId id="479" r:id="rId44"/>
    <p:sldId id="480" r:id="rId45"/>
    <p:sldId id="481" r:id="rId46"/>
    <p:sldId id="482" r:id="rId47"/>
    <p:sldId id="483" r:id="rId48"/>
    <p:sldId id="484" r:id="rId49"/>
    <p:sldId id="485" r:id="rId50"/>
    <p:sldId id="446" r:id="rId51"/>
    <p:sldId id="486" r:id="rId52"/>
    <p:sldId id="448" r:id="rId53"/>
    <p:sldId id="502" r:id="rId54"/>
    <p:sldId id="503" r:id="rId55"/>
    <p:sldId id="504" r:id="rId56"/>
    <p:sldId id="505" r:id="rId57"/>
    <p:sldId id="450" r:id="rId58"/>
    <p:sldId id="521" r:id="rId59"/>
    <p:sldId id="507" r:id="rId60"/>
    <p:sldId id="508" r:id="rId61"/>
    <p:sldId id="509" r:id="rId62"/>
    <p:sldId id="510" r:id="rId63"/>
    <p:sldId id="511" r:id="rId64"/>
    <p:sldId id="512" r:id="rId65"/>
    <p:sldId id="453" r:id="rId66"/>
    <p:sldId id="454" r:id="rId67"/>
    <p:sldId id="513" r:id="rId68"/>
    <p:sldId id="514" r:id="rId69"/>
    <p:sldId id="515" r:id="rId70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9" d="100"/>
          <a:sy n="79" d="100"/>
        </p:scale>
        <p:origin x="75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63C8B-AEEE-484D-9159-187444A48382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E00639-63BC-46C9-B960-B98DC068C015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1C6AD-0520-48C1-A768-ED5B53F3F73E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448334-33C5-413A-B7F2-7D5BCFF8713C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3DD69-F423-4F01-8094-96E970FF1281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FAEFED-2513-4DFC-A2A8-805B2DF372F9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altLang="zh-TW" dirty="0"/>
          </a:p>
          <a:p>
            <a:pPr>
              <a:buFont typeface="Wingdings" pitchFamily="2" charset="2"/>
              <a:buChar char="Ø"/>
            </a:pPr>
            <a:endParaRPr lang="en-US" altLang="zh-TW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87305B-D694-43C2-B6AD-AD938E4190E9}" type="slidenum">
              <a:rPr lang="zh-TW" altLang="en-US"/>
              <a:pPr/>
              <a:t>54</a:t>
            </a:fld>
            <a:endParaRPr lang="en-US" altLang="zh-TW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68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8951"/>
            <a:ext cx="2043098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905750" y="6575218"/>
            <a:ext cx="450850" cy="30003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9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558951"/>
            <a:ext cx="2043098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590800" y="6553200"/>
            <a:ext cx="5181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11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905750" y="6557965"/>
            <a:ext cx="450850" cy="30003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Graphs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Graphs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E02F-57F2-4116-BA78-74DEAB68AA24}" type="slidenum">
              <a:rPr lang="zh-TW" altLang="en-US"/>
              <a:pPr/>
              <a:t>2</a:t>
            </a:fld>
            <a:endParaRPr lang="en-US" altLang="zh-TW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</a:t>
            </a:r>
            <a:r>
              <a:rPr lang="en-US" altLang="zh-TW" dirty="0"/>
              <a:t>(</a:t>
            </a:r>
            <a:r>
              <a:rPr lang="en-US" altLang="zh-TW" dirty="0" smtClean="0"/>
              <a:t>1/8)</a:t>
            </a:r>
            <a:endParaRPr lang="en-US" altLang="zh-TW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/>
              <a:t>Graphs provide a way to </a:t>
            </a:r>
            <a:r>
              <a:rPr lang="en-US" altLang="zh-TW" dirty="0" smtClean="0"/>
              <a:t>illustrate data and have significant applications in many fields.</a:t>
            </a:r>
          </a:p>
          <a:p>
            <a:pPr>
              <a:lnSpc>
                <a:spcPct val="90000"/>
              </a:lnSpc>
            </a:pPr>
            <a:r>
              <a:rPr lang="en-US" altLang="zh-TW" dirty="0" smtClean="0"/>
              <a:t>We will consider the kind of graphs with points that are joined by lines, like in a line graph</a:t>
            </a:r>
            <a:r>
              <a:rPr lang="en-US" altLang="zh-TW" dirty="0" smtClean="0"/>
              <a:t>.</a:t>
            </a:r>
            <a:endParaRPr lang="en-US" altLang="zh-TW" sz="12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120291"/>
            <a:ext cx="561975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3491880" y="5795972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An ordinary line graph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DE02F-57F2-4116-BA78-74DEAB68AA24}" type="slidenum">
              <a:rPr lang="zh-TW" altLang="en-US"/>
              <a:pPr/>
              <a:t>3</a:t>
            </a:fld>
            <a:endParaRPr lang="en-US" altLang="zh-TW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</a:t>
            </a:r>
            <a:r>
              <a:rPr lang="en-US" altLang="zh-TW" dirty="0" smtClean="0"/>
              <a:t>(</a:t>
            </a:r>
            <a:r>
              <a:rPr lang="en-US" altLang="zh-TW" dirty="0"/>
              <a:t>2</a:t>
            </a:r>
            <a:r>
              <a:rPr lang="en-US" altLang="zh-TW" dirty="0" smtClean="0"/>
              <a:t>/8</a:t>
            </a:r>
            <a:r>
              <a:rPr lang="en-US" altLang="zh-TW" dirty="0" smtClean="0"/>
              <a:t>)</a:t>
            </a:r>
            <a:endParaRPr lang="en-US" altLang="zh-TW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graph</a:t>
            </a:r>
            <a:r>
              <a:rPr lang="en-US" altLang="zh-TW" dirty="0"/>
              <a:t> </a:t>
            </a:r>
            <a:r>
              <a:rPr lang="en-US" altLang="zh-TW" i="1" dirty="0" smtClean="0"/>
              <a:t>G </a:t>
            </a:r>
            <a:r>
              <a:rPr lang="en-US" altLang="zh-TW" dirty="0" smtClean="0"/>
              <a:t>= (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, </a:t>
            </a:r>
            <a:r>
              <a:rPr lang="en-US" altLang="zh-TW" i="1" dirty="0" smtClean="0"/>
              <a:t>E</a:t>
            </a:r>
            <a:r>
              <a:rPr lang="en-US" altLang="zh-TW" dirty="0" smtClean="0"/>
              <a:t>) </a:t>
            </a:r>
            <a:r>
              <a:rPr lang="en-US" altLang="zh-TW" dirty="0"/>
              <a:t>consists of two sets</a:t>
            </a:r>
            <a:r>
              <a:rPr lang="en-US" altLang="zh-TW" dirty="0" smtClean="0"/>
              <a:t>: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dirty="0"/>
              <a:t>A set </a:t>
            </a:r>
            <a:r>
              <a:rPr lang="en-US" altLang="zh-TW" i="1" dirty="0"/>
              <a:t>V</a:t>
            </a:r>
            <a:r>
              <a:rPr lang="en-US" altLang="zh-TW" dirty="0"/>
              <a:t> of </a:t>
            </a:r>
            <a:r>
              <a:rPr lang="en-US" altLang="zh-TW" b="1" dirty="0">
                <a:solidFill>
                  <a:srgbClr val="0070C0"/>
                </a:solidFill>
              </a:rPr>
              <a:t>vertices</a:t>
            </a:r>
            <a:r>
              <a:rPr lang="en-US" altLang="zh-TW" dirty="0"/>
              <a:t>, or </a:t>
            </a:r>
            <a:r>
              <a:rPr lang="en-US" altLang="zh-TW" b="1" dirty="0"/>
              <a:t>nodes</a:t>
            </a:r>
            <a:r>
              <a:rPr lang="en-US" altLang="zh-TW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dirty="0"/>
              <a:t>A set </a:t>
            </a:r>
            <a:r>
              <a:rPr lang="en-US" altLang="zh-TW" i="1" dirty="0"/>
              <a:t>E</a:t>
            </a:r>
            <a:r>
              <a:rPr lang="en-US" altLang="zh-TW" dirty="0"/>
              <a:t> of </a:t>
            </a:r>
            <a:r>
              <a:rPr lang="en-US" altLang="zh-TW" b="1" dirty="0" smtClean="0">
                <a:solidFill>
                  <a:srgbClr val="0070C0"/>
                </a:solidFill>
              </a:rPr>
              <a:t>edges</a:t>
            </a:r>
            <a:r>
              <a:rPr lang="en-US" altLang="zh-TW" dirty="0" smtClean="0"/>
              <a:t> , or </a:t>
            </a:r>
            <a:r>
              <a:rPr lang="en-US" altLang="zh-TW" b="1" dirty="0" smtClean="0"/>
              <a:t>links</a:t>
            </a:r>
            <a:r>
              <a:rPr lang="en-US" altLang="zh-TW" dirty="0" smtClean="0"/>
              <a:t>, that connect the </a:t>
            </a:r>
            <a:r>
              <a:rPr lang="en-US" altLang="zh-TW" dirty="0" smtClean="0"/>
              <a:t>vertices.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subgraph</a:t>
            </a:r>
            <a:r>
              <a:rPr lang="en-US" altLang="zh-TW" dirty="0" smtClean="0"/>
              <a:t> consists </a:t>
            </a:r>
            <a:r>
              <a:rPr lang="en-US" altLang="zh-TW" dirty="0"/>
              <a:t>of a </a:t>
            </a:r>
            <a:r>
              <a:rPr lang="en-US" altLang="zh-TW" u="sng" dirty="0"/>
              <a:t>subset</a:t>
            </a:r>
            <a:r>
              <a:rPr lang="en-US" altLang="zh-TW" dirty="0"/>
              <a:t> of a graph</a:t>
            </a:r>
            <a:r>
              <a:rPr lang="en-US" altLang="zh-TW" dirty="0">
                <a:latin typeface="Times"/>
              </a:rPr>
              <a:t>’</a:t>
            </a:r>
            <a:r>
              <a:rPr lang="en-US" altLang="zh-TW" dirty="0"/>
              <a:t>s vertices and a </a:t>
            </a:r>
            <a:r>
              <a:rPr lang="en-US" altLang="zh-TW" u="sng" dirty="0"/>
              <a:t>subset</a:t>
            </a:r>
            <a:r>
              <a:rPr lang="en-US" altLang="zh-TW" dirty="0"/>
              <a:t> of its edges</a:t>
            </a:r>
            <a:r>
              <a:rPr lang="en-US" altLang="zh-TW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r>
              <a:rPr lang="en-US" altLang="zh-TW" dirty="0" smtClean="0"/>
              <a:t>Two vertices are </a:t>
            </a:r>
            <a:r>
              <a:rPr lang="en-US" altLang="zh-TW" b="1" dirty="0" smtClean="0">
                <a:solidFill>
                  <a:srgbClr val="0070C0"/>
                </a:solidFill>
              </a:rPr>
              <a:t>adjacent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it they are joined by an edge.</a:t>
            </a:r>
          </a:p>
          <a:p>
            <a:pPr lvl="1"/>
            <a:endParaRPr lang="en-US" altLang="zh-TW" sz="10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3073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(3/8)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339752" y="5363924"/>
            <a:ext cx="482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campus map as a graph; (b) a </a:t>
            </a:r>
            <a:r>
              <a:rPr lang="en-US" altLang="zh-TW" dirty="0" err="1" smtClean="0"/>
              <a:t>subgraph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4175" y="1695450"/>
            <a:ext cx="59817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73D-0E49-469B-974A-301B13C04312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(4/8)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path</a:t>
            </a:r>
            <a:r>
              <a:rPr lang="en-US" altLang="zh-TW" dirty="0"/>
              <a:t> </a:t>
            </a:r>
            <a:r>
              <a:rPr lang="en-US" altLang="zh-TW" dirty="0" smtClean="0"/>
              <a:t>is a </a:t>
            </a:r>
            <a:r>
              <a:rPr lang="en-US" altLang="zh-TW" u="sng" dirty="0" smtClean="0"/>
              <a:t>sequence </a:t>
            </a:r>
            <a:r>
              <a:rPr lang="en-US" altLang="zh-TW" u="sng" dirty="0"/>
              <a:t>of edges</a:t>
            </a:r>
            <a:r>
              <a:rPr lang="en-US" altLang="zh-TW" dirty="0"/>
              <a:t> that begins at one vertex and ends at </a:t>
            </a:r>
            <a:r>
              <a:rPr lang="en-US" altLang="zh-TW" dirty="0" smtClean="0"/>
              <a:t>another vertex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A path may </a:t>
            </a:r>
            <a:r>
              <a:rPr lang="en-US" altLang="zh-TW" dirty="0"/>
              <a:t>pass through the same vertex more than once</a:t>
            </a:r>
            <a:r>
              <a:rPr lang="en-US" altLang="zh-TW" dirty="0" smtClean="0"/>
              <a:t>.</a:t>
            </a:r>
            <a:endParaRPr lang="en-US" altLang="zh-TW" sz="1000" dirty="0"/>
          </a:p>
          <a:p>
            <a:r>
              <a:rPr lang="en-US" altLang="zh-TW" dirty="0"/>
              <a:t>A </a:t>
            </a:r>
            <a:r>
              <a:rPr lang="en-US" altLang="zh-TW" b="1" dirty="0">
                <a:solidFill>
                  <a:srgbClr val="0070C0"/>
                </a:solidFill>
              </a:rPr>
              <a:t>simple </a:t>
            </a:r>
            <a:r>
              <a:rPr lang="en-US" altLang="zh-TW" b="1" dirty="0" smtClean="0">
                <a:solidFill>
                  <a:srgbClr val="0070C0"/>
                </a:solidFill>
              </a:rPr>
              <a:t>path</a:t>
            </a:r>
            <a:r>
              <a:rPr lang="en-US" altLang="zh-TW" dirty="0" smtClean="0"/>
              <a:t> is a path that </a:t>
            </a:r>
            <a:r>
              <a:rPr lang="en-US" altLang="zh-TW" u="sng" dirty="0" smtClean="0"/>
              <a:t>passes through a vertex at most once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cycle</a:t>
            </a:r>
            <a:r>
              <a:rPr lang="en-US" altLang="zh-TW" dirty="0" smtClean="0"/>
              <a:t> is a path that </a:t>
            </a:r>
            <a:r>
              <a:rPr lang="en-US" altLang="zh-TW" u="sng" dirty="0" smtClean="0"/>
              <a:t>begins and ends at the same vertex</a:t>
            </a:r>
            <a:r>
              <a:rPr lang="en-US" altLang="zh-TW" dirty="0" smtClean="0"/>
              <a:t>.</a:t>
            </a:r>
            <a:endParaRPr lang="en-US" altLang="zh-TW" sz="1200" dirty="0" smtClean="0"/>
          </a:p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simple cycle</a:t>
            </a:r>
            <a:r>
              <a:rPr lang="en-US" altLang="zh-TW" dirty="0" smtClean="0"/>
              <a:t> is a cycle that </a:t>
            </a:r>
            <a:r>
              <a:rPr lang="en-US" altLang="zh-TW" u="sng" dirty="0" smtClean="0"/>
              <a:t>does not pass through other vertices more than once</a:t>
            </a:r>
            <a:r>
              <a:rPr lang="en-US" altLang="zh-TW" dirty="0" smtClean="0"/>
              <a:t>.</a:t>
            </a:r>
          </a:p>
          <a:p>
            <a:endParaRPr lang="en-US" altLang="zh-TW" dirty="0" smtClean="0">
              <a:solidFill>
                <a:schemeClr val="tx2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4C76-3565-4CBA-A936-C787C0547B9B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(5/8)</a:t>
            </a:r>
            <a:endParaRPr lang="en-US" altLang="zh-TW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graph is </a:t>
            </a:r>
            <a:r>
              <a:rPr lang="en-US" altLang="zh-TW" b="1" dirty="0" smtClean="0">
                <a:solidFill>
                  <a:srgbClr val="0070C0"/>
                </a:solidFill>
              </a:rPr>
              <a:t>connected</a:t>
            </a:r>
            <a:r>
              <a:rPr lang="en-US" altLang="zh-TW" dirty="0" smtClean="0"/>
              <a:t> if </a:t>
            </a:r>
            <a:r>
              <a:rPr lang="en-US" altLang="zh-TW" u="sng" dirty="0" smtClean="0"/>
              <a:t>each </a:t>
            </a:r>
            <a:r>
              <a:rPr lang="en-US" altLang="zh-TW" u="sng" dirty="0"/>
              <a:t>pair of distinct </a:t>
            </a:r>
            <a:r>
              <a:rPr lang="en-US" altLang="zh-TW" u="sng" dirty="0" smtClean="0"/>
              <a:t>vertices has a </a:t>
            </a:r>
            <a:r>
              <a:rPr lang="en-US" altLang="zh-TW" i="1" u="sng" dirty="0" smtClean="0"/>
              <a:t>path</a:t>
            </a:r>
            <a:r>
              <a:rPr lang="en-US" altLang="zh-TW" u="sng" dirty="0" smtClean="0"/>
              <a:t> between them</a:t>
            </a:r>
            <a:r>
              <a:rPr lang="en-US" altLang="zh-TW" dirty="0" smtClean="0"/>
              <a:t>; it is </a:t>
            </a:r>
            <a:r>
              <a:rPr lang="en-US" altLang="zh-TW" b="1" dirty="0" smtClean="0">
                <a:solidFill>
                  <a:srgbClr val="0070C0"/>
                </a:solidFill>
              </a:rPr>
              <a:t>disconnected</a:t>
            </a:r>
            <a:r>
              <a:rPr lang="en-US" altLang="zh-TW" dirty="0" smtClean="0"/>
              <a:t>, otherwise.</a:t>
            </a:r>
          </a:p>
          <a:p>
            <a:r>
              <a:rPr lang="en-US" altLang="zh-TW" dirty="0" smtClean="0"/>
              <a:t>A graph is </a:t>
            </a:r>
            <a:r>
              <a:rPr lang="en-US" altLang="zh-TW" b="1" dirty="0" smtClean="0">
                <a:solidFill>
                  <a:srgbClr val="0070C0"/>
                </a:solidFill>
              </a:rPr>
              <a:t>complete </a:t>
            </a:r>
            <a:r>
              <a:rPr lang="en-US" altLang="zh-TW" dirty="0" smtClean="0"/>
              <a:t>if  </a:t>
            </a:r>
            <a:r>
              <a:rPr lang="en-US" altLang="zh-TW" u="sng" dirty="0" smtClean="0"/>
              <a:t>each pair of distinct vertices has an </a:t>
            </a:r>
            <a:r>
              <a:rPr lang="en-US" altLang="zh-TW" i="1" u="sng" dirty="0" smtClean="0"/>
              <a:t>edge</a:t>
            </a:r>
            <a:r>
              <a:rPr lang="en-US" altLang="zh-TW" u="sng" dirty="0" smtClean="0"/>
              <a:t> between them</a:t>
            </a:r>
            <a:r>
              <a:rPr lang="en-US" altLang="zh-TW" dirty="0" smtClean="0"/>
              <a:t>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8913" y="3805386"/>
            <a:ext cx="62865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67544" y="6165304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(6/8)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 </a:t>
            </a:r>
            <a:r>
              <a:rPr lang="en-US" altLang="zh-TW" sz="2800" b="1" dirty="0" err="1" smtClean="0">
                <a:solidFill>
                  <a:srgbClr val="0070C0"/>
                </a:solidFill>
              </a:rPr>
              <a:t>multigraph</a:t>
            </a:r>
            <a:r>
              <a:rPr lang="en-US" altLang="zh-TW" sz="2800" dirty="0" smtClean="0">
                <a:solidFill>
                  <a:srgbClr val="0070C0"/>
                </a:solidFill>
              </a:rPr>
              <a:t> </a:t>
            </a:r>
            <a:r>
              <a:rPr lang="en-US" altLang="zh-TW" sz="2800" u="sng" dirty="0" smtClean="0"/>
              <a:t>allows multiple edges between vertices</a:t>
            </a:r>
            <a:r>
              <a:rPr lang="en-US" altLang="zh-TW" sz="2800" dirty="0" smtClean="0"/>
              <a:t>.</a:t>
            </a:r>
          </a:p>
          <a:p>
            <a:r>
              <a:rPr lang="en-US" altLang="zh-TW" sz="2800" dirty="0" smtClean="0"/>
              <a:t>By definition, a </a:t>
            </a:r>
            <a:r>
              <a:rPr lang="en-US" altLang="zh-TW" sz="2800" dirty="0" err="1" smtClean="0"/>
              <a:t>multipgraph</a:t>
            </a:r>
            <a:r>
              <a:rPr lang="en-US" altLang="zh-TW" sz="2800" dirty="0" smtClean="0"/>
              <a:t> is not a (simple) graph.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115616" y="5723964"/>
            <a:ext cx="721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Special kinds of graphs: (a) a </a:t>
            </a:r>
            <a:r>
              <a:rPr lang="en-US" altLang="zh-TW" dirty="0" err="1" smtClean="0"/>
              <a:t>multigraph</a:t>
            </a:r>
            <a:r>
              <a:rPr lang="en-US" altLang="zh-TW" dirty="0" smtClean="0"/>
              <a:t>; (b)  a node with a self loop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963" y="2742852"/>
            <a:ext cx="4970462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73D-0E49-469B-974A-301B13C04312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(7/8)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Weighted graph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A graph whose </a:t>
            </a:r>
            <a:r>
              <a:rPr lang="en-US" altLang="zh-TW" sz="2400" u="sng" dirty="0" smtClean="0"/>
              <a:t>edges have numeric labels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b="1" dirty="0" smtClean="0">
                <a:solidFill>
                  <a:srgbClr val="0070C0"/>
                </a:solidFill>
              </a:rPr>
              <a:t>Undirected graph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Edges do not indicate a direction.</a:t>
            </a:r>
          </a:p>
          <a:p>
            <a:r>
              <a:rPr lang="en-US" altLang="zh-TW" sz="2800" b="1" dirty="0" smtClean="0">
                <a:solidFill>
                  <a:srgbClr val="0070C0"/>
                </a:solidFill>
              </a:rPr>
              <a:t>Directed graph (digraph)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lvl="1"/>
            <a:r>
              <a:rPr lang="en-US" altLang="zh-TW" sz="2400" dirty="0" smtClean="0"/>
              <a:t>Each edge has a </a:t>
            </a:r>
            <a:r>
              <a:rPr lang="en-US" altLang="zh-TW" sz="2400" b="1" dirty="0" smtClean="0"/>
              <a:t>direction</a:t>
            </a:r>
            <a:r>
              <a:rPr lang="en-US" altLang="zh-TW" sz="2400" dirty="0" smtClean="0"/>
              <a:t>, and is called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directed edge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A digraph may have two edges between a pair of vertices, </a:t>
            </a:r>
            <a:r>
              <a:rPr lang="en-US" altLang="zh-TW" sz="2400" u="sng" dirty="0" smtClean="0"/>
              <a:t>one in each direction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Vertex </a:t>
            </a:r>
            <a:r>
              <a:rPr lang="en-US" altLang="zh-TW" sz="2400" i="1" dirty="0" smtClean="0"/>
              <a:t>y</a:t>
            </a:r>
            <a:r>
              <a:rPr lang="en-US" altLang="zh-TW" sz="2400" dirty="0" smtClean="0"/>
              <a:t> is </a:t>
            </a:r>
            <a:r>
              <a:rPr lang="en-US" altLang="zh-TW" sz="2400" b="1" dirty="0" smtClean="0"/>
              <a:t>adjacent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x </a:t>
            </a:r>
            <a:r>
              <a:rPr lang="en-US" altLang="zh-TW" sz="2400" dirty="0" smtClean="0"/>
              <a:t>if there is a </a:t>
            </a:r>
            <a:r>
              <a:rPr lang="en-US" altLang="zh-TW" sz="2400" u="sng" dirty="0" smtClean="0"/>
              <a:t>directed edge</a:t>
            </a:r>
            <a:r>
              <a:rPr lang="en-US" altLang="zh-TW" sz="2400" dirty="0" smtClean="0"/>
              <a:t> from </a:t>
            </a:r>
            <a:r>
              <a:rPr lang="en-US" altLang="zh-TW" sz="2400" i="1" dirty="0" smtClean="0"/>
              <a:t>x </a:t>
            </a:r>
            <a:r>
              <a:rPr lang="en-US" altLang="zh-TW" sz="2400" dirty="0" smtClean="0"/>
              <a:t>to </a:t>
            </a:r>
            <a:r>
              <a:rPr lang="en-US" altLang="zh-TW" sz="2400" i="1" dirty="0" smtClean="0"/>
              <a:t>y.</a:t>
            </a:r>
            <a:endParaRPr lang="en-US" altLang="zh-TW" sz="2400" dirty="0" smtClean="0"/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directed path</a:t>
            </a:r>
            <a:r>
              <a:rPr lang="en-US" altLang="zh-TW" sz="2400" dirty="0" smtClean="0"/>
              <a:t> is a sequence of directed edges between two vertices.</a:t>
            </a:r>
          </a:p>
          <a:p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Concepts and Terms (8/8)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555776" y="5795972"/>
            <a:ext cx="444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graph; (b) a directed graph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17884"/>
            <a:ext cx="6386528" cy="483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Graphs as ADTs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 smtClean="0"/>
              <a:t>Variations of an ADT graph are possible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Vertices may or may not contain values.</a:t>
            </a:r>
          </a:p>
          <a:p>
            <a:pPr lvl="2">
              <a:lnSpc>
                <a:spcPct val="90000"/>
              </a:lnSpc>
            </a:pPr>
            <a:r>
              <a:rPr lang="en-US" altLang="zh-TW" sz="2400" dirty="0" smtClean="0"/>
              <a:t>Many problems have no need for vertex values.</a:t>
            </a:r>
          </a:p>
          <a:p>
            <a:pPr lvl="2">
              <a:lnSpc>
                <a:spcPct val="90000"/>
              </a:lnSpc>
            </a:pPr>
            <a:r>
              <a:rPr lang="en-US" altLang="zh-TW" sz="2400" dirty="0" smtClean="0"/>
              <a:t>Relationships among vertices is what is important.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Either directed or undirected edges.</a:t>
            </a:r>
          </a:p>
          <a:p>
            <a:pPr lvl="1">
              <a:lnSpc>
                <a:spcPct val="90000"/>
              </a:lnSpc>
            </a:pPr>
            <a:r>
              <a:rPr lang="en-US" altLang="zh-TW" dirty="0" smtClean="0"/>
              <a:t>Either weighted or </a:t>
            </a:r>
            <a:r>
              <a:rPr lang="en-US" altLang="zh-TW" dirty="0" err="1" smtClean="0"/>
              <a:t>unweighted</a:t>
            </a:r>
            <a:r>
              <a:rPr lang="en-US" altLang="zh-TW" dirty="0" smtClean="0"/>
              <a:t> edges.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Insertion and deletion operations for graphs apply to </a:t>
            </a:r>
            <a:r>
              <a:rPr lang="en-US" altLang="zh-TW" b="1" dirty="0" smtClean="0"/>
              <a:t>vertices and edges</a:t>
            </a:r>
            <a:r>
              <a:rPr lang="en-US" altLang="zh-TW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dirty="0" smtClean="0"/>
          </a:p>
          <a:p>
            <a:pPr>
              <a:lnSpc>
                <a:spcPct val="90000"/>
              </a:lnSpc>
            </a:pPr>
            <a:r>
              <a:rPr lang="en-US" altLang="zh-TW" dirty="0" smtClean="0"/>
              <a:t>Graphs can have </a:t>
            </a:r>
            <a:r>
              <a:rPr lang="en-US" altLang="zh-TW" b="1" dirty="0" smtClean="0"/>
              <a:t>traversal</a:t>
            </a:r>
            <a:r>
              <a:rPr lang="en-US" altLang="zh-TW" dirty="0" smtClean="0"/>
              <a:t> operations.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97A13-F6B2-4DC6-8572-22BE80B66EB4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Graphs as ADTs (2/6)</a:t>
            </a:r>
            <a:endParaRPr lang="zh-TW" altLang="en-US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zh-TW" dirty="0" smtClean="0"/>
              <a:t>Operations:</a:t>
            </a:r>
            <a:endParaRPr lang="en-US" altLang="zh-TW" dirty="0"/>
          </a:p>
          <a:p>
            <a:pPr lvl="1"/>
            <a:r>
              <a:rPr lang="en-US" altLang="zh-TW" dirty="0" smtClean="0"/>
              <a:t>Test </a:t>
            </a:r>
            <a:r>
              <a:rPr lang="en-US" altLang="zh-TW" dirty="0"/>
              <a:t>whether a graph is empty.</a:t>
            </a:r>
          </a:p>
          <a:p>
            <a:pPr lvl="1"/>
            <a:r>
              <a:rPr lang="en-US" altLang="zh-TW" dirty="0" smtClean="0"/>
              <a:t>Get </a:t>
            </a:r>
            <a:r>
              <a:rPr lang="en-US" altLang="zh-TW" dirty="0"/>
              <a:t>the number of vertices in a graph.</a:t>
            </a:r>
          </a:p>
          <a:p>
            <a:pPr lvl="1"/>
            <a:r>
              <a:rPr lang="en-US" altLang="zh-TW" dirty="0" smtClean="0"/>
              <a:t>Get </a:t>
            </a:r>
            <a:r>
              <a:rPr lang="en-US" altLang="zh-TW" dirty="0"/>
              <a:t>the number of edges in a graph.</a:t>
            </a:r>
          </a:p>
          <a:p>
            <a:pPr lvl="1"/>
            <a:r>
              <a:rPr lang="en-US" altLang="zh-TW" dirty="0"/>
              <a:t>Determine whether an edge exists between two given vertices.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/>
            <a:endParaRPr lang="en-US" altLang="zh-TW" sz="1800" dirty="0" smtClean="0"/>
          </a:p>
          <a:p>
            <a:pPr lvl="1"/>
            <a:r>
              <a:rPr lang="en-US" altLang="zh-TW" dirty="0" smtClean="0"/>
              <a:t>Insert </a:t>
            </a:r>
            <a:r>
              <a:rPr lang="en-US" altLang="zh-TW" dirty="0"/>
              <a:t>a vertex in a graph.</a:t>
            </a:r>
          </a:p>
          <a:p>
            <a:pPr lvl="1"/>
            <a:r>
              <a:rPr lang="en-US" altLang="zh-TW" dirty="0"/>
              <a:t>Insert an edge between two given vertices in a graph.</a:t>
            </a:r>
          </a:p>
          <a:p>
            <a:pPr lvl="1"/>
            <a:r>
              <a:rPr lang="en-US" altLang="zh-TW" dirty="0"/>
              <a:t>Delete a particular vertex from a graph.</a:t>
            </a:r>
          </a:p>
          <a:p>
            <a:pPr lvl="1"/>
            <a:r>
              <a:rPr lang="en-US" altLang="zh-TW" dirty="0"/>
              <a:t>Delete the edge between two given vertices.</a:t>
            </a:r>
          </a:p>
          <a:p>
            <a:pPr lvl="1"/>
            <a:r>
              <a:rPr lang="en-US" altLang="zh-TW" dirty="0"/>
              <a:t>Retrieve the vertex that contains a given search key.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(3/6)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An interface for the ADT undirected, connected graph.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GraphInterface.h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_GRAPH_INTERFACE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_GRAPH_INTERFACE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GraphInterface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vertices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number of vertices in the graph.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getNumVertices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edges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number of edges in the graph.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getNumEdges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(4/6)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/** Creates an undirected edge in this graph between two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vertices that have the given labels. If such vertices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do not exist, creates them and adds them to the graph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before creating the edge.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end  A label for the second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edgeWeight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integer weight of the edge.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edge is created; false, otherwise. */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edgeWeight</a:t>
            </a:r>
            <a:r>
              <a:rPr lang="en-US" altLang="zh-TW" dirty="0" smtClean="0">
                <a:latin typeface="Lucida Sans Typewriter" pitchFamily="49" charset="0"/>
              </a:rPr>
              <a:t>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an edge from this graph. If a vertex has no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other edges, it is removed from the graph since this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is a connected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None.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end  A label for the second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edge is removed; false, otherwise.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end) = 0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(5/6)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weight of an edge in this graph.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The weight of the specified edge. If no such edge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exists, returns a negative integer.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getEdgeWeight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end)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Performs a depth-first search of this graph beginning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at the given vertex and calls a given function once for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each vertex visited.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visit A client-defined function that performs an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operation on or with each visited vertex.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depthFirstTraversal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visit(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&amp;))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Graphs as ADTs (6/6)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Performs a breadth-first search of this graph beginning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at the given vertex and calls a given function once for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each vertex visited.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start  A label for the first vertex.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visit  A client-defined function that performs an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operation on or with each visited vertex.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 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breadthFirstTraversal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 start,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visit(</a:t>
            </a:r>
            <a:r>
              <a:rPr lang="en-US" altLang="zh-TW" dirty="0" err="1" smtClean="0">
                <a:latin typeface="Lucida Sans Typewriter" pitchFamily="49" charset="0"/>
              </a:rPr>
              <a:t>LabelType</a:t>
            </a:r>
            <a:r>
              <a:rPr lang="en-US" altLang="zh-TW" dirty="0" smtClean="0">
                <a:latin typeface="Lucida Sans Typewriter" pitchFamily="49" charset="0"/>
              </a:rPr>
              <a:t>&amp;))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GraphInterface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51D7-0DA0-4532-8FF5-141EDC7437E5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</a:t>
            </a:r>
            <a:r>
              <a:rPr lang="en-US" altLang="zh-TW" dirty="0"/>
              <a:t>Graphs (</a:t>
            </a:r>
            <a:r>
              <a:rPr lang="en-US" altLang="zh-TW" dirty="0" smtClean="0"/>
              <a:t>1/9)</a:t>
            </a:r>
            <a:endParaRPr lang="en-US" altLang="zh-TW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Two most </a:t>
            </a:r>
            <a:r>
              <a:rPr lang="en-US" altLang="zh-TW" sz="2800" dirty="0"/>
              <a:t>common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of a graph:</a:t>
            </a:r>
          </a:p>
          <a:p>
            <a:pPr lvl="1">
              <a:lnSpc>
                <a:spcPct val="90000"/>
              </a:lnSpc>
            </a:pPr>
            <a:r>
              <a:rPr lang="en-US" altLang="zh-TW" b="1" dirty="0"/>
              <a:t>Adjacency </a:t>
            </a:r>
            <a:r>
              <a:rPr lang="en-US" altLang="zh-TW" b="1" dirty="0" smtClean="0"/>
              <a:t>matrix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b="1" dirty="0"/>
              <a:t>Adjacency </a:t>
            </a:r>
            <a:r>
              <a:rPr lang="en-US" altLang="zh-TW" b="1" dirty="0" smtClean="0"/>
              <a:t>list</a:t>
            </a:r>
          </a:p>
          <a:p>
            <a:pPr lvl="1">
              <a:lnSpc>
                <a:spcPct val="90000"/>
              </a:lnSpc>
            </a:pPr>
            <a:endParaRPr lang="en-US" altLang="zh-TW" dirty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An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adjacency </a:t>
            </a:r>
            <a:r>
              <a:rPr lang="en-US" altLang="zh-TW" sz="2800" b="1" dirty="0">
                <a:solidFill>
                  <a:srgbClr val="0070C0"/>
                </a:solidFill>
              </a:rPr>
              <a:t>matrix</a:t>
            </a:r>
            <a:r>
              <a:rPr lang="en-US" altLang="zh-TW" sz="2800" dirty="0"/>
              <a:t> for a graph </a:t>
            </a:r>
            <a:r>
              <a:rPr lang="en-US" altLang="zh-TW" sz="2800" dirty="0" smtClean="0"/>
              <a:t>with </a:t>
            </a:r>
            <a:r>
              <a:rPr lang="en-US" altLang="zh-TW" sz="2800" i="1" dirty="0"/>
              <a:t>n</a:t>
            </a:r>
            <a:r>
              <a:rPr lang="en-US" altLang="zh-TW" sz="2800" dirty="0"/>
              <a:t> vertices numbered 0, 1, </a:t>
            </a:r>
            <a:r>
              <a:rPr lang="en-US" altLang="zh-TW" sz="2800" dirty="0">
                <a:latin typeface="Times"/>
              </a:rPr>
              <a:t>…</a:t>
            </a:r>
            <a:r>
              <a:rPr lang="en-US" altLang="zh-TW" sz="2800" dirty="0"/>
              <a:t>, </a:t>
            </a:r>
            <a:r>
              <a:rPr lang="en-US" altLang="zh-TW" sz="2800" i="1" dirty="0"/>
              <a:t>n</a:t>
            </a:r>
            <a:r>
              <a:rPr lang="en-US" altLang="zh-TW" sz="2800" dirty="0"/>
              <a:t> </a:t>
            </a:r>
            <a:r>
              <a:rPr lang="en-US" altLang="zh-TW" sz="2800" dirty="0">
                <a:latin typeface="Times"/>
              </a:rPr>
              <a:t>–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1 is an </a:t>
            </a:r>
            <a:r>
              <a:rPr lang="en-US" altLang="zh-TW" sz="2800" i="1" u="sng" dirty="0"/>
              <a:t>n</a:t>
            </a:r>
            <a:r>
              <a:rPr lang="en-US" altLang="zh-TW" sz="2800" u="sng" dirty="0"/>
              <a:t> by</a:t>
            </a:r>
            <a:r>
              <a:rPr lang="en-US" altLang="zh-TW" sz="2800" i="1" u="sng" dirty="0"/>
              <a:t> n </a:t>
            </a:r>
            <a:r>
              <a:rPr lang="en-US" altLang="zh-TW" sz="2800" u="sng" dirty="0"/>
              <a:t>array </a:t>
            </a:r>
            <a:r>
              <a:rPr lang="en-US" altLang="zh-TW" sz="2800" u="sng" dirty="0">
                <a:latin typeface="Courier New" pitchFamily="49" charset="0"/>
              </a:rPr>
              <a:t>matrix</a:t>
            </a:r>
            <a:r>
              <a:rPr lang="en-US" altLang="zh-TW" sz="2800" dirty="0"/>
              <a:t> such that </a:t>
            </a:r>
            <a:r>
              <a:rPr lang="en-US" altLang="zh-TW" sz="2800" u="sng" dirty="0">
                <a:latin typeface="Courier New" pitchFamily="49" charset="0"/>
              </a:rPr>
              <a:t>matrix[</a:t>
            </a:r>
            <a:r>
              <a:rPr lang="en-US" altLang="zh-TW" sz="2800" u="sng" dirty="0" err="1">
                <a:latin typeface="Courier New" pitchFamily="49" charset="0"/>
              </a:rPr>
              <a:t>i</a:t>
            </a:r>
            <a:r>
              <a:rPr lang="en-US" altLang="zh-TW" sz="2800" u="sng" dirty="0">
                <a:latin typeface="Courier New" pitchFamily="49" charset="0"/>
              </a:rPr>
              <a:t>][j]</a:t>
            </a:r>
            <a:r>
              <a:rPr lang="en-US" altLang="zh-TW" sz="2800" u="sng" dirty="0"/>
              <a:t> indicates whether an edge exists from vertex </a:t>
            </a:r>
            <a:r>
              <a:rPr lang="en-US" altLang="zh-TW" sz="2800" i="1" u="sng" dirty="0" err="1"/>
              <a:t>i</a:t>
            </a:r>
            <a:r>
              <a:rPr lang="en-US" altLang="zh-TW" sz="2800" u="sng" dirty="0"/>
              <a:t> to vertex</a:t>
            </a:r>
            <a:r>
              <a:rPr lang="en-US" altLang="zh-TW" sz="2800" i="1" u="sng" dirty="0"/>
              <a:t> j</a:t>
            </a:r>
            <a:r>
              <a:rPr lang="en-US" altLang="zh-TW" sz="2800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TW" sz="2400" dirty="0" smtClean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An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adjacency list</a:t>
            </a:r>
            <a:r>
              <a:rPr lang="en-US" altLang="zh-TW" sz="2800" dirty="0" smtClean="0"/>
              <a:t> for a graph with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vertices numbered 0, 1, </a:t>
            </a:r>
            <a:r>
              <a:rPr lang="en-US" altLang="zh-TW" sz="2800" dirty="0" smtClean="0">
                <a:latin typeface="Times"/>
              </a:rPr>
              <a:t>…</a:t>
            </a:r>
            <a:r>
              <a:rPr lang="en-US" altLang="zh-TW" sz="2800" dirty="0" smtClean="0"/>
              <a:t>,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Times"/>
              </a:rPr>
              <a:t>–</a:t>
            </a:r>
            <a:r>
              <a:rPr lang="en-US" altLang="zh-TW" sz="2800" dirty="0" smtClean="0"/>
              <a:t> 1 is an </a:t>
            </a:r>
            <a:r>
              <a:rPr lang="en-US" altLang="zh-TW" sz="2800" u="sng" dirty="0" smtClean="0"/>
              <a:t>array of </a:t>
            </a:r>
            <a:r>
              <a:rPr lang="en-US" altLang="zh-TW" sz="2800" i="1" u="sng" dirty="0" smtClean="0"/>
              <a:t>n</a:t>
            </a:r>
            <a:r>
              <a:rPr lang="en-US" altLang="zh-TW" sz="2800" u="sng" dirty="0" smtClean="0"/>
              <a:t> linked lists</a:t>
            </a:r>
            <a:r>
              <a:rPr lang="en-US" altLang="zh-TW" sz="2800" dirty="0" smtClean="0"/>
              <a:t>, where </a:t>
            </a:r>
            <a:r>
              <a:rPr lang="en-US" altLang="zh-TW" sz="2800" u="sng" dirty="0" smtClean="0"/>
              <a:t>the </a:t>
            </a:r>
            <a:r>
              <a:rPr lang="en-US" altLang="zh-TW" sz="2800" i="1" u="sng" dirty="0" err="1" smtClean="0"/>
              <a:t>i</a:t>
            </a:r>
            <a:r>
              <a:rPr lang="en-US" altLang="zh-TW" sz="2800" u="sng" dirty="0" err="1" smtClean="0"/>
              <a:t>-th</a:t>
            </a:r>
            <a:r>
              <a:rPr lang="en-US" altLang="zh-TW" sz="2800" u="sng" dirty="0" smtClean="0"/>
              <a:t> linked list has a node for vertex</a:t>
            </a:r>
            <a:r>
              <a:rPr lang="en-US" altLang="zh-TW" sz="2800" i="1" u="sng" dirty="0" smtClean="0"/>
              <a:t> j</a:t>
            </a:r>
            <a:r>
              <a:rPr lang="en-US" altLang="zh-TW" sz="2800" u="sng" dirty="0" smtClean="0"/>
              <a:t> if and only if an edge exists from vertex </a:t>
            </a:r>
            <a:r>
              <a:rPr lang="en-US" altLang="zh-TW" sz="2800" i="1" u="sng" dirty="0" err="1" smtClean="0"/>
              <a:t>i</a:t>
            </a:r>
            <a:r>
              <a:rPr lang="en-US" altLang="zh-TW" sz="2800" i="1" u="sng" dirty="0" smtClean="0"/>
              <a:t> </a:t>
            </a:r>
            <a:r>
              <a:rPr lang="en-US" altLang="zh-TW" sz="2800" u="sng" dirty="0" smtClean="0"/>
              <a:t>to vertex </a:t>
            </a:r>
            <a:r>
              <a:rPr lang="en-US" altLang="zh-TW" sz="2800" i="1" u="sng" dirty="0" smtClean="0"/>
              <a:t>j</a:t>
            </a:r>
            <a:r>
              <a:rPr lang="en-US" altLang="zh-TW" sz="2800" i="1" dirty="0" smtClean="0"/>
              <a:t>.</a:t>
            </a:r>
            <a:endParaRPr lang="en-US" altLang="zh-TW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EEC59-87B1-4D6B-AA04-C2764C231712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(2/9)</a:t>
            </a:r>
            <a:endParaRPr lang="en-US" altLang="zh-TW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The adjacency matrix for an undirected graph is </a:t>
            </a:r>
            <a:r>
              <a:rPr lang="en-US" altLang="zh-TW" sz="2800" u="sng" dirty="0" smtClean="0"/>
              <a:t>symmetrical</a:t>
            </a:r>
            <a:r>
              <a:rPr lang="en-US" altLang="zh-TW" sz="2800" dirty="0" smtClean="0"/>
              <a:t>; that is, </a:t>
            </a:r>
            <a:r>
              <a:rPr lang="en-US" altLang="zh-TW" sz="2800" dirty="0" smtClean="0">
                <a:latin typeface="Courier New" pitchFamily="49" charset="0"/>
              </a:rPr>
              <a:t>matrix[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][j]</a:t>
            </a:r>
            <a:r>
              <a:rPr lang="en-US" altLang="zh-TW" sz="2800" dirty="0" smtClean="0"/>
              <a:t> equals </a:t>
            </a:r>
            <a:r>
              <a:rPr lang="en-US" altLang="zh-TW" sz="2800" dirty="0" smtClean="0">
                <a:latin typeface="Courier New" pitchFamily="49" charset="0"/>
              </a:rPr>
              <a:t>matrix[j][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</a:t>
            </a:r>
            <a:r>
              <a:rPr lang="en-US" altLang="zh-TW" sz="2800" dirty="0" smtClean="0"/>
              <a:t>.</a:t>
            </a:r>
          </a:p>
          <a:p>
            <a:pPr lvl="1"/>
            <a:endParaRPr lang="en-US" altLang="zh-TW" sz="2400" dirty="0" smtClean="0"/>
          </a:p>
          <a:p>
            <a:r>
              <a:rPr lang="en-US" altLang="zh-TW" sz="2800" dirty="0" smtClean="0"/>
              <a:t>For </a:t>
            </a:r>
            <a:r>
              <a:rPr lang="en-US" altLang="zh-TW" sz="2800" dirty="0"/>
              <a:t>an </a:t>
            </a:r>
            <a:r>
              <a:rPr lang="en-US" altLang="zh-TW" sz="2800" b="1" dirty="0" err="1"/>
              <a:t>unweighted</a:t>
            </a:r>
            <a:r>
              <a:rPr lang="en-US" altLang="zh-TW" sz="2800" b="1" dirty="0"/>
              <a:t> graph</a:t>
            </a:r>
            <a:r>
              <a:rPr lang="en-US" altLang="zh-TW" sz="2800" dirty="0"/>
              <a:t>, </a:t>
            </a:r>
            <a:r>
              <a:rPr lang="en-US" altLang="zh-TW" sz="2800" dirty="0">
                <a:latin typeface="Courier New" pitchFamily="49" charset="0"/>
              </a:rPr>
              <a:t>matrix[</a:t>
            </a:r>
            <a:r>
              <a:rPr lang="en-US" altLang="zh-TW" sz="2800" dirty="0" err="1">
                <a:latin typeface="Courier New" pitchFamily="49" charset="0"/>
              </a:rPr>
              <a:t>i</a:t>
            </a:r>
            <a:r>
              <a:rPr lang="en-US" altLang="zh-TW" sz="2800" dirty="0">
                <a:latin typeface="Courier New" pitchFamily="49" charset="0"/>
              </a:rPr>
              <a:t>][j]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is</a:t>
            </a:r>
            <a:endParaRPr lang="en-US" altLang="zh-TW" sz="2800" dirty="0"/>
          </a:p>
          <a:p>
            <a:pPr lvl="1"/>
            <a:r>
              <a:rPr lang="en-US" altLang="zh-TW" sz="2400" dirty="0"/>
              <a:t>1 (or true) if an edge exists from vertex </a:t>
            </a:r>
            <a:r>
              <a:rPr lang="en-US" altLang="zh-TW" sz="2400" i="1" dirty="0" err="1"/>
              <a:t>i</a:t>
            </a:r>
            <a:r>
              <a:rPr lang="en-US" altLang="zh-TW" sz="2400" dirty="0"/>
              <a:t> to vertex</a:t>
            </a:r>
            <a:r>
              <a:rPr lang="en-US" altLang="zh-TW" sz="2400" i="1" dirty="0"/>
              <a:t>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, or</a:t>
            </a:r>
            <a:endParaRPr lang="en-US" altLang="zh-TW" sz="2400" dirty="0"/>
          </a:p>
          <a:p>
            <a:pPr lvl="1"/>
            <a:r>
              <a:rPr lang="en-US" altLang="zh-TW" sz="2400" dirty="0"/>
              <a:t>0 (or false) if no edge exists from vertex </a:t>
            </a:r>
            <a:r>
              <a:rPr lang="en-US" altLang="zh-TW" sz="2400" i="1" dirty="0" err="1"/>
              <a:t>i</a:t>
            </a:r>
            <a:r>
              <a:rPr lang="en-US" altLang="zh-TW" sz="2400" dirty="0"/>
              <a:t> to vertex </a:t>
            </a:r>
            <a:r>
              <a:rPr lang="en-US" altLang="zh-TW" sz="2400" i="1" dirty="0"/>
              <a:t>j</a:t>
            </a:r>
            <a:r>
              <a:rPr lang="en-US" altLang="zh-TW" sz="2400" dirty="0" smtClean="0"/>
              <a:t>.</a:t>
            </a:r>
          </a:p>
          <a:p>
            <a:pPr lvl="1"/>
            <a:endParaRPr lang="en-US" altLang="zh-TW" sz="2400" dirty="0" smtClean="0"/>
          </a:p>
          <a:p>
            <a:r>
              <a:rPr lang="en-US" altLang="zh-TW" sz="2800" dirty="0" smtClean="0"/>
              <a:t>For a </a:t>
            </a:r>
            <a:r>
              <a:rPr lang="en-US" altLang="zh-TW" sz="2800" b="1" dirty="0" smtClean="0"/>
              <a:t>weighted graph</a:t>
            </a:r>
            <a:r>
              <a:rPr lang="en-US" altLang="zh-TW" sz="2800" dirty="0" smtClean="0"/>
              <a:t>, </a:t>
            </a:r>
            <a:r>
              <a:rPr lang="en-US" altLang="zh-TW" sz="2800" dirty="0" smtClean="0">
                <a:latin typeface="Courier New" pitchFamily="49" charset="0"/>
              </a:rPr>
              <a:t>matrix[</a:t>
            </a:r>
            <a:r>
              <a:rPr lang="en-US" altLang="zh-TW" sz="2800" dirty="0" err="1" smtClean="0">
                <a:latin typeface="Courier New" pitchFamily="49" charset="0"/>
              </a:rPr>
              <a:t>i</a:t>
            </a:r>
            <a:r>
              <a:rPr lang="en-US" altLang="zh-TW" sz="2800" dirty="0" smtClean="0">
                <a:latin typeface="Courier New" pitchFamily="49" charset="0"/>
              </a:rPr>
              <a:t>][j]</a:t>
            </a:r>
            <a:r>
              <a:rPr lang="en-US" altLang="zh-TW" sz="2800" dirty="0" smtClean="0"/>
              <a:t> is</a:t>
            </a:r>
          </a:p>
          <a:p>
            <a:pPr lvl="1"/>
            <a:r>
              <a:rPr lang="en-US" altLang="zh-TW" sz="2400" dirty="0" smtClean="0"/>
              <a:t>the weight of the edge from vertex</a:t>
            </a:r>
            <a:r>
              <a:rPr lang="en-US" altLang="zh-TW" sz="2400" i="1" dirty="0" smtClean="0"/>
              <a:t>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, or</a:t>
            </a:r>
            <a:endParaRPr lang="en-US" altLang="zh-TW" sz="2400" i="1" dirty="0" smtClean="0"/>
          </a:p>
          <a:p>
            <a:pPr lvl="1"/>
            <a:r>
              <a:rPr lang="en-US" altLang="zh-TW" sz="2400" dirty="0" smtClean="0">
                <a:sym typeface="Symbol" pitchFamily="18" charset="2"/>
              </a:rPr>
              <a:t> if </a:t>
            </a:r>
            <a:r>
              <a:rPr lang="en-US" altLang="zh-TW" sz="2400" dirty="0" smtClean="0"/>
              <a:t>no edge exists </a:t>
            </a:r>
            <a:r>
              <a:rPr lang="en-US" altLang="zh-TW" sz="2400" dirty="0" smtClean="0">
                <a:sym typeface="Symbol" pitchFamily="18" charset="2"/>
              </a:rPr>
              <a:t>from </a:t>
            </a:r>
            <a:r>
              <a:rPr lang="en-US" altLang="zh-TW" sz="2400" dirty="0" smtClean="0"/>
              <a:t>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.</a:t>
            </a:r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(3/9)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95736" y="5795972"/>
            <a:ext cx="5083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directed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79615"/>
            <a:ext cx="7272808" cy="472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(4/9)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22141" y="5085184"/>
            <a:ext cx="5186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100" y="2214563"/>
            <a:ext cx="64198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(5/9)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 smtClean="0"/>
              <a:t>In the adjacency list for a graph with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vertices numbered 0, 1, …,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– 1, the </a:t>
            </a:r>
            <a:r>
              <a:rPr lang="en-US" altLang="zh-TW" i="1" dirty="0" err="1" smtClean="0"/>
              <a:t>i</a:t>
            </a:r>
            <a:r>
              <a:rPr lang="en-US" altLang="zh-TW" dirty="0" err="1" smtClean="0"/>
              <a:t>-th</a:t>
            </a:r>
            <a:r>
              <a:rPr lang="en-US" altLang="zh-TW" dirty="0" smtClean="0"/>
              <a:t> list’s node can contain:</a:t>
            </a:r>
          </a:p>
          <a:p>
            <a:pPr lvl="1">
              <a:lnSpc>
                <a:spcPct val="80000"/>
              </a:lnSpc>
            </a:pPr>
            <a:r>
              <a:rPr lang="en-US" altLang="zh-TW" dirty="0" smtClean="0"/>
              <a:t>Vertex </a:t>
            </a:r>
            <a:r>
              <a:rPr lang="en-US" altLang="zh-TW" i="1" dirty="0" err="1" smtClean="0"/>
              <a:t>j</a:t>
            </a:r>
            <a:r>
              <a:rPr lang="en-US" altLang="zh-TW" dirty="0" err="1" smtClean="0"/>
              <a:t>’s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value</a:t>
            </a:r>
            <a:r>
              <a:rPr lang="en-US" altLang="zh-TW" dirty="0" smtClean="0"/>
              <a:t>, if any, or an indication of vertex </a:t>
            </a:r>
            <a:r>
              <a:rPr lang="en-US" altLang="zh-TW" i="1" dirty="0" err="1" smtClean="0"/>
              <a:t>j</a:t>
            </a:r>
            <a:r>
              <a:rPr lang="en-US" altLang="zh-TW" dirty="0" err="1" smtClean="0"/>
              <a:t>’s</a:t>
            </a:r>
            <a:r>
              <a:rPr lang="en-US" altLang="zh-TW" dirty="0" smtClean="0"/>
              <a:t> identity,</a:t>
            </a:r>
          </a:p>
          <a:p>
            <a:pPr lvl="1">
              <a:lnSpc>
                <a:spcPct val="80000"/>
              </a:lnSpc>
            </a:pPr>
            <a:r>
              <a:rPr lang="en-US" altLang="zh-TW" b="1" dirty="0" smtClean="0"/>
              <a:t>Edge weight</a:t>
            </a:r>
            <a:r>
              <a:rPr lang="en-US" altLang="zh-TW" dirty="0" smtClean="0"/>
              <a:t>, and</a:t>
            </a:r>
          </a:p>
          <a:p>
            <a:pPr lvl="1">
              <a:lnSpc>
                <a:spcPct val="8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/>
              <a:t>pointer</a:t>
            </a:r>
            <a:r>
              <a:rPr lang="en-US" altLang="zh-TW" dirty="0" smtClean="0"/>
              <a:t> pointing to the next node.</a:t>
            </a:r>
          </a:p>
          <a:p>
            <a:pPr lvl="1">
              <a:lnSpc>
                <a:spcPct val="80000"/>
              </a:lnSpc>
            </a:pPr>
            <a:endParaRPr lang="en-US" altLang="zh-TW" dirty="0" smtClean="0"/>
          </a:p>
          <a:p>
            <a:r>
              <a:rPr lang="en-US" altLang="zh-TW" dirty="0" smtClean="0"/>
              <a:t>In the adjacency list for an </a:t>
            </a:r>
            <a:r>
              <a:rPr lang="en-US" altLang="zh-TW" u="sng" dirty="0" smtClean="0"/>
              <a:t>undirected graph</a:t>
            </a:r>
            <a:r>
              <a:rPr lang="en-US" altLang="zh-TW" dirty="0" smtClean="0"/>
              <a:t>, </a:t>
            </a:r>
            <a:r>
              <a:rPr lang="en-US" altLang="zh-TW" u="sng" dirty="0" smtClean="0"/>
              <a:t>each edge</a:t>
            </a:r>
            <a:r>
              <a:rPr lang="en-US" altLang="zh-TW" dirty="0" smtClean="0"/>
              <a:t> is treated as if it were </a:t>
            </a:r>
            <a:r>
              <a:rPr lang="en-US" altLang="zh-TW" u="sng" dirty="0" smtClean="0"/>
              <a:t>two directed edges in opposite directions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(6/9)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282950" y="5795972"/>
            <a:ext cx="4737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directed graph and (b) its adjacency list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01590"/>
            <a:ext cx="6624736" cy="478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(7/9)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195736" y="4764087"/>
            <a:ext cx="483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graph and (b) its adjacency list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1772816"/>
            <a:ext cx="7107237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467544" y="5302949"/>
            <a:ext cx="775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 that each edge is treated as if it were two directed edges in opposite </a:t>
            </a:r>
          </a:p>
          <a:p>
            <a:r>
              <a:rPr lang="en-US" altLang="zh-TW" dirty="0" smtClean="0"/>
              <a:t>directions.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738D-EEDD-4B4B-9FF3-B4295DDB561A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(8/9)</a:t>
            </a:r>
            <a:endParaRPr lang="en-US" altLang="zh-TW" dirty="0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Which </a:t>
            </a:r>
            <a:r>
              <a:rPr lang="en-US" altLang="zh-TW" sz="2800" dirty="0"/>
              <a:t>of these two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is better?</a:t>
            </a:r>
          </a:p>
          <a:p>
            <a:pPr lvl="1"/>
            <a:r>
              <a:rPr lang="en-US" altLang="zh-TW" sz="2400" dirty="0"/>
              <a:t>Depends on how your application uses the </a:t>
            </a:r>
            <a:r>
              <a:rPr lang="en-US" altLang="zh-TW" sz="2400" dirty="0" smtClean="0"/>
              <a:t>graph.</a:t>
            </a:r>
          </a:p>
          <a:p>
            <a:r>
              <a:rPr lang="en-US" altLang="zh-TW" sz="2800" dirty="0" smtClean="0"/>
              <a:t>Two common operations on graphs:</a:t>
            </a:r>
          </a:p>
          <a:p>
            <a:pPr marL="801687" lvl="1" indent="-457200">
              <a:buFont typeface="+mj-lt"/>
              <a:buAutoNum type="arabicPeriod"/>
            </a:pPr>
            <a:r>
              <a:rPr lang="en-US" altLang="zh-TW" sz="2400" dirty="0" smtClean="0"/>
              <a:t>Check whether there is an edge from 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to vertex </a:t>
            </a:r>
            <a:r>
              <a:rPr lang="en-US" altLang="zh-TW" sz="2400" i="1" dirty="0" smtClean="0"/>
              <a:t>j</a:t>
            </a:r>
            <a:r>
              <a:rPr lang="en-US" altLang="zh-TW" sz="2400" dirty="0" smtClean="0"/>
              <a:t>.</a:t>
            </a:r>
          </a:p>
          <a:p>
            <a:pPr marL="801687" lvl="1" indent="-457200">
              <a:buFont typeface="+mj-lt"/>
              <a:buAutoNum type="arabicPeriod"/>
            </a:pPr>
            <a:r>
              <a:rPr lang="en-US" altLang="zh-TW" sz="2400" dirty="0" smtClean="0"/>
              <a:t>Find </a:t>
            </a:r>
            <a:r>
              <a:rPr lang="en-US" altLang="zh-TW" sz="2400" b="1" dirty="0" smtClean="0"/>
              <a:t>all</a:t>
            </a:r>
            <a:r>
              <a:rPr lang="en-US" altLang="zh-TW" sz="2400" dirty="0" smtClean="0"/>
              <a:t> vertices adjacent to a given vertex 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dirty="0" smtClean="0"/>
              <a:t>The case of adjacency matrix:</a:t>
            </a:r>
          </a:p>
          <a:p>
            <a:pPr lvl="1"/>
            <a:r>
              <a:rPr lang="en-US" altLang="zh-TW" sz="2400" dirty="0" smtClean="0"/>
              <a:t>Supports operation 1 more efficiently.</a:t>
            </a:r>
          </a:p>
          <a:p>
            <a:pPr lvl="1"/>
            <a:r>
              <a:rPr lang="en-US" altLang="zh-TW" sz="2400" dirty="0" smtClean="0"/>
              <a:t>Only need to examine the value of </a:t>
            </a:r>
            <a:r>
              <a:rPr lang="en-US" altLang="zh-TW" sz="2400" dirty="0" smtClean="0">
                <a:latin typeface="Courier New" pitchFamily="49" charset="0"/>
              </a:rPr>
              <a:t>matrix[</a:t>
            </a:r>
            <a:r>
              <a:rPr lang="en-US" altLang="zh-TW" sz="2400" dirty="0" err="1" smtClean="0">
                <a:latin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</a:rPr>
              <a:t>][j]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800" dirty="0" smtClean="0"/>
              <a:t>The case of adjacency list: </a:t>
            </a:r>
          </a:p>
          <a:p>
            <a:pPr lvl="1"/>
            <a:r>
              <a:rPr lang="en-US" altLang="zh-TW" sz="2400" dirty="0" smtClean="0"/>
              <a:t>Supports operation 2 more efficiently. </a:t>
            </a:r>
          </a:p>
          <a:p>
            <a:pPr lvl="1"/>
            <a:r>
              <a:rPr lang="en-US" altLang="zh-TW" sz="2400" dirty="0" smtClean="0"/>
              <a:t>Traverse the </a:t>
            </a:r>
            <a:r>
              <a:rPr lang="en-US" altLang="zh-TW" sz="2400" i="1" dirty="0" err="1" smtClean="0"/>
              <a:t>i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 linked list.</a:t>
            </a:r>
          </a:p>
          <a:p>
            <a:endParaRPr lang="en-US" altLang="zh-TW" dirty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8E338-3A01-455C-A3AC-5F1CAF02CB19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Representing Graphs (9/9)</a:t>
            </a:r>
            <a:endParaRPr lang="zh-TW" alt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Space requirements of the two </a:t>
            </a:r>
            <a:r>
              <a:rPr lang="en-US" altLang="zh-TW" sz="2800" dirty="0" smtClean="0"/>
              <a:t>representations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The adjacency matrix always has </a:t>
            </a:r>
            <a:r>
              <a:rPr lang="en-US" altLang="zh-TW" sz="2400" i="1" dirty="0"/>
              <a:t>n</a:t>
            </a:r>
            <a:r>
              <a:rPr lang="en-US" altLang="zh-TW" sz="2400" baseline="30000" dirty="0"/>
              <a:t>2</a:t>
            </a:r>
            <a:r>
              <a:rPr lang="en-US" altLang="zh-TW" sz="2400" dirty="0"/>
              <a:t> entries.</a:t>
            </a:r>
          </a:p>
          <a:p>
            <a:pPr lvl="1"/>
            <a:r>
              <a:rPr lang="en-US" altLang="zh-TW" sz="2400" dirty="0"/>
              <a:t>The number of nodes in an adjacency list equals the number of edges in a graph (twice for an undirected graph).</a:t>
            </a:r>
          </a:p>
          <a:p>
            <a:pPr lvl="2"/>
            <a:r>
              <a:rPr lang="en-US" altLang="zh-TW" dirty="0"/>
              <a:t>Each node contains both </a:t>
            </a:r>
            <a:r>
              <a:rPr lang="en-US" altLang="zh-TW" u="sng" dirty="0"/>
              <a:t>a value</a:t>
            </a:r>
            <a:r>
              <a:rPr lang="en-US" altLang="zh-TW" dirty="0"/>
              <a:t> and </a:t>
            </a:r>
            <a:r>
              <a:rPr lang="en-US" altLang="zh-TW" u="sng" dirty="0"/>
              <a:t>a pointer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dirty="0"/>
              <a:t>The list also has </a:t>
            </a:r>
            <a:r>
              <a:rPr lang="en-US" altLang="zh-TW" i="1" u="sng" dirty="0"/>
              <a:t>n</a:t>
            </a:r>
            <a:r>
              <a:rPr lang="en-US" altLang="zh-TW" u="sng" dirty="0"/>
              <a:t> head pointer</a:t>
            </a:r>
            <a:r>
              <a:rPr lang="en-US" altLang="zh-TW" dirty="0"/>
              <a:t>.</a:t>
            </a:r>
          </a:p>
          <a:p>
            <a:pPr lvl="2"/>
            <a:r>
              <a:rPr lang="en-US" altLang="zh-TW" u="sng" dirty="0"/>
              <a:t>Often requires less space than an adjacency matrix</a:t>
            </a:r>
            <a:r>
              <a:rPr lang="en-US" altLang="zh-TW" dirty="0" smtClean="0"/>
              <a:t>.</a:t>
            </a:r>
            <a:endParaRPr lang="zh-TW" altLang="en-US" sz="1900" dirty="0"/>
          </a:p>
          <a:p>
            <a:r>
              <a:rPr lang="en-US" altLang="zh-TW" sz="2800" dirty="0" smtClean="0"/>
              <a:t>In summary, you </a:t>
            </a:r>
            <a:r>
              <a:rPr lang="en-US" altLang="zh-TW" sz="2800" dirty="0"/>
              <a:t>must consider:</a:t>
            </a:r>
          </a:p>
          <a:p>
            <a:pPr lvl="1"/>
            <a:r>
              <a:rPr lang="en-US" altLang="zh-TW" sz="2400" dirty="0"/>
              <a:t>What operations are needed.</a:t>
            </a:r>
          </a:p>
          <a:p>
            <a:pPr lvl="1"/>
            <a:r>
              <a:rPr lang="en-US" altLang="zh-TW" sz="2400" dirty="0" smtClean="0"/>
              <a:t>Memory requirements (the number of edges).</a:t>
            </a:r>
            <a:endParaRPr lang="en-US" altLang="zh-TW" sz="24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2BD5C-FD7D-4427-A011-7647CE1CA96E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Graph Traversals (</a:t>
            </a:r>
            <a:r>
              <a:rPr lang="en-US" altLang="zh-TW" dirty="0" smtClean="0"/>
              <a:t>1/3)</a:t>
            </a:r>
            <a:endParaRPr lang="en-US" altLang="zh-TW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graph traversal</a:t>
            </a:r>
            <a:r>
              <a:rPr lang="en-US" altLang="zh-TW" dirty="0" smtClean="0"/>
              <a:t> visits </a:t>
            </a:r>
            <a:r>
              <a:rPr lang="en-US" altLang="zh-TW" dirty="0"/>
              <a:t>all the vertices that it can </a:t>
            </a:r>
            <a:r>
              <a:rPr lang="en-US" altLang="zh-TW" dirty="0" smtClean="0"/>
              <a:t>reach by following edges, from a given vertex.</a:t>
            </a:r>
            <a:endParaRPr lang="en-US" altLang="zh-TW" dirty="0"/>
          </a:p>
          <a:p>
            <a:pPr lvl="1"/>
            <a:r>
              <a:rPr lang="en-US" altLang="zh-TW" dirty="0" smtClean="0"/>
              <a:t>A traversal </a:t>
            </a:r>
            <a:r>
              <a:rPr lang="en-US" altLang="zh-TW" dirty="0"/>
              <a:t>that starts at vertex </a:t>
            </a:r>
            <a:r>
              <a:rPr lang="en-US" altLang="zh-TW" i="1" dirty="0"/>
              <a:t>v</a:t>
            </a:r>
            <a:r>
              <a:rPr lang="en-US" altLang="zh-TW" dirty="0"/>
              <a:t> will visit all vertices </a:t>
            </a:r>
            <a:r>
              <a:rPr lang="en-US" altLang="zh-TW" i="1" dirty="0"/>
              <a:t>w</a:t>
            </a:r>
            <a:r>
              <a:rPr lang="en-US" altLang="zh-TW" dirty="0"/>
              <a:t> for which there is a path between </a:t>
            </a:r>
            <a:r>
              <a:rPr lang="en-US" altLang="zh-TW" i="1" dirty="0"/>
              <a:t>v</a:t>
            </a:r>
            <a:r>
              <a:rPr lang="en-US" altLang="zh-TW" dirty="0"/>
              <a:t> and </a:t>
            </a:r>
            <a:r>
              <a:rPr lang="en-US" altLang="zh-TW" i="1" dirty="0"/>
              <a:t>w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A traversal visits </a:t>
            </a:r>
            <a:r>
              <a:rPr lang="en-US" altLang="zh-TW" dirty="0"/>
              <a:t>all vertices of the graph if and only if the graph is connected.</a:t>
            </a:r>
          </a:p>
          <a:p>
            <a:endParaRPr lang="en-US" altLang="zh-TW" sz="1200" dirty="0"/>
          </a:p>
          <a:p>
            <a:r>
              <a:rPr lang="en-US" altLang="zh-TW" dirty="0"/>
              <a:t>If a graph is </a:t>
            </a:r>
            <a:r>
              <a:rPr lang="en-US" altLang="zh-TW" u="sng" dirty="0"/>
              <a:t>not connected</a:t>
            </a:r>
            <a:r>
              <a:rPr lang="en-US" altLang="zh-TW" dirty="0"/>
              <a:t>, a graph traversal will visit only a </a:t>
            </a:r>
            <a:r>
              <a:rPr lang="en-US" altLang="zh-TW" u="sng" dirty="0"/>
              <a:t>subset of the graph</a:t>
            </a:r>
            <a:r>
              <a:rPr lang="en-US" altLang="zh-TW" u="sng" dirty="0">
                <a:latin typeface="Times"/>
              </a:rPr>
              <a:t>’</a:t>
            </a:r>
            <a:r>
              <a:rPr lang="en-US" altLang="zh-TW" u="sng" dirty="0"/>
              <a:t>s vertices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/>
              <a:t>subset of vertices visited during a traversal that begins at a given </a:t>
            </a:r>
            <a:r>
              <a:rPr lang="en-US" altLang="zh-TW" dirty="0" smtClean="0"/>
              <a:t>vertex is called a </a:t>
            </a:r>
            <a:r>
              <a:rPr lang="en-US" altLang="zh-TW" b="1" dirty="0" smtClean="0">
                <a:solidFill>
                  <a:srgbClr val="0070C0"/>
                </a:solidFill>
              </a:rPr>
              <a:t>connected component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0AA31-4E56-48F2-801F-26773308A095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Graph Traversals (</a:t>
            </a:r>
            <a:r>
              <a:rPr lang="en-US" altLang="zh-TW" dirty="0" smtClean="0"/>
              <a:t>2/3)</a:t>
            </a:r>
            <a:endParaRPr lang="zh-TW" alt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If a graph contains a cycle, a graph-traversal algorithm </a:t>
            </a:r>
            <a:r>
              <a:rPr lang="en-US" altLang="zh-TW" dirty="0" smtClean="0"/>
              <a:t>may </a:t>
            </a:r>
            <a:r>
              <a:rPr lang="en-US" altLang="zh-TW" dirty="0"/>
              <a:t>loop indefinitely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/>
              <a:t>To prevent indefinite </a:t>
            </a:r>
            <a:r>
              <a:rPr lang="en-US" altLang="zh-TW" dirty="0" smtClean="0"/>
              <a:t>loops,</a:t>
            </a:r>
            <a:endParaRPr lang="en-US" altLang="zh-TW" dirty="0"/>
          </a:p>
          <a:p>
            <a:pPr lvl="2"/>
            <a:r>
              <a:rPr lang="en-US" altLang="zh-TW" sz="2600" dirty="0"/>
              <a:t>Mark each vertex during a visit, </a:t>
            </a:r>
            <a:r>
              <a:rPr lang="en-US" altLang="zh-TW" sz="2600" dirty="0" smtClean="0"/>
              <a:t>and</a:t>
            </a:r>
            <a:endParaRPr lang="en-US" altLang="zh-TW" sz="2600" dirty="0"/>
          </a:p>
          <a:p>
            <a:pPr lvl="2"/>
            <a:r>
              <a:rPr lang="en-US" altLang="zh-TW" sz="2600" dirty="0"/>
              <a:t>Never visit a vertex more than once</a:t>
            </a:r>
            <a:r>
              <a:rPr lang="en-US" altLang="zh-TW" sz="2600" dirty="0" smtClean="0"/>
              <a:t>.</a:t>
            </a:r>
            <a:endParaRPr lang="zh-TW" altLang="en-US" sz="2600" dirty="0"/>
          </a:p>
          <a:p>
            <a:r>
              <a:rPr lang="en-US" altLang="zh-TW" dirty="0"/>
              <a:t>Two basic graph-traversal </a:t>
            </a:r>
            <a:r>
              <a:rPr lang="en-US" altLang="zh-TW" dirty="0" smtClean="0"/>
              <a:t>strategies (algorithms):</a:t>
            </a: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</a:rPr>
              <a:t>depth-first search</a:t>
            </a:r>
            <a:r>
              <a:rPr lang="en-US" altLang="zh-TW" dirty="0" smtClean="0"/>
              <a:t> (DFS) and </a:t>
            </a: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</a:rPr>
              <a:t>breadth-first search</a:t>
            </a:r>
            <a:r>
              <a:rPr lang="en-US" altLang="zh-TW" dirty="0" smtClean="0"/>
              <a:t> (BFS).</a:t>
            </a:r>
          </a:p>
          <a:p>
            <a:r>
              <a:rPr lang="en-US" altLang="zh-TW" dirty="0" smtClean="0"/>
              <a:t>Both DFS and BFS can </a:t>
            </a:r>
            <a:r>
              <a:rPr lang="en-US" altLang="zh-TW" dirty="0"/>
              <a:t>apply to either directed or undirected graphs.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Graph Traversals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547664" y="5589240"/>
            <a:ext cx="662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depth-first search (DFS); (b) a breadth-first search (BFS)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70193"/>
            <a:ext cx="8280920" cy="407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5424-4713-48FA-B785-80AA7D222D35}" type="slidenum">
              <a:rPr lang="zh-TW" altLang="en-US"/>
              <a:pPr/>
              <a:t>28</a:t>
            </a:fld>
            <a:endParaRPr lang="en-US" altLang="zh-TW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1/7)</a:t>
            </a:r>
            <a:endParaRPr lang="en-US" altLang="zh-TW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From a given vertex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,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DFS proceeds </a:t>
            </a:r>
            <a:r>
              <a:rPr lang="en-US" altLang="zh-TW" dirty="0"/>
              <a:t>along a path </a:t>
            </a:r>
            <a:r>
              <a:rPr lang="en-US" altLang="zh-TW" dirty="0" smtClean="0"/>
              <a:t>from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as </a:t>
            </a:r>
            <a:r>
              <a:rPr lang="en-US" altLang="zh-TW" dirty="0"/>
              <a:t>deeply into the graph as possible before backing up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 smtClean="0"/>
              <a:t>It has </a:t>
            </a:r>
            <a:r>
              <a:rPr lang="en-US" altLang="zh-TW" dirty="0"/>
              <a:t>a simple </a:t>
            </a:r>
            <a:r>
              <a:rPr lang="en-US" altLang="zh-TW" b="1" dirty="0"/>
              <a:t>recursive</a:t>
            </a:r>
            <a:r>
              <a:rPr lang="en-US" altLang="zh-TW" dirty="0"/>
              <a:t> </a:t>
            </a:r>
            <a:r>
              <a:rPr lang="en-US" altLang="zh-TW" dirty="0" smtClean="0"/>
              <a:t>form:</a:t>
            </a:r>
            <a:endParaRPr lang="en-US" altLang="zh-TW" dirty="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99592" y="3557915"/>
            <a:ext cx="7576113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Traverses a graph beginning at vertex v by using a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depth-first search: Recursive version.</a:t>
            </a:r>
          </a:p>
          <a:p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800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sz="1800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800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sz="1800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v)</a:t>
            </a:r>
          </a:p>
          <a:p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800" dirty="0" err="1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800" b="0" dirty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C3472-F989-472B-8E08-170969904D85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2/7)</a:t>
            </a:r>
            <a:endParaRPr lang="zh-TW" altLang="en-US" dirty="0"/>
          </a:p>
        </p:txBody>
      </p:sp>
      <p:cxnSp>
        <p:nvCxnSpPr>
          <p:cNvPr id="163852" name="AutoShape 12"/>
          <p:cNvCxnSpPr>
            <a:cxnSpLocks noChangeShapeType="1"/>
            <a:stCxn id="163844" idx="4"/>
            <a:endCxn id="163846" idx="0"/>
          </p:cNvCxnSpPr>
          <p:nvPr/>
        </p:nvCxnSpPr>
        <p:spPr bwMode="auto">
          <a:xfrm>
            <a:off x="5753100" y="3581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3" name="AutoShape 13"/>
          <p:cNvCxnSpPr>
            <a:cxnSpLocks noChangeShapeType="1"/>
            <a:stCxn id="163844" idx="3"/>
            <a:endCxn id="163845" idx="7"/>
          </p:cNvCxnSpPr>
          <p:nvPr/>
        </p:nvCxnSpPr>
        <p:spPr bwMode="auto">
          <a:xfrm flipH="1">
            <a:off x="4951413" y="35147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4" name="AutoShape 14"/>
          <p:cNvCxnSpPr>
            <a:cxnSpLocks noChangeShapeType="1"/>
            <a:stCxn id="163844" idx="5"/>
            <a:endCxn id="163847" idx="1"/>
          </p:cNvCxnSpPr>
          <p:nvPr/>
        </p:nvCxnSpPr>
        <p:spPr bwMode="auto">
          <a:xfrm>
            <a:off x="5942013" y="35147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5" name="AutoShape 15"/>
          <p:cNvCxnSpPr>
            <a:cxnSpLocks noChangeShapeType="1"/>
            <a:stCxn id="163845" idx="3"/>
            <a:endCxn id="163848" idx="7"/>
          </p:cNvCxnSpPr>
          <p:nvPr/>
        </p:nvCxnSpPr>
        <p:spPr bwMode="auto">
          <a:xfrm flipH="1">
            <a:off x="4189413" y="4352925"/>
            <a:ext cx="3841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6" name="AutoShape 16"/>
          <p:cNvCxnSpPr>
            <a:cxnSpLocks noChangeShapeType="1"/>
            <a:stCxn id="163845" idx="5"/>
            <a:endCxn id="163849" idx="1"/>
          </p:cNvCxnSpPr>
          <p:nvPr/>
        </p:nvCxnSpPr>
        <p:spPr bwMode="auto">
          <a:xfrm>
            <a:off x="4951413" y="4352925"/>
            <a:ext cx="3079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7" name="AutoShape 17"/>
          <p:cNvCxnSpPr>
            <a:cxnSpLocks noChangeShapeType="1"/>
            <a:stCxn id="163848" idx="3"/>
            <a:endCxn id="163850" idx="7"/>
          </p:cNvCxnSpPr>
          <p:nvPr/>
        </p:nvCxnSpPr>
        <p:spPr bwMode="auto">
          <a:xfrm flipH="1">
            <a:off x="3427413" y="52673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3858" name="AutoShape 18"/>
          <p:cNvCxnSpPr>
            <a:cxnSpLocks noChangeShapeType="1"/>
            <a:stCxn id="163848" idx="5"/>
            <a:endCxn id="163851" idx="1"/>
          </p:cNvCxnSpPr>
          <p:nvPr/>
        </p:nvCxnSpPr>
        <p:spPr bwMode="auto">
          <a:xfrm>
            <a:off x="4189413" y="5267325"/>
            <a:ext cx="3079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3859" name="Text Box 19"/>
          <p:cNvSpPr txBox="1">
            <a:spLocks noChangeArrowheads="1"/>
          </p:cNvSpPr>
          <p:nvPr/>
        </p:nvSpPr>
        <p:spPr bwMode="auto">
          <a:xfrm>
            <a:off x="539552" y="1340768"/>
            <a:ext cx="5862502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(v: Vertex)</a:t>
            </a:r>
          </a:p>
          <a:p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v)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(u)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163860" name="Oval 20"/>
          <p:cNvSpPr>
            <a:spLocks noChangeArrowheads="1"/>
          </p:cNvSpPr>
          <p:nvPr/>
        </p:nvSpPr>
        <p:spPr bwMode="auto">
          <a:xfrm>
            <a:off x="5494338" y="3124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3861" name="Text Box 21"/>
          <p:cNvSpPr txBox="1">
            <a:spLocks noChangeArrowheads="1"/>
          </p:cNvSpPr>
          <p:nvPr/>
        </p:nvSpPr>
        <p:spPr bwMode="auto">
          <a:xfrm>
            <a:off x="682625" y="31400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dfs(v)</a:t>
            </a:r>
          </a:p>
        </p:txBody>
      </p:sp>
      <p:sp>
        <p:nvSpPr>
          <p:cNvPr id="163862" name="Line 22"/>
          <p:cNvSpPr>
            <a:spLocks noChangeShapeType="1"/>
          </p:cNvSpPr>
          <p:nvPr/>
        </p:nvSpPr>
        <p:spPr bwMode="auto">
          <a:xfrm>
            <a:off x="1600200" y="3324225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3" name="Text Box 23"/>
          <p:cNvSpPr txBox="1">
            <a:spLocks noChangeArrowheads="1"/>
          </p:cNvSpPr>
          <p:nvPr/>
        </p:nvSpPr>
        <p:spPr bwMode="auto">
          <a:xfrm>
            <a:off x="682625" y="40068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dfs(u)</a:t>
            </a:r>
          </a:p>
        </p:txBody>
      </p:sp>
      <p:sp>
        <p:nvSpPr>
          <p:cNvPr id="163864" name="Line 24"/>
          <p:cNvSpPr>
            <a:spLocks noChangeShapeType="1"/>
          </p:cNvSpPr>
          <p:nvPr/>
        </p:nvSpPr>
        <p:spPr bwMode="auto">
          <a:xfrm>
            <a:off x="1600200" y="41910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5" name="Text Box 25"/>
          <p:cNvSpPr txBox="1">
            <a:spLocks noChangeArrowheads="1"/>
          </p:cNvSpPr>
          <p:nvPr/>
        </p:nvSpPr>
        <p:spPr bwMode="auto">
          <a:xfrm>
            <a:off x="671513" y="49212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dfs(q)</a:t>
            </a:r>
          </a:p>
        </p:txBody>
      </p:sp>
      <p:sp>
        <p:nvSpPr>
          <p:cNvPr id="163866" name="Line 26"/>
          <p:cNvSpPr>
            <a:spLocks noChangeShapeType="1"/>
          </p:cNvSpPr>
          <p:nvPr/>
        </p:nvSpPr>
        <p:spPr bwMode="auto">
          <a:xfrm>
            <a:off x="1589088" y="5105400"/>
            <a:ext cx="20685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67" name="Text Box 27"/>
          <p:cNvSpPr txBox="1">
            <a:spLocks noChangeArrowheads="1"/>
          </p:cNvSpPr>
          <p:nvPr/>
        </p:nvSpPr>
        <p:spPr bwMode="auto">
          <a:xfrm>
            <a:off x="671513" y="59436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dfs(r)</a:t>
            </a:r>
          </a:p>
        </p:txBody>
      </p:sp>
      <p:sp>
        <p:nvSpPr>
          <p:cNvPr id="163868" name="Line 28"/>
          <p:cNvSpPr>
            <a:spLocks noChangeShapeType="1"/>
          </p:cNvSpPr>
          <p:nvPr/>
        </p:nvSpPr>
        <p:spPr bwMode="auto">
          <a:xfrm flipV="1">
            <a:off x="1600200" y="6096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71" name="Text Box 31"/>
          <p:cNvSpPr txBox="1">
            <a:spLocks noChangeArrowheads="1"/>
          </p:cNvSpPr>
          <p:nvPr/>
        </p:nvSpPr>
        <p:spPr bwMode="auto">
          <a:xfrm>
            <a:off x="6321425" y="59436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dfs(s)</a:t>
            </a:r>
          </a:p>
        </p:txBody>
      </p:sp>
      <p:sp>
        <p:nvSpPr>
          <p:cNvPr id="163872" name="Line 32"/>
          <p:cNvSpPr>
            <a:spLocks noChangeShapeType="1"/>
          </p:cNvSpPr>
          <p:nvPr/>
        </p:nvSpPr>
        <p:spPr bwMode="auto">
          <a:xfrm flipV="1">
            <a:off x="4953000" y="6096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73" name="Oval 33"/>
          <p:cNvSpPr>
            <a:spLocks noChangeArrowheads="1"/>
          </p:cNvSpPr>
          <p:nvPr/>
        </p:nvSpPr>
        <p:spPr bwMode="auto">
          <a:xfrm>
            <a:off x="44958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3874" name="Oval 34"/>
          <p:cNvSpPr>
            <a:spLocks noChangeArrowheads="1"/>
          </p:cNvSpPr>
          <p:nvPr/>
        </p:nvSpPr>
        <p:spPr bwMode="auto">
          <a:xfrm>
            <a:off x="373380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3875" name="Oval 35"/>
          <p:cNvSpPr>
            <a:spLocks noChangeArrowheads="1"/>
          </p:cNvSpPr>
          <p:nvPr/>
        </p:nvSpPr>
        <p:spPr bwMode="auto">
          <a:xfrm>
            <a:off x="2971800" y="5943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3876" name="Oval 36"/>
          <p:cNvSpPr>
            <a:spLocks noChangeArrowheads="1"/>
          </p:cNvSpPr>
          <p:nvPr/>
        </p:nvSpPr>
        <p:spPr bwMode="auto">
          <a:xfrm>
            <a:off x="4419600" y="5943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3877" name="Oval 37"/>
          <p:cNvSpPr>
            <a:spLocks noChangeArrowheads="1"/>
          </p:cNvSpPr>
          <p:nvPr/>
        </p:nvSpPr>
        <p:spPr bwMode="auto">
          <a:xfrm>
            <a:off x="518160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3878" name="Oval 38"/>
          <p:cNvSpPr>
            <a:spLocks noChangeArrowheads="1"/>
          </p:cNvSpPr>
          <p:nvPr/>
        </p:nvSpPr>
        <p:spPr bwMode="auto">
          <a:xfrm>
            <a:off x="54864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3879" name="Oval 39"/>
          <p:cNvSpPr>
            <a:spLocks noChangeArrowheads="1"/>
          </p:cNvSpPr>
          <p:nvPr/>
        </p:nvSpPr>
        <p:spPr bwMode="auto">
          <a:xfrm>
            <a:off x="647700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3844" name="Oval 4"/>
          <p:cNvSpPr>
            <a:spLocks noChangeArrowheads="1"/>
          </p:cNvSpPr>
          <p:nvPr/>
        </p:nvSpPr>
        <p:spPr bwMode="auto">
          <a:xfrm>
            <a:off x="5486400" y="3124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3845" name="Oval 5"/>
          <p:cNvSpPr>
            <a:spLocks noChangeArrowheads="1"/>
          </p:cNvSpPr>
          <p:nvPr/>
        </p:nvSpPr>
        <p:spPr bwMode="auto">
          <a:xfrm>
            <a:off x="44958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 dirty="0"/>
              <a:t>u</a:t>
            </a:r>
          </a:p>
        </p:txBody>
      </p:sp>
      <p:sp>
        <p:nvSpPr>
          <p:cNvPr id="163846" name="Oval 6"/>
          <p:cNvSpPr>
            <a:spLocks noChangeArrowheads="1"/>
          </p:cNvSpPr>
          <p:nvPr/>
        </p:nvSpPr>
        <p:spPr bwMode="auto">
          <a:xfrm>
            <a:off x="54864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3847" name="Oval 7"/>
          <p:cNvSpPr>
            <a:spLocks noChangeArrowheads="1"/>
          </p:cNvSpPr>
          <p:nvPr/>
        </p:nvSpPr>
        <p:spPr bwMode="auto">
          <a:xfrm>
            <a:off x="647700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3848" name="Oval 8"/>
          <p:cNvSpPr>
            <a:spLocks noChangeArrowheads="1"/>
          </p:cNvSpPr>
          <p:nvPr/>
        </p:nvSpPr>
        <p:spPr bwMode="auto">
          <a:xfrm>
            <a:off x="373380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3849" name="Oval 9"/>
          <p:cNvSpPr>
            <a:spLocks noChangeArrowheads="1"/>
          </p:cNvSpPr>
          <p:nvPr/>
        </p:nvSpPr>
        <p:spPr bwMode="auto">
          <a:xfrm>
            <a:off x="518160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3850" name="Oval 10"/>
          <p:cNvSpPr>
            <a:spLocks noChangeArrowheads="1"/>
          </p:cNvSpPr>
          <p:nvPr/>
        </p:nvSpPr>
        <p:spPr bwMode="auto">
          <a:xfrm>
            <a:off x="2971800" y="5943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3851" name="Oval 11"/>
          <p:cNvSpPr>
            <a:spLocks noChangeArrowheads="1"/>
          </p:cNvSpPr>
          <p:nvPr/>
        </p:nvSpPr>
        <p:spPr bwMode="auto">
          <a:xfrm>
            <a:off x="4419600" y="5943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3880" name="Text Box 40"/>
          <p:cNvSpPr txBox="1">
            <a:spLocks noChangeArrowheads="1"/>
          </p:cNvSpPr>
          <p:nvPr/>
        </p:nvSpPr>
        <p:spPr bwMode="auto">
          <a:xfrm>
            <a:off x="5868144" y="2852936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3881" name="Text Box 41"/>
          <p:cNvSpPr txBox="1">
            <a:spLocks noChangeArrowheads="1"/>
          </p:cNvSpPr>
          <p:nvPr/>
        </p:nvSpPr>
        <p:spPr bwMode="auto">
          <a:xfrm>
            <a:off x="4476874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3882" name="Text Box 42"/>
          <p:cNvSpPr txBox="1">
            <a:spLocks noChangeArrowheads="1"/>
          </p:cNvSpPr>
          <p:nvPr/>
        </p:nvSpPr>
        <p:spPr bwMode="auto">
          <a:xfrm>
            <a:off x="3684786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3883" name="Text Box 43"/>
          <p:cNvSpPr txBox="1">
            <a:spLocks noChangeArrowheads="1"/>
          </p:cNvSpPr>
          <p:nvPr/>
        </p:nvSpPr>
        <p:spPr bwMode="auto">
          <a:xfrm>
            <a:off x="2965450" y="56388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3884" name="Text Box 44"/>
          <p:cNvSpPr txBox="1">
            <a:spLocks noChangeArrowheads="1"/>
          </p:cNvSpPr>
          <p:nvPr/>
        </p:nvSpPr>
        <p:spPr bwMode="auto">
          <a:xfrm>
            <a:off x="4692898" y="56388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3885" name="Text Box 45"/>
          <p:cNvSpPr txBox="1">
            <a:spLocks noChangeArrowheads="1"/>
          </p:cNvSpPr>
          <p:nvPr/>
        </p:nvSpPr>
        <p:spPr bwMode="auto">
          <a:xfrm>
            <a:off x="5412978" y="4572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3886" name="Text Box 46"/>
          <p:cNvSpPr txBox="1">
            <a:spLocks noChangeArrowheads="1"/>
          </p:cNvSpPr>
          <p:nvPr/>
        </p:nvSpPr>
        <p:spPr bwMode="auto">
          <a:xfrm>
            <a:off x="5724128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3887" name="Text Box 47"/>
          <p:cNvSpPr txBox="1">
            <a:spLocks noChangeArrowheads="1"/>
          </p:cNvSpPr>
          <p:nvPr/>
        </p:nvSpPr>
        <p:spPr bwMode="auto">
          <a:xfrm>
            <a:off x="6775450" y="364502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63888" name="Text Box 48"/>
          <p:cNvSpPr txBox="1">
            <a:spLocks noChangeArrowheads="1"/>
          </p:cNvSpPr>
          <p:nvPr/>
        </p:nvSpPr>
        <p:spPr bwMode="auto">
          <a:xfrm>
            <a:off x="7112000" y="492125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>
                <a:latin typeface="Courier New" pitchFamily="49" charset="0"/>
              </a:rPr>
              <a:t>dfs(t)</a:t>
            </a:r>
          </a:p>
        </p:txBody>
      </p:sp>
      <p:sp>
        <p:nvSpPr>
          <p:cNvPr id="163889" name="Line 49"/>
          <p:cNvSpPr>
            <a:spLocks noChangeShapeType="1"/>
          </p:cNvSpPr>
          <p:nvPr/>
        </p:nvSpPr>
        <p:spPr bwMode="auto">
          <a:xfrm flipV="1">
            <a:off x="5743575" y="50736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90" name="Text Box 50"/>
          <p:cNvSpPr txBox="1">
            <a:spLocks noChangeArrowheads="1"/>
          </p:cNvSpPr>
          <p:nvPr/>
        </p:nvSpPr>
        <p:spPr bwMode="auto">
          <a:xfrm>
            <a:off x="6400800" y="3276600"/>
            <a:ext cx="925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 dirty="0" err="1" smtClean="0">
                <a:latin typeface="Courier New" pitchFamily="49" charset="0"/>
              </a:rPr>
              <a:t>dfs</a:t>
            </a:r>
            <a:r>
              <a:rPr lang="en-US" altLang="zh-TW" sz="1600" b="0" dirty="0" smtClean="0">
                <a:latin typeface="Courier New" pitchFamily="49" charset="0"/>
              </a:rPr>
              <a:t>(w)</a:t>
            </a:r>
            <a:endParaRPr lang="en-US" altLang="zh-TW" sz="1600" b="0" dirty="0">
              <a:latin typeface="Courier New" pitchFamily="49" charset="0"/>
            </a:endParaRPr>
          </a:p>
        </p:txBody>
      </p:sp>
      <p:sp>
        <p:nvSpPr>
          <p:cNvPr id="163891" name="Line 51"/>
          <p:cNvSpPr>
            <a:spLocks noChangeShapeType="1"/>
          </p:cNvSpPr>
          <p:nvPr/>
        </p:nvSpPr>
        <p:spPr bwMode="auto">
          <a:xfrm flipV="1">
            <a:off x="5943600" y="3581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892" name="Text Box 52"/>
          <p:cNvSpPr txBox="1">
            <a:spLocks noChangeArrowheads="1"/>
          </p:cNvSpPr>
          <p:nvPr/>
        </p:nvSpPr>
        <p:spPr bwMode="auto">
          <a:xfrm>
            <a:off x="7467600" y="3276600"/>
            <a:ext cx="925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 dirty="0" err="1" smtClean="0">
                <a:latin typeface="Courier New" pitchFamily="49" charset="0"/>
              </a:rPr>
              <a:t>dfs</a:t>
            </a:r>
            <a:r>
              <a:rPr lang="en-US" altLang="zh-TW" sz="1600" b="0" dirty="0" smtClean="0">
                <a:latin typeface="Courier New" pitchFamily="49" charset="0"/>
              </a:rPr>
              <a:t>(x)</a:t>
            </a:r>
            <a:endParaRPr lang="en-US" altLang="zh-TW" sz="1600" b="0" dirty="0">
              <a:latin typeface="Courier New" pitchFamily="49" charset="0"/>
            </a:endParaRPr>
          </a:p>
        </p:txBody>
      </p:sp>
      <p:sp>
        <p:nvSpPr>
          <p:cNvPr id="163893" name="Line 53"/>
          <p:cNvSpPr>
            <a:spLocks noChangeShapeType="1"/>
          </p:cNvSpPr>
          <p:nvPr/>
        </p:nvSpPr>
        <p:spPr bwMode="auto">
          <a:xfrm flipV="1">
            <a:off x="7010400" y="3581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3" name="日期版面配置區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3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3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3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3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3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3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63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63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63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3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3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63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3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3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3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3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63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0" grpId="0" animBg="1"/>
      <p:bldP spid="163861" grpId="0"/>
      <p:bldP spid="163861" grpId="1"/>
      <p:bldP spid="163862" grpId="0" animBg="1"/>
      <p:bldP spid="163862" grpId="1" animBg="1"/>
      <p:bldP spid="163863" grpId="0"/>
      <p:bldP spid="163863" grpId="1"/>
      <p:bldP spid="163864" grpId="0" animBg="1"/>
      <p:bldP spid="163864" grpId="1" animBg="1"/>
      <p:bldP spid="163865" grpId="0"/>
      <p:bldP spid="163865" grpId="1"/>
      <p:bldP spid="163866" grpId="0" animBg="1"/>
      <p:bldP spid="163866" grpId="1" animBg="1"/>
      <p:bldP spid="163867" grpId="0"/>
      <p:bldP spid="163867" grpId="1"/>
      <p:bldP spid="163868" grpId="0" animBg="1"/>
      <p:bldP spid="163868" grpId="1" animBg="1"/>
      <p:bldP spid="163871" grpId="0"/>
      <p:bldP spid="163871" grpId="1"/>
      <p:bldP spid="163872" grpId="0" animBg="1"/>
      <p:bldP spid="163872" grpId="1" animBg="1"/>
      <p:bldP spid="163873" grpId="0" animBg="1"/>
      <p:bldP spid="163874" grpId="0" animBg="1"/>
      <p:bldP spid="163875" grpId="0" animBg="1"/>
      <p:bldP spid="163876" grpId="0" animBg="1"/>
      <p:bldP spid="163877" grpId="0" animBg="1"/>
      <p:bldP spid="163878" grpId="0" animBg="1"/>
      <p:bldP spid="163879" grpId="0" animBg="1"/>
      <p:bldP spid="163844" grpId="0" animBg="1"/>
      <p:bldP spid="163845" grpId="0" animBg="1"/>
      <p:bldP spid="163846" grpId="0" animBg="1"/>
      <p:bldP spid="163847" grpId="0" animBg="1"/>
      <p:bldP spid="163848" grpId="0" animBg="1"/>
      <p:bldP spid="163849" grpId="0" animBg="1"/>
      <p:bldP spid="163850" grpId="0" animBg="1"/>
      <p:bldP spid="163851" grpId="0" animBg="1"/>
      <p:bldP spid="163880" grpId="0"/>
      <p:bldP spid="163881" grpId="0"/>
      <p:bldP spid="163882" grpId="0"/>
      <p:bldP spid="163883" grpId="0"/>
      <p:bldP spid="163884" grpId="0"/>
      <p:bldP spid="163885" grpId="0"/>
      <p:bldP spid="163886" grpId="0"/>
      <p:bldP spid="163887" grpId="0"/>
      <p:bldP spid="163888" grpId="0"/>
      <p:bldP spid="163888" grpId="1"/>
      <p:bldP spid="163889" grpId="0" animBg="1"/>
      <p:bldP spid="163889" grpId="1" animBg="1"/>
      <p:bldP spid="163890" grpId="0"/>
      <p:bldP spid="163890" grpId="1"/>
      <p:bldP spid="163891" grpId="0" animBg="1"/>
      <p:bldP spid="163891" grpId="1" animBg="1"/>
      <p:bldP spid="163892" grpId="0"/>
      <p:bldP spid="163892" grpId="1"/>
      <p:bldP spid="163893" grpId="0" animBg="1"/>
      <p:bldP spid="16389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EE2FA-AE37-426E-8DC8-2C139C8D4D37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3/7)</a:t>
            </a:r>
            <a:endParaRPr lang="zh-TW" altLang="en-US" dirty="0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600" dirty="0" smtClean="0"/>
              <a:t>DFS is a </a:t>
            </a:r>
            <a:r>
              <a:rPr lang="en-US" altLang="zh-TW" sz="2600" i="1" dirty="0">
                <a:latin typeface="Times"/>
              </a:rPr>
              <a:t>“</a:t>
            </a:r>
            <a:r>
              <a:rPr lang="en-US" altLang="zh-TW" sz="2600" b="1" i="1" dirty="0"/>
              <a:t>last visited, first explored</a:t>
            </a:r>
            <a:r>
              <a:rPr lang="en-US" altLang="zh-TW" sz="2600" b="1" i="1" dirty="0">
                <a:latin typeface="Times"/>
              </a:rPr>
              <a:t>”</a:t>
            </a:r>
            <a:r>
              <a:rPr lang="en-US" altLang="zh-TW" sz="2600" dirty="0"/>
              <a:t> strategy.</a:t>
            </a:r>
          </a:p>
          <a:p>
            <a:r>
              <a:rPr lang="en-US" altLang="zh-TW" sz="2600" dirty="0" smtClean="0"/>
              <a:t>It has </a:t>
            </a:r>
            <a:r>
              <a:rPr lang="en-US" altLang="zh-TW" sz="2600" dirty="0"/>
              <a:t>an </a:t>
            </a:r>
            <a:r>
              <a:rPr lang="en-US" altLang="zh-TW" sz="2600" b="1" dirty="0"/>
              <a:t>iterative</a:t>
            </a:r>
            <a:r>
              <a:rPr lang="en-US" altLang="zh-TW" sz="2600" dirty="0"/>
              <a:t> form that uses a </a:t>
            </a:r>
            <a:r>
              <a:rPr lang="en-US" altLang="zh-TW" sz="2600" b="1" dirty="0"/>
              <a:t>stack</a:t>
            </a:r>
            <a:r>
              <a:rPr lang="en-US" altLang="zh-TW" sz="2600" dirty="0"/>
              <a:t>.</a:t>
            </a:r>
          </a:p>
          <a:p>
            <a:endParaRPr lang="zh-TW" altLang="en-US" sz="260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925016" y="2204864"/>
            <a:ext cx="7391400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dfs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s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s.isEmpty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())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no unvisited vertices are 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vertex on the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top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of the stack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s.pop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itchFamily="49" charset="0"/>
              </a:rPr>
              <a:t>Backtrack</a:t>
            </a:r>
            <a:endParaRPr lang="en-US" altLang="zh-TW" b="0" i="1" dirty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Select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   the vertex on the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top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of the stack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BE19B-62C5-4DD4-BDF0-D9A8539D5ADC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</a:t>
            </a:r>
            <a:r>
              <a:rPr lang="en-US" altLang="zh-TW" dirty="0"/>
              <a:t>(</a:t>
            </a:r>
            <a:r>
              <a:rPr lang="en-US" altLang="zh-TW" dirty="0" smtClean="0"/>
              <a:t>4/7)</a:t>
            </a:r>
            <a:endParaRPr lang="zh-TW" altLang="en-US" dirty="0"/>
          </a:p>
        </p:txBody>
      </p:sp>
      <p:cxnSp>
        <p:nvCxnSpPr>
          <p:cNvPr id="165893" name="AutoShape 5"/>
          <p:cNvCxnSpPr>
            <a:cxnSpLocks noChangeShapeType="1"/>
            <a:stCxn id="165910" idx="4"/>
            <a:endCxn id="165912" idx="0"/>
          </p:cNvCxnSpPr>
          <p:nvPr/>
        </p:nvCxnSpPr>
        <p:spPr bwMode="auto">
          <a:xfrm>
            <a:off x="3994150" y="26670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4" name="AutoShape 6"/>
          <p:cNvCxnSpPr>
            <a:cxnSpLocks noChangeShapeType="1"/>
            <a:stCxn id="165910" idx="3"/>
            <a:endCxn id="165911" idx="7"/>
          </p:cNvCxnSpPr>
          <p:nvPr/>
        </p:nvCxnSpPr>
        <p:spPr bwMode="auto">
          <a:xfrm flipH="1">
            <a:off x="3192463" y="26003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5" name="AutoShape 7"/>
          <p:cNvCxnSpPr>
            <a:cxnSpLocks noChangeShapeType="1"/>
            <a:stCxn id="165910" idx="5"/>
            <a:endCxn id="165913" idx="1"/>
          </p:cNvCxnSpPr>
          <p:nvPr/>
        </p:nvCxnSpPr>
        <p:spPr bwMode="auto">
          <a:xfrm>
            <a:off x="4183063" y="2600325"/>
            <a:ext cx="5365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6" name="AutoShape 8"/>
          <p:cNvCxnSpPr>
            <a:cxnSpLocks noChangeShapeType="1"/>
            <a:stCxn id="165911" idx="3"/>
            <a:endCxn id="165914" idx="7"/>
          </p:cNvCxnSpPr>
          <p:nvPr/>
        </p:nvCxnSpPr>
        <p:spPr bwMode="auto">
          <a:xfrm flipH="1">
            <a:off x="2354263" y="3438525"/>
            <a:ext cx="4603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7" name="AutoShape 9"/>
          <p:cNvCxnSpPr>
            <a:cxnSpLocks noChangeShapeType="1"/>
            <a:stCxn id="165911" idx="5"/>
            <a:endCxn id="165915" idx="1"/>
          </p:cNvCxnSpPr>
          <p:nvPr/>
        </p:nvCxnSpPr>
        <p:spPr bwMode="auto">
          <a:xfrm>
            <a:off x="3192463" y="3438525"/>
            <a:ext cx="2317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8" name="AutoShape 10"/>
          <p:cNvCxnSpPr>
            <a:cxnSpLocks noChangeShapeType="1"/>
            <a:stCxn id="165914" idx="3"/>
            <a:endCxn id="165916" idx="7"/>
          </p:cNvCxnSpPr>
          <p:nvPr/>
        </p:nvCxnSpPr>
        <p:spPr bwMode="auto">
          <a:xfrm flipH="1">
            <a:off x="1592263" y="43529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5899" name="AutoShape 11"/>
          <p:cNvCxnSpPr>
            <a:cxnSpLocks noChangeShapeType="1"/>
            <a:stCxn id="165914" idx="5"/>
            <a:endCxn id="165917" idx="1"/>
          </p:cNvCxnSpPr>
          <p:nvPr/>
        </p:nvCxnSpPr>
        <p:spPr bwMode="auto">
          <a:xfrm>
            <a:off x="2354263" y="43529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5900" name="Oval 12"/>
          <p:cNvSpPr>
            <a:spLocks noChangeArrowheads="1"/>
          </p:cNvSpPr>
          <p:nvPr/>
        </p:nvSpPr>
        <p:spPr bwMode="auto">
          <a:xfrm>
            <a:off x="3727450" y="2209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5903" name="Oval 15"/>
          <p:cNvSpPr>
            <a:spLocks noChangeArrowheads="1"/>
          </p:cNvSpPr>
          <p:nvPr/>
        </p:nvSpPr>
        <p:spPr bwMode="auto">
          <a:xfrm>
            <a:off x="27368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5904" name="Oval 16"/>
          <p:cNvSpPr>
            <a:spLocks noChangeArrowheads="1"/>
          </p:cNvSpPr>
          <p:nvPr/>
        </p:nvSpPr>
        <p:spPr bwMode="auto">
          <a:xfrm>
            <a:off x="189865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5905" name="Oval 17"/>
          <p:cNvSpPr>
            <a:spLocks noChangeArrowheads="1"/>
          </p:cNvSpPr>
          <p:nvPr/>
        </p:nvSpPr>
        <p:spPr bwMode="auto">
          <a:xfrm>
            <a:off x="1136650" y="5029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5906" name="Oval 18"/>
          <p:cNvSpPr>
            <a:spLocks noChangeArrowheads="1"/>
          </p:cNvSpPr>
          <p:nvPr/>
        </p:nvSpPr>
        <p:spPr bwMode="auto">
          <a:xfrm>
            <a:off x="2660650" y="50292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5907" name="Oval 19"/>
          <p:cNvSpPr>
            <a:spLocks noChangeArrowheads="1"/>
          </p:cNvSpPr>
          <p:nvPr/>
        </p:nvSpPr>
        <p:spPr bwMode="auto">
          <a:xfrm>
            <a:off x="3346450" y="3962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5908" name="Oval 20"/>
          <p:cNvSpPr>
            <a:spLocks noChangeArrowheads="1"/>
          </p:cNvSpPr>
          <p:nvPr/>
        </p:nvSpPr>
        <p:spPr bwMode="auto">
          <a:xfrm>
            <a:off x="37274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5909" name="Oval 21"/>
          <p:cNvSpPr>
            <a:spLocks noChangeArrowheads="1"/>
          </p:cNvSpPr>
          <p:nvPr/>
        </p:nvSpPr>
        <p:spPr bwMode="auto">
          <a:xfrm>
            <a:off x="4641850" y="3048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5910" name="Oval 22"/>
          <p:cNvSpPr>
            <a:spLocks noChangeArrowheads="1"/>
          </p:cNvSpPr>
          <p:nvPr/>
        </p:nvSpPr>
        <p:spPr bwMode="auto">
          <a:xfrm>
            <a:off x="3727450" y="2209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165911" name="Oval 23"/>
          <p:cNvSpPr>
            <a:spLocks noChangeArrowheads="1"/>
          </p:cNvSpPr>
          <p:nvPr/>
        </p:nvSpPr>
        <p:spPr bwMode="auto">
          <a:xfrm>
            <a:off x="27368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165912" name="Oval 24"/>
          <p:cNvSpPr>
            <a:spLocks noChangeArrowheads="1"/>
          </p:cNvSpPr>
          <p:nvPr/>
        </p:nvSpPr>
        <p:spPr bwMode="auto">
          <a:xfrm>
            <a:off x="37274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165913" name="Oval 25"/>
          <p:cNvSpPr>
            <a:spLocks noChangeArrowheads="1"/>
          </p:cNvSpPr>
          <p:nvPr/>
        </p:nvSpPr>
        <p:spPr bwMode="auto">
          <a:xfrm>
            <a:off x="4641850" y="3048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165914" name="Oval 26"/>
          <p:cNvSpPr>
            <a:spLocks noChangeArrowheads="1"/>
          </p:cNvSpPr>
          <p:nvPr/>
        </p:nvSpPr>
        <p:spPr bwMode="auto">
          <a:xfrm>
            <a:off x="189865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165915" name="Oval 27"/>
          <p:cNvSpPr>
            <a:spLocks noChangeArrowheads="1"/>
          </p:cNvSpPr>
          <p:nvPr/>
        </p:nvSpPr>
        <p:spPr bwMode="auto">
          <a:xfrm>
            <a:off x="3346450" y="3962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165916" name="Oval 28"/>
          <p:cNvSpPr>
            <a:spLocks noChangeArrowheads="1"/>
          </p:cNvSpPr>
          <p:nvPr/>
        </p:nvSpPr>
        <p:spPr bwMode="auto">
          <a:xfrm>
            <a:off x="1136650" y="5029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165917" name="Oval 29"/>
          <p:cNvSpPr>
            <a:spLocks noChangeArrowheads="1"/>
          </p:cNvSpPr>
          <p:nvPr/>
        </p:nvSpPr>
        <p:spPr bwMode="auto">
          <a:xfrm>
            <a:off x="2660650" y="50292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165918" name="Text Box 30"/>
          <p:cNvSpPr txBox="1">
            <a:spLocks noChangeArrowheads="1"/>
          </p:cNvSpPr>
          <p:nvPr/>
        </p:nvSpPr>
        <p:spPr bwMode="auto">
          <a:xfrm>
            <a:off x="4067944" y="1916832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19" name="Text Box 31"/>
          <p:cNvSpPr txBox="1">
            <a:spLocks noChangeArrowheads="1"/>
          </p:cNvSpPr>
          <p:nvPr/>
        </p:nvSpPr>
        <p:spPr bwMode="auto">
          <a:xfrm>
            <a:off x="2676674" y="27809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5920" name="Text Box 32"/>
          <p:cNvSpPr txBox="1">
            <a:spLocks noChangeArrowheads="1"/>
          </p:cNvSpPr>
          <p:nvPr/>
        </p:nvSpPr>
        <p:spPr bwMode="auto">
          <a:xfrm>
            <a:off x="1812578" y="370026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5921" name="Text Box 33"/>
          <p:cNvSpPr txBox="1">
            <a:spLocks noChangeArrowheads="1"/>
          </p:cNvSpPr>
          <p:nvPr/>
        </p:nvSpPr>
        <p:spPr bwMode="auto">
          <a:xfrm>
            <a:off x="1043608" y="472514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5922" name="Text Box 34"/>
          <p:cNvSpPr txBox="1">
            <a:spLocks noChangeArrowheads="1"/>
          </p:cNvSpPr>
          <p:nvPr/>
        </p:nvSpPr>
        <p:spPr bwMode="auto">
          <a:xfrm>
            <a:off x="2964706" y="4725144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5923" name="Text Box 35"/>
          <p:cNvSpPr txBox="1">
            <a:spLocks noChangeArrowheads="1"/>
          </p:cNvSpPr>
          <p:nvPr/>
        </p:nvSpPr>
        <p:spPr bwMode="auto">
          <a:xfrm>
            <a:off x="3575050" y="36576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5924" name="Text Box 36"/>
          <p:cNvSpPr txBox="1">
            <a:spLocks noChangeArrowheads="1"/>
          </p:cNvSpPr>
          <p:nvPr/>
        </p:nvSpPr>
        <p:spPr bwMode="auto">
          <a:xfrm>
            <a:off x="4067944" y="27809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5925" name="Text Box 37"/>
          <p:cNvSpPr txBox="1">
            <a:spLocks noChangeArrowheads="1"/>
          </p:cNvSpPr>
          <p:nvPr/>
        </p:nvSpPr>
        <p:spPr bwMode="auto">
          <a:xfrm>
            <a:off x="4932040" y="276416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65933" name="Rectangle 45"/>
          <p:cNvSpPr>
            <a:spLocks noChangeArrowheads="1"/>
          </p:cNvSpPr>
          <p:nvPr/>
        </p:nvSpPr>
        <p:spPr bwMode="auto">
          <a:xfrm>
            <a:off x="6035675" y="2971800"/>
            <a:ext cx="6096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5934" name="Text Box 46"/>
          <p:cNvSpPr txBox="1">
            <a:spLocks noChangeArrowheads="1"/>
          </p:cNvSpPr>
          <p:nvPr/>
        </p:nvSpPr>
        <p:spPr bwMode="auto">
          <a:xfrm>
            <a:off x="6188075" y="4114800"/>
            <a:ext cx="2889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v</a:t>
            </a:r>
          </a:p>
        </p:txBody>
      </p:sp>
      <p:sp>
        <p:nvSpPr>
          <p:cNvPr id="165935" name="Text Box 47"/>
          <p:cNvSpPr txBox="1">
            <a:spLocks noChangeArrowheads="1"/>
          </p:cNvSpPr>
          <p:nvPr/>
        </p:nvSpPr>
        <p:spPr bwMode="auto">
          <a:xfrm>
            <a:off x="6188075" y="3886200"/>
            <a:ext cx="2968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u</a:t>
            </a:r>
          </a:p>
        </p:txBody>
      </p:sp>
      <p:sp>
        <p:nvSpPr>
          <p:cNvPr id="165936" name="Text Box 48"/>
          <p:cNvSpPr txBox="1">
            <a:spLocks noChangeArrowheads="1"/>
          </p:cNvSpPr>
          <p:nvPr/>
        </p:nvSpPr>
        <p:spPr bwMode="auto">
          <a:xfrm>
            <a:off x="6188075" y="3643313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</a:t>
            </a:r>
          </a:p>
        </p:txBody>
      </p:sp>
      <p:sp>
        <p:nvSpPr>
          <p:cNvPr id="165937" name="Text Box 49"/>
          <p:cNvSpPr txBox="1">
            <a:spLocks noChangeArrowheads="1"/>
          </p:cNvSpPr>
          <p:nvPr/>
        </p:nvSpPr>
        <p:spPr bwMode="auto">
          <a:xfrm>
            <a:off x="6188075" y="3414713"/>
            <a:ext cx="26035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</a:t>
            </a:r>
          </a:p>
        </p:txBody>
      </p:sp>
      <p:sp>
        <p:nvSpPr>
          <p:cNvPr id="165938" name="Text Box 50"/>
          <p:cNvSpPr txBox="1">
            <a:spLocks noChangeArrowheads="1"/>
          </p:cNvSpPr>
          <p:nvPr/>
        </p:nvSpPr>
        <p:spPr bwMode="auto">
          <a:xfrm>
            <a:off x="6188075" y="3414713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</a:t>
            </a:r>
          </a:p>
        </p:txBody>
      </p:sp>
      <p:sp>
        <p:nvSpPr>
          <p:cNvPr id="165939" name="Text Box 51"/>
          <p:cNvSpPr txBox="1">
            <a:spLocks noChangeArrowheads="1"/>
          </p:cNvSpPr>
          <p:nvPr/>
        </p:nvSpPr>
        <p:spPr bwMode="auto">
          <a:xfrm>
            <a:off x="6188075" y="3657600"/>
            <a:ext cx="25400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t</a:t>
            </a:r>
          </a:p>
        </p:txBody>
      </p:sp>
      <p:sp>
        <p:nvSpPr>
          <p:cNvPr id="165940" name="Text Box 52"/>
          <p:cNvSpPr txBox="1">
            <a:spLocks noChangeArrowheads="1"/>
          </p:cNvSpPr>
          <p:nvPr/>
        </p:nvSpPr>
        <p:spPr bwMode="auto">
          <a:xfrm>
            <a:off x="6188075" y="3886200"/>
            <a:ext cx="330200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w</a:t>
            </a:r>
          </a:p>
        </p:txBody>
      </p:sp>
      <p:sp>
        <p:nvSpPr>
          <p:cNvPr id="165941" name="Text Box 53"/>
          <p:cNvSpPr txBox="1">
            <a:spLocks noChangeArrowheads="1"/>
          </p:cNvSpPr>
          <p:nvPr/>
        </p:nvSpPr>
        <p:spPr bwMode="auto">
          <a:xfrm>
            <a:off x="6188075" y="3886200"/>
            <a:ext cx="2889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x</a:t>
            </a:r>
          </a:p>
        </p:txBody>
      </p:sp>
      <p:sp>
        <p:nvSpPr>
          <p:cNvPr id="165942" name="Text Box 54"/>
          <p:cNvSpPr txBox="1">
            <a:spLocks noChangeArrowheads="1"/>
          </p:cNvSpPr>
          <p:nvPr/>
        </p:nvSpPr>
        <p:spPr bwMode="auto">
          <a:xfrm>
            <a:off x="6019800" y="46482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165943" name="Text Box 55"/>
          <p:cNvSpPr txBox="1">
            <a:spLocks noChangeArrowheads="1"/>
          </p:cNvSpPr>
          <p:nvPr/>
        </p:nvSpPr>
        <p:spPr bwMode="auto">
          <a:xfrm>
            <a:off x="1212850" y="2260600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/>
              <a:t>dfs(v)</a:t>
            </a:r>
          </a:p>
        </p:txBody>
      </p:sp>
      <p:sp>
        <p:nvSpPr>
          <p:cNvPr id="165944" name="Line 56"/>
          <p:cNvSpPr>
            <a:spLocks noChangeShapeType="1"/>
          </p:cNvSpPr>
          <p:nvPr/>
        </p:nvSpPr>
        <p:spPr bwMode="auto">
          <a:xfrm>
            <a:off x="1974850" y="24384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59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59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5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5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59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65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65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659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6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5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00" grpId="0" animBg="1"/>
      <p:bldP spid="165903" grpId="0" animBg="1"/>
      <p:bldP spid="165904" grpId="0" animBg="1"/>
      <p:bldP spid="165905" grpId="0" animBg="1"/>
      <p:bldP spid="165906" grpId="0" animBg="1"/>
      <p:bldP spid="165907" grpId="0" animBg="1"/>
      <p:bldP spid="165908" grpId="0" animBg="1"/>
      <p:bldP spid="165909" grpId="0" animBg="1"/>
      <p:bldP spid="165910" grpId="0" animBg="1"/>
      <p:bldP spid="165911" grpId="0" animBg="1"/>
      <p:bldP spid="165912" grpId="0" animBg="1"/>
      <p:bldP spid="165913" grpId="0" animBg="1"/>
      <p:bldP spid="165914" grpId="0" animBg="1"/>
      <p:bldP spid="165915" grpId="0" animBg="1"/>
      <p:bldP spid="165916" grpId="0" animBg="1"/>
      <p:bldP spid="165917" grpId="0" animBg="1"/>
      <p:bldP spid="165918" grpId="0"/>
      <p:bldP spid="165919" grpId="0"/>
      <p:bldP spid="165920" grpId="0"/>
      <p:bldP spid="165921" grpId="0"/>
      <p:bldP spid="165922" grpId="0"/>
      <p:bldP spid="165923" grpId="0"/>
      <p:bldP spid="165924" grpId="0"/>
      <p:bldP spid="165925" grpId="0"/>
      <p:bldP spid="165933" grpId="0" animBg="1"/>
      <p:bldP spid="165934" grpId="0" animBg="1"/>
      <p:bldP spid="165934" grpId="1" animBg="1"/>
      <p:bldP spid="165935" grpId="0" animBg="1"/>
      <p:bldP spid="165935" grpId="1" animBg="1"/>
      <p:bldP spid="165936" grpId="0" animBg="1"/>
      <p:bldP spid="165936" grpId="1" animBg="1"/>
      <p:bldP spid="165937" grpId="0" animBg="1"/>
      <p:bldP spid="165937" grpId="1" animBg="1"/>
      <p:bldP spid="165938" grpId="0" animBg="1"/>
      <p:bldP spid="165938" grpId="1" animBg="1"/>
      <p:bldP spid="165939" grpId="0" animBg="1"/>
      <p:bldP spid="165939" grpId="1" animBg="1"/>
      <p:bldP spid="165940" grpId="0" animBg="1"/>
      <p:bldP spid="165940" grpId="1" animBg="1"/>
      <p:bldP spid="165941" grpId="0" animBg="1"/>
      <p:bldP spid="165941" grpId="1" animBg="1"/>
      <p:bldP spid="165942" grpId="0"/>
      <p:bldP spid="165943" grpId="0"/>
      <p:bldP spid="165943" grpId="1"/>
      <p:bldP spid="165944" grpId="0" animBg="1"/>
      <p:bldP spid="16594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(5/7)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955752" y="5085184"/>
            <a:ext cx="341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connected graph with cycles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(6/7)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2051720" y="5291916"/>
            <a:ext cx="533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depth-first traversal of the graph in Figure 20-11</a:t>
            </a:r>
            <a:endParaRPr lang="zh-TW" altLang="en-US" dirty="0"/>
          </a:p>
        </p:txBody>
      </p:sp>
      <p:sp>
        <p:nvSpPr>
          <p:cNvPr id="13" name="橢圓 12"/>
          <p:cNvSpPr/>
          <p:nvPr/>
        </p:nvSpPr>
        <p:spPr bwMode="auto">
          <a:xfrm>
            <a:off x="2555776" y="20608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3995936" y="1916832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4139952" y="306896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5220072" y="242088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3347864" y="436510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8" name="橢圓 17"/>
          <p:cNvSpPr/>
          <p:nvPr/>
        </p:nvSpPr>
        <p:spPr bwMode="auto">
          <a:xfrm>
            <a:off x="1835696" y="292494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9" name="橢圓 18"/>
          <p:cNvSpPr/>
          <p:nvPr/>
        </p:nvSpPr>
        <p:spPr bwMode="auto">
          <a:xfrm>
            <a:off x="4572000" y="38610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0" name="橢圓 19"/>
          <p:cNvSpPr/>
          <p:nvPr/>
        </p:nvSpPr>
        <p:spPr bwMode="auto">
          <a:xfrm>
            <a:off x="5868144" y="342900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1" name="橢圓 20"/>
          <p:cNvSpPr/>
          <p:nvPr/>
        </p:nvSpPr>
        <p:spPr bwMode="auto">
          <a:xfrm>
            <a:off x="6732240" y="278092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/>
          <p:nvPr/>
        </p:nvCxnSpPr>
        <p:spPr bwMode="auto">
          <a:xfrm flipV="1">
            <a:off x="3131840" y="2204864"/>
            <a:ext cx="1008112" cy="7200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6" name="直線接點 25"/>
          <p:cNvCxnSpPr/>
          <p:nvPr/>
        </p:nvCxnSpPr>
        <p:spPr bwMode="auto">
          <a:xfrm>
            <a:off x="4572000" y="2276872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8" name="直線接點 27"/>
          <p:cNvCxnSpPr/>
          <p:nvPr/>
        </p:nvCxnSpPr>
        <p:spPr bwMode="auto">
          <a:xfrm>
            <a:off x="5652120" y="2852936"/>
            <a:ext cx="432048" cy="72008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3" name="直線接點 32"/>
          <p:cNvCxnSpPr/>
          <p:nvPr/>
        </p:nvCxnSpPr>
        <p:spPr bwMode="auto">
          <a:xfrm flipH="1">
            <a:off x="5004048" y="3789040"/>
            <a:ext cx="936104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6" name="直線接點 35"/>
          <p:cNvCxnSpPr/>
          <p:nvPr/>
        </p:nvCxnSpPr>
        <p:spPr bwMode="auto">
          <a:xfrm flipH="1" flipV="1">
            <a:off x="4572000" y="3501008"/>
            <a:ext cx="216024" cy="43204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39" name="直線接點 38"/>
          <p:cNvCxnSpPr/>
          <p:nvPr/>
        </p:nvCxnSpPr>
        <p:spPr bwMode="auto">
          <a:xfrm flipH="1">
            <a:off x="3851920" y="4221088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2" name="直線接點 41"/>
          <p:cNvCxnSpPr/>
          <p:nvPr/>
        </p:nvCxnSpPr>
        <p:spPr bwMode="auto">
          <a:xfrm flipV="1">
            <a:off x="6372200" y="3140968"/>
            <a:ext cx="576064" cy="432048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6" name="直線接點 45"/>
          <p:cNvCxnSpPr/>
          <p:nvPr/>
        </p:nvCxnSpPr>
        <p:spPr bwMode="auto">
          <a:xfrm flipH="1">
            <a:off x="2267744" y="2492896"/>
            <a:ext cx="504056" cy="576064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sp>
        <p:nvSpPr>
          <p:cNvPr id="27" name="文字方塊 26"/>
          <p:cNvSpPr txBox="1"/>
          <p:nvPr/>
        </p:nvSpPr>
        <p:spPr>
          <a:xfrm>
            <a:off x="2915816" y="17728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4355976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627246" y="21235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6347326" y="37890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5051182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499992" y="2780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827046" y="48598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7211422" y="3212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691680" y="26996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7" grpId="0"/>
      <p:bldP spid="29" grpId="0"/>
      <p:bldP spid="30" grpId="0"/>
      <p:bldP spid="31" grpId="0"/>
      <p:bldP spid="32" grpId="0"/>
      <p:bldP spid="34" grpId="0"/>
      <p:bldP spid="35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DFS Traversal (7/7)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2051720" y="5867980"/>
            <a:ext cx="533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depth-first traversal of the graph in Figure 20-11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273" r="3273"/>
          <a:stretch>
            <a:fillRect/>
          </a:stretch>
        </p:blipFill>
        <p:spPr bwMode="auto">
          <a:xfrm>
            <a:off x="467545" y="1239484"/>
            <a:ext cx="4608512" cy="456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l="5289" r="4378"/>
          <a:stretch>
            <a:fillRect/>
          </a:stretch>
        </p:blipFill>
        <p:spPr bwMode="auto">
          <a:xfrm>
            <a:off x="5004048" y="2306065"/>
            <a:ext cx="3670470" cy="364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963" y="0"/>
            <a:ext cx="4325037" cy="242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21D2-7DB8-4486-8063-D928D2B65713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</a:t>
            </a:r>
            <a:r>
              <a:rPr lang="en-US" altLang="zh-TW" dirty="0"/>
              <a:t>(</a:t>
            </a:r>
            <a:r>
              <a:rPr lang="en-US" altLang="zh-TW" dirty="0" smtClean="0"/>
              <a:t>1/4)</a:t>
            </a:r>
            <a:endParaRPr lang="en-US" altLang="zh-TW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BFS visits </a:t>
            </a:r>
            <a:r>
              <a:rPr lang="en-US" altLang="zh-TW" sz="2800" b="1" dirty="0"/>
              <a:t>every</a:t>
            </a:r>
            <a:r>
              <a:rPr lang="en-US" altLang="zh-TW" sz="2800" dirty="0"/>
              <a:t> vertex adjacent to a vertex </a:t>
            </a:r>
            <a:r>
              <a:rPr lang="en-US" altLang="zh-TW" sz="2800" i="1" dirty="0"/>
              <a:t>v</a:t>
            </a:r>
            <a:r>
              <a:rPr lang="en-US" altLang="zh-TW" sz="2800" dirty="0"/>
              <a:t> that it can before visiting any other vertex.</a:t>
            </a:r>
          </a:p>
          <a:p>
            <a:r>
              <a:rPr lang="en-US" altLang="zh-TW" sz="2800" dirty="0" smtClean="0"/>
              <a:t>It is a </a:t>
            </a:r>
            <a:r>
              <a:rPr lang="en-US" altLang="zh-TW" sz="2800" dirty="0">
                <a:latin typeface="Times"/>
              </a:rPr>
              <a:t>“</a:t>
            </a:r>
            <a:r>
              <a:rPr lang="en-US" altLang="zh-TW" sz="2800" b="1" i="1" dirty="0"/>
              <a:t>first visited, first explored</a:t>
            </a:r>
            <a:r>
              <a:rPr lang="en-US" altLang="zh-TW" sz="2800" dirty="0">
                <a:latin typeface="Times"/>
              </a:rPr>
              <a:t>”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strategy, and can be implemented in an </a:t>
            </a:r>
            <a:r>
              <a:rPr lang="en-US" altLang="zh-TW" sz="2800" dirty="0"/>
              <a:t>iterative </a:t>
            </a:r>
            <a:r>
              <a:rPr lang="en-US" altLang="zh-TW" sz="2800" dirty="0" smtClean="0"/>
              <a:t>form, using </a:t>
            </a:r>
            <a:r>
              <a:rPr lang="en-US" altLang="zh-TW" sz="2800" dirty="0"/>
              <a:t>a </a:t>
            </a:r>
            <a:r>
              <a:rPr lang="en-US" altLang="zh-TW" sz="2800" b="1" dirty="0"/>
              <a:t>queue</a:t>
            </a:r>
            <a:r>
              <a:rPr lang="en-US" altLang="zh-TW" sz="2800" dirty="0"/>
              <a:t>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925016" y="3192065"/>
            <a:ext cx="7391400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bfs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q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q.enqueue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q.isEmpty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()) { 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w = </a:t>
            </a:r>
            <a:r>
              <a:rPr lang="en-US" altLang="zh-TW" b="0" smtClean="0">
                <a:solidFill>
                  <a:srgbClr val="0070C0"/>
                </a:solidFill>
                <a:latin typeface="Lucida Sans Typewriter" pitchFamily="49" charset="0"/>
              </a:rPr>
              <a:t>q.peekFront()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q.dequeue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each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w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q.enqueue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E1AE-5E44-4219-8810-87B02FE622DB}" type="slidenum">
              <a:rPr lang="zh-TW" altLang="en-US"/>
              <a:pPr/>
              <a:t>36</a:t>
            </a:fld>
            <a:endParaRPr lang="en-US" altLang="zh-TW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(2/4)</a:t>
            </a:r>
            <a:endParaRPr lang="en-US" altLang="zh-TW" dirty="0"/>
          </a:p>
        </p:txBody>
      </p:sp>
      <p:cxnSp>
        <p:nvCxnSpPr>
          <p:cNvPr id="49162" name="AutoShape 10"/>
          <p:cNvCxnSpPr>
            <a:cxnSpLocks noChangeShapeType="1"/>
            <a:stCxn id="49177" idx="4"/>
            <a:endCxn id="49179" idx="0"/>
          </p:cNvCxnSpPr>
          <p:nvPr/>
        </p:nvCxnSpPr>
        <p:spPr bwMode="auto">
          <a:xfrm>
            <a:off x="4878660" y="25146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3" name="AutoShape 11"/>
          <p:cNvCxnSpPr>
            <a:cxnSpLocks noChangeShapeType="1"/>
            <a:stCxn id="49177" idx="3"/>
            <a:endCxn id="49178" idx="7"/>
          </p:cNvCxnSpPr>
          <p:nvPr/>
        </p:nvCxnSpPr>
        <p:spPr bwMode="auto">
          <a:xfrm flipH="1">
            <a:off x="4076973" y="2447925"/>
            <a:ext cx="6127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4" name="AutoShape 12"/>
          <p:cNvCxnSpPr>
            <a:cxnSpLocks noChangeShapeType="1"/>
            <a:stCxn id="49177" idx="5"/>
            <a:endCxn id="49180" idx="1"/>
          </p:cNvCxnSpPr>
          <p:nvPr/>
        </p:nvCxnSpPr>
        <p:spPr bwMode="auto">
          <a:xfrm>
            <a:off x="5067573" y="2447925"/>
            <a:ext cx="536575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5" name="AutoShape 13"/>
          <p:cNvCxnSpPr>
            <a:cxnSpLocks noChangeShapeType="1"/>
            <a:stCxn id="49178" idx="3"/>
            <a:endCxn id="49181" idx="7"/>
          </p:cNvCxnSpPr>
          <p:nvPr/>
        </p:nvCxnSpPr>
        <p:spPr bwMode="auto">
          <a:xfrm flipH="1">
            <a:off x="3238773" y="3286125"/>
            <a:ext cx="4603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6" name="AutoShape 14"/>
          <p:cNvCxnSpPr>
            <a:cxnSpLocks noChangeShapeType="1"/>
            <a:stCxn id="49178" idx="5"/>
            <a:endCxn id="49182" idx="1"/>
          </p:cNvCxnSpPr>
          <p:nvPr/>
        </p:nvCxnSpPr>
        <p:spPr bwMode="auto">
          <a:xfrm>
            <a:off x="4076973" y="3286125"/>
            <a:ext cx="2317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7" name="AutoShape 15"/>
          <p:cNvCxnSpPr>
            <a:cxnSpLocks noChangeShapeType="1"/>
            <a:stCxn id="49181" idx="3"/>
            <a:endCxn id="49183" idx="7"/>
          </p:cNvCxnSpPr>
          <p:nvPr/>
        </p:nvCxnSpPr>
        <p:spPr bwMode="auto">
          <a:xfrm flipH="1">
            <a:off x="2476773" y="42005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168" name="AutoShape 16"/>
          <p:cNvCxnSpPr>
            <a:cxnSpLocks noChangeShapeType="1"/>
            <a:stCxn id="49181" idx="5"/>
            <a:endCxn id="49184" idx="1"/>
          </p:cNvCxnSpPr>
          <p:nvPr/>
        </p:nvCxnSpPr>
        <p:spPr bwMode="auto">
          <a:xfrm>
            <a:off x="3238773" y="4200525"/>
            <a:ext cx="384175" cy="742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9169" name="Oval 17"/>
          <p:cNvSpPr>
            <a:spLocks noChangeArrowheads="1"/>
          </p:cNvSpPr>
          <p:nvPr/>
        </p:nvSpPr>
        <p:spPr bwMode="auto">
          <a:xfrm>
            <a:off x="4611960" y="20574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49170" name="Oval 18"/>
          <p:cNvSpPr>
            <a:spLocks noChangeArrowheads="1"/>
          </p:cNvSpPr>
          <p:nvPr/>
        </p:nvSpPr>
        <p:spPr bwMode="auto">
          <a:xfrm>
            <a:off x="36213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49171" name="Oval 19"/>
          <p:cNvSpPr>
            <a:spLocks noChangeArrowheads="1"/>
          </p:cNvSpPr>
          <p:nvPr/>
        </p:nvSpPr>
        <p:spPr bwMode="auto">
          <a:xfrm>
            <a:off x="2783160" y="3810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49172" name="Oval 20"/>
          <p:cNvSpPr>
            <a:spLocks noChangeArrowheads="1"/>
          </p:cNvSpPr>
          <p:nvPr/>
        </p:nvSpPr>
        <p:spPr bwMode="auto">
          <a:xfrm>
            <a:off x="202116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auto">
          <a:xfrm>
            <a:off x="3545160" y="48768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auto">
          <a:xfrm>
            <a:off x="4230960" y="38100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49175" name="Oval 23"/>
          <p:cNvSpPr>
            <a:spLocks noChangeArrowheads="1"/>
          </p:cNvSpPr>
          <p:nvPr/>
        </p:nvSpPr>
        <p:spPr bwMode="auto">
          <a:xfrm>
            <a:off x="46119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49176" name="Oval 24"/>
          <p:cNvSpPr>
            <a:spLocks noChangeArrowheads="1"/>
          </p:cNvSpPr>
          <p:nvPr/>
        </p:nvSpPr>
        <p:spPr bwMode="auto">
          <a:xfrm>
            <a:off x="5526360" y="2895600"/>
            <a:ext cx="533400" cy="457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49177" name="Oval 25"/>
          <p:cNvSpPr>
            <a:spLocks noChangeArrowheads="1"/>
          </p:cNvSpPr>
          <p:nvPr/>
        </p:nvSpPr>
        <p:spPr bwMode="auto">
          <a:xfrm>
            <a:off x="4611960" y="20574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v</a:t>
            </a:r>
          </a:p>
        </p:txBody>
      </p:sp>
      <p:sp>
        <p:nvSpPr>
          <p:cNvPr id="49178" name="Oval 26"/>
          <p:cNvSpPr>
            <a:spLocks noChangeArrowheads="1"/>
          </p:cNvSpPr>
          <p:nvPr/>
        </p:nvSpPr>
        <p:spPr bwMode="auto">
          <a:xfrm>
            <a:off x="36213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u</a:t>
            </a:r>
          </a:p>
        </p:txBody>
      </p:sp>
      <p:sp>
        <p:nvSpPr>
          <p:cNvPr id="49179" name="Oval 27"/>
          <p:cNvSpPr>
            <a:spLocks noChangeArrowheads="1"/>
          </p:cNvSpPr>
          <p:nvPr/>
        </p:nvSpPr>
        <p:spPr bwMode="auto">
          <a:xfrm>
            <a:off x="46119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w</a:t>
            </a:r>
          </a:p>
        </p:txBody>
      </p:sp>
      <p:sp>
        <p:nvSpPr>
          <p:cNvPr id="49180" name="Oval 28"/>
          <p:cNvSpPr>
            <a:spLocks noChangeArrowheads="1"/>
          </p:cNvSpPr>
          <p:nvPr/>
        </p:nvSpPr>
        <p:spPr bwMode="auto">
          <a:xfrm>
            <a:off x="5526360" y="28956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x</a:t>
            </a:r>
          </a:p>
        </p:txBody>
      </p:sp>
      <p:sp>
        <p:nvSpPr>
          <p:cNvPr id="49181" name="Oval 29"/>
          <p:cNvSpPr>
            <a:spLocks noChangeArrowheads="1"/>
          </p:cNvSpPr>
          <p:nvPr/>
        </p:nvSpPr>
        <p:spPr bwMode="auto">
          <a:xfrm>
            <a:off x="2783160" y="3810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q</a:t>
            </a:r>
          </a:p>
        </p:txBody>
      </p:sp>
      <p:sp>
        <p:nvSpPr>
          <p:cNvPr id="49182" name="Oval 30"/>
          <p:cNvSpPr>
            <a:spLocks noChangeArrowheads="1"/>
          </p:cNvSpPr>
          <p:nvPr/>
        </p:nvSpPr>
        <p:spPr bwMode="auto">
          <a:xfrm>
            <a:off x="4230960" y="3810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t</a:t>
            </a:r>
          </a:p>
        </p:txBody>
      </p:sp>
      <p:sp>
        <p:nvSpPr>
          <p:cNvPr id="49183" name="Oval 31"/>
          <p:cNvSpPr>
            <a:spLocks noChangeArrowheads="1"/>
          </p:cNvSpPr>
          <p:nvPr/>
        </p:nvSpPr>
        <p:spPr bwMode="auto">
          <a:xfrm>
            <a:off x="202116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r</a:t>
            </a:r>
          </a:p>
        </p:txBody>
      </p:sp>
      <p:sp>
        <p:nvSpPr>
          <p:cNvPr id="49184" name="Oval 32"/>
          <p:cNvSpPr>
            <a:spLocks noChangeArrowheads="1"/>
          </p:cNvSpPr>
          <p:nvPr/>
        </p:nvSpPr>
        <p:spPr bwMode="auto">
          <a:xfrm>
            <a:off x="3545160" y="4876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s</a:t>
            </a:r>
          </a:p>
        </p:txBody>
      </p:sp>
      <p:sp>
        <p:nvSpPr>
          <p:cNvPr id="49185" name="Text Box 33"/>
          <p:cNvSpPr txBox="1">
            <a:spLocks noChangeArrowheads="1"/>
          </p:cNvSpPr>
          <p:nvPr/>
        </p:nvSpPr>
        <p:spPr bwMode="auto">
          <a:xfrm>
            <a:off x="5069160" y="1905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9186" name="Text Box 34"/>
          <p:cNvSpPr txBox="1">
            <a:spLocks noChangeArrowheads="1"/>
          </p:cNvSpPr>
          <p:nvPr/>
        </p:nvSpPr>
        <p:spPr bwMode="auto">
          <a:xfrm>
            <a:off x="3468960" y="26670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49187" name="Text Box 35"/>
          <p:cNvSpPr txBox="1">
            <a:spLocks noChangeArrowheads="1"/>
          </p:cNvSpPr>
          <p:nvPr/>
        </p:nvSpPr>
        <p:spPr bwMode="auto">
          <a:xfrm>
            <a:off x="2630760" y="35814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49188" name="Text Box 36"/>
          <p:cNvSpPr txBox="1">
            <a:spLocks noChangeArrowheads="1"/>
          </p:cNvSpPr>
          <p:nvPr/>
        </p:nvSpPr>
        <p:spPr bwMode="auto">
          <a:xfrm>
            <a:off x="2249760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49189" name="Text Box 37"/>
          <p:cNvSpPr txBox="1">
            <a:spLocks noChangeArrowheads="1"/>
          </p:cNvSpPr>
          <p:nvPr/>
        </p:nvSpPr>
        <p:spPr bwMode="auto">
          <a:xfrm>
            <a:off x="3851920" y="4581128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49190" name="Text Box 38"/>
          <p:cNvSpPr txBox="1">
            <a:spLocks noChangeArrowheads="1"/>
          </p:cNvSpPr>
          <p:nvPr/>
        </p:nvSpPr>
        <p:spPr bwMode="auto">
          <a:xfrm>
            <a:off x="4459560" y="3505200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auto">
          <a:xfrm>
            <a:off x="5069160" y="2652713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49192" name="Text Box 40"/>
          <p:cNvSpPr txBox="1">
            <a:spLocks noChangeArrowheads="1"/>
          </p:cNvSpPr>
          <p:nvPr/>
        </p:nvSpPr>
        <p:spPr bwMode="auto">
          <a:xfrm>
            <a:off x="5845026" y="2652713"/>
            <a:ext cx="31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49193" name="Text Box 41"/>
          <p:cNvSpPr txBox="1">
            <a:spLocks noChangeArrowheads="1"/>
          </p:cNvSpPr>
          <p:nvPr/>
        </p:nvSpPr>
        <p:spPr bwMode="auto">
          <a:xfrm>
            <a:off x="2097360" y="2108200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600" b="0"/>
              <a:t>bfs(v)</a:t>
            </a:r>
          </a:p>
        </p:txBody>
      </p:sp>
      <p:sp>
        <p:nvSpPr>
          <p:cNvPr id="49194" name="Line 42"/>
          <p:cNvSpPr>
            <a:spLocks noChangeShapeType="1"/>
          </p:cNvSpPr>
          <p:nvPr/>
        </p:nvSpPr>
        <p:spPr bwMode="auto">
          <a:xfrm>
            <a:off x="2859360" y="22860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9195" name="Rectangle 43"/>
          <p:cNvSpPr>
            <a:spLocks noChangeArrowheads="1"/>
          </p:cNvSpPr>
          <p:nvPr/>
        </p:nvSpPr>
        <p:spPr bwMode="auto">
          <a:xfrm>
            <a:off x="3392760" y="56388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49196" name="Text Box 44"/>
          <p:cNvSpPr txBox="1">
            <a:spLocks noChangeArrowheads="1"/>
          </p:cNvSpPr>
          <p:nvPr/>
        </p:nvSpPr>
        <p:spPr bwMode="auto">
          <a:xfrm>
            <a:off x="2583135" y="5715000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queue</a:t>
            </a:r>
          </a:p>
        </p:txBody>
      </p:sp>
      <p:sp>
        <p:nvSpPr>
          <p:cNvPr id="49198" name="Text Box 46"/>
          <p:cNvSpPr txBox="1">
            <a:spLocks noChangeArrowheads="1"/>
          </p:cNvSpPr>
          <p:nvPr/>
        </p:nvSpPr>
        <p:spPr bwMode="auto">
          <a:xfrm>
            <a:off x="3468960" y="5715000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v</a:t>
            </a:r>
          </a:p>
        </p:txBody>
      </p:sp>
      <p:sp>
        <p:nvSpPr>
          <p:cNvPr id="49232" name="Text Box 80"/>
          <p:cNvSpPr txBox="1">
            <a:spLocks noChangeArrowheads="1"/>
          </p:cNvSpPr>
          <p:nvPr/>
        </p:nvSpPr>
        <p:spPr bwMode="auto">
          <a:xfrm>
            <a:off x="3773760" y="572135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u</a:t>
            </a:r>
          </a:p>
        </p:txBody>
      </p:sp>
      <p:sp>
        <p:nvSpPr>
          <p:cNvPr id="49233" name="Text Box 81"/>
          <p:cNvSpPr txBox="1">
            <a:spLocks noChangeArrowheads="1"/>
          </p:cNvSpPr>
          <p:nvPr/>
        </p:nvSpPr>
        <p:spPr bwMode="auto">
          <a:xfrm>
            <a:off x="4088085" y="5729288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w</a:t>
            </a:r>
          </a:p>
        </p:txBody>
      </p:sp>
      <p:sp>
        <p:nvSpPr>
          <p:cNvPr id="49234" name="Text Box 82"/>
          <p:cNvSpPr txBox="1">
            <a:spLocks noChangeArrowheads="1"/>
          </p:cNvSpPr>
          <p:nvPr/>
        </p:nvSpPr>
        <p:spPr bwMode="auto">
          <a:xfrm>
            <a:off x="4416698" y="5729288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x</a:t>
            </a:r>
          </a:p>
        </p:txBody>
      </p:sp>
      <p:sp>
        <p:nvSpPr>
          <p:cNvPr id="49235" name="Text Box 83"/>
          <p:cNvSpPr txBox="1">
            <a:spLocks noChangeArrowheads="1"/>
          </p:cNvSpPr>
          <p:nvPr/>
        </p:nvSpPr>
        <p:spPr bwMode="auto">
          <a:xfrm>
            <a:off x="4686573" y="57150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q</a:t>
            </a:r>
          </a:p>
        </p:txBody>
      </p:sp>
      <p:sp>
        <p:nvSpPr>
          <p:cNvPr id="49236" name="Text Box 84"/>
          <p:cNvSpPr txBox="1">
            <a:spLocks noChangeArrowheads="1"/>
          </p:cNvSpPr>
          <p:nvPr/>
        </p:nvSpPr>
        <p:spPr bwMode="auto">
          <a:xfrm>
            <a:off x="5029473" y="5722938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t</a:t>
            </a:r>
          </a:p>
        </p:txBody>
      </p:sp>
      <p:sp>
        <p:nvSpPr>
          <p:cNvPr id="49237" name="Text Box 85"/>
          <p:cNvSpPr txBox="1">
            <a:spLocks noChangeArrowheads="1"/>
          </p:cNvSpPr>
          <p:nvPr/>
        </p:nvSpPr>
        <p:spPr bwMode="auto">
          <a:xfrm>
            <a:off x="5329510" y="5722938"/>
            <a:ext cx="260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</a:t>
            </a:r>
          </a:p>
        </p:txBody>
      </p:sp>
      <p:sp>
        <p:nvSpPr>
          <p:cNvPr id="49238" name="Text Box 86"/>
          <p:cNvSpPr txBox="1">
            <a:spLocks noChangeArrowheads="1"/>
          </p:cNvSpPr>
          <p:nvPr/>
        </p:nvSpPr>
        <p:spPr bwMode="auto">
          <a:xfrm>
            <a:off x="5596210" y="572928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</a:t>
            </a:r>
          </a:p>
        </p:txBody>
      </p:sp>
      <p:sp>
        <p:nvSpPr>
          <p:cNvPr id="48" name="日期版面配置區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9" name="頁尾版面配置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9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9" grpId="0" animBg="1"/>
      <p:bldP spid="49170" grpId="0" animBg="1"/>
      <p:bldP spid="49171" grpId="0" animBg="1"/>
      <p:bldP spid="49172" grpId="0" animBg="1"/>
      <p:bldP spid="49173" grpId="0" animBg="1"/>
      <p:bldP spid="49174" grpId="0" animBg="1"/>
      <p:bldP spid="49175" grpId="0" animBg="1"/>
      <p:bldP spid="49176" grpId="0" animBg="1"/>
      <p:bldP spid="49177" grpId="0" animBg="1"/>
      <p:bldP spid="49178" grpId="0" animBg="1"/>
      <p:bldP spid="49179" grpId="0" animBg="1"/>
      <p:bldP spid="49180" grpId="0" animBg="1"/>
      <p:bldP spid="49181" grpId="0" animBg="1"/>
      <p:bldP spid="49182" grpId="0" animBg="1"/>
      <p:bldP spid="49183" grpId="0" animBg="1"/>
      <p:bldP spid="49184" grpId="0" animBg="1"/>
      <p:bldP spid="49185" grpId="0"/>
      <p:bldP spid="49186" grpId="0"/>
      <p:bldP spid="49187" grpId="0"/>
      <p:bldP spid="49188" grpId="0"/>
      <p:bldP spid="49189" grpId="0"/>
      <p:bldP spid="49190" grpId="0"/>
      <p:bldP spid="49191" grpId="0"/>
      <p:bldP spid="49192" grpId="0"/>
      <p:bldP spid="49193" grpId="0"/>
      <p:bldP spid="49194" grpId="0" animBg="1"/>
      <p:bldP spid="49196" grpId="0"/>
      <p:bldP spid="49198" grpId="0"/>
      <p:bldP spid="49198" grpId="1"/>
      <p:bldP spid="49232" grpId="0"/>
      <p:bldP spid="49232" grpId="1"/>
      <p:bldP spid="49233" grpId="0"/>
      <p:bldP spid="49233" grpId="1"/>
      <p:bldP spid="49234" grpId="0"/>
      <p:bldP spid="49234" grpId="1"/>
      <p:bldP spid="49235" grpId="0"/>
      <p:bldP spid="49235" grpId="1"/>
      <p:bldP spid="49236" grpId="0"/>
      <p:bldP spid="49236" grpId="1"/>
      <p:bldP spid="49237" grpId="0"/>
      <p:bldP spid="49237" grpId="1"/>
      <p:bldP spid="49238" grpId="0"/>
      <p:bldP spid="4923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(3/4)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800225"/>
            <a:ext cx="58197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1979712" y="5291916"/>
            <a:ext cx="546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breadth-first traversal of the graph in Figure 20-11</a:t>
            </a:r>
            <a:endParaRPr lang="zh-TW" altLang="en-US" dirty="0"/>
          </a:p>
        </p:txBody>
      </p:sp>
      <p:cxnSp>
        <p:nvCxnSpPr>
          <p:cNvPr id="13" name="直線接點 12"/>
          <p:cNvCxnSpPr/>
          <p:nvPr/>
        </p:nvCxnSpPr>
        <p:spPr bwMode="auto">
          <a:xfrm flipH="1">
            <a:off x="2267744" y="2492896"/>
            <a:ext cx="504056" cy="576064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4" name="直線接點 13"/>
          <p:cNvCxnSpPr/>
          <p:nvPr/>
        </p:nvCxnSpPr>
        <p:spPr bwMode="auto">
          <a:xfrm flipV="1">
            <a:off x="3131840" y="2204864"/>
            <a:ext cx="1008112" cy="72008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5" name="直線接點 14"/>
          <p:cNvCxnSpPr/>
          <p:nvPr/>
        </p:nvCxnSpPr>
        <p:spPr bwMode="auto">
          <a:xfrm>
            <a:off x="2987824" y="2564904"/>
            <a:ext cx="648072" cy="1944216"/>
          </a:xfrm>
          <a:prstGeom prst="line">
            <a:avLst/>
          </a:prstGeom>
          <a:noFill/>
          <a:ln w="38100" cap="sq" cmpd="sng" algn="ctr">
            <a:solidFill>
              <a:srgbClr val="C0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19" name="直線接點 18"/>
          <p:cNvCxnSpPr/>
          <p:nvPr/>
        </p:nvCxnSpPr>
        <p:spPr bwMode="auto">
          <a:xfrm>
            <a:off x="4572000" y="2276872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0" name="直線接點 19"/>
          <p:cNvCxnSpPr/>
          <p:nvPr/>
        </p:nvCxnSpPr>
        <p:spPr bwMode="auto">
          <a:xfrm>
            <a:off x="4355976" y="2429272"/>
            <a:ext cx="72008" cy="783704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23" name="直線接點 22"/>
          <p:cNvCxnSpPr/>
          <p:nvPr/>
        </p:nvCxnSpPr>
        <p:spPr bwMode="auto">
          <a:xfrm flipV="1">
            <a:off x="3851920" y="4221088"/>
            <a:ext cx="792088" cy="360040"/>
          </a:xfrm>
          <a:prstGeom prst="lin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sp>
        <p:nvSpPr>
          <p:cNvPr id="27" name="橢圓 26"/>
          <p:cNvSpPr/>
          <p:nvPr/>
        </p:nvSpPr>
        <p:spPr bwMode="auto">
          <a:xfrm>
            <a:off x="2555776" y="20608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8" name="橢圓 27"/>
          <p:cNvSpPr/>
          <p:nvPr/>
        </p:nvSpPr>
        <p:spPr bwMode="auto">
          <a:xfrm>
            <a:off x="1835696" y="292494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橢圓 28"/>
          <p:cNvSpPr/>
          <p:nvPr/>
        </p:nvSpPr>
        <p:spPr bwMode="auto">
          <a:xfrm>
            <a:off x="3995936" y="1916832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0" name="橢圓 29"/>
          <p:cNvSpPr/>
          <p:nvPr/>
        </p:nvSpPr>
        <p:spPr bwMode="auto">
          <a:xfrm>
            <a:off x="3347864" y="4365104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1" name="橢圓 30"/>
          <p:cNvSpPr/>
          <p:nvPr/>
        </p:nvSpPr>
        <p:spPr bwMode="auto">
          <a:xfrm>
            <a:off x="4139952" y="306896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橢圓 31"/>
          <p:cNvSpPr/>
          <p:nvPr/>
        </p:nvSpPr>
        <p:spPr bwMode="auto">
          <a:xfrm>
            <a:off x="5220072" y="242088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橢圓 35"/>
          <p:cNvSpPr/>
          <p:nvPr/>
        </p:nvSpPr>
        <p:spPr bwMode="auto">
          <a:xfrm>
            <a:off x="4572000" y="386104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915816" y="17728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355976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627246" y="21235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5051182" y="42930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499992" y="2780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827046" y="48598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1691680" y="26996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5868144" y="3429000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6372200" y="38517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6732240" y="2780928"/>
            <a:ext cx="648072" cy="576064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7211422" y="3212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42" name="直線接點 41"/>
          <p:cNvCxnSpPr/>
          <p:nvPr/>
        </p:nvCxnSpPr>
        <p:spPr bwMode="auto">
          <a:xfrm>
            <a:off x="5652120" y="2852936"/>
            <a:ext cx="432048" cy="720080"/>
          </a:xfrm>
          <a:prstGeom prst="line">
            <a:avLst/>
          </a:prstGeom>
          <a:noFill/>
          <a:ln w="38100" cap="sq" cmpd="sng" algn="ctr">
            <a:solidFill>
              <a:srgbClr val="FFC0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  <p:cxnSp>
        <p:nvCxnSpPr>
          <p:cNvPr id="44" name="直線接點 43"/>
          <p:cNvCxnSpPr/>
          <p:nvPr/>
        </p:nvCxnSpPr>
        <p:spPr bwMode="auto">
          <a:xfrm flipV="1">
            <a:off x="6372200" y="3140968"/>
            <a:ext cx="576064" cy="432048"/>
          </a:xfrm>
          <a:prstGeom prst="line">
            <a:avLst/>
          </a:prstGeom>
          <a:noFill/>
          <a:ln w="38100" cap="sq" cmpd="sng" algn="ctr">
            <a:solidFill>
              <a:srgbClr val="FFFF00"/>
            </a:solidFill>
            <a:prstDash val="solid"/>
            <a:round/>
            <a:headEnd type="none" w="sm" len="sm"/>
            <a:tailEnd type="triangle" w="med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1" animBg="1"/>
      <p:bldP spid="24" grpId="0"/>
      <p:bldP spid="25" grpId="0"/>
      <p:bldP spid="26" grpId="0"/>
      <p:bldP spid="33" grpId="0"/>
      <p:bldP spid="34" grpId="0"/>
      <p:bldP spid="35" grpId="0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BFS Traversal (4/4)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979712" y="5867980"/>
            <a:ext cx="546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breadth-first traversal of the graph in Figure 20-11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905961"/>
            <a:ext cx="5400600" cy="49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39" y="1512167"/>
            <a:ext cx="4325037" cy="242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Topological Sorting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Topological order</a:t>
            </a:r>
            <a:r>
              <a:rPr lang="en-US" altLang="zh-TW" sz="2800" dirty="0" smtClean="0"/>
              <a:t>: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/>
              <a:t>list</a:t>
            </a:r>
            <a:r>
              <a:rPr lang="en-US" altLang="zh-TW" sz="2400" dirty="0" smtClean="0"/>
              <a:t> of vertices in </a:t>
            </a:r>
            <a:r>
              <a:rPr lang="en-US" altLang="zh-TW" sz="2400" u="sng" dirty="0" smtClean="0"/>
              <a:t>a </a:t>
            </a:r>
            <a:r>
              <a:rPr lang="en-US" altLang="zh-TW" sz="2400" b="1" u="sng" dirty="0" smtClean="0"/>
              <a:t>directed</a:t>
            </a:r>
            <a:r>
              <a:rPr lang="en-US" altLang="zh-TW" sz="2400" u="sng" dirty="0" smtClean="0"/>
              <a:t> graph </a:t>
            </a:r>
            <a:r>
              <a:rPr lang="en-US" altLang="zh-TW" sz="2400" b="1" u="sng" dirty="0" smtClean="0"/>
              <a:t>without cycles</a:t>
            </a:r>
            <a:r>
              <a:rPr lang="en-US" altLang="zh-TW" sz="2400" dirty="0" smtClean="0"/>
              <a:t> (like the one below) such that </a:t>
            </a:r>
            <a:r>
              <a:rPr lang="en-US" altLang="zh-TW" sz="2400" u="sng" dirty="0" smtClean="0"/>
              <a:t>vertex </a:t>
            </a:r>
            <a:r>
              <a:rPr lang="en-US" altLang="zh-TW" sz="2400" i="1" u="sng" dirty="0" smtClean="0"/>
              <a:t>x</a:t>
            </a:r>
            <a:r>
              <a:rPr lang="en-US" altLang="zh-TW" sz="2400" u="sng" dirty="0" smtClean="0"/>
              <a:t> precedes vertex </a:t>
            </a:r>
            <a:r>
              <a:rPr lang="en-US" altLang="zh-TW" sz="2400" i="1" u="sng" dirty="0" smtClean="0"/>
              <a:t>y</a:t>
            </a:r>
            <a:r>
              <a:rPr lang="en-US" altLang="zh-TW" sz="2400" u="sng" dirty="0" smtClean="0"/>
              <a:t> if there is a directed edge from </a:t>
            </a:r>
            <a:r>
              <a:rPr lang="en-US" altLang="zh-TW" sz="2400" i="1" u="sng" dirty="0" smtClean="0"/>
              <a:t>x</a:t>
            </a:r>
            <a:r>
              <a:rPr lang="en-US" altLang="zh-TW" sz="2400" u="sng" dirty="0" smtClean="0"/>
              <a:t> to </a:t>
            </a:r>
            <a:r>
              <a:rPr lang="en-US" altLang="zh-TW" sz="2400" i="1" u="sng" dirty="0" smtClean="0"/>
              <a:t>y</a:t>
            </a:r>
            <a:r>
              <a:rPr lang="en-US" altLang="zh-TW" sz="2400" u="sng" dirty="0" smtClean="0"/>
              <a:t> in the graph</a:t>
            </a:r>
            <a:r>
              <a:rPr lang="en-US" altLang="zh-TW" sz="2400" dirty="0" smtClean="0"/>
              <a:t>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131840" y="5795972"/>
            <a:ext cx="336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directed graph without cycles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8575" y="2996952"/>
            <a:ext cx="4156075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3970784" cy="4698330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Several topological orders are possible for a given graph.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156697" y="5723964"/>
            <a:ext cx="7015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graph in Fig. 20-14 arranged in two different topological orders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7147" y="3375819"/>
            <a:ext cx="614521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1791" y="964878"/>
            <a:ext cx="3308332" cy="224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F748-8F53-4CF9-AFC8-BF451FA6031D}" type="slidenum">
              <a:rPr lang="zh-TW" altLang="en-US"/>
              <a:pPr/>
              <a:t>41</a:t>
            </a:fld>
            <a:endParaRPr lang="en-US" altLang="zh-TW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(3/6)</a:t>
            </a:r>
            <a:endParaRPr lang="en-US" altLang="zh-TW" dirty="0"/>
          </a:p>
        </p:txBody>
      </p:sp>
      <p:sp>
        <p:nvSpPr>
          <p:cNvPr id="24586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>
                <a:solidFill>
                  <a:srgbClr val="0070C0"/>
                </a:solidFill>
              </a:rPr>
              <a:t>Topological sorting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Arranging the vertices into a topological order.</a:t>
            </a:r>
          </a:p>
          <a:p>
            <a:pPr lvl="1"/>
            <a:endParaRPr lang="zh-TW" altLang="en-US" sz="2200" dirty="0"/>
          </a:p>
          <a:p>
            <a:r>
              <a:rPr lang="en-US" altLang="zh-TW" sz="2800" dirty="0">
                <a:latin typeface="Courier New" pitchFamily="49" charset="0"/>
              </a:rPr>
              <a:t>topSort1</a:t>
            </a:r>
            <a:endParaRPr lang="en-US" altLang="zh-TW" sz="2800" dirty="0"/>
          </a:p>
          <a:p>
            <a:pPr lvl="1">
              <a:buFontTx/>
              <a:buAutoNum type="arabicPeriod"/>
            </a:pPr>
            <a:r>
              <a:rPr lang="en-US" altLang="zh-TW" sz="2400" u="sng" dirty="0"/>
              <a:t>Find</a:t>
            </a:r>
            <a:r>
              <a:rPr lang="en-US" altLang="zh-TW" sz="2400" dirty="0"/>
              <a:t> a vertex that </a:t>
            </a:r>
            <a:r>
              <a:rPr lang="en-US" altLang="zh-TW" sz="2400" u="sng" dirty="0"/>
              <a:t>has no successor</a:t>
            </a:r>
            <a:r>
              <a:rPr lang="en-US" altLang="zh-TW" sz="2400" dirty="0"/>
              <a:t>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Add</a:t>
            </a:r>
            <a:r>
              <a:rPr lang="en-US" altLang="zh-TW" sz="2400" dirty="0"/>
              <a:t> the vertex to the </a:t>
            </a:r>
            <a:r>
              <a:rPr lang="en-US" altLang="zh-TW" sz="2400" u="sng" dirty="0"/>
              <a:t>beginning</a:t>
            </a:r>
            <a:r>
              <a:rPr lang="en-US" altLang="zh-TW" sz="2400" dirty="0"/>
              <a:t> of a list.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Remove</a:t>
            </a:r>
            <a:r>
              <a:rPr lang="en-US" altLang="zh-TW" sz="2400" dirty="0"/>
              <a:t> that vertex from the graph, as well as all edges that lead to it.</a:t>
            </a:r>
          </a:p>
          <a:p>
            <a:pPr lvl="1">
              <a:buFontTx/>
              <a:buAutoNum type="arabicPeriod"/>
            </a:pPr>
            <a:r>
              <a:rPr lang="en-US" altLang="zh-TW" sz="2400" u="sng" dirty="0"/>
              <a:t>Repeat</a:t>
            </a:r>
            <a:r>
              <a:rPr lang="en-US" altLang="zh-TW" sz="2400" dirty="0"/>
              <a:t> the previous steps until the graph is empty.</a:t>
            </a:r>
          </a:p>
          <a:p>
            <a:pPr lvl="2"/>
            <a:endParaRPr lang="en-US" altLang="zh-TW" sz="1400" dirty="0"/>
          </a:p>
          <a:p>
            <a:r>
              <a:rPr lang="en-US" altLang="zh-TW" sz="2800" dirty="0"/>
              <a:t>When the loop ends, the list of vertices will be in topological order.</a:t>
            </a:r>
            <a:endParaRPr lang="zh-TW" altLang="en-US" sz="28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FF6E-2145-4CFD-B030-B2ACB1D41F79}" type="slidenum">
              <a:rPr lang="zh-TW" altLang="en-US"/>
              <a:pPr/>
              <a:t>42</a:t>
            </a:fld>
            <a:endParaRPr lang="en-US" altLang="zh-TW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(4/6)</a:t>
            </a:r>
            <a:endParaRPr lang="en-US" altLang="zh-TW" dirty="0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53689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3021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3235325" y="3352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48355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37687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2701925" y="2209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2701925" y="4114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V="1">
            <a:off x="2930525" y="36576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29305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3082925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4149725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3616325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4683125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0735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flipV="1">
            <a:off x="4530725" y="2590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2819400" y="5029200"/>
            <a:ext cx="3733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2092325" y="5257800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List: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5530850" y="5214938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5241925" y="521493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4940300" y="52149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5630" name="Text Box 30"/>
          <p:cNvSpPr txBox="1">
            <a:spLocks noChangeArrowheads="1"/>
          </p:cNvSpPr>
          <p:nvPr/>
        </p:nvSpPr>
        <p:spPr bwMode="auto">
          <a:xfrm>
            <a:off x="4633913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4327525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5632" name="Text Box 32"/>
          <p:cNvSpPr txBox="1">
            <a:spLocks noChangeArrowheads="1"/>
          </p:cNvSpPr>
          <p:nvPr/>
        </p:nvSpPr>
        <p:spPr bwMode="auto">
          <a:xfrm>
            <a:off x="4021138" y="52149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5633" name="Text Box 33"/>
          <p:cNvSpPr txBox="1">
            <a:spLocks noChangeArrowheads="1"/>
          </p:cNvSpPr>
          <p:nvPr/>
        </p:nvSpPr>
        <p:spPr bwMode="auto">
          <a:xfrm>
            <a:off x="3719513" y="5214938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 animBg="1"/>
      <p:bldP spid="25620" grpId="0" animBg="1"/>
      <p:bldP spid="25622" grpId="0" animBg="1"/>
      <p:bldP spid="25623" grpId="0" animBg="1"/>
      <p:bldP spid="25626" grpId="0"/>
      <p:bldP spid="25627" grpId="0"/>
      <p:bldP spid="25629" grpId="0"/>
      <p:bldP spid="25630" grpId="0"/>
      <p:bldP spid="25631" grpId="0"/>
      <p:bldP spid="25632" grpId="0"/>
      <p:bldP spid="256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0C71-BB57-4A24-AC73-2FD7A7ED4C73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(5/6)</a:t>
            </a:r>
            <a:endParaRPr lang="en-US" altLang="zh-TW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898525" y="1196752"/>
            <a:ext cx="7407275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topSort2(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theGraph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: Graph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aList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: list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s =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b="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each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 vertex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in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theGraph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if (v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has no predecessors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(v)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itchFamily="49" charset="0"/>
              </a:rPr>
              <a:t>s.isEmpty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())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all vertices adjacent to the vertex on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top of the stack have been visited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s.pop(v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aList.insert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(1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, v)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else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{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Select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adjacent to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the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vertex on the top of the stack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s.push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(u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253-374A-4C0F-8A49-646D1D7A2A5C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Topological Sorting (6/6)</a:t>
            </a:r>
            <a:endParaRPr lang="en-US" altLang="zh-TW" dirty="0"/>
          </a:p>
        </p:txBody>
      </p:sp>
      <p:sp>
        <p:nvSpPr>
          <p:cNvPr id="99351" name="Oval 23"/>
          <p:cNvSpPr>
            <a:spLocks noChangeArrowheads="1"/>
          </p:cNvSpPr>
          <p:nvPr/>
        </p:nvSpPr>
        <p:spPr bwMode="auto">
          <a:xfrm>
            <a:off x="38862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99352" name="Oval 24"/>
          <p:cNvSpPr>
            <a:spLocks noChangeArrowheads="1"/>
          </p:cNvSpPr>
          <p:nvPr/>
        </p:nvSpPr>
        <p:spPr bwMode="auto">
          <a:xfrm>
            <a:off x="28194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99353" name="Oval 25"/>
          <p:cNvSpPr>
            <a:spLocks noChangeArrowheads="1"/>
          </p:cNvSpPr>
          <p:nvPr/>
        </p:nvSpPr>
        <p:spPr bwMode="auto">
          <a:xfrm>
            <a:off x="1752600" y="3124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99354" name="Oval 26"/>
          <p:cNvSpPr>
            <a:spLocks noChangeArrowheads="1"/>
          </p:cNvSpPr>
          <p:nvPr/>
        </p:nvSpPr>
        <p:spPr bwMode="auto">
          <a:xfrm>
            <a:off x="33528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22860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99356" name="Oval 28"/>
          <p:cNvSpPr>
            <a:spLocks noChangeArrowheads="1"/>
          </p:cNvSpPr>
          <p:nvPr/>
        </p:nvSpPr>
        <p:spPr bwMode="auto">
          <a:xfrm>
            <a:off x="1219200" y="1981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99357" name="Oval 29"/>
          <p:cNvSpPr>
            <a:spLocks noChangeArrowheads="1"/>
          </p:cNvSpPr>
          <p:nvPr/>
        </p:nvSpPr>
        <p:spPr bwMode="auto">
          <a:xfrm>
            <a:off x="1219200" y="3886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99358" name="Rectangle 30"/>
          <p:cNvSpPr>
            <a:spLocks noChangeArrowheads="1"/>
          </p:cNvSpPr>
          <p:nvPr/>
        </p:nvSpPr>
        <p:spPr bwMode="auto">
          <a:xfrm>
            <a:off x="7772400" y="1828800"/>
            <a:ext cx="6096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99360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566738" y="4869904"/>
            <a:ext cx="8001000" cy="1295400"/>
          </a:xfrm>
        </p:spPr>
        <p:txBody>
          <a:bodyPr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en-US" altLang="zh-TW" sz="2200" dirty="0"/>
              <a:t>Push </a:t>
            </a:r>
            <a:r>
              <a:rPr lang="en-US" altLang="zh-TW" sz="2200" dirty="0" smtClean="0"/>
              <a:t>(and </a:t>
            </a:r>
            <a:r>
              <a:rPr lang="en-US" altLang="zh-TW" sz="2200" dirty="0"/>
              <a:t>mark) all vertices that have no predecessor onto a stack.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en-US" altLang="zh-TW" sz="2200" dirty="0"/>
              <a:t>DFS while loop</a:t>
            </a:r>
          </a:p>
        </p:txBody>
      </p:sp>
      <p:sp>
        <p:nvSpPr>
          <p:cNvPr id="99362" name="Text Box 34"/>
          <p:cNvSpPr txBox="1">
            <a:spLocks noChangeArrowheads="1"/>
          </p:cNvSpPr>
          <p:nvPr/>
        </p:nvSpPr>
        <p:spPr bwMode="auto">
          <a:xfrm>
            <a:off x="7934325" y="374015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99363" name="Text Box 35"/>
          <p:cNvSpPr txBox="1">
            <a:spLocks noChangeArrowheads="1"/>
          </p:cNvSpPr>
          <p:nvPr/>
        </p:nvSpPr>
        <p:spPr bwMode="auto">
          <a:xfrm>
            <a:off x="7934325" y="34290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99336" name="Oval 8"/>
          <p:cNvSpPr>
            <a:spLocks noChangeArrowheads="1"/>
          </p:cNvSpPr>
          <p:nvPr/>
        </p:nvSpPr>
        <p:spPr bwMode="auto">
          <a:xfrm>
            <a:off x="38862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99337" name="Oval 9"/>
          <p:cNvSpPr>
            <a:spLocks noChangeArrowheads="1"/>
          </p:cNvSpPr>
          <p:nvPr/>
        </p:nvSpPr>
        <p:spPr bwMode="auto">
          <a:xfrm>
            <a:off x="28194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99338" name="Oval 10"/>
          <p:cNvSpPr>
            <a:spLocks noChangeArrowheads="1"/>
          </p:cNvSpPr>
          <p:nvPr/>
        </p:nvSpPr>
        <p:spPr bwMode="auto">
          <a:xfrm>
            <a:off x="17526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99339" name="Oval 11"/>
          <p:cNvSpPr>
            <a:spLocks noChangeArrowheads="1"/>
          </p:cNvSpPr>
          <p:nvPr/>
        </p:nvSpPr>
        <p:spPr bwMode="auto">
          <a:xfrm>
            <a:off x="33528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auto">
          <a:xfrm>
            <a:off x="22860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99341" name="Oval 13"/>
          <p:cNvSpPr>
            <a:spLocks noChangeArrowheads="1"/>
          </p:cNvSpPr>
          <p:nvPr/>
        </p:nvSpPr>
        <p:spPr bwMode="auto">
          <a:xfrm>
            <a:off x="1219200" y="1981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99342" name="Oval 14"/>
          <p:cNvSpPr>
            <a:spLocks noChangeArrowheads="1"/>
          </p:cNvSpPr>
          <p:nvPr/>
        </p:nvSpPr>
        <p:spPr bwMode="auto">
          <a:xfrm>
            <a:off x="1219200" y="3886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99343" name="Line 15"/>
          <p:cNvSpPr>
            <a:spLocks noChangeShapeType="1"/>
          </p:cNvSpPr>
          <p:nvPr/>
        </p:nvSpPr>
        <p:spPr bwMode="auto">
          <a:xfrm flipV="1">
            <a:off x="1447800" y="34290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4" name="Line 16"/>
          <p:cNvSpPr>
            <a:spLocks noChangeShapeType="1"/>
          </p:cNvSpPr>
          <p:nvPr/>
        </p:nvSpPr>
        <p:spPr bwMode="auto">
          <a:xfrm>
            <a:off x="14478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5" name="Line 17"/>
          <p:cNvSpPr>
            <a:spLocks noChangeShapeType="1"/>
          </p:cNvSpPr>
          <p:nvPr/>
        </p:nvSpPr>
        <p:spPr bwMode="auto">
          <a:xfrm>
            <a:off x="16002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26670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>
            <a:off x="21336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8" name="Line 20"/>
          <p:cNvSpPr>
            <a:spLocks noChangeShapeType="1"/>
          </p:cNvSpPr>
          <p:nvPr/>
        </p:nvSpPr>
        <p:spPr bwMode="auto">
          <a:xfrm>
            <a:off x="32004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49" name="Line 21"/>
          <p:cNvSpPr>
            <a:spLocks noChangeShapeType="1"/>
          </p:cNvSpPr>
          <p:nvPr/>
        </p:nvSpPr>
        <p:spPr bwMode="auto">
          <a:xfrm>
            <a:off x="25908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 flipV="1">
            <a:off x="3048000" y="2362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7934325" y="31242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99365" name="Text Box 37"/>
          <p:cNvSpPr txBox="1">
            <a:spLocks noChangeArrowheads="1"/>
          </p:cNvSpPr>
          <p:nvPr/>
        </p:nvSpPr>
        <p:spPr bwMode="auto">
          <a:xfrm>
            <a:off x="7934325" y="28194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99366" name="Text Box 38"/>
          <p:cNvSpPr txBox="1">
            <a:spLocks noChangeArrowheads="1"/>
          </p:cNvSpPr>
          <p:nvPr/>
        </p:nvSpPr>
        <p:spPr bwMode="auto">
          <a:xfrm>
            <a:off x="7934325" y="2514600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99367" name="Rectangle 39"/>
          <p:cNvSpPr>
            <a:spLocks noChangeArrowheads="1"/>
          </p:cNvSpPr>
          <p:nvPr/>
        </p:nvSpPr>
        <p:spPr bwMode="auto">
          <a:xfrm>
            <a:off x="3276600" y="3886200"/>
            <a:ext cx="3962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9368" name="Text Box 40"/>
          <p:cNvSpPr txBox="1">
            <a:spLocks noChangeArrowheads="1"/>
          </p:cNvSpPr>
          <p:nvPr/>
        </p:nvSpPr>
        <p:spPr bwMode="auto">
          <a:xfrm>
            <a:off x="6791325" y="3995738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99369" name="Text Box 41"/>
          <p:cNvSpPr txBox="1">
            <a:spLocks noChangeArrowheads="1"/>
          </p:cNvSpPr>
          <p:nvPr/>
        </p:nvSpPr>
        <p:spPr bwMode="auto">
          <a:xfrm>
            <a:off x="7934325" y="2514600"/>
            <a:ext cx="2460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99370" name="Text Box 42"/>
          <p:cNvSpPr txBox="1">
            <a:spLocks noChangeArrowheads="1"/>
          </p:cNvSpPr>
          <p:nvPr/>
        </p:nvSpPr>
        <p:spPr bwMode="auto">
          <a:xfrm>
            <a:off x="6280150" y="3962400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99371" name="Text Box 43"/>
          <p:cNvSpPr txBox="1">
            <a:spLocks noChangeArrowheads="1"/>
          </p:cNvSpPr>
          <p:nvPr/>
        </p:nvSpPr>
        <p:spPr bwMode="auto">
          <a:xfrm>
            <a:off x="5724525" y="39957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99372" name="Text Box 44"/>
          <p:cNvSpPr txBox="1">
            <a:spLocks noChangeArrowheads="1"/>
          </p:cNvSpPr>
          <p:nvPr/>
        </p:nvSpPr>
        <p:spPr bwMode="auto">
          <a:xfrm>
            <a:off x="5164138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99373" name="Text Box 45"/>
          <p:cNvSpPr txBox="1">
            <a:spLocks noChangeArrowheads="1"/>
          </p:cNvSpPr>
          <p:nvPr/>
        </p:nvSpPr>
        <p:spPr bwMode="auto">
          <a:xfrm>
            <a:off x="4603750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99374" name="Text Box 46"/>
          <p:cNvSpPr txBox="1">
            <a:spLocks noChangeArrowheads="1"/>
          </p:cNvSpPr>
          <p:nvPr/>
        </p:nvSpPr>
        <p:spPr bwMode="auto">
          <a:xfrm>
            <a:off x="7934325" y="343535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99375" name="Text Box 47"/>
          <p:cNvSpPr txBox="1">
            <a:spLocks noChangeArrowheads="1"/>
          </p:cNvSpPr>
          <p:nvPr/>
        </p:nvSpPr>
        <p:spPr bwMode="auto">
          <a:xfrm>
            <a:off x="4043363" y="3995738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3489325" y="3995738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2727325" y="4010025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List:</a:t>
            </a:r>
          </a:p>
        </p:txBody>
      </p:sp>
      <p:sp>
        <p:nvSpPr>
          <p:cNvPr id="99378" name="Text Box 50"/>
          <p:cNvSpPr txBox="1">
            <a:spLocks noChangeArrowheads="1"/>
          </p:cNvSpPr>
          <p:nvPr/>
        </p:nvSpPr>
        <p:spPr bwMode="auto">
          <a:xfrm>
            <a:off x="7758113" y="4197350"/>
            <a:ext cx="649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7" name="頁尾版面配置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9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9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99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9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99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51" grpId="0" animBg="1"/>
      <p:bldP spid="99352" grpId="0" animBg="1"/>
      <p:bldP spid="99353" grpId="0" animBg="1"/>
      <p:bldP spid="99354" grpId="0" animBg="1"/>
      <p:bldP spid="99355" grpId="0" animBg="1"/>
      <p:bldP spid="99356" grpId="0" animBg="1"/>
      <p:bldP spid="99357" grpId="0" animBg="1"/>
      <p:bldP spid="99362" grpId="0" animBg="1"/>
      <p:bldP spid="99362" grpId="1" animBg="1"/>
      <p:bldP spid="99363" grpId="0" animBg="1"/>
      <p:bldP spid="99363" grpId="1" animBg="1"/>
      <p:bldP spid="99336" grpId="0" animBg="1"/>
      <p:bldP spid="99337" grpId="0" animBg="1"/>
      <p:bldP spid="99338" grpId="0" animBg="1"/>
      <p:bldP spid="99339" grpId="0" animBg="1"/>
      <p:bldP spid="99340" grpId="0" animBg="1"/>
      <p:bldP spid="99341" grpId="0" animBg="1"/>
      <p:bldP spid="99342" grpId="0" animBg="1"/>
      <p:bldP spid="99364" grpId="0" animBg="1"/>
      <p:bldP spid="99364" grpId="1" animBg="1"/>
      <p:bldP spid="99365" grpId="0" animBg="1"/>
      <p:bldP spid="99365" grpId="1" animBg="1"/>
      <p:bldP spid="99366" grpId="0" animBg="1"/>
      <p:bldP spid="99366" grpId="1" animBg="1"/>
      <p:bldP spid="99368" grpId="0"/>
      <p:bldP spid="99369" grpId="0" animBg="1"/>
      <p:bldP spid="99369" grpId="1" animBg="1"/>
      <p:bldP spid="99370" grpId="0"/>
      <p:bldP spid="99371" grpId="0"/>
      <p:bldP spid="99372" grpId="0"/>
      <p:bldP spid="99373" grpId="0"/>
      <p:bldP spid="99374" grpId="0" animBg="1"/>
      <p:bldP spid="99374" grpId="1" animBg="1"/>
      <p:bldP spid="99375" grpId="0"/>
      <p:bldP spid="9937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F8831-6A0B-4276-A1EF-04B0D9E1CEAF}" type="slidenum">
              <a:rPr lang="zh-TW" altLang="en-US"/>
              <a:pPr/>
              <a:t>45</a:t>
            </a:fld>
            <a:endParaRPr lang="en-US" altLang="zh-TW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</a:t>
            </a:r>
            <a:r>
              <a:rPr lang="en-US" altLang="zh-TW" dirty="0">
                <a:solidFill>
                  <a:schemeClr val="accent2"/>
                </a:solidFill>
              </a:rPr>
              <a:t>Trees</a:t>
            </a:r>
            <a:r>
              <a:rPr lang="en-US" altLang="zh-TW" dirty="0"/>
              <a:t> (</a:t>
            </a:r>
            <a:r>
              <a:rPr lang="en-US" altLang="zh-TW" dirty="0" smtClean="0"/>
              <a:t>1/7)</a:t>
            </a:r>
            <a:endParaRPr lang="en-US" altLang="zh-TW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A tree is an undirected connected graph </a:t>
            </a:r>
            <a:r>
              <a:rPr lang="en-US" altLang="zh-TW" sz="2800" u="sng" dirty="0"/>
              <a:t>without cycles</a:t>
            </a:r>
            <a:r>
              <a:rPr lang="en-US" altLang="zh-TW" sz="2800" dirty="0" smtClean="0"/>
              <a:t>.</a:t>
            </a:r>
            <a:endParaRPr lang="en-US" altLang="zh-TW" sz="2800" dirty="0"/>
          </a:p>
          <a:p>
            <a:r>
              <a:rPr lang="en-US" altLang="zh-TW" sz="2800" dirty="0"/>
              <a:t>A </a:t>
            </a:r>
            <a:r>
              <a:rPr lang="en-US" altLang="zh-TW" sz="2800" b="1" dirty="0">
                <a:solidFill>
                  <a:srgbClr val="0070C0"/>
                </a:solidFill>
              </a:rPr>
              <a:t>spanning tree</a:t>
            </a:r>
            <a:r>
              <a:rPr lang="en-US" altLang="zh-TW" sz="2800" dirty="0"/>
              <a:t> of a connected undirected graph </a:t>
            </a:r>
            <a:r>
              <a:rPr lang="en-US" altLang="zh-TW" sz="2800" i="1" dirty="0"/>
              <a:t>G </a:t>
            </a:r>
            <a:r>
              <a:rPr lang="en-US" altLang="zh-TW" sz="2800" dirty="0"/>
              <a:t>is </a:t>
            </a:r>
            <a:r>
              <a:rPr lang="en-US" altLang="zh-TW" sz="2800" dirty="0" smtClean="0"/>
              <a:t>a </a:t>
            </a:r>
            <a:r>
              <a:rPr lang="en-US" altLang="zh-TW" sz="2800" b="1" dirty="0" err="1">
                <a:solidFill>
                  <a:srgbClr val="0070C0"/>
                </a:solidFill>
              </a:rPr>
              <a:t>subgraph</a:t>
            </a:r>
            <a:r>
              <a:rPr lang="en-US" altLang="zh-TW" sz="2800" dirty="0"/>
              <a:t> of </a:t>
            </a:r>
            <a:r>
              <a:rPr lang="en-US" altLang="zh-TW" sz="2800" i="1" dirty="0"/>
              <a:t>G</a:t>
            </a:r>
            <a:r>
              <a:rPr lang="en-US" altLang="zh-TW" sz="2800" dirty="0"/>
              <a:t> that contains all of </a:t>
            </a:r>
            <a:r>
              <a:rPr lang="en-US" altLang="zh-TW" sz="2800" i="1" dirty="0"/>
              <a:t>G</a:t>
            </a:r>
            <a:r>
              <a:rPr lang="en-US" altLang="zh-TW" sz="2800" dirty="0">
                <a:latin typeface="Times"/>
              </a:rPr>
              <a:t>’</a:t>
            </a:r>
            <a:r>
              <a:rPr lang="en-US" altLang="zh-TW" sz="2800" dirty="0"/>
              <a:t>s vertices and </a:t>
            </a:r>
            <a:r>
              <a:rPr lang="en-US" altLang="zh-TW" sz="2800" u="sng" dirty="0"/>
              <a:t>enough of its edges to form a tree</a:t>
            </a:r>
            <a:r>
              <a:rPr lang="en-US" altLang="zh-TW" sz="2800" dirty="0"/>
              <a:t>.</a:t>
            </a:r>
          </a:p>
        </p:txBody>
      </p:sp>
      <p:pic>
        <p:nvPicPr>
          <p:cNvPr id="26635" name="Picture 11" descr="Carrano13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221088"/>
            <a:ext cx="345281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12" descr="Carrano13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297288"/>
            <a:ext cx="3357563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291263" y="5730801"/>
            <a:ext cx="490537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 rot="-1332133">
            <a:off x="6977063" y="5443463"/>
            <a:ext cx="625475" cy="1333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 rot="-1959624">
            <a:off x="6715125" y="4876726"/>
            <a:ext cx="509588" cy="857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4495800" y="5059288"/>
            <a:ext cx="3810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DF296-70F9-45EC-93D7-90D7F868D2C7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</a:t>
            </a:r>
            <a:r>
              <a:rPr lang="en-US" altLang="zh-TW" dirty="0"/>
              <a:t>2</a:t>
            </a:r>
            <a:r>
              <a:rPr lang="en-US" altLang="zh-TW" dirty="0" smtClean="0"/>
              <a:t>/7)</a:t>
            </a:r>
            <a:endParaRPr lang="en-US" altLang="zh-TW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/>
              <a:t>There may be </a:t>
            </a:r>
            <a:r>
              <a:rPr lang="en-US" altLang="zh-TW" sz="2400" b="1" dirty="0"/>
              <a:t>several</a:t>
            </a:r>
            <a:r>
              <a:rPr lang="en-US" altLang="zh-TW" sz="2400" dirty="0"/>
              <a:t> spanning trees for a given graph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r>
              <a:rPr lang="en-US" altLang="zh-TW" sz="2400" dirty="0"/>
              <a:t>To obtain a spanning tree from a connected undirected graph with </a:t>
            </a:r>
            <a:r>
              <a:rPr lang="en-US" altLang="zh-TW" sz="2400" dirty="0" smtClean="0"/>
              <a:t>cycles, one may </a:t>
            </a:r>
            <a:r>
              <a:rPr lang="en-US" altLang="zh-TW" sz="2200" u="sng" dirty="0" smtClean="0"/>
              <a:t>remove </a:t>
            </a:r>
            <a:r>
              <a:rPr lang="en-US" altLang="zh-TW" sz="2200" u="sng" dirty="0"/>
              <a:t>edges until there are no cycles</a:t>
            </a:r>
            <a:r>
              <a:rPr lang="en-US" altLang="zh-TW" sz="2200" dirty="0"/>
              <a:t>.</a:t>
            </a:r>
          </a:p>
          <a:p>
            <a:pPr lvl="1"/>
            <a:endParaRPr lang="en-US" altLang="zh-TW" sz="900" dirty="0"/>
          </a:p>
          <a:p>
            <a:r>
              <a:rPr lang="en-US" altLang="zh-TW" sz="2400" dirty="0"/>
              <a:t>Detecting a cycle in an undirected connected graph: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must have at least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</a:t>
            </a:r>
            <a:r>
              <a:rPr lang="en-US" altLang="zh-TW" sz="2200" dirty="0"/>
              <a:t>.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and exactly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 cannot contain a cycle</a:t>
            </a:r>
            <a:r>
              <a:rPr lang="en-US" altLang="zh-TW" sz="2200" dirty="0"/>
              <a:t>.</a:t>
            </a:r>
          </a:p>
          <a:p>
            <a:pPr lvl="1"/>
            <a:r>
              <a:rPr lang="en-US" altLang="zh-TW" sz="2200" dirty="0"/>
              <a:t>A connected undirected graph that has </a:t>
            </a:r>
            <a:r>
              <a:rPr lang="en-US" altLang="zh-TW" sz="2200" b="1" i="1" u="sng" dirty="0"/>
              <a:t>n</a:t>
            </a:r>
            <a:r>
              <a:rPr lang="en-US" altLang="zh-TW" sz="2200" b="1" u="sng" dirty="0"/>
              <a:t> vertices and more than</a:t>
            </a:r>
            <a:r>
              <a:rPr lang="en-US" altLang="zh-TW" sz="2200" b="1" i="1" u="sng" dirty="0"/>
              <a:t> n</a:t>
            </a:r>
            <a:r>
              <a:rPr lang="en-US" altLang="zh-TW" sz="2200" b="1" u="sng" dirty="0"/>
              <a:t> </a:t>
            </a:r>
            <a:r>
              <a:rPr lang="en-US" altLang="zh-TW" sz="2200" b="1" u="sng" dirty="0">
                <a:latin typeface="Times"/>
              </a:rPr>
              <a:t>–</a:t>
            </a:r>
            <a:r>
              <a:rPr lang="en-US" altLang="zh-TW" sz="2200" b="1" u="sng" dirty="0"/>
              <a:t> 1 edges must contain at least one cycle</a:t>
            </a:r>
            <a:r>
              <a:rPr lang="en-US" altLang="zh-TW" sz="2200" dirty="0"/>
              <a:t>.</a:t>
            </a:r>
          </a:p>
          <a:p>
            <a:pPr lvl="1"/>
            <a:endParaRPr lang="en-US" altLang="zh-TW" sz="1800" dirty="0"/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971600" y="5733256"/>
            <a:ext cx="7385000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dirty="0"/>
              <a:t>You can determine whether a connected graph contains a cycle simply</a:t>
            </a:r>
          </a:p>
          <a:p>
            <a:r>
              <a:rPr lang="en-US" altLang="zh-TW" dirty="0"/>
              <a:t>by counting its vertices and edges.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574675" y="304801"/>
            <a:ext cx="8001000" cy="747935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(3/7)</a:t>
            </a:r>
            <a:endParaRPr lang="en-US" altLang="zh-TW" dirty="0"/>
          </a:p>
        </p:txBody>
      </p:sp>
      <p:pic>
        <p:nvPicPr>
          <p:cNvPr id="68614" name="Picture 6" descr="Carrano13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6738" y="2006600"/>
            <a:ext cx="8001000" cy="1549400"/>
          </a:xfrm>
          <a:noFill/>
          <a:ln/>
        </p:spPr>
      </p:pic>
      <p:sp>
        <p:nvSpPr>
          <p:cNvPr id="68617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TW" sz="2800" dirty="0"/>
              <a:t>Two </a:t>
            </a:r>
            <a:r>
              <a:rPr lang="en-US" altLang="zh-TW" sz="2800" dirty="0" smtClean="0"/>
              <a:t>algorithms </a:t>
            </a:r>
            <a:r>
              <a:rPr lang="en-US" altLang="zh-TW" sz="2800" dirty="0"/>
              <a:t>for determining a spanning tree of a graph:</a:t>
            </a:r>
          </a:p>
          <a:p>
            <a:pPr lvl="1"/>
            <a:r>
              <a:rPr lang="en-US" altLang="zh-TW" sz="2400" dirty="0"/>
              <a:t>The </a:t>
            </a:r>
            <a:r>
              <a:rPr lang="en-US" altLang="zh-TW" sz="2400" b="1" dirty="0">
                <a:solidFill>
                  <a:schemeClr val="accent2"/>
                </a:solidFill>
              </a:rPr>
              <a:t>DFS</a:t>
            </a:r>
            <a:r>
              <a:rPr lang="en-US" altLang="zh-TW" sz="2400" dirty="0"/>
              <a:t> spanning tree.</a:t>
            </a:r>
          </a:p>
          <a:p>
            <a:pPr lvl="1"/>
            <a:r>
              <a:rPr lang="en-US" altLang="zh-TW" sz="2400" dirty="0"/>
              <a:t>THE </a:t>
            </a:r>
            <a:r>
              <a:rPr lang="en-US" altLang="zh-TW" sz="2400" b="1" dirty="0">
                <a:solidFill>
                  <a:schemeClr val="accent2"/>
                </a:solidFill>
              </a:rPr>
              <a:t>BFS</a:t>
            </a:r>
            <a:r>
              <a:rPr lang="en-US" altLang="zh-TW" sz="2400" dirty="0"/>
              <a:t> spanning tree.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BA4A58-33B2-45AA-AED9-A5A5E89C3021}" type="slidenum">
              <a:rPr lang="en-US" altLang="zh-TW" smtClean="0"/>
              <a:pPr>
                <a:defRPr/>
              </a:pPr>
              <a:t>47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FB14-0DFB-4881-AAE5-9FDBEA7435EC}" type="slidenum">
              <a:rPr lang="zh-TW" altLang="en-US"/>
              <a:pPr/>
              <a:t>48</a:t>
            </a:fld>
            <a:endParaRPr lang="en-US" altLang="zh-TW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</a:t>
            </a:r>
            <a:r>
              <a:rPr lang="en-US" altLang="zh-TW" dirty="0"/>
              <a:t>4</a:t>
            </a:r>
            <a:r>
              <a:rPr lang="en-US" altLang="zh-TW" dirty="0" smtClean="0"/>
              <a:t>/7)</a:t>
            </a:r>
            <a:endParaRPr lang="en-US" altLang="zh-TW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/>
              <a:t>To create a depth-first search (DFS) spanning </a:t>
            </a:r>
            <a:r>
              <a:rPr lang="en-US" altLang="zh-TW" sz="2800" dirty="0" smtClean="0"/>
              <a:t>tree,</a:t>
            </a:r>
            <a:endParaRPr lang="en-US" altLang="zh-TW" sz="2800" dirty="0"/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Traverse the graph using a depth-first search and mark the edges that you follow.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After the traversal is complete, the graph</a:t>
            </a:r>
            <a:r>
              <a:rPr lang="en-US" altLang="zh-TW" sz="2400" dirty="0">
                <a:latin typeface="Times"/>
              </a:rPr>
              <a:t>’</a:t>
            </a:r>
            <a:r>
              <a:rPr lang="en-US" altLang="zh-TW" sz="2400" dirty="0"/>
              <a:t>s vertices and marked edges form the spanning tree.</a:t>
            </a:r>
          </a:p>
          <a:p>
            <a:pPr lvl="1">
              <a:lnSpc>
                <a:spcPct val="90000"/>
              </a:lnSpc>
            </a:pPr>
            <a:endParaRPr lang="en-US" altLang="zh-TW" sz="20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To create a breath-first search (BFS) spanning </a:t>
            </a:r>
            <a:r>
              <a:rPr lang="en-US" altLang="zh-TW" sz="2800" dirty="0" smtClean="0"/>
              <a:t>tree,</a:t>
            </a:r>
            <a:endParaRPr lang="en-US" altLang="zh-TW" sz="2800" dirty="0"/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Traverse the graph using a bread-first search and mark the edges that you follow.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/>
              <a:t>When the traversal is complete, the graph</a:t>
            </a:r>
            <a:r>
              <a:rPr lang="en-US" altLang="zh-TW" sz="2400" dirty="0">
                <a:latin typeface="Times"/>
              </a:rPr>
              <a:t>’</a:t>
            </a:r>
            <a:r>
              <a:rPr lang="en-US" altLang="zh-TW" sz="2400" dirty="0"/>
              <a:t>s vertices and marked edges form the spanning tree.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(5/7)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7744" y="5291916"/>
            <a:ext cx="501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DFS spanning tree for the graph in Fig. 20-11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163" y="2038350"/>
            <a:ext cx="80200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035A4-750B-432A-9508-3FF692348601}" type="slidenum">
              <a:rPr lang="zh-TW" altLang="en-US"/>
              <a:pPr/>
              <a:t>50</a:t>
            </a:fld>
            <a:endParaRPr lang="en-US" altLang="zh-TW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(6/7)</a:t>
            </a:r>
            <a:endParaRPr lang="zh-TW" altLang="en-US" dirty="0"/>
          </a:p>
        </p:txBody>
      </p:sp>
      <p:sp>
        <p:nvSpPr>
          <p:cNvPr id="201771" name="Rectangle 4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The DFS spanning tree rooted at vertex </a:t>
            </a:r>
            <a:r>
              <a:rPr lang="en-US" altLang="zh-TW" sz="2800" i="1" dirty="0"/>
              <a:t>a</a:t>
            </a:r>
            <a:r>
              <a:rPr lang="en-US" altLang="zh-TW" sz="2800" dirty="0"/>
              <a:t>.</a:t>
            </a:r>
          </a:p>
        </p:txBody>
      </p:sp>
      <p:sp>
        <p:nvSpPr>
          <p:cNvPr id="201732" name="Oval 4"/>
          <p:cNvSpPr>
            <a:spLocks noChangeArrowheads="1"/>
          </p:cNvSpPr>
          <p:nvPr/>
        </p:nvSpPr>
        <p:spPr bwMode="auto">
          <a:xfrm>
            <a:off x="1752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01733" name="Oval 5"/>
          <p:cNvSpPr>
            <a:spLocks noChangeArrowheads="1"/>
          </p:cNvSpPr>
          <p:nvPr/>
        </p:nvSpPr>
        <p:spPr bwMode="auto">
          <a:xfrm>
            <a:off x="33528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01734" name="Oval 6"/>
          <p:cNvSpPr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01735" name="Oval 7"/>
          <p:cNvSpPr>
            <a:spLocks noChangeArrowheads="1"/>
          </p:cNvSpPr>
          <p:nvPr/>
        </p:nvSpPr>
        <p:spPr bwMode="auto">
          <a:xfrm>
            <a:off x="5105400" y="4648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01736" name="Oval 8"/>
          <p:cNvSpPr>
            <a:spLocks noChangeArrowheads="1"/>
          </p:cNvSpPr>
          <p:nvPr/>
        </p:nvSpPr>
        <p:spPr bwMode="auto">
          <a:xfrm>
            <a:off x="32004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01737" name="Oval 9"/>
          <p:cNvSpPr>
            <a:spLocks noChangeArrowheads="1"/>
          </p:cNvSpPr>
          <p:nvPr/>
        </p:nvSpPr>
        <p:spPr bwMode="auto">
          <a:xfrm>
            <a:off x="2057400" y="4953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01738" name="Oval 10"/>
          <p:cNvSpPr>
            <a:spLocks noChangeArrowheads="1"/>
          </p:cNvSpPr>
          <p:nvPr/>
        </p:nvSpPr>
        <p:spPr bwMode="auto">
          <a:xfrm>
            <a:off x="3810000" y="510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01739" name="Oval 11"/>
          <p:cNvSpPr>
            <a:spLocks noChangeArrowheads="1"/>
          </p:cNvSpPr>
          <p:nvPr/>
        </p:nvSpPr>
        <p:spPr bwMode="auto">
          <a:xfrm>
            <a:off x="6172200" y="3962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01740" name="Oval 12"/>
          <p:cNvSpPr>
            <a:spLocks noChangeArrowheads="1"/>
          </p:cNvSpPr>
          <p:nvPr/>
        </p:nvSpPr>
        <p:spPr bwMode="auto">
          <a:xfrm>
            <a:off x="8382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01742" name="AutoShape 14"/>
          <p:cNvCxnSpPr>
            <a:cxnSpLocks noChangeShapeType="1"/>
            <a:stCxn id="201740" idx="7"/>
            <a:endCxn id="201732" idx="3"/>
          </p:cNvCxnSpPr>
          <p:nvPr/>
        </p:nvCxnSpPr>
        <p:spPr bwMode="auto">
          <a:xfrm flipV="1">
            <a:off x="1228725" y="3362325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3" name="AutoShape 15"/>
          <p:cNvCxnSpPr>
            <a:cxnSpLocks noChangeShapeType="1"/>
            <a:stCxn id="201732" idx="6"/>
            <a:endCxn id="201733" idx="2"/>
          </p:cNvCxnSpPr>
          <p:nvPr/>
        </p:nvCxnSpPr>
        <p:spPr bwMode="auto">
          <a:xfrm>
            <a:off x="2209800" y="32004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4" name="AutoShape 16"/>
          <p:cNvCxnSpPr>
            <a:cxnSpLocks noChangeShapeType="1"/>
            <a:stCxn id="201733" idx="6"/>
            <a:endCxn id="201734" idx="1"/>
          </p:cNvCxnSpPr>
          <p:nvPr/>
        </p:nvCxnSpPr>
        <p:spPr bwMode="auto">
          <a:xfrm>
            <a:off x="3810000" y="3200400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5" name="AutoShape 17"/>
          <p:cNvCxnSpPr>
            <a:cxnSpLocks noChangeShapeType="1"/>
            <a:stCxn id="201736" idx="7"/>
            <a:endCxn id="201734" idx="2"/>
          </p:cNvCxnSpPr>
          <p:nvPr/>
        </p:nvCxnSpPr>
        <p:spPr bwMode="auto">
          <a:xfrm flipV="1">
            <a:off x="3590925" y="3962400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6" name="AutoShape 18"/>
          <p:cNvCxnSpPr>
            <a:cxnSpLocks noChangeShapeType="1"/>
            <a:stCxn id="201732" idx="4"/>
            <a:endCxn id="201737" idx="0"/>
          </p:cNvCxnSpPr>
          <p:nvPr/>
        </p:nvCxnSpPr>
        <p:spPr bwMode="auto">
          <a:xfrm>
            <a:off x="1981200" y="3429000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7" name="AutoShape 19"/>
          <p:cNvCxnSpPr>
            <a:cxnSpLocks noChangeShapeType="1"/>
            <a:stCxn id="201737" idx="6"/>
            <a:endCxn id="201738" idx="2"/>
          </p:cNvCxnSpPr>
          <p:nvPr/>
        </p:nvCxnSpPr>
        <p:spPr bwMode="auto">
          <a:xfrm>
            <a:off x="2514600" y="51816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8" name="AutoShape 20"/>
          <p:cNvCxnSpPr>
            <a:cxnSpLocks noChangeShapeType="1"/>
            <a:stCxn id="201738" idx="6"/>
            <a:endCxn id="201735" idx="3"/>
          </p:cNvCxnSpPr>
          <p:nvPr/>
        </p:nvCxnSpPr>
        <p:spPr bwMode="auto">
          <a:xfrm flipV="1">
            <a:off x="4267200" y="5038725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49" name="AutoShape 21"/>
          <p:cNvCxnSpPr>
            <a:cxnSpLocks noChangeShapeType="1"/>
            <a:stCxn id="201735" idx="6"/>
            <a:endCxn id="201739" idx="3"/>
          </p:cNvCxnSpPr>
          <p:nvPr/>
        </p:nvCxnSpPr>
        <p:spPr bwMode="auto">
          <a:xfrm flipV="1">
            <a:off x="5562600" y="4352925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0" name="AutoShape 22"/>
          <p:cNvCxnSpPr>
            <a:cxnSpLocks noChangeShapeType="1"/>
            <a:stCxn id="201736" idx="5"/>
            <a:endCxn id="201738" idx="0"/>
          </p:cNvCxnSpPr>
          <p:nvPr/>
        </p:nvCxnSpPr>
        <p:spPr bwMode="auto">
          <a:xfrm>
            <a:off x="3590925" y="4505325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1" name="AutoShape 23"/>
          <p:cNvCxnSpPr>
            <a:cxnSpLocks noChangeShapeType="1"/>
            <a:stCxn id="201734" idx="5"/>
            <a:endCxn id="201735" idx="0"/>
          </p:cNvCxnSpPr>
          <p:nvPr/>
        </p:nvCxnSpPr>
        <p:spPr bwMode="auto">
          <a:xfrm>
            <a:off x="4733925" y="4124325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1752" name="AutoShape 24"/>
          <p:cNvCxnSpPr>
            <a:cxnSpLocks noChangeShapeType="1"/>
            <a:stCxn id="201733" idx="4"/>
            <a:endCxn id="201736" idx="0"/>
          </p:cNvCxnSpPr>
          <p:nvPr/>
        </p:nvCxnSpPr>
        <p:spPr bwMode="auto">
          <a:xfrm flipH="1">
            <a:off x="3429000" y="3429000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1753" name="Oval 25"/>
          <p:cNvSpPr>
            <a:spLocks noChangeArrowheads="1"/>
          </p:cNvSpPr>
          <p:nvPr/>
        </p:nvSpPr>
        <p:spPr bwMode="auto">
          <a:xfrm>
            <a:off x="17526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01754" name="Oval 26"/>
          <p:cNvSpPr>
            <a:spLocks noChangeArrowheads="1"/>
          </p:cNvSpPr>
          <p:nvPr/>
        </p:nvSpPr>
        <p:spPr bwMode="auto">
          <a:xfrm>
            <a:off x="33528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01755" name="Oval 27"/>
          <p:cNvSpPr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01756" name="Oval 28"/>
          <p:cNvSpPr>
            <a:spLocks noChangeArrowheads="1"/>
          </p:cNvSpPr>
          <p:nvPr/>
        </p:nvSpPr>
        <p:spPr bwMode="auto">
          <a:xfrm>
            <a:off x="5105400" y="4648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01757" name="Oval 29"/>
          <p:cNvSpPr>
            <a:spLocks noChangeArrowheads="1"/>
          </p:cNvSpPr>
          <p:nvPr/>
        </p:nvSpPr>
        <p:spPr bwMode="auto">
          <a:xfrm>
            <a:off x="32004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01758" name="Oval 30"/>
          <p:cNvSpPr>
            <a:spLocks noChangeArrowheads="1"/>
          </p:cNvSpPr>
          <p:nvPr/>
        </p:nvSpPr>
        <p:spPr bwMode="auto">
          <a:xfrm>
            <a:off x="2057400" y="4953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01759" name="Oval 31"/>
          <p:cNvSpPr>
            <a:spLocks noChangeArrowheads="1"/>
          </p:cNvSpPr>
          <p:nvPr/>
        </p:nvSpPr>
        <p:spPr bwMode="auto">
          <a:xfrm>
            <a:off x="3810000" y="5105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01760" name="Oval 32"/>
          <p:cNvSpPr>
            <a:spLocks noChangeArrowheads="1"/>
          </p:cNvSpPr>
          <p:nvPr/>
        </p:nvSpPr>
        <p:spPr bwMode="auto">
          <a:xfrm>
            <a:off x="6172200" y="3962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01761" name="Oval 33"/>
          <p:cNvSpPr>
            <a:spLocks noChangeArrowheads="1"/>
          </p:cNvSpPr>
          <p:nvPr/>
        </p:nvSpPr>
        <p:spPr bwMode="auto">
          <a:xfrm>
            <a:off x="8382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01762" name="Text Box 34"/>
          <p:cNvSpPr txBox="1">
            <a:spLocks noChangeArrowheads="1"/>
          </p:cNvSpPr>
          <p:nvPr/>
        </p:nvSpPr>
        <p:spPr bwMode="auto">
          <a:xfrm>
            <a:off x="1279525" y="2667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root</a:t>
            </a:r>
          </a:p>
        </p:txBody>
      </p:sp>
      <p:sp>
        <p:nvSpPr>
          <p:cNvPr id="201763" name="Text Box 35"/>
          <p:cNvSpPr txBox="1">
            <a:spLocks noChangeArrowheads="1"/>
          </p:cNvSpPr>
          <p:nvPr/>
        </p:nvSpPr>
        <p:spPr bwMode="auto">
          <a:xfrm>
            <a:off x="2514600" y="282575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(1)</a:t>
            </a:r>
          </a:p>
        </p:txBody>
      </p:sp>
      <p:sp>
        <p:nvSpPr>
          <p:cNvPr id="201764" name="Text Box 36"/>
          <p:cNvSpPr txBox="1">
            <a:spLocks noChangeArrowheads="1"/>
          </p:cNvSpPr>
          <p:nvPr/>
        </p:nvSpPr>
        <p:spPr bwMode="auto">
          <a:xfrm>
            <a:off x="4038600" y="32004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(2)</a:t>
            </a:r>
          </a:p>
        </p:txBody>
      </p:sp>
      <p:sp>
        <p:nvSpPr>
          <p:cNvPr id="201765" name="Text Box 37"/>
          <p:cNvSpPr txBox="1">
            <a:spLocks noChangeArrowheads="1"/>
          </p:cNvSpPr>
          <p:nvPr/>
        </p:nvSpPr>
        <p:spPr bwMode="auto">
          <a:xfrm>
            <a:off x="4951413" y="40386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(3)</a:t>
            </a:r>
          </a:p>
        </p:txBody>
      </p:sp>
      <p:sp>
        <p:nvSpPr>
          <p:cNvPr id="201766" name="Text Box 38"/>
          <p:cNvSpPr txBox="1">
            <a:spLocks noChangeArrowheads="1"/>
          </p:cNvSpPr>
          <p:nvPr/>
        </p:nvSpPr>
        <p:spPr bwMode="auto">
          <a:xfrm>
            <a:off x="4648200" y="52578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(4)</a:t>
            </a:r>
          </a:p>
        </p:txBody>
      </p:sp>
      <p:sp>
        <p:nvSpPr>
          <p:cNvPr id="201767" name="Text Box 39"/>
          <p:cNvSpPr txBox="1">
            <a:spLocks noChangeArrowheads="1"/>
          </p:cNvSpPr>
          <p:nvPr/>
        </p:nvSpPr>
        <p:spPr bwMode="auto">
          <a:xfrm>
            <a:off x="3808413" y="45720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(5)</a:t>
            </a:r>
          </a:p>
        </p:txBody>
      </p:sp>
      <p:sp>
        <p:nvSpPr>
          <p:cNvPr id="201768" name="Text Box 40"/>
          <p:cNvSpPr txBox="1">
            <a:spLocks noChangeArrowheads="1"/>
          </p:cNvSpPr>
          <p:nvPr/>
        </p:nvSpPr>
        <p:spPr bwMode="auto">
          <a:xfrm>
            <a:off x="2819400" y="49530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(6)</a:t>
            </a:r>
          </a:p>
        </p:txBody>
      </p:sp>
      <p:sp>
        <p:nvSpPr>
          <p:cNvPr id="201769" name="Text Box 41"/>
          <p:cNvSpPr txBox="1">
            <a:spLocks noChangeArrowheads="1"/>
          </p:cNvSpPr>
          <p:nvPr/>
        </p:nvSpPr>
        <p:spPr bwMode="auto">
          <a:xfrm>
            <a:off x="5865813" y="4495800"/>
            <a:ext cx="458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(7)</a:t>
            </a:r>
          </a:p>
        </p:txBody>
      </p:sp>
      <p:sp>
        <p:nvSpPr>
          <p:cNvPr id="201770" name="Text Box 42"/>
          <p:cNvSpPr txBox="1">
            <a:spLocks noChangeArrowheads="1"/>
          </p:cNvSpPr>
          <p:nvPr/>
        </p:nvSpPr>
        <p:spPr bwMode="auto">
          <a:xfrm>
            <a:off x="1143000" y="3505200"/>
            <a:ext cx="45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(8)</a:t>
            </a:r>
          </a:p>
        </p:txBody>
      </p:sp>
      <p:sp>
        <p:nvSpPr>
          <p:cNvPr id="201772" name="Rectangle 44"/>
          <p:cNvSpPr>
            <a:spLocks noChangeArrowheads="1"/>
          </p:cNvSpPr>
          <p:nvPr/>
        </p:nvSpPr>
        <p:spPr bwMode="auto">
          <a:xfrm>
            <a:off x="7239000" y="2590800"/>
            <a:ext cx="9906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en-US" b="0"/>
          </a:p>
        </p:txBody>
      </p:sp>
      <p:sp>
        <p:nvSpPr>
          <p:cNvPr id="201773" name="Text Box 45"/>
          <p:cNvSpPr txBox="1">
            <a:spLocks noChangeArrowheads="1"/>
          </p:cNvSpPr>
          <p:nvPr/>
        </p:nvSpPr>
        <p:spPr bwMode="auto">
          <a:xfrm>
            <a:off x="7391400" y="54864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stack</a:t>
            </a:r>
          </a:p>
        </p:txBody>
      </p:sp>
      <p:sp>
        <p:nvSpPr>
          <p:cNvPr id="201775" name="Text Box 47"/>
          <p:cNvSpPr txBox="1">
            <a:spLocks noChangeArrowheads="1"/>
          </p:cNvSpPr>
          <p:nvPr/>
        </p:nvSpPr>
        <p:spPr bwMode="auto">
          <a:xfrm>
            <a:off x="7543800" y="48768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01776" name="Text Box 48"/>
          <p:cNvSpPr txBox="1">
            <a:spLocks noChangeArrowheads="1"/>
          </p:cNvSpPr>
          <p:nvPr/>
        </p:nvSpPr>
        <p:spPr bwMode="auto">
          <a:xfrm>
            <a:off x="7543800" y="45720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01777" name="Text Box 49"/>
          <p:cNvSpPr txBox="1">
            <a:spLocks noChangeArrowheads="1"/>
          </p:cNvSpPr>
          <p:nvPr/>
        </p:nvSpPr>
        <p:spPr bwMode="auto">
          <a:xfrm>
            <a:off x="7543800" y="4267200"/>
            <a:ext cx="27622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01778" name="Text Box 50"/>
          <p:cNvSpPr txBox="1">
            <a:spLocks noChangeArrowheads="1"/>
          </p:cNvSpPr>
          <p:nvPr/>
        </p:nvSpPr>
        <p:spPr bwMode="auto">
          <a:xfrm>
            <a:off x="7543800" y="39624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01779" name="Text Box 51"/>
          <p:cNvSpPr txBox="1">
            <a:spLocks noChangeArrowheads="1"/>
          </p:cNvSpPr>
          <p:nvPr/>
        </p:nvSpPr>
        <p:spPr bwMode="auto">
          <a:xfrm>
            <a:off x="7543800" y="3657600"/>
            <a:ext cx="2952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01780" name="Text Box 52"/>
          <p:cNvSpPr txBox="1">
            <a:spLocks noChangeArrowheads="1"/>
          </p:cNvSpPr>
          <p:nvPr/>
        </p:nvSpPr>
        <p:spPr bwMode="auto">
          <a:xfrm>
            <a:off x="7543800" y="3352800"/>
            <a:ext cx="29051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01781" name="Text Box 53"/>
          <p:cNvSpPr txBox="1">
            <a:spLocks noChangeArrowheads="1"/>
          </p:cNvSpPr>
          <p:nvPr/>
        </p:nvSpPr>
        <p:spPr bwMode="auto">
          <a:xfrm>
            <a:off x="7543800" y="3352800"/>
            <a:ext cx="2460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01782" name="Text Box 54"/>
          <p:cNvSpPr txBox="1">
            <a:spLocks noChangeArrowheads="1"/>
          </p:cNvSpPr>
          <p:nvPr/>
        </p:nvSpPr>
        <p:spPr bwMode="auto">
          <a:xfrm>
            <a:off x="7543800" y="3657600"/>
            <a:ext cx="2968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01783" name="Text Box 55"/>
          <p:cNvSpPr txBox="1">
            <a:spLocks noChangeArrowheads="1"/>
          </p:cNvSpPr>
          <p:nvPr/>
        </p:nvSpPr>
        <p:spPr bwMode="auto">
          <a:xfrm>
            <a:off x="7543800" y="4572000"/>
            <a:ext cx="233363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55" name="日期版面配置區 5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6" name="頁尾版面配置區 5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1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1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1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2017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017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1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1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1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2017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017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1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017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017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1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2017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017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01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01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1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0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01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0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2017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2017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0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0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01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01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0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01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0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0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17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01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0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01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0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 animBg="1"/>
      <p:bldP spid="201733" grpId="0" animBg="1"/>
      <p:bldP spid="201734" grpId="0" animBg="1"/>
      <p:bldP spid="201735" grpId="0" animBg="1"/>
      <p:bldP spid="201736" grpId="0" animBg="1"/>
      <p:bldP spid="201737" grpId="0" animBg="1"/>
      <p:bldP spid="201738" grpId="0" animBg="1"/>
      <p:bldP spid="201739" grpId="0" animBg="1"/>
      <p:bldP spid="201740" grpId="0" animBg="1"/>
      <p:bldP spid="201753" grpId="0" animBg="1"/>
      <p:bldP spid="201754" grpId="0" animBg="1"/>
      <p:bldP spid="201755" grpId="0" animBg="1"/>
      <p:bldP spid="201756" grpId="0" animBg="1"/>
      <p:bldP spid="201757" grpId="0" animBg="1"/>
      <p:bldP spid="201758" grpId="0" animBg="1"/>
      <p:bldP spid="201759" grpId="0" animBg="1"/>
      <p:bldP spid="201760" grpId="0" animBg="1"/>
      <p:bldP spid="201761" grpId="0" animBg="1"/>
      <p:bldP spid="201763" grpId="0"/>
      <p:bldP spid="201764" grpId="0"/>
      <p:bldP spid="201765" grpId="0"/>
      <p:bldP spid="201766" grpId="0"/>
      <p:bldP spid="201767" grpId="0"/>
      <p:bldP spid="201768" grpId="0"/>
      <p:bldP spid="201769" grpId="0"/>
      <p:bldP spid="201770" grpId="0"/>
      <p:bldP spid="201775" grpId="0" animBg="1"/>
      <p:bldP spid="201775" grpId="1" animBg="1"/>
      <p:bldP spid="201776" grpId="0" animBg="1"/>
      <p:bldP spid="201776" grpId="1" animBg="1"/>
      <p:bldP spid="201777" grpId="0"/>
      <p:bldP spid="201777" grpId="1" animBg="1"/>
      <p:bldP spid="201778" grpId="0" animBg="1"/>
      <p:bldP spid="201779" grpId="0" animBg="1"/>
      <p:bldP spid="201780" grpId="0" animBg="1"/>
      <p:bldP spid="201781" grpId="0" animBg="1"/>
      <p:bldP spid="201781" grpId="1" animBg="1"/>
      <p:bldP spid="201782" grpId="0" animBg="1"/>
      <p:bldP spid="201783" grpId="0" animBg="1"/>
      <p:bldP spid="201783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Spanning Trees</a:t>
            </a:r>
            <a:r>
              <a:rPr lang="en-US" altLang="zh-TW" dirty="0" smtClean="0"/>
              <a:t> (</a:t>
            </a:r>
            <a:r>
              <a:rPr lang="en-US" altLang="zh-TW" dirty="0"/>
              <a:t>7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7744" y="5291916"/>
            <a:ext cx="500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BFS spanning tree for the graph in Fig. 20-11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7283"/>
            <a:ext cx="9144000" cy="326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BDA3-CDA8-41B6-942A-7B2B40266CF7}" type="slidenum">
              <a:rPr lang="zh-TW" altLang="en-US"/>
              <a:pPr/>
              <a:t>52</a:t>
            </a:fld>
            <a:endParaRPr lang="en-US" altLang="zh-TW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</a:t>
            </a:r>
            <a:r>
              <a:rPr lang="en-US" altLang="zh-TW" dirty="0"/>
              <a:t>Spanning Trees (1/4)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>
                <a:solidFill>
                  <a:schemeClr val="tx2"/>
                </a:solidFill>
              </a:rPr>
              <a:t>Suppose you are building a telephone system of a country.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Vertices: cities.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Edges: weighted, the installation cost of the telephone line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1400" dirty="0">
              <a:solidFill>
                <a:schemeClr val="tx2"/>
              </a:solidFill>
            </a:endParaRPr>
          </a:p>
          <a:p>
            <a:r>
              <a:rPr lang="en-US" altLang="zh-TW" sz="2400" dirty="0">
                <a:solidFill>
                  <a:schemeClr val="tx2"/>
                </a:solidFill>
              </a:rPr>
              <a:t>Cost of the spanning tree:</a:t>
            </a:r>
          </a:p>
          <a:p>
            <a:pPr lvl="1"/>
            <a:r>
              <a:rPr lang="en-US" altLang="zh-TW" sz="2200" dirty="0">
                <a:solidFill>
                  <a:schemeClr val="tx2"/>
                </a:solidFill>
              </a:rPr>
              <a:t>Sum of the costs of the edges of the spanning tree.</a:t>
            </a:r>
          </a:p>
          <a:p>
            <a:pPr lvl="1"/>
            <a:endParaRPr lang="en-US" altLang="zh-TW" sz="1800" dirty="0">
              <a:solidFill>
                <a:schemeClr val="tx2"/>
              </a:solidFill>
            </a:endParaRP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2590800" y="3476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4191000" y="3476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5181600" y="4238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5943600" y="51530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038600" y="4619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2895600" y="54578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4648200" y="558924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7010400" y="44672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1676400" y="46196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9709" name="AutoShape 13"/>
          <p:cNvCxnSpPr>
            <a:cxnSpLocks noChangeShapeType="1"/>
            <a:stCxn id="29708" idx="7"/>
            <a:endCxn id="29700" idx="3"/>
          </p:cNvCxnSpPr>
          <p:nvPr/>
        </p:nvCxnSpPr>
        <p:spPr bwMode="auto">
          <a:xfrm flipV="1">
            <a:off x="2066925" y="3867150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0" name="AutoShape 14"/>
          <p:cNvCxnSpPr>
            <a:cxnSpLocks noChangeShapeType="1"/>
            <a:stCxn id="29700" idx="6"/>
            <a:endCxn id="29701" idx="2"/>
          </p:cNvCxnSpPr>
          <p:nvPr/>
        </p:nvCxnSpPr>
        <p:spPr bwMode="auto">
          <a:xfrm>
            <a:off x="3048000" y="3705225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1" name="AutoShape 15"/>
          <p:cNvCxnSpPr>
            <a:cxnSpLocks noChangeShapeType="1"/>
            <a:stCxn id="29701" idx="6"/>
            <a:endCxn id="29702" idx="1"/>
          </p:cNvCxnSpPr>
          <p:nvPr/>
        </p:nvCxnSpPr>
        <p:spPr bwMode="auto">
          <a:xfrm>
            <a:off x="4648200" y="3705225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2" name="AutoShape 16"/>
          <p:cNvCxnSpPr>
            <a:cxnSpLocks noChangeShapeType="1"/>
            <a:stCxn id="29704" idx="7"/>
            <a:endCxn id="29702" idx="2"/>
          </p:cNvCxnSpPr>
          <p:nvPr/>
        </p:nvCxnSpPr>
        <p:spPr bwMode="auto">
          <a:xfrm flipV="1">
            <a:off x="4429125" y="4467225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3" name="AutoShape 17"/>
          <p:cNvCxnSpPr>
            <a:cxnSpLocks noChangeShapeType="1"/>
            <a:stCxn id="29700" idx="4"/>
            <a:endCxn id="29705" idx="0"/>
          </p:cNvCxnSpPr>
          <p:nvPr/>
        </p:nvCxnSpPr>
        <p:spPr bwMode="auto">
          <a:xfrm>
            <a:off x="2819400" y="3933825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4" name="AutoShape 18"/>
          <p:cNvCxnSpPr>
            <a:cxnSpLocks noChangeShapeType="1"/>
            <a:stCxn id="29705" idx="6"/>
          </p:cNvCxnSpPr>
          <p:nvPr/>
        </p:nvCxnSpPr>
        <p:spPr bwMode="auto">
          <a:xfrm>
            <a:off x="3352800" y="5686425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5" name="AutoShape 19"/>
          <p:cNvCxnSpPr>
            <a:cxnSpLocks noChangeShapeType="1"/>
            <a:endCxn id="29703" idx="3"/>
          </p:cNvCxnSpPr>
          <p:nvPr/>
        </p:nvCxnSpPr>
        <p:spPr bwMode="auto">
          <a:xfrm flipV="1">
            <a:off x="5105400" y="5543550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6" name="AutoShape 20"/>
          <p:cNvCxnSpPr>
            <a:cxnSpLocks noChangeShapeType="1"/>
            <a:stCxn id="29703" idx="6"/>
            <a:endCxn id="29707" idx="3"/>
          </p:cNvCxnSpPr>
          <p:nvPr/>
        </p:nvCxnSpPr>
        <p:spPr bwMode="auto">
          <a:xfrm flipV="1">
            <a:off x="6400800" y="4857750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7" name="AutoShape 21"/>
          <p:cNvCxnSpPr>
            <a:cxnSpLocks noChangeShapeType="1"/>
            <a:stCxn id="29704" idx="5"/>
          </p:cNvCxnSpPr>
          <p:nvPr/>
        </p:nvCxnSpPr>
        <p:spPr bwMode="auto">
          <a:xfrm>
            <a:off x="4429125" y="5010150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8" name="AutoShape 22"/>
          <p:cNvCxnSpPr>
            <a:cxnSpLocks noChangeShapeType="1"/>
            <a:stCxn id="29702" idx="5"/>
            <a:endCxn id="29703" idx="0"/>
          </p:cNvCxnSpPr>
          <p:nvPr/>
        </p:nvCxnSpPr>
        <p:spPr bwMode="auto">
          <a:xfrm>
            <a:off x="5572125" y="4629150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9" name="AutoShape 23"/>
          <p:cNvCxnSpPr>
            <a:cxnSpLocks noChangeShapeType="1"/>
            <a:stCxn id="29701" idx="4"/>
            <a:endCxn id="29704" idx="0"/>
          </p:cNvCxnSpPr>
          <p:nvPr/>
        </p:nvCxnSpPr>
        <p:spPr bwMode="auto">
          <a:xfrm flipH="1">
            <a:off x="4267200" y="3933825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2590800" y="3476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4191000" y="3476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5181600" y="4238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5943600" y="51530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4038600" y="4619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2895600" y="54578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9726" name="Oval 30"/>
          <p:cNvSpPr>
            <a:spLocks noChangeArrowheads="1"/>
          </p:cNvSpPr>
          <p:nvPr/>
        </p:nvSpPr>
        <p:spPr bwMode="auto">
          <a:xfrm>
            <a:off x="4648200" y="558924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7010400" y="44672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1676400" y="46196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352800" y="3429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6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4876800" y="37052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7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5789613" y="45434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9733" name="Text Box 37"/>
          <p:cNvSpPr txBox="1">
            <a:spLocks noChangeArrowheads="1"/>
          </p:cNvSpPr>
          <p:nvPr/>
        </p:nvSpPr>
        <p:spPr bwMode="auto">
          <a:xfrm>
            <a:off x="5410200" y="53816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5</a:t>
            </a:r>
          </a:p>
        </p:txBody>
      </p:sp>
      <p:sp>
        <p:nvSpPr>
          <p:cNvPr id="29734" name="Text Box 38"/>
          <p:cNvSpPr txBox="1">
            <a:spLocks noChangeArrowheads="1"/>
          </p:cNvSpPr>
          <p:nvPr/>
        </p:nvSpPr>
        <p:spPr bwMode="auto">
          <a:xfrm>
            <a:off x="4572000" y="50768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8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3657600" y="54578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6629400" y="47720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1</a:t>
            </a:r>
          </a:p>
        </p:txBody>
      </p:sp>
      <p:sp>
        <p:nvSpPr>
          <p:cNvPr id="29737" name="Text Box 41"/>
          <p:cNvSpPr txBox="1">
            <a:spLocks noChangeArrowheads="1"/>
          </p:cNvSpPr>
          <p:nvPr/>
        </p:nvSpPr>
        <p:spPr bwMode="auto">
          <a:xfrm>
            <a:off x="1981200" y="401002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2979738" y="43910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9739" name="Text Box 43"/>
          <p:cNvSpPr txBox="1">
            <a:spLocks noChangeArrowheads="1"/>
          </p:cNvSpPr>
          <p:nvPr/>
        </p:nvSpPr>
        <p:spPr bwMode="auto">
          <a:xfrm>
            <a:off x="4351338" y="40862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9</a:t>
            </a:r>
          </a:p>
        </p:txBody>
      </p:sp>
      <p:sp>
        <p:nvSpPr>
          <p:cNvPr id="29740" name="Text Box 44"/>
          <p:cNvSpPr txBox="1">
            <a:spLocks noChangeArrowheads="1"/>
          </p:cNvSpPr>
          <p:nvPr/>
        </p:nvSpPr>
        <p:spPr bwMode="auto">
          <a:xfrm>
            <a:off x="4732338" y="45434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3</a:t>
            </a:r>
          </a:p>
        </p:txBody>
      </p:sp>
      <p:sp>
        <p:nvSpPr>
          <p:cNvPr id="46" name="日期版面配置區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7" name="頁尾版面配置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F7D1A-F6B2-4E4F-8661-4FCA8A8BFF2B}" type="slidenum">
              <a:rPr lang="zh-TW" altLang="en-US"/>
              <a:pPr/>
              <a:t>53</a:t>
            </a:fld>
            <a:endParaRPr lang="en-US" altLang="zh-TW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(2/4)</a:t>
            </a:r>
            <a:endParaRPr lang="zh-TW" altLang="en-US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A </a:t>
            </a:r>
            <a:r>
              <a:rPr lang="en-US" altLang="zh-TW" sz="2800" b="1" dirty="0">
                <a:solidFill>
                  <a:srgbClr val="0070C0"/>
                </a:solidFill>
              </a:rPr>
              <a:t>minimum spanning tree</a:t>
            </a:r>
            <a:r>
              <a:rPr lang="en-US" altLang="zh-TW" sz="2800" dirty="0"/>
              <a:t> of a connected undirected graph has a </a:t>
            </a:r>
            <a:r>
              <a:rPr lang="en-US" altLang="zh-TW" sz="2800" b="1" dirty="0"/>
              <a:t>minimal edge-weight sum</a:t>
            </a:r>
            <a:r>
              <a:rPr lang="en-US" altLang="zh-TW" sz="2800" dirty="0"/>
              <a:t>.</a:t>
            </a:r>
          </a:p>
          <a:p>
            <a:pPr lvl="1"/>
            <a:r>
              <a:rPr lang="en-US" altLang="zh-TW" sz="2400" dirty="0"/>
              <a:t>A particular graph could have </a:t>
            </a:r>
            <a:r>
              <a:rPr lang="en-US" altLang="zh-TW" sz="2400" b="1" dirty="0"/>
              <a:t>several</a:t>
            </a:r>
            <a:r>
              <a:rPr lang="en-US" altLang="zh-TW" sz="2400" dirty="0"/>
              <a:t> minimum spanning trees.</a:t>
            </a:r>
          </a:p>
          <a:p>
            <a:pPr lvl="1"/>
            <a:endParaRPr lang="zh-TW" altLang="en-US" sz="2000" dirty="0"/>
          </a:p>
          <a:p>
            <a:r>
              <a:rPr lang="en-US" altLang="zh-TW" sz="2800" b="1" dirty="0">
                <a:solidFill>
                  <a:srgbClr val="0070C0"/>
                </a:solidFill>
              </a:rPr>
              <a:t>Prim</a:t>
            </a:r>
            <a:r>
              <a:rPr lang="en-US" altLang="zh-TW" sz="2800" b="1" dirty="0">
                <a:solidFill>
                  <a:srgbClr val="0070C0"/>
                </a:solidFill>
                <a:latin typeface="Arial"/>
              </a:rPr>
              <a:t>’</a:t>
            </a:r>
            <a:r>
              <a:rPr lang="en-US" altLang="zh-TW" sz="2800" b="1" dirty="0">
                <a:solidFill>
                  <a:srgbClr val="0070C0"/>
                </a:solidFill>
              </a:rPr>
              <a:t>s algorithm</a:t>
            </a:r>
            <a:r>
              <a:rPr lang="en-US" altLang="zh-TW" sz="2800" dirty="0"/>
              <a:t>:</a:t>
            </a:r>
          </a:p>
          <a:p>
            <a:pPr lvl="1"/>
            <a:r>
              <a:rPr lang="en-US" altLang="zh-TW" sz="2400" dirty="0"/>
              <a:t>A method finds a minimum spanning tree that </a:t>
            </a:r>
            <a:r>
              <a:rPr lang="en-US" altLang="zh-TW" sz="2400" dirty="0" smtClean="0"/>
              <a:t>begins </a:t>
            </a:r>
            <a:r>
              <a:rPr lang="en-US" altLang="zh-TW" sz="2400" dirty="0"/>
              <a:t>at any vertex.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2741-D870-4474-8882-22E91FF38055}" type="slidenum">
              <a:rPr lang="zh-TW" altLang="en-US"/>
              <a:pPr/>
              <a:t>54</a:t>
            </a:fld>
            <a:endParaRPr lang="en-US" altLang="zh-TW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(3/4)</a:t>
            </a:r>
            <a:endParaRPr lang="en-US" altLang="zh-TW" dirty="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67545" y="1363990"/>
            <a:ext cx="8280919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Determines a minimum spanning tree for a weighted,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connected, undirected graph whose weights are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nonnegative, beginning with any vertex v.</a:t>
            </a:r>
          </a:p>
          <a:p>
            <a:r>
              <a:rPr lang="en-US" altLang="zh-TW" b="0" dirty="0" err="1" smtClean="0">
                <a:solidFill>
                  <a:srgbClr val="0070C0"/>
                </a:solidFill>
                <a:latin typeface="Lucida Sans Typewriter" pitchFamily="49" charset="0"/>
              </a:rPr>
              <a:t>primsAlgorithm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(v: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Mark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 and include it in the minimum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spanning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tree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there are unvisited vertices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Find the least-cost edge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(v, u)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from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a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visited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vertex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v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 some unvisited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Mark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as visited</a:t>
            </a:r>
          </a:p>
          <a:p>
            <a:endParaRPr lang="en-US" altLang="zh-TW" b="0" dirty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Add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the vertex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u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and the edge</a:t>
            </a:r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(v, u)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to the minimum</a:t>
            </a:r>
          </a:p>
          <a:p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itchFamily="49" charset="0"/>
              </a:rPr>
              <a:t>spanning </a:t>
            </a:r>
            <a:r>
              <a:rPr lang="en-US" altLang="zh-TW" b="0" i="1" dirty="0">
                <a:solidFill>
                  <a:srgbClr val="0070C0"/>
                </a:solidFill>
                <a:latin typeface="Lucida Sans Typewriter" pitchFamily="49" charset="0"/>
              </a:rPr>
              <a:t>tree</a:t>
            </a:r>
          </a:p>
          <a:p>
            <a:r>
              <a:rPr lang="en-US" altLang="zh-TW" b="0" dirty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6F6D5-C8C0-4DC4-84BC-832021CF2993}" type="slidenum">
              <a:rPr lang="zh-TW" altLang="en-US"/>
              <a:pPr/>
              <a:t>55</a:t>
            </a:fld>
            <a:endParaRPr lang="en-US" altLang="zh-TW"/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Minimum Spanning Trees (4/4)</a:t>
            </a:r>
            <a:endParaRPr lang="zh-TW" altLang="en-US" dirty="0"/>
          </a:p>
        </p:txBody>
      </p:sp>
      <p:sp>
        <p:nvSpPr>
          <p:cNvPr id="215044" name="Oval 4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45" name="Oval 5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46" name="Oval 6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47" name="Oval 7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48" name="Oval 8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49" name="Oval 9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50" name="Oval 10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51" name="Oval 11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52" name="Oval 12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cxnSp>
        <p:nvCxnSpPr>
          <p:cNvPr id="215053" name="AutoShape 13"/>
          <p:cNvCxnSpPr>
            <a:cxnSpLocks noChangeShapeType="1"/>
            <a:stCxn id="215052" idx="7"/>
            <a:endCxn id="215044" idx="3"/>
          </p:cNvCxnSpPr>
          <p:nvPr/>
        </p:nvCxnSpPr>
        <p:spPr bwMode="auto">
          <a:xfrm flipV="1">
            <a:off x="2219325" y="3286125"/>
            <a:ext cx="590550" cy="819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4" name="AutoShape 14"/>
          <p:cNvCxnSpPr>
            <a:cxnSpLocks noChangeShapeType="1"/>
            <a:stCxn id="215044" idx="6"/>
            <a:endCxn id="215045" idx="2"/>
          </p:cNvCxnSpPr>
          <p:nvPr/>
        </p:nvCxnSpPr>
        <p:spPr bwMode="auto">
          <a:xfrm>
            <a:off x="3200400" y="31242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5" name="AutoShape 15"/>
          <p:cNvCxnSpPr>
            <a:cxnSpLocks noChangeShapeType="1"/>
            <a:stCxn id="215045" idx="6"/>
            <a:endCxn id="215046" idx="1"/>
          </p:cNvCxnSpPr>
          <p:nvPr/>
        </p:nvCxnSpPr>
        <p:spPr bwMode="auto">
          <a:xfrm>
            <a:off x="4800600" y="3124200"/>
            <a:ext cx="6000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6" name="AutoShape 16"/>
          <p:cNvCxnSpPr>
            <a:cxnSpLocks noChangeShapeType="1"/>
            <a:stCxn id="215048" idx="7"/>
            <a:endCxn id="215046" idx="2"/>
          </p:cNvCxnSpPr>
          <p:nvPr/>
        </p:nvCxnSpPr>
        <p:spPr bwMode="auto">
          <a:xfrm flipV="1">
            <a:off x="4581525" y="3886200"/>
            <a:ext cx="7524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7" name="AutoShape 17"/>
          <p:cNvCxnSpPr>
            <a:cxnSpLocks noChangeShapeType="1"/>
            <a:stCxn id="215044" idx="4"/>
            <a:endCxn id="215049" idx="0"/>
          </p:cNvCxnSpPr>
          <p:nvPr/>
        </p:nvCxnSpPr>
        <p:spPr bwMode="auto">
          <a:xfrm>
            <a:off x="2971800" y="3352800"/>
            <a:ext cx="30480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8" name="AutoShape 18"/>
          <p:cNvCxnSpPr>
            <a:cxnSpLocks noChangeShapeType="1"/>
            <a:stCxn id="215049" idx="6"/>
            <a:endCxn id="215050" idx="2"/>
          </p:cNvCxnSpPr>
          <p:nvPr/>
        </p:nvCxnSpPr>
        <p:spPr bwMode="auto">
          <a:xfrm>
            <a:off x="3505200" y="51054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59" name="AutoShape 19"/>
          <p:cNvCxnSpPr>
            <a:cxnSpLocks noChangeShapeType="1"/>
            <a:stCxn id="215050" idx="6"/>
            <a:endCxn id="215047" idx="3"/>
          </p:cNvCxnSpPr>
          <p:nvPr/>
        </p:nvCxnSpPr>
        <p:spPr bwMode="auto">
          <a:xfrm flipV="1">
            <a:off x="5257800" y="4962525"/>
            <a:ext cx="9048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0" name="AutoShape 20"/>
          <p:cNvCxnSpPr>
            <a:cxnSpLocks noChangeShapeType="1"/>
            <a:stCxn id="215047" idx="6"/>
            <a:endCxn id="215051" idx="3"/>
          </p:cNvCxnSpPr>
          <p:nvPr/>
        </p:nvCxnSpPr>
        <p:spPr bwMode="auto">
          <a:xfrm flipV="1">
            <a:off x="6553200" y="4276725"/>
            <a:ext cx="676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1" name="AutoShape 21"/>
          <p:cNvCxnSpPr>
            <a:cxnSpLocks noChangeShapeType="1"/>
            <a:stCxn id="215048" idx="5"/>
            <a:endCxn id="215050" idx="0"/>
          </p:cNvCxnSpPr>
          <p:nvPr/>
        </p:nvCxnSpPr>
        <p:spPr bwMode="auto">
          <a:xfrm>
            <a:off x="4581525" y="4429125"/>
            <a:ext cx="447675" cy="600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2" name="AutoShape 22"/>
          <p:cNvCxnSpPr>
            <a:cxnSpLocks noChangeShapeType="1"/>
            <a:stCxn id="215046" idx="5"/>
            <a:endCxn id="215047" idx="0"/>
          </p:cNvCxnSpPr>
          <p:nvPr/>
        </p:nvCxnSpPr>
        <p:spPr bwMode="auto">
          <a:xfrm>
            <a:off x="5724525" y="4048125"/>
            <a:ext cx="600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063" name="AutoShape 23"/>
          <p:cNvCxnSpPr>
            <a:cxnSpLocks noChangeShapeType="1"/>
            <a:stCxn id="215045" idx="4"/>
            <a:endCxn id="215048" idx="0"/>
          </p:cNvCxnSpPr>
          <p:nvPr/>
        </p:nvCxnSpPr>
        <p:spPr bwMode="auto">
          <a:xfrm flipH="1">
            <a:off x="4419600" y="3352800"/>
            <a:ext cx="152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064" name="Oval 24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65" name="Oval 25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66" name="Oval 26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67" name="Oval 27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68" name="Oval 28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69" name="Oval 29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70" name="Oval 30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71" name="Oval 31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72" name="Oval 32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15073" name="Text Box 33"/>
          <p:cNvSpPr txBox="1">
            <a:spLocks noChangeArrowheads="1"/>
          </p:cNvSpPr>
          <p:nvPr/>
        </p:nvSpPr>
        <p:spPr bwMode="auto">
          <a:xfrm>
            <a:off x="3505200" y="2847975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6</a:t>
            </a:r>
          </a:p>
        </p:txBody>
      </p:sp>
      <p:sp>
        <p:nvSpPr>
          <p:cNvPr id="215074" name="Text Box 34"/>
          <p:cNvSpPr txBox="1">
            <a:spLocks noChangeArrowheads="1"/>
          </p:cNvSpPr>
          <p:nvPr/>
        </p:nvSpPr>
        <p:spPr bwMode="auto">
          <a:xfrm>
            <a:off x="5029200" y="31242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7</a:t>
            </a:r>
          </a:p>
        </p:txBody>
      </p:sp>
      <p:sp>
        <p:nvSpPr>
          <p:cNvPr id="215075" name="Text Box 35"/>
          <p:cNvSpPr txBox="1">
            <a:spLocks noChangeArrowheads="1"/>
          </p:cNvSpPr>
          <p:nvPr/>
        </p:nvSpPr>
        <p:spPr bwMode="auto">
          <a:xfrm>
            <a:off x="5942013" y="39624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15076" name="Text Box 36"/>
          <p:cNvSpPr txBox="1">
            <a:spLocks noChangeArrowheads="1"/>
          </p:cNvSpPr>
          <p:nvPr/>
        </p:nvSpPr>
        <p:spPr bwMode="auto">
          <a:xfrm>
            <a:off x="5562600" y="48006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5</a:t>
            </a:r>
          </a:p>
        </p:txBody>
      </p:sp>
      <p:sp>
        <p:nvSpPr>
          <p:cNvPr id="215077" name="Text Box 37"/>
          <p:cNvSpPr txBox="1">
            <a:spLocks noChangeArrowheads="1"/>
          </p:cNvSpPr>
          <p:nvPr/>
        </p:nvSpPr>
        <p:spPr bwMode="auto">
          <a:xfrm>
            <a:off x="4724400" y="4495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8</a:t>
            </a:r>
          </a:p>
        </p:txBody>
      </p:sp>
      <p:sp>
        <p:nvSpPr>
          <p:cNvPr id="215078" name="Text Box 38"/>
          <p:cNvSpPr txBox="1">
            <a:spLocks noChangeArrowheads="1"/>
          </p:cNvSpPr>
          <p:nvPr/>
        </p:nvSpPr>
        <p:spPr bwMode="auto">
          <a:xfrm>
            <a:off x="3810000" y="4876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15079" name="Text Box 39"/>
          <p:cNvSpPr txBox="1">
            <a:spLocks noChangeArrowheads="1"/>
          </p:cNvSpPr>
          <p:nvPr/>
        </p:nvSpPr>
        <p:spPr bwMode="auto">
          <a:xfrm>
            <a:off x="6781800" y="4191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1</a:t>
            </a:r>
          </a:p>
        </p:txBody>
      </p:sp>
      <p:sp>
        <p:nvSpPr>
          <p:cNvPr id="215080" name="Text Box 40"/>
          <p:cNvSpPr txBox="1">
            <a:spLocks noChangeArrowheads="1"/>
          </p:cNvSpPr>
          <p:nvPr/>
        </p:nvSpPr>
        <p:spPr bwMode="auto">
          <a:xfrm>
            <a:off x="2133600" y="34290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2</a:t>
            </a:r>
          </a:p>
        </p:txBody>
      </p:sp>
      <p:sp>
        <p:nvSpPr>
          <p:cNvPr id="215081" name="Text Box 41"/>
          <p:cNvSpPr txBox="1">
            <a:spLocks noChangeArrowheads="1"/>
          </p:cNvSpPr>
          <p:nvPr/>
        </p:nvSpPr>
        <p:spPr bwMode="auto">
          <a:xfrm>
            <a:off x="3132138" y="38100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4</a:t>
            </a:r>
          </a:p>
        </p:txBody>
      </p:sp>
      <p:sp>
        <p:nvSpPr>
          <p:cNvPr id="215082" name="Text Box 42"/>
          <p:cNvSpPr txBox="1">
            <a:spLocks noChangeArrowheads="1"/>
          </p:cNvSpPr>
          <p:nvPr/>
        </p:nvSpPr>
        <p:spPr bwMode="auto">
          <a:xfrm>
            <a:off x="4503738" y="35052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9</a:t>
            </a:r>
          </a:p>
        </p:txBody>
      </p:sp>
      <p:sp>
        <p:nvSpPr>
          <p:cNvPr id="215083" name="Text Box 43"/>
          <p:cNvSpPr txBox="1">
            <a:spLocks noChangeArrowheads="1"/>
          </p:cNvSpPr>
          <p:nvPr/>
        </p:nvSpPr>
        <p:spPr bwMode="auto">
          <a:xfrm>
            <a:off x="4884738" y="396240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3</a:t>
            </a:r>
          </a:p>
        </p:txBody>
      </p:sp>
      <p:sp>
        <p:nvSpPr>
          <p:cNvPr id="215084" name="Text Box 44"/>
          <p:cNvSpPr txBox="1">
            <a:spLocks noChangeArrowheads="1"/>
          </p:cNvSpPr>
          <p:nvPr/>
        </p:nvSpPr>
        <p:spPr bwMode="auto">
          <a:xfrm>
            <a:off x="1431925" y="2117725"/>
            <a:ext cx="2289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800" b="0" i="1"/>
              <a:t>primsAlgorithm(a)</a:t>
            </a:r>
            <a:endParaRPr lang="zh-TW" altLang="en-US" sz="1800" b="0"/>
          </a:p>
        </p:txBody>
      </p:sp>
      <p:sp>
        <p:nvSpPr>
          <p:cNvPr id="215085" name="Oval 45"/>
          <p:cNvSpPr>
            <a:spLocks noChangeArrowheads="1"/>
          </p:cNvSpPr>
          <p:nvPr/>
        </p:nvSpPr>
        <p:spPr bwMode="auto">
          <a:xfrm>
            <a:off x="27432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15086" name="Oval 46"/>
          <p:cNvSpPr>
            <a:spLocks noChangeArrowheads="1"/>
          </p:cNvSpPr>
          <p:nvPr/>
        </p:nvSpPr>
        <p:spPr bwMode="auto">
          <a:xfrm>
            <a:off x="43434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15087" name="Oval 47"/>
          <p:cNvSpPr>
            <a:spLocks noChangeArrowheads="1"/>
          </p:cNvSpPr>
          <p:nvPr/>
        </p:nvSpPr>
        <p:spPr bwMode="auto">
          <a:xfrm>
            <a:off x="5334000" y="3657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15088" name="Oval 48"/>
          <p:cNvSpPr>
            <a:spLocks noChangeArrowheads="1"/>
          </p:cNvSpPr>
          <p:nvPr/>
        </p:nvSpPr>
        <p:spPr bwMode="auto">
          <a:xfrm>
            <a:off x="6096000" y="4572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15089" name="Oval 49"/>
          <p:cNvSpPr>
            <a:spLocks noChangeArrowheads="1"/>
          </p:cNvSpPr>
          <p:nvPr/>
        </p:nvSpPr>
        <p:spPr bwMode="auto">
          <a:xfrm>
            <a:off x="4191000" y="4038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15090" name="Oval 50"/>
          <p:cNvSpPr>
            <a:spLocks noChangeArrowheads="1"/>
          </p:cNvSpPr>
          <p:nvPr/>
        </p:nvSpPr>
        <p:spPr bwMode="auto">
          <a:xfrm>
            <a:off x="3048000" y="4876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15091" name="Oval 51"/>
          <p:cNvSpPr>
            <a:spLocks noChangeArrowheads="1"/>
          </p:cNvSpPr>
          <p:nvPr/>
        </p:nvSpPr>
        <p:spPr bwMode="auto">
          <a:xfrm>
            <a:off x="4800600" y="5029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15092" name="Oval 52"/>
          <p:cNvSpPr>
            <a:spLocks noChangeArrowheads="1"/>
          </p:cNvSpPr>
          <p:nvPr/>
        </p:nvSpPr>
        <p:spPr bwMode="auto">
          <a:xfrm>
            <a:off x="7162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15093" name="Oval 53"/>
          <p:cNvSpPr>
            <a:spLocks noChangeArrowheads="1"/>
          </p:cNvSpPr>
          <p:nvPr/>
        </p:nvSpPr>
        <p:spPr bwMode="auto">
          <a:xfrm>
            <a:off x="1828800" y="4038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15094" name="Line 54"/>
          <p:cNvSpPr>
            <a:spLocks noChangeShapeType="1"/>
          </p:cNvSpPr>
          <p:nvPr/>
        </p:nvSpPr>
        <p:spPr bwMode="auto">
          <a:xfrm>
            <a:off x="2667000" y="2543175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6" name="日期版面配置區 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7" name="頁尾版面配置區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1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1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1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1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15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1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15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15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5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4" grpId="0" animBg="1"/>
      <p:bldP spid="215065" grpId="0" animBg="1"/>
      <p:bldP spid="215066" grpId="0" animBg="1"/>
      <p:bldP spid="215067" grpId="0" animBg="1"/>
      <p:bldP spid="215069" grpId="0" animBg="1"/>
      <p:bldP spid="215070" grpId="0" animBg="1"/>
      <p:bldP spid="215071" grpId="0" animBg="1"/>
      <p:bldP spid="215072" grpId="0" animBg="1"/>
      <p:bldP spid="215074" grpId="0"/>
      <p:bldP spid="215077" grpId="0"/>
      <p:bldP spid="215082" grpId="0"/>
      <p:bldP spid="215084" grpId="0"/>
      <p:bldP spid="215085" grpId="0" animBg="1"/>
      <p:bldP spid="215086" grpId="0" animBg="1"/>
      <p:bldP spid="215087" grpId="0" animBg="1"/>
      <p:bldP spid="215088" grpId="0" animBg="1"/>
      <p:bldP spid="215089" grpId="0" animBg="1"/>
      <p:bldP spid="215090" grpId="0" animBg="1"/>
      <p:bldP spid="215091" grpId="0" animBg="1"/>
      <p:bldP spid="215092" grpId="0" animBg="1"/>
      <p:bldP spid="215093" grpId="0" animBg="1"/>
      <p:bldP spid="21509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(1/6)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219908"/>
            <a:ext cx="607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A weighted directed graph and (b) its adjacency matrix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765547"/>
            <a:ext cx="9144091" cy="331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/>
              <a:t>A map of airline routes: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vertices are cities.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edges indicate existing flights between cities.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edge weights represent the mileage between cities.</a:t>
            </a:r>
          </a:p>
          <a:p>
            <a:pPr>
              <a:lnSpc>
                <a:spcPct val="90000"/>
              </a:lnSpc>
            </a:pPr>
            <a:endParaRPr lang="en-US" altLang="zh-TW" sz="1200" b="1" dirty="0" smtClean="0"/>
          </a:p>
          <a:p>
            <a:pPr>
              <a:lnSpc>
                <a:spcPct val="90000"/>
              </a:lnSpc>
            </a:pPr>
            <a:r>
              <a:rPr lang="en-US" altLang="zh-TW" sz="2800" b="1" dirty="0" smtClean="0"/>
              <a:t>Shortest path between two vertices</a:t>
            </a:r>
            <a:r>
              <a:rPr lang="en-US" altLang="zh-TW" sz="2800" dirty="0" smtClean="0"/>
              <a:t> in a weighted graph is:</a:t>
            </a:r>
          </a:p>
          <a:p>
            <a:pPr lvl="1">
              <a:lnSpc>
                <a:spcPct val="90000"/>
              </a:lnSpc>
            </a:pPr>
            <a:r>
              <a:rPr lang="en-US" altLang="zh-TW" sz="2400" dirty="0" smtClean="0"/>
              <a:t>The path that has the smallest sum of its edge weights.</a:t>
            </a:r>
          </a:p>
          <a:p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ED16A-A0AC-4DDF-93C7-2325A8887DA8}" type="slidenum">
              <a:rPr lang="zh-TW" altLang="en-US"/>
              <a:pPr/>
              <a:t>58</a:t>
            </a:fld>
            <a:endParaRPr lang="en-US" altLang="zh-TW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(3/6)</a:t>
            </a:r>
            <a:endParaRPr lang="en-US" altLang="zh-TW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err="1"/>
              <a:t>Dijkstra</a:t>
            </a:r>
            <a:r>
              <a:rPr lang="en-US" altLang="zh-TW" sz="2800" dirty="0" err="1">
                <a:latin typeface="Arial"/>
              </a:rPr>
              <a:t>’</a:t>
            </a:r>
            <a:r>
              <a:rPr lang="en-US" altLang="zh-TW" sz="2800" dirty="0" err="1"/>
              <a:t>s</a:t>
            </a:r>
            <a:r>
              <a:rPr lang="en-US" altLang="zh-TW" sz="2800" dirty="0"/>
              <a:t> Algorithm:</a:t>
            </a:r>
          </a:p>
          <a:p>
            <a:pPr lvl="1"/>
            <a:r>
              <a:rPr lang="en-US" altLang="zh-TW" sz="2400" dirty="0"/>
              <a:t>Find the shortest paths between </a:t>
            </a:r>
            <a:r>
              <a:rPr lang="en-US" altLang="zh-TW" sz="2400" b="1" u="sng" dirty="0"/>
              <a:t>a</a:t>
            </a:r>
            <a:r>
              <a:rPr lang="en-US" altLang="zh-TW" sz="2400" u="sng" dirty="0"/>
              <a:t> given origin and </a:t>
            </a:r>
            <a:r>
              <a:rPr lang="en-US" altLang="zh-TW" sz="2400" b="1" u="sng" dirty="0"/>
              <a:t>all</a:t>
            </a:r>
            <a:r>
              <a:rPr lang="en-US" altLang="zh-TW" sz="2400" u="sng" dirty="0"/>
              <a:t> other vertices</a:t>
            </a:r>
            <a:r>
              <a:rPr lang="en-US" altLang="zh-TW" sz="2400" dirty="0" smtClean="0"/>
              <a:t>.</a:t>
            </a:r>
            <a:endParaRPr lang="en-US" altLang="zh-TW" sz="1200" dirty="0"/>
          </a:p>
          <a:p>
            <a:r>
              <a:rPr lang="en-US" altLang="zh-TW" sz="2800" dirty="0"/>
              <a:t>For convenience, the starting vertex (origin) is labeled 0, and the other vertices are labeled from 1 to n-1.</a:t>
            </a:r>
          </a:p>
          <a:p>
            <a:endParaRPr lang="en-US" altLang="zh-TW" sz="1600" dirty="0"/>
          </a:p>
        </p:txBody>
      </p:sp>
      <p:sp>
        <p:nvSpPr>
          <p:cNvPr id="100362" name="Oval 10"/>
          <p:cNvSpPr>
            <a:spLocks noChangeArrowheads="1"/>
          </p:cNvSpPr>
          <p:nvPr/>
        </p:nvSpPr>
        <p:spPr bwMode="auto">
          <a:xfrm>
            <a:off x="14478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0</a:t>
            </a:r>
          </a:p>
        </p:txBody>
      </p:sp>
      <p:sp>
        <p:nvSpPr>
          <p:cNvPr id="100363" name="Oval 11"/>
          <p:cNvSpPr>
            <a:spLocks noChangeArrowheads="1"/>
          </p:cNvSpPr>
          <p:nvPr/>
        </p:nvSpPr>
        <p:spPr bwMode="auto">
          <a:xfrm>
            <a:off x="26670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1</a:t>
            </a:r>
          </a:p>
        </p:txBody>
      </p:sp>
      <p:sp>
        <p:nvSpPr>
          <p:cNvPr id="100364" name="Oval 12"/>
          <p:cNvSpPr>
            <a:spLocks noChangeArrowheads="1"/>
          </p:cNvSpPr>
          <p:nvPr/>
        </p:nvSpPr>
        <p:spPr bwMode="auto">
          <a:xfrm>
            <a:off x="38100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2</a:t>
            </a:r>
          </a:p>
        </p:txBody>
      </p:sp>
      <p:sp>
        <p:nvSpPr>
          <p:cNvPr id="100365" name="Oval 13"/>
          <p:cNvSpPr>
            <a:spLocks noChangeArrowheads="1"/>
          </p:cNvSpPr>
          <p:nvPr/>
        </p:nvSpPr>
        <p:spPr bwMode="auto">
          <a:xfrm>
            <a:off x="2057400" y="56054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3</a:t>
            </a:r>
          </a:p>
        </p:txBody>
      </p:sp>
      <p:sp>
        <p:nvSpPr>
          <p:cNvPr id="100366" name="Oval 14"/>
          <p:cNvSpPr>
            <a:spLocks noChangeArrowheads="1"/>
          </p:cNvSpPr>
          <p:nvPr/>
        </p:nvSpPr>
        <p:spPr bwMode="auto">
          <a:xfrm>
            <a:off x="3276600" y="56054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4</a:t>
            </a:r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>
            <a:off x="1752600" y="4800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2986088" y="492442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69" name="Line 17"/>
          <p:cNvSpPr>
            <a:spLocks noChangeShapeType="1"/>
          </p:cNvSpPr>
          <p:nvPr/>
        </p:nvSpPr>
        <p:spPr bwMode="auto">
          <a:xfrm flipH="1">
            <a:off x="2971800" y="4800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1676400" y="5029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1" name="Line 19"/>
          <p:cNvSpPr>
            <a:spLocks noChangeShapeType="1"/>
          </p:cNvSpPr>
          <p:nvPr/>
        </p:nvSpPr>
        <p:spPr bwMode="auto">
          <a:xfrm>
            <a:off x="2362200" y="579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2" name="Line 20"/>
          <p:cNvSpPr>
            <a:spLocks noChangeShapeType="1"/>
          </p:cNvSpPr>
          <p:nvPr/>
        </p:nvSpPr>
        <p:spPr bwMode="auto">
          <a:xfrm flipV="1">
            <a:off x="3505200" y="5029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3" name="Line 21"/>
          <p:cNvSpPr>
            <a:spLocks noChangeShapeType="1"/>
          </p:cNvSpPr>
          <p:nvPr/>
        </p:nvSpPr>
        <p:spPr bwMode="auto">
          <a:xfrm>
            <a:off x="1752600" y="487680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4" name="Line 22"/>
          <p:cNvSpPr>
            <a:spLocks noChangeShapeType="1"/>
          </p:cNvSpPr>
          <p:nvPr/>
        </p:nvSpPr>
        <p:spPr bwMode="auto">
          <a:xfrm flipV="1">
            <a:off x="2376488" y="5057775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5" name="Line 23"/>
          <p:cNvSpPr>
            <a:spLocks noChangeShapeType="1"/>
          </p:cNvSpPr>
          <p:nvPr/>
        </p:nvSpPr>
        <p:spPr bwMode="auto">
          <a:xfrm flipH="1">
            <a:off x="2224088" y="4981575"/>
            <a:ext cx="1600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0376" name="Text Box 24"/>
          <p:cNvSpPr txBox="1">
            <a:spLocks noChangeArrowheads="1"/>
          </p:cNvSpPr>
          <p:nvPr/>
        </p:nvSpPr>
        <p:spPr bwMode="auto">
          <a:xfrm>
            <a:off x="1828800" y="4495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8</a:t>
            </a:r>
          </a:p>
        </p:txBody>
      </p:sp>
      <p:sp>
        <p:nvSpPr>
          <p:cNvPr id="100377" name="Text Box 25"/>
          <p:cNvSpPr txBox="1">
            <a:spLocks noChangeArrowheads="1"/>
          </p:cNvSpPr>
          <p:nvPr/>
        </p:nvSpPr>
        <p:spPr bwMode="auto">
          <a:xfrm>
            <a:off x="3505200" y="4495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sp>
        <p:nvSpPr>
          <p:cNvPr id="100378" name="Text Box 26"/>
          <p:cNvSpPr txBox="1">
            <a:spLocks noChangeArrowheads="1"/>
          </p:cNvSpPr>
          <p:nvPr/>
        </p:nvSpPr>
        <p:spPr bwMode="auto">
          <a:xfrm>
            <a:off x="2952750" y="4878388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auto">
          <a:xfrm>
            <a:off x="2786063" y="5087938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3</a:t>
            </a:r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2286000" y="49530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4</a:t>
            </a:r>
          </a:p>
        </p:txBody>
      </p:sp>
      <p:sp>
        <p:nvSpPr>
          <p:cNvPr id="100381" name="Text Box 29"/>
          <p:cNvSpPr txBox="1">
            <a:spLocks noChangeArrowheads="1"/>
          </p:cNvSpPr>
          <p:nvPr/>
        </p:nvSpPr>
        <p:spPr bwMode="auto">
          <a:xfrm>
            <a:off x="1652588" y="5226050"/>
            <a:ext cx="280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9</a:t>
            </a:r>
          </a:p>
        </p:txBody>
      </p:sp>
      <p:sp>
        <p:nvSpPr>
          <p:cNvPr id="100382" name="Text Box 30"/>
          <p:cNvSpPr txBox="1">
            <a:spLocks noChangeArrowheads="1"/>
          </p:cNvSpPr>
          <p:nvPr/>
        </p:nvSpPr>
        <p:spPr bwMode="auto">
          <a:xfrm>
            <a:off x="2743200" y="57785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7</a:t>
            </a:r>
          </a:p>
        </p:txBody>
      </p:sp>
      <p:sp>
        <p:nvSpPr>
          <p:cNvPr id="100383" name="Text Box 31"/>
          <p:cNvSpPr txBox="1">
            <a:spLocks noChangeArrowheads="1"/>
          </p:cNvSpPr>
          <p:nvPr/>
        </p:nvSpPr>
        <p:spPr bwMode="auto">
          <a:xfrm>
            <a:off x="3652838" y="536416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100384" name="Text Box 32"/>
          <p:cNvSpPr txBox="1">
            <a:spLocks noChangeArrowheads="1"/>
          </p:cNvSpPr>
          <p:nvPr/>
        </p:nvSpPr>
        <p:spPr bwMode="auto">
          <a:xfrm>
            <a:off x="3224213" y="526891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graphicFrame>
        <p:nvGraphicFramePr>
          <p:cNvPr id="100523" name="Group 171"/>
          <p:cNvGraphicFramePr>
            <a:graphicFrameLocks noGrp="1"/>
          </p:cNvGraphicFramePr>
          <p:nvPr>
            <p:ph sz="half" idx="4294967295"/>
          </p:nvPr>
        </p:nvGraphicFramePr>
        <p:xfrm>
          <a:off x="5219700" y="4343400"/>
          <a:ext cx="2476500" cy="1981200"/>
        </p:xfrm>
        <a:graphic>
          <a:graphicData uri="http://schemas.openxmlformats.org/drawingml/2006/table">
            <a:tbl>
              <a:tblPr/>
              <a:tblGrid>
                <a:gridCol w="41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  <a:endParaRPr kumimoji="1" lang="en-US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0524" name="Text Box 172"/>
          <p:cNvSpPr txBox="1">
            <a:spLocks noChangeArrowheads="1"/>
          </p:cNvSpPr>
          <p:nvPr/>
        </p:nvSpPr>
        <p:spPr bwMode="auto">
          <a:xfrm>
            <a:off x="5775325" y="4114800"/>
            <a:ext cx="173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Adjacency matrix</a:t>
            </a:r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0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0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 animBg="1"/>
      <p:bldP spid="100363" grpId="0" animBg="1"/>
      <p:bldP spid="100364" grpId="0" animBg="1"/>
      <p:bldP spid="100365" grpId="0" animBg="1"/>
      <p:bldP spid="100366" grpId="0" animBg="1"/>
      <p:bldP spid="100367" grpId="0" animBg="1"/>
      <p:bldP spid="100368" grpId="0" animBg="1"/>
      <p:bldP spid="100369" grpId="0" animBg="1"/>
      <p:bldP spid="100370" grpId="0" animBg="1"/>
      <p:bldP spid="100371" grpId="0" animBg="1"/>
      <p:bldP spid="100372" grpId="0" animBg="1"/>
      <p:bldP spid="100373" grpId="0" animBg="1"/>
      <p:bldP spid="100374" grpId="0" animBg="1"/>
      <p:bldP spid="100375" grpId="0" animBg="1"/>
      <p:bldP spid="100376" grpId="0"/>
      <p:bldP spid="100377" grpId="0"/>
      <p:bldP spid="100378" grpId="0"/>
      <p:bldP spid="100379" grpId="0"/>
      <p:bldP spid="100380" grpId="0"/>
      <p:bldP spid="100381" grpId="0"/>
      <p:bldP spid="100382" grpId="0"/>
      <p:bldP spid="100383" grpId="0"/>
      <p:bldP spid="100384" grpId="0"/>
      <p:bldP spid="10052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D6EC-3D55-473F-A58E-22F15FB960C1}" type="slidenum">
              <a:rPr lang="zh-TW" altLang="en-US"/>
              <a:pPr/>
              <a:t>59</a:t>
            </a:fld>
            <a:endParaRPr lang="en-US" altLang="zh-TW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(4/6)</a:t>
            </a:r>
            <a:endParaRPr lang="zh-TW" altLang="en-US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 err="1"/>
              <a:t>Dijkstra</a:t>
            </a:r>
            <a:r>
              <a:rPr lang="en-US" altLang="zh-TW" sz="2400" dirty="0" err="1">
                <a:latin typeface="Times"/>
              </a:rPr>
              <a:t>’</a:t>
            </a:r>
            <a:r>
              <a:rPr lang="en-US" altLang="zh-TW" sz="2400" dirty="0" err="1"/>
              <a:t>s</a:t>
            </a:r>
            <a:r>
              <a:rPr lang="en-US" altLang="zh-TW" sz="2400" dirty="0"/>
              <a:t> algorithm uses:</a:t>
            </a:r>
          </a:p>
          <a:p>
            <a:pPr lvl="1"/>
            <a:r>
              <a:rPr lang="en-US" altLang="zh-TW" sz="2200" dirty="0"/>
              <a:t>A set </a:t>
            </a:r>
            <a:r>
              <a:rPr lang="en-US" altLang="zh-TW" sz="2200" i="1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 of selected vertices.</a:t>
            </a:r>
          </a:p>
          <a:p>
            <a:pPr lvl="1"/>
            <a:r>
              <a:rPr lang="en-US" altLang="zh-TW" sz="2200" dirty="0"/>
              <a:t>An array </a:t>
            </a:r>
            <a:r>
              <a:rPr lang="en-US" altLang="zh-TW" sz="2200" i="1" dirty="0">
                <a:latin typeface="Courier New" pitchFamily="49" charset="0"/>
              </a:rPr>
              <a:t>weight</a:t>
            </a:r>
            <a:r>
              <a:rPr lang="en-US" altLang="zh-TW" sz="2200" dirty="0"/>
              <a:t>, where </a:t>
            </a:r>
            <a:r>
              <a:rPr lang="en-US" altLang="zh-TW" sz="2200" i="1" dirty="0">
                <a:latin typeface="Courier New" pitchFamily="49" charset="0"/>
              </a:rPr>
              <a:t>weight</a:t>
            </a:r>
            <a:r>
              <a:rPr lang="en-US" altLang="zh-TW" sz="2200" dirty="0">
                <a:latin typeface="Courier New" pitchFamily="49" charset="0"/>
              </a:rPr>
              <a:t>[</a:t>
            </a:r>
            <a:r>
              <a:rPr lang="en-US" altLang="zh-TW" sz="2200" i="1" dirty="0">
                <a:latin typeface="Courier New" pitchFamily="49" charset="0"/>
              </a:rPr>
              <a:t>v</a:t>
            </a:r>
            <a:r>
              <a:rPr lang="en-US" altLang="zh-TW" sz="2200" dirty="0">
                <a:latin typeface="Courier New" pitchFamily="49" charset="0"/>
              </a:rPr>
              <a:t>]</a:t>
            </a:r>
            <a:r>
              <a:rPr lang="en-US" altLang="zh-TW" sz="2200" dirty="0"/>
              <a:t> is the weight of the shortest path from vertex 0 to vertex </a:t>
            </a:r>
            <a:r>
              <a:rPr lang="en-US" altLang="zh-TW" sz="2200" i="1" dirty="0">
                <a:latin typeface="Courier New" pitchFamily="49" charset="0"/>
              </a:rPr>
              <a:t>v</a:t>
            </a:r>
            <a:r>
              <a:rPr lang="en-US" altLang="zh-TW" sz="2200" i="1" dirty="0"/>
              <a:t> </a:t>
            </a:r>
            <a:r>
              <a:rPr lang="en-US" altLang="zh-TW" sz="2200" dirty="0"/>
              <a:t>that </a:t>
            </a:r>
            <a:r>
              <a:rPr lang="en-US" altLang="zh-TW" sz="2200" u="sng" dirty="0"/>
              <a:t>passes through vertices in </a:t>
            </a:r>
            <a:r>
              <a:rPr lang="en-US" altLang="zh-TW" sz="2200" i="1" u="sng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.</a:t>
            </a:r>
          </a:p>
          <a:p>
            <a:endParaRPr lang="en-US" altLang="zh-TW" sz="900" dirty="0"/>
          </a:p>
          <a:p>
            <a:r>
              <a:rPr lang="en-US" altLang="zh-TW" sz="2400" b="1" dirty="0"/>
              <a:t>Initially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ourier New" pitchFamily="49" charset="0"/>
              </a:rPr>
              <a:t>vertexSet</a:t>
            </a:r>
            <a:r>
              <a:rPr lang="en-US" altLang="zh-TW" sz="2400" dirty="0"/>
              <a:t> contains only vertex 0, and </a:t>
            </a:r>
            <a:r>
              <a:rPr lang="en-US" altLang="zh-TW" sz="2400" dirty="0">
                <a:latin typeface="Courier New" pitchFamily="49" charset="0"/>
              </a:rPr>
              <a:t>weight</a:t>
            </a:r>
            <a:r>
              <a:rPr lang="en-US" altLang="zh-TW" sz="2400" dirty="0"/>
              <a:t> contains the weights of the </a:t>
            </a:r>
            <a:r>
              <a:rPr lang="en-US" altLang="zh-TW" sz="2400" u="sng" dirty="0"/>
              <a:t>single-edge paths</a:t>
            </a:r>
            <a:r>
              <a:rPr lang="en-US" altLang="zh-TW" sz="2400" dirty="0"/>
              <a:t> from vertex 0 to all other vertices</a:t>
            </a:r>
            <a:r>
              <a:rPr lang="en-US" altLang="zh-TW" sz="2400" dirty="0" smtClean="0"/>
              <a:t>.</a:t>
            </a:r>
            <a:endParaRPr lang="en-US" altLang="zh-TW" sz="2400" dirty="0"/>
          </a:p>
        </p:txBody>
      </p:sp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434" y="4724400"/>
            <a:ext cx="8628062" cy="1247775"/>
          </a:xfrm>
          <a:prstGeom prst="rect">
            <a:avLst/>
          </a:prstGeom>
          <a:noFill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938F-5A79-4D03-9962-8C7DFC58AECA}" type="slidenum">
              <a:rPr lang="zh-TW" altLang="en-US"/>
              <a:pPr/>
              <a:t>60</a:t>
            </a:fld>
            <a:endParaRPr lang="en-US" altLang="zh-TW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(5/6)</a:t>
            </a:r>
            <a:endParaRPr lang="zh-TW" altLang="en-US" dirty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b="1" dirty="0"/>
              <a:t>After initialization</a:t>
            </a:r>
            <a:r>
              <a:rPr lang="en-US" altLang="zh-TW" sz="2400" dirty="0"/>
              <a:t>, you find a vertex </a:t>
            </a:r>
            <a:r>
              <a:rPr lang="en-US" altLang="zh-TW" sz="2400" dirty="0">
                <a:latin typeface="Courier New" pitchFamily="49" charset="0"/>
              </a:rPr>
              <a:t>v</a:t>
            </a:r>
            <a:r>
              <a:rPr lang="en-US" altLang="zh-TW" sz="2400" dirty="0"/>
              <a:t> that is not in </a:t>
            </a:r>
            <a:r>
              <a:rPr lang="en-US" altLang="zh-TW" sz="2400" dirty="0" err="1">
                <a:latin typeface="Courier New" pitchFamily="49" charset="0"/>
              </a:rPr>
              <a:t>vertexSet</a:t>
            </a:r>
            <a:r>
              <a:rPr lang="en-US" altLang="zh-TW" sz="2400" dirty="0"/>
              <a:t> and that minimizes </a:t>
            </a:r>
            <a:r>
              <a:rPr lang="en-US" altLang="zh-TW" sz="2400" dirty="0">
                <a:latin typeface="Courier New" pitchFamily="49" charset="0"/>
              </a:rPr>
              <a:t>weight[v]</a:t>
            </a:r>
            <a:r>
              <a:rPr lang="en-US" altLang="zh-TW" sz="24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Add </a:t>
            </a:r>
            <a:r>
              <a:rPr lang="en-US" altLang="zh-TW" sz="2200" dirty="0">
                <a:latin typeface="Courier New" pitchFamily="49" charset="0"/>
              </a:rPr>
              <a:t>v</a:t>
            </a:r>
            <a:r>
              <a:rPr lang="en-US" altLang="zh-TW" sz="2200" dirty="0"/>
              <a:t> to </a:t>
            </a:r>
            <a:r>
              <a:rPr lang="en-US" altLang="zh-TW" sz="2200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For all vertices </a:t>
            </a:r>
            <a:r>
              <a:rPr lang="en-US" altLang="zh-TW" sz="2200" dirty="0">
                <a:latin typeface="Courier New" pitchFamily="49" charset="0"/>
              </a:rPr>
              <a:t>u</a:t>
            </a:r>
            <a:r>
              <a:rPr lang="en-US" altLang="zh-TW" sz="2200" dirty="0"/>
              <a:t> not in </a:t>
            </a:r>
            <a:r>
              <a:rPr lang="en-US" altLang="zh-TW" sz="2200" dirty="0" err="1">
                <a:latin typeface="Courier New" pitchFamily="49" charset="0"/>
              </a:rPr>
              <a:t>vertexSet</a:t>
            </a:r>
            <a:r>
              <a:rPr lang="en-US" altLang="zh-TW" sz="2200" dirty="0"/>
              <a:t>, you check the values </a:t>
            </a:r>
            <a:r>
              <a:rPr lang="en-US" altLang="zh-TW" sz="2200" dirty="0">
                <a:latin typeface="Courier New" pitchFamily="49" charset="0"/>
              </a:rPr>
              <a:t>weight[u]</a:t>
            </a:r>
            <a:r>
              <a:rPr lang="en-US" altLang="zh-TW" sz="2200" dirty="0"/>
              <a:t> to ensure that they are indeed minimums.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>
                <a:latin typeface="Courier New" pitchFamily="49" charset="0"/>
              </a:rPr>
              <a:t>weight[u] = </a:t>
            </a:r>
            <a:r>
              <a:rPr lang="en-US" altLang="zh-TW" sz="2200" dirty="0" smtClean="0">
                <a:latin typeface="Courier New" pitchFamily="49" charset="0"/>
              </a:rPr>
              <a:t>min{ weight[u</a:t>
            </a:r>
            <a:r>
              <a:rPr lang="en-US" altLang="zh-TW" sz="2200" dirty="0">
                <a:latin typeface="Courier New" pitchFamily="49" charset="0"/>
              </a:rPr>
              <a:t>], 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</a:rPr>
              <a:t>				     </a:t>
            </a:r>
            <a:r>
              <a:rPr lang="en-US" altLang="zh-TW" sz="2200" dirty="0" smtClean="0">
                <a:latin typeface="Courier New" pitchFamily="49" charset="0"/>
              </a:rPr>
              <a:t>weight[v</a:t>
            </a:r>
            <a:r>
              <a:rPr lang="en-US" altLang="zh-TW" sz="2200" dirty="0">
                <a:latin typeface="Courier New" pitchFamily="49" charset="0"/>
              </a:rPr>
              <a:t>] + matrix[v][u] }</a:t>
            </a:r>
          </a:p>
          <a:p>
            <a:pPr>
              <a:lnSpc>
                <a:spcPct val="90000"/>
              </a:lnSpc>
            </a:pPr>
            <a:endParaRPr lang="en-US" altLang="zh-TW" sz="1400" b="1" dirty="0"/>
          </a:p>
          <a:p>
            <a:pPr>
              <a:lnSpc>
                <a:spcPct val="90000"/>
              </a:lnSpc>
            </a:pPr>
            <a:r>
              <a:rPr lang="en-US" altLang="zh-TW" sz="2400" dirty="0"/>
              <a:t>The </a:t>
            </a:r>
            <a:r>
              <a:rPr lang="en-US" altLang="zh-TW" sz="2400" b="1" dirty="0"/>
              <a:t>final</a:t>
            </a:r>
            <a:r>
              <a:rPr lang="en-US" altLang="zh-TW" sz="2400" dirty="0"/>
              <a:t> values in </a:t>
            </a:r>
            <a:r>
              <a:rPr lang="en-US" altLang="zh-TW" sz="2400" dirty="0">
                <a:latin typeface="Courier New" pitchFamily="49" charset="0"/>
              </a:rPr>
              <a:t>weight</a:t>
            </a:r>
            <a:r>
              <a:rPr lang="en-US" altLang="zh-TW" sz="2400" dirty="0"/>
              <a:t> are the weights of the shortest path.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DD893-7FF5-442A-9E9B-75B19C85277F}" type="slidenum">
              <a:rPr lang="zh-TW" altLang="en-US"/>
              <a:pPr/>
              <a:t>61</a:t>
            </a:fld>
            <a:endParaRPr lang="en-US" altLang="zh-TW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Shortest Paths (6/6)</a:t>
            </a:r>
            <a:endParaRPr lang="zh-TW" altLang="en-US" dirty="0"/>
          </a:p>
        </p:txBody>
      </p:sp>
      <p:sp>
        <p:nvSpPr>
          <p:cNvPr id="226309" name="Oval 5"/>
          <p:cNvSpPr>
            <a:spLocks noChangeArrowheads="1"/>
          </p:cNvSpPr>
          <p:nvPr/>
        </p:nvSpPr>
        <p:spPr bwMode="auto">
          <a:xfrm>
            <a:off x="16991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0</a:t>
            </a:r>
          </a:p>
        </p:txBody>
      </p:sp>
      <p:sp>
        <p:nvSpPr>
          <p:cNvPr id="226310" name="Oval 6"/>
          <p:cNvSpPr>
            <a:spLocks noChangeArrowheads="1"/>
          </p:cNvSpPr>
          <p:nvPr/>
        </p:nvSpPr>
        <p:spPr bwMode="auto">
          <a:xfrm>
            <a:off x="29183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1</a:t>
            </a:r>
          </a:p>
        </p:txBody>
      </p:sp>
      <p:sp>
        <p:nvSpPr>
          <p:cNvPr id="226311" name="Oval 7"/>
          <p:cNvSpPr>
            <a:spLocks noChangeArrowheads="1"/>
          </p:cNvSpPr>
          <p:nvPr/>
        </p:nvSpPr>
        <p:spPr bwMode="auto">
          <a:xfrm>
            <a:off x="4061345" y="187836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2</a:t>
            </a:r>
          </a:p>
        </p:txBody>
      </p:sp>
      <p:sp>
        <p:nvSpPr>
          <p:cNvPr id="226312" name="Oval 8"/>
          <p:cNvSpPr>
            <a:spLocks noChangeArrowheads="1"/>
          </p:cNvSpPr>
          <p:nvPr/>
        </p:nvSpPr>
        <p:spPr bwMode="auto">
          <a:xfrm>
            <a:off x="2308745" y="275942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3</a:t>
            </a:r>
          </a:p>
        </p:txBody>
      </p:sp>
      <p:sp>
        <p:nvSpPr>
          <p:cNvPr id="226313" name="Oval 9"/>
          <p:cNvSpPr>
            <a:spLocks noChangeArrowheads="1"/>
          </p:cNvSpPr>
          <p:nvPr/>
        </p:nvSpPr>
        <p:spPr bwMode="auto">
          <a:xfrm>
            <a:off x="3527945" y="275942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4</a:t>
            </a:r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>
            <a:off x="2003945" y="195456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>
            <a:off x="3237433" y="207838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 flipH="1">
            <a:off x="3223145" y="195456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1927745" y="218316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>
            <a:off x="2613545" y="294516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V="1">
            <a:off x="3756545" y="218316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2003945" y="203076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2627833" y="2211735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2475433" y="2135535"/>
            <a:ext cx="1600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6323" name="Text Box 19"/>
          <p:cNvSpPr txBox="1">
            <a:spLocks noChangeArrowheads="1"/>
          </p:cNvSpPr>
          <p:nvPr/>
        </p:nvSpPr>
        <p:spPr bwMode="auto">
          <a:xfrm>
            <a:off x="2080145" y="16497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8</a:t>
            </a:r>
          </a:p>
        </p:txBody>
      </p:sp>
      <p:sp>
        <p:nvSpPr>
          <p:cNvPr id="226324" name="Text Box 20"/>
          <p:cNvSpPr txBox="1">
            <a:spLocks noChangeArrowheads="1"/>
          </p:cNvSpPr>
          <p:nvPr/>
        </p:nvSpPr>
        <p:spPr bwMode="auto">
          <a:xfrm>
            <a:off x="3756545" y="16497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3204095" y="2032348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226326" name="Text Box 22"/>
          <p:cNvSpPr txBox="1">
            <a:spLocks noChangeArrowheads="1"/>
          </p:cNvSpPr>
          <p:nvPr/>
        </p:nvSpPr>
        <p:spPr bwMode="auto">
          <a:xfrm>
            <a:off x="3037408" y="2241898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3</a:t>
            </a:r>
          </a:p>
        </p:txBody>
      </p:sp>
      <p:sp>
        <p:nvSpPr>
          <p:cNvPr id="226327" name="Text Box 23"/>
          <p:cNvSpPr txBox="1">
            <a:spLocks noChangeArrowheads="1"/>
          </p:cNvSpPr>
          <p:nvPr/>
        </p:nvSpPr>
        <p:spPr bwMode="auto">
          <a:xfrm>
            <a:off x="2537345" y="21069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4</a:t>
            </a:r>
          </a:p>
        </p:txBody>
      </p:sp>
      <p:sp>
        <p:nvSpPr>
          <p:cNvPr id="226328" name="Text Box 24"/>
          <p:cNvSpPr txBox="1">
            <a:spLocks noChangeArrowheads="1"/>
          </p:cNvSpPr>
          <p:nvPr/>
        </p:nvSpPr>
        <p:spPr bwMode="auto">
          <a:xfrm>
            <a:off x="1903933" y="2380010"/>
            <a:ext cx="280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9</a:t>
            </a:r>
          </a:p>
        </p:txBody>
      </p:sp>
      <p:sp>
        <p:nvSpPr>
          <p:cNvPr id="226329" name="Text Box 25"/>
          <p:cNvSpPr txBox="1">
            <a:spLocks noChangeArrowheads="1"/>
          </p:cNvSpPr>
          <p:nvPr/>
        </p:nvSpPr>
        <p:spPr bwMode="auto">
          <a:xfrm>
            <a:off x="2994545" y="293246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7</a:t>
            </a:r>
          </a:p>
        </p:txBody>
      </p:sp>
      <p:sp>
        <p:nvSpPr>
          <p:cNvPr id="226330" name="Text Box 26"/>
          <p:cNvSpPr txBox="1">
            <a:spLocks noChangeArrowheads="1"/>
          </p:cNvSpPr>
          <p:nvPr/>
        </p:nvSpPr>
        <p:spPr bwMode="auto">
          <a:xfrm>
            <a:off x="3904183" y="251812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1</a:t>
            </a:r>
          </a:p>
        </p:txBody>
      </p:sp>
      <p:sp>
        <p:nvSpPr>
          <p:cNvPr id="226331" name="Text Box 27"/>
          <p:cNvSpPr txBox="1">
            <a:spLocks noChangeArrowheads="1"/>
          </p:cNvSpPr>
          <p:nvPr/>
        </p:nvSpPr>
        <p:spPr bwMode="auto">
          <a:xfrm>
            <a:off x="3475558" y="2422873"/>
            <a:ext cx="280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200" b="0"/>
              <a:t>2</a:t>
            </a:r>
          </a:p>
        </p:txBody>
      </p:sp>
      <p:graphicFrame>
        <p:nvGraphicFramePr>
          <p:cNvPr id="226332" name="Group 28"/>
          <p:cNvGraphicFramePr>
            <a:graphicFrameLocks noGrp="1"/>
          </p:cNvGraphicFramePr>
          <p:nvPr/>
        </p:nvGraphicFramePr>
        <p:xfrm>
          <a:off x="5471045" y="1497360"/>
          <a:ext cx="2476500" cy="1981200"/>
        </p:xfrm>
        <a:graphic>
          <a:graphicData uri="http://schemas.openxmlformats.org/drawingml/2006/table">
            <a:tbl>
              <a:tblPr/>
              <a:tblGrid>
                <a:gridCol w="41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zh-TW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  <a:endParaRPr kumimoji="1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charset="-120"/>
                          <a:ea typeface="新細明體" charset="-120"/>
                        </a:rPr>
                        <a:t>∞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6395" name="Text Box 91"/>
          <p:cNvSpPr txBox="1">
            <a:spLocks noChangeArrowheads="1"/>
          </p:cNvSpPr>
          <p:nvPr/>
        </p:nvSpPr>
        <p:spPr bwMode="auto">
          <a:xfrm>
            <a:off x="6026670" y="1268760"/>
            <a:ext cx="173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Adjacency matrix</a:t>
            </a:r>
          </a:p>
        </p:txBody>
      </p:sp>
      <p:pic>
        <p:nvPicPr>
          <p:cNvPr id="226396" name="Picture 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1945" y="3630960"/>
            <a:ext cx="7002463" cy="939800"/>
          </a:xfrm>
          <a:prstGeom prst="rect">
            <a:avLst/>
          </a:prstGeom>
          <a:noFill/>
        </p:spPr>
      </p:pic>
      <p:sp>
        <p:nvSpPr>
          <p:cNvPr id="226397" name="Oval 93"/>
          <p:cNvSpPr>
            <a:spLocks noChangeArrowheads="1"/>
          </p:cNvSpPr>
          <p:nvPr/>
        </p:nvSpPr>
        <p:spPr bwMode="auto">
          <a:xfrm>
            <a:off x="7414145" y="4240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398" name="Picture 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7658" y="4650135"/>
            <a:ext cx="2862262" cy="292100"/>
          </a:xfrm>
          <a:prstGeom prst="rect">
            <a:avLst/>
          </a:prstGeom>
          <a:noFill/>
        </p:spPr>
      </p:pic>
      <p:pic>
        <p:nvPicPr>
          <p:cNvPr id="226399" name="Picture 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8508" y="4650135"/>
            <a:ext cx="404812" cy="322263"/>
          </a:xfrm>
          <a:prstGeom prst="rect">
            <a:avLst/>
          </a:prstGeom>
          <a:noFill/>
        </p:spPr>
      </p:pic>
      <p:pic>
        <p:nvPicPr>
          <p:cNvPr id="226400" name="Picture 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320" y="4621560"/>
            <a:ext cx="457200" cy="390525"/>
          </a:xfrm>
          <a:prstGeom prst="rect">
            <a:avLst/>
          </a:prstGeom>
          <a:noFill/>
        </p:spPr>
      </p:pic>
      <p:pic>
        <p:nvPicPr>
          <p:cNvPr id="226401" name="Picture 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0145" y="4659660"/>
            <a:ext cx="381000" cy="342900"/>
          </a:xfrm>
          <a:prstGeom prst="rect">
            <a:avLst/>
          </a:prstGeom>
          <a:noFill/>
        </p:spPr>
      </p:pic>
      <p:pic>
        <p:nvPicPr>
          <p:cNvPr id="226402" name="Picture 9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770" y="4678710"/>
            <a:ext cx="428625" cy="314325"/>
          </a:xfrm>
          <a:prstGeom prst="rect">
            <a:avLst/>
          </a:prstGeom>
          <a:noFill/>
        </p:spPr>
      </p:pic>
      <p:pic>
        <p:nvPicPr>
          <p:cNvPr id="226403" name="Picture 9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66545" y="4669185"/>
            <a:ext cx="352425" cy="323850"/>
          </a:xfrm>
          <a:prstGeom prst="rect">
            <a:avLst/>
          </a:prstGeom>
          <a:noFill/>
        </p:spPr>
      </p:pic>
      <p:pic>
        <p:nvPicPr>
          <p:cNvPr id="226404" name="Picture 10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22895" y="5002560"/>
            <a:ext cx="7010400" cy="360363"/>
          </a:xfrm>
          <a:prstGeom prst="rect">
            <a:avLst/>
          </a:prstGeom>
          <a:noFill/>
        </p:spPr>
      </p:pic>
      <p:sp>
        <p:nvSpPr>
          <p:cNvPr id="226405" name="Oval 101"/>
          <p:cNvSpPr>
            <a:spLocks noChangeArrowheads="1"/>
          </p:cNvSpPr>
          <p:nvPr/>
        </p:nvSpPr>
        <p:spPr bwMode="auto">
          <a:xfrm>
            <a:off x="5737745" y="4621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406" name="Picture 10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13370" y="5397848"/>
            <a:ext cx="6900863" cy="366712"/>
          </a:xfrm>
          <a:prstGeom prst="rect">
            <a:avLst/>
          </a:prstGeom>
          <a:noFill/>
        </p:spPr>
      </p:pic>
      <p:sp>
        <p:nvSpPr>
          <p:cNvPr id="226407" name="Oval 103"/>
          <p:cNvSpPr>
            <a:spLocks noChangeArrowheads="1"/>
          </p:cNvSpPr>
          <p:nvPr/>
        </p:nvSpPr>
        <p:spPr bwMode="auto">
          <a:xfrm>
            <a:off x="4966220" y="4988273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6408" name="Oval 104"/>
          <p:cNvSpPr>
            <a:spLocks noChangeArrowheads="1"/>
          </p:cNvSpPr>
          <p:nvPr/>
        </p:nvSpPr>
        <p:spPr bwMode="auto">
          <a:xfrm>
            <a:off x="6652145" y="5383560"/>
            <a:ext cx="6858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226409" name="Picture 10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70508" y="5793135"/>
            <a:ext cx="6929437" cy="336550"/>
          </a:xfrm>
          <a:prstGeom prst="rect">
            <a:avLst/>
          </a:prstGeom>
          <a:noFill/>
        </p:spPr>
      </p:pic>
      <p:sp>
        <p:nvSpPr>
          <p:cNvPr id="43" name="日期版面配置區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97" grpId="0" animBg="1"/>
      <p:bldP spid="226405" grpId="0" animBg="1"/>
      <p:bldP spid="226407" grpId="0" animBg="1"/>
      <p:bldP spid="22640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32E9-749A-4DBA-B041-004150F370D4}" type="slidenum">
              <a:rPr lang="zh-TW" altLang="en-US"/>
              <a:pPr/>
              <a:t>62</a:t>
            </a:fld>
            <a:endParaRPr lang="en-US" altLang="zh-TW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Eulerian</a:t>
            </a:r>
            <a:r>
              <a:rPr lang="en-US" altLang="zh-TW" dirty="0" smtClean="0"/>
              <a:t> Circuits (1/4)</a:t>
            </a:r>
            <a:endParaRPr lang="en-US" altLang="zh-TW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An </a:t>
            </a:r>
            <a:r>
              <a:rPr lang="en-US" altLang="zh-TW" sz="2800" b="1" dirty="0" err="1" smtClean="0">
                <a:solidFill>
                  <a:srgbClr val="0070C0"/>
                </a:solidFill>
              </a:rPr>
              <a:t>Eulerian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 </a:t>
            </a:r>
            <a:r>
              <a:rPr lang="en-US" altLang="zh-TW" sz="2800" b="1" dirty="0">
                <a:solidFill>
                  <a:srgbClr val="0070C0"/>
                </a:solidFill>
              </a:rPr>
              <a:t>circuit </a:t>
            </a:r>
            <a:r>
              <a:rPr lang="en-US" altLang="zh-TW" sz="2800" dirty="0" smtClean="0"/>
              <a:t>is a cycle (circuit) </a:t>
            </a:r>
            <a:r>
              <a:rPr lang="en-US" altLang="zh-TW" sz="2800" dirty="0"/>
              <a:t>that begins at a vertex </a:t>
            </a:r>
            <a:r>
              <a:rPr lang="en-US" altLang="zh-TW" sz="2800" i="1" dirty="0"/>
              <a:t>v</a:t>
            </a:r>
            <a:r>
              <a:rPr lang="en-US" altLang="zh-TW" sz="2800" dirty="0"/>
              <a:t>, passes through </a:t>
            </a:r>
            <a:r>
              <a:rPr lang="en-US" altLang="zh-TW" sz="2800" b="1" dirty="0"/>
              <a:t>every edge exactly once</a:t>
            </a:r>
            <a:r>
              <a:rPr lang="en-US" altLang="zh-TW" sz="2800" dirty="0"/>
              <a:t>, and terminates at </a:t>
            </a:r>
            <a:r>
              <a:rPr lang="en-US" altLang="zh-TW" sz="2800" i="1" dirty="0" smtClean="0"/>
              <a:t>v</a:t>
            </a:r>
            <a:r>
              <a:rPr lang="en-US" altLang="zh-TW" sz="2800" dirty="0" smtClean="0"/>
              <a:t>.</a:t>
            </a:r>
            <a:endParaRPr lang="en-US" altLang="zh-TW" sz="280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331640" y="5808376"/>
            <a:ext cx="6613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Euler’s bridge problem and (b) its </a:t>
            </a:r>
            <a:r>
              <a:rPr lang="en-US" altLang="zh-TW" dirty="0" err="1" smtClean="0"/>
              <a:t>multigraph</a:t>
            </a:r>
            <a:r>
              <a:rPr lang="en-US" altLang="zh-TW" dirty="0" smtClean="0"/>
              <a:t> representation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20-27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820" y="2708920"/>
            <a:ext cx="8235635" cy="310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636F-9AD8-4511-884B-7AC55BEEEE33}" type="slidenum">
              <a:rPr lang="zh-TW" altLang="en-US"/>
              <a:pPr/>
              <a:t>63</a:t>
            </a:fld>
            <a:endParaRPr lang="en-US" altLang="zh-TW"/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Eulerian</a:t>
            </a:r>
            <a:r>
              <a:rPr lang="en-US" altLang="zh-TW" dirty="0" smtClean="0"/>
              <a:t> Circuits (2/4)</a:t>
            </a:r>
            <a:endParaRPr lang="zh-TW" altLang="en-US" dirty="0"/>
          </a:p>
        </p:txBody>
      </p:sp>
      <p:sp>
        <p:nvSpPr>
          <p:cNvPr id="244773" name="Rectangle 3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330824" cy="5064224"/>
          </a:xfrm>
        </p:spPr>
        <p:txBody>
          <a:bodyPr/>
          <a:lstStyle/>
          <a:p>
            <a:r>
              <a:rPr lang="en-US" altLang="zh-TW" sz="2400" dirty="0" smtClean="0"/>
              <a:t>An </a:t>
            </a:r>
            <a:r>
              <a:rPr lang="en-US" altLang="zh-TW" sz="2400" dirty="0" err="1" smtClean="0"/>
              <a:t>Eulerian</a:t>
            </a:r>
            <a:r>
              <a:rPr lang="en-US" altLang="zh-TW" sz="2400" dirty="0" smtClean="0"/>
              <a:t> circuit exists if and only if </a:t>
            </a:r>
            <a:r>
              <a:rPr lang="en-US" altLang="zh-TW" sz="2400" u="sng" dirty="0" smtClean="0"/>
              <a:t>each vertex touches an even number of edges</a:t>
            </a:r>
            <a:r>
              <a:rPr lang="en-US" altLang="zh-TW" sz="2400" dirty="0" smtClean="0"/>
              <a:t>.</a:t>
            </a:r>
            <a:endParaRPr lang="en-US" altLang="zh-TW" sz="2000" dirty="0" smtClean="0"/>
          </a:p>
          <a:p>
            <a:pPr>
              <a:lnSpc>
                <a:spcPct val="90000"/>
              </a:lnSpc>
            </a:pPr>
            <a:r>
              <a:rPr lang="en-US" altLang="zh-TW" sz="2400" dirty="0" smtClean="0"/>
              <a:t>Does </a:t>
            </a:r>
            <a:r>
              <a:rPr lang="en-US" altLang="zh-TW" sz="2400" dirty="0"/>
              <a:t>the graph has Euler circuit</a:t>
            </a:r>
            <a:r>
              <a:rPr lang="en-US" altLang="zh-TW" sz="2400" dirty="0" smtClean="0"/>
              <a:t>?</a:t>
            </a:r>
            <a:endParaRPr lang="en-US" altLang="zh-TW" sz="1200" dirty="0"/>
          </a:p>
          <a:p>
            <a:pPr>
              <a:lnSpc>
                <a:spcPct val="90000"/>
              </a:lnSpc>
            </a:pPr>
            <a:r>
              <a:rPr lang="en-US" altLang="zh-TW" sz="2400" dirty="0"/>
              <a:t>Find an </a:t>
            </a:r>
            <a:r>
              <a:rPr lang="en-US" altLang="zh-TW" sz="2400" dirty="0" err="1" smtClean="0"/>
              <a:t>Eulerian</a:t>
            </a:r>
            <a:r>
              <a:rPr lang="en-US" altLang="zh-TW" sz="2400" dirty="0" smtClean="0"/>
              <a:t> circuit:</a:t>
            </a:r>
            <a:endParaRPr lang="en-US" altLang="zh-TW" sz="2400" dirty="0"/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Use a depth-first search that </a:t>
            </a:r>
            <a:r>
              <a:rPr lang="en-US" altLang="zh-TW" sz="2200" b="1" dirty="0">
                <a:solidFill>
                  <a:schemeClr val="accent2"/>
                </a:solidFill>
              </a:rPr>
              <a:t>marks edges</a:t>
            </a:r>
            <a:r>
              <a:rPr lang="en-US" altLang="zh-TW" sz="2200" dirty="0"/>
              <a:t> instead of vertices as they are traversed.</a:t>
            </a:r>
          </a:p>
          <a:p>
            <a:pPr lvl="1">
              <a:lnSpc>
                <a:spcPct val="90000"/>
              </a:lnSpc>
            </a:pPr>
            <a:r>
              <a:rPr lang="en-US" altLang="zh-TW" sz="2200" dirty="0"/>
              <a:t>When you find a </a:t>
            </a:r>
            <a:r>
              <a:rPr lang="en-US" altLang="zh-TW" sz="2200" dirty="0" smtClean="0"/>
              <a:t>cycle, launch </a:t>
            </a:r>
            <a:r>
              <a:rPr lang="en-US" altLang="zh-TW" sz="2200" dirty="0"/>
              <a:t>a new traversal beginning with the </a:t>
            </a:r>
            <a:r>
              <a:rPr lang="en-US" altLang="zh-TW" sz="2200" u="sng" dirty="0"/>
              <a:t>first vertex along the cycle that touches an unvisited edge</a:t>
            </a:r>
            <a:r>
              <a:rPr lang="en-US" altLang="zh-TW" sz="2200" dirty="0"/>
              <a:t>.</a:t>
            </a:r>
          </a:p>
        </p:txBody>
      </p:sp>
      <p:sp>
        <p:nvSpPr>
          <p:cNvPr id="244741" name="Oval 5"/>
          <p:cNvSpPr>
            <a:spLocks noChangeArrowheads="1"/>
          </p:cNvSpPr>
          <p:nvPr/>
        </p:nvSpPr>
        <p:spPr bwMode="auto">
          <a:xfrm>
            <a:off x="5984304" y="2204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a</a:t>
            </a:r>
          </a:p>
        </p:txBody>
      </p:sp>
      <p:sp>
        <p:nvSpPr>
          <p:cNvPr id="244742" name="Oval 6"/>
          <p:cNvSpPr>
            <a:spLocks noChangeArrowheads="1"/>
          </p:cNvSpPr>
          <p:nvPr/>
        </p:nvSpPr>
        <p:spPr bwMode="auto">
          <a:xfrm>
            <a:off x="6898704" y="2204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b</a:t>
            </a:r>
          </a:p>
        </p:txBody>
      </p:sp>
      <p:sp>
        <p:nvSpPr>
          <p:cNvPr id="244743" name="Oval 7"/>
          <p:cNvSpPr>
            <a:spLocks noChangeArrowheads="1"/>
          </p:cNvSpPr>
          <p:nvPr/>
        </p:nvSpPr>
        <p:spPr bwMode="auto">
          <a:xfrm>
            <a:off x="59843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d</a:t>
            </a:r>
          </a:p>
        </p:txBody>
      </p:sp>
      <p:sp>
        <p:nvSpPr>
          <p:cNvPr id="244744" name="Oval 8"/>
          <p:cNvSpPr>
            <a:spLocks noChangeArrowheads="1"/>
          </p:cNvSpPr>
          <p:nvPr/>
        </p:nvSpPr>
        <p:spPr bwMode="auto">
          <a:xfrm>
            <a:off x="68987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e</a:t>
            </a:r>
          </a:p>
        </p:txBody>
      </p:sp>
      <p:sp>
        <p:nvSpPr>
          <p:cNvPr id="244749" name="Oval 13"/>
          <p:cNvSpPr>
            <a:spLocks noChangeArrowheads="1"/>
          </p:cNvSpPr>
          <p:nvPr/>
        </p:nvSpPr>
        <p:spPr bwMode="auto">
          <a:xfrm>
            <a:off x="52985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c</a:t>
            </a:r>
          </a:p>
        </p:txBody>
      </p:sp>
      <p:sp>
        <p:nvSpPr>
          <p:cNvPr id="244750" name="Oval 14"/>
          <p:cNvSpPr>
            <a:spLocks noChangeArrowheads="1"/>
          </p:cNvSpPr>
          <p:nvPr/>
        </p:nvSpPr>
        <p:spPr bwMode="auto">
          <a:xfrm>
            <a:off x="7660704" y="2738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f</a:t>
            </a:r>
          </a:p>
        </p:txBody>
      </p:sp>
      <p:sp>
        <p:nvSpPr>
          <p:cNvPr id="244751" name="Oval 15"/>
          <p:cNvSpPr>
            <a:spLocks noChangeArrowheads="1"/>
          </p:cNvSpPr>
          <p:nvPr/>
        </p:nvSpPr>
        <p:spPr bwMode="auto">
          <a:xfrm>
            <a:off x="59843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h</a:t>
            </a:r>
          </a:p>
        </p:txBody>
      </p:sp>
      <p:sp>
        <p:nvSpPr>
          <p:cNvPr id="244752" name="Oval 16"/>
          <p:cNvSpPr>
            <a:spLocks noChangeArrowheads="1"/>
          </p:cNvSpPr>
          <p:nvPr/>
        </p:nvSpPr>
        <p:spPr bwMode="auto">
          <a:xfrm>
            <a:off x="68987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i</a:t>
            </a:r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2985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g</a:t>
            </a:r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7660704" y="33478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j</a:t>
            </a:r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5984304" y="3881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k</a:t>
            </a:r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6898704" y="3881264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b="0"/>
              <a:t>l</a:t>
            </a:r>
          </a:p>
        </p:txBody>
      </p:sp>
      <p:cxnSp>
        <p:nvCxnSpPr>
          <p:cNvPr id="244757" name="AutoShape 21"/>
          <p:cNvCxnSpPr>
            <a:cxnSpLocks noChangeShapeType="1"/>
            <a:stCxn id="244741" idx="4"/>
            <a:endCxn id="244743" idx="0"/>
          </p:cNvCxnSpPr>
          <p:nvPr/>
        </p:nvCxnSpPr>
        <p:spPr bwMode="auto">
          <a:xfrm>
            <a:off x="6174804" y="2509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58" name="AutoShape 22"/>
          <p:cNvCxnSpPr>
            <a:cxnSpLocks noChangeShapeType="1"/>
            <a:stCxn id="244743" idx="4"/>
            <a:endCxn id="244751" idx="0"/>
          </p:cNvCxnSpPr>
          <p:nvPr/>
        </p:nvCxnSpPr>
        <p:spPr bwMode="auto">
          <a:xfrm>
            <a:off x="61748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59" name="AutoShape 23"/>
          <p:cNvCxnSpPr>
            <a:cxnSpLocks noChangeShapeType="1"/>
            <a:stCxn id="244751" idx="4"/>
            <a:endCxn id="244755" idx="0"/>
          </p:cNvCxnSpPr>
          <p:nvPr/>
        </p:nvCxnSpPr>
        <p:spPr bwMode="auto">
          <a:xfrm>
            <a:off x="6174804" y="3652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0" name="AutoShape 24"/>
          <p:cNvCxnSpPr>
            <a:cxnSpLocks noChangeShapeType="1"/>
            <a:stCxn id="244756" idx="2"/>
            <a:endCxn id="244755" idx="6"/>
          </p:cNvCxnSpPr>
          <p:nvPr/>
        </p:nvCxnSpPr>
        <p:spPr bwMode="auto">
          <a:xfrm flipH="1">
            <a:off x="6365304" y="40336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1" name="AutoShape 25"/>
          <p:cNvCxnSpPr>
            <a:cxnSpLocks noChangeShapeType="1"/>
            <a:stCxn id="244752" idx="2"/>
            <a:endCxn id="244751" idx="6"/>
          </p:cNvCxnSpPr>
          <p:nvPr/>
        </p:nvCxnSpPr>
        <p:spPr bwMode="auto">
          <a:xfrm flipH="1">
            <a:off x="6365304" y="35002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2" name="AutoShape 26"/>
          <p:cNvCxnSpPr>
            <a:cxnSpLocks noChangeShapeType="1"/>
            <a:stCxn id="244744" idx="2"/>
            <a:endCxn id="244743" idx="6"/>
          </p:cNvCxnSpPr>
          <p:nvPr/>
        </p:nvCxnSpPr>
        <p:spPr bwMode="auto">
          <a:xfrm flipH="1">
            <a:off x="6365304" y="28906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3" name="AutoShape 27"/>
          <p:cNvCxnSpPr>
            <a:cxnSpLocks noChangeShapeType="1"/>
            <a:stCxn id="244742" idx="2"/>
            <a:endCxn id="244741" idx="6"/>
          </p:cNvCxnSpPr>
          <p:nvPr/>
        </p:nvCxnSpPr>
        <p:spPr bwMode="auto">
          <a:xfrm flipH="1">
            <a:off x="6365304" y="2357264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4" name="AutoShape 28"/>
          <p:cNvCxnSpPr>
            <a:cxnSpLocks noChangeShapeType="1"/>
            <a:stCxn id="244743" idx="2"/>
            <a:endCxn id="244749" idx="6"/>
          </p:cNvCxnSpPr>
          <p:nvPr/>
        </p:nvCxnSpPr>
        <p:spPr bwMode="auto">
          <a:xfrm flipH="1">
            <a:off x="5679504" y="2890664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5" name="AutoShape 29"/>
          <p:cNvCxnSpPr>
            <a:cxnSpLocks noChangeShapeType="1"/>
            <a:stCxn id="244751" idx="2"/>
            <a:endCxn id="244753" idx="6"/>
          </p:cNvCxnSpPr>
          <p:nvPr/>
        </p:nvCxnSpPr>
        <p:spPr bwMode="auto">
          <a:xfrm flipH="1">
            <a:off x="5679504" y="3500264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6" name="AutoShape 30"/>
          <p:cNvCxnSpPr>
            <a:cxnSpLocks noChangeShapeType="1"/>
            <a:stCxn id="244753" idx="0"/>
            <a:endCxn id="244749" idx="4"/>
          </p:cNvCxnSpPr>
          <p:nvPr/>
        </p:nvCxnSpPr>
        <p:spPr bwMode="auto">
          <a:xfrm flipV="1">
            <a:off x="54890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7" name="AutoShape 31"/>
          <p:cNvCxnSpPr>
            <a:cxnSpLocks noChangeShapeType="1"/>
            <a:stCxn id="244744" idx="0"/>
            <a:endCxn id="244742" idx="4"/>
          </p:cNvCxnSpPr>
          <p:nvPr/>
        </p:nvCxnSpPr>
        <p:spPr bwMode="auto">
          <a:xfrm flipV="1">
            <a:off x="7089204" y="2509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8" name="AutoShape 32"/>
          <p:cNvCxnSpPr>
            <a:cxnSpLocks noChangeShapeType="1"/>
            <a:stCxn id="244752" idx="0"/>
            <a:endCxn id="244744" idx="4"/>
          </p:cNvCxnSpPr>
          <p:nvPr/>
        </p:nvCxnSpPr>
        <p:spPr bwMode="auto">
          <a:xfrm flipV="1">
            <a:off x="70892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69" name="AutoShape 33"/>
          <p:cNvCxnSpPr>
            <a:cxnSpLocks noChangeShapeType="1"/>
            <a:stCxn id="244756" idx="0"/>
            <a:endCxn id="244752" idx="4"/>
          </p:cNvCxnSpPr>
          <p:nvPr/>
        </p:nvCxnSpPr>
        <p:spPr bwMode="auto">
          <a:xfrm flipV="1">
            <a:off x="7089204" y="3652664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0" name="AutoShape 34"/>
          <p:cNvCxnSpPr>
            <a:cxnSpLocks noChangeShapeType="1"/>
            <a:stCxn id="244754" idx="0"/>
            <a:endCxn id="244750" idx="4"/>
          </p:cNvCxnSpPr>
          <p:nvPr/>
        </p:nvCxnSpPr>
        <p:spPr bwMode="auto">
          <a:xfrm flipV="1">
            <a:off x="7851204" y="3043064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1" name="AutoShape 35"/>
          <p:cNvCxnSpPr>
            <a:cxnSpLocks noChangeShapeType="1"/>
            <a:stCxn id="244750" idx="2"/>
            <a:endCxn id="244744" idx="6"/>
          </p:cNvCxnSpPr>
          <p:nvPr/>
        </p:nvCxnSpPr>
        <p:spPr bwMode="auto">
          <a:xfrm flipH="1">
            <a:off x="7279704" y="2890664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44772" name="AutoShape 36"/>
          <p:cNvCxnSpPr>
            <a:cxnSpLocks noChangeShapeType="1"/>
            <a:stCxn id="244754" idx="2"/>
            <a:endCxn id="244752" idx="6"/>
          </p:cNvCxnSpPr>
          <p:nvPr/>
        </p:nvCxnSpPr>
        <p:spPr bwMode="auto">
          <a:xfrm flipH="1">
            <a:off x="7279704" y="3500264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44776" name="Text Box 40"/>
          <p:cNvSpPr txBox="1">
            <a:spLocks noChangeArrowheads="1"/>
          </p:cNvSpPr>
          <p:nvPr/>
        </p:nvSpPr>
        <p:spPr bwMode="auto">
          <a:xfrm>
            <a:off x="51349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44777" name="Text Box 41"/>
          <p:cNvSpPr txBox="1">
            <a:spLocks noChangeArrowheads="1"/>
          </p:cNvSpPr>
          <p:nvPr/>
        </p:nvSpPr>
        <p:spPr bwMode="auto">
          <a:xfrm>
            <a:off x="5381054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b</a:t>
            </a:r>
          </a:p>
        </p:txBody>
      </p:sp>
      <p:sp>
        <p:nvSpPr>
          <p:cNvPr id="244778" name="Text Box 42"/>
          <p:cNvSpPr txBox="1">
            <a:spLocks noChangeArrowheads="1"/>
          </p:cNvSpPr>
          <p:nvPr/>
        </p:nvSpPr>
        <p:spPr bwMode="auto">
          <a:xfrm>
            <a:off x="5631879" y="4719464"/>
            <a:ext cx="29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44779" name="Text Box 43"/>
          <p:cNvSpPr txBox="1">
            <a:spLocks noChangeArrowheads="1"/>
          </p:cNvSpPr>
          <p:nvPr/>
        </p:nvSpPr>
        <p:spPr bwMode="auto">
          <a:xfrm>
            <a:off x="8568754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44780" name="Text Box 44"/>
          <p:cNvSpPr txBox="1">
            <a:spLocks noChangeArrowheads="1"/>
          </p:cNvSpPr>
          <p:nvPr/>
        </p:nvSpPr>
        <p:spPr bwMode="auto">
          <a:xfrm>
            <a:off x="88179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a</a:t>
            </a:r>
          </a:p>
        </p:txBody>
      </p:sp>
      <p:sp>
        <p:nvSpPr>
          <p:cNvPr id="244781" name="Text Box 45"/>
          <p:cNvSpPr txBox="1">
            <a:spLocks noChangeArrowheads="1"/>
          </p:cNvSpPr>
          <p:nvPr/>
        </p:nvSpPr>
        <p:spPr bwMode="auto">
          <a:xfrm>
            <a:off x="5876354" y="4719464"/>
            <a:ext cx="246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f</a:t>
            </a:r>
          </a:p>
        </p:txBody>
      </p:sp>
      <p:sp>
        <p:nvSpPr>
          <p:cNvPr id="244782" name="Text Box 46"/>
          <p:cNvSpPr txBox="1">
            <a:spLocks noChangeArrowheads="1"/>
          </p:cNvSpPr>
          <p:nvPr/>
        </p:nvSpPr>
        <p:spPr bwMode="auto">
          <a:xfrm>
            <a:off x="6077967" y="4719464"/>
            <a:ext cx="246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j</a:t>
            </a:r>
          </a:p>
        </p:txBody>
      </p:sp>
      <p:sp>
        <p:nvSpPr>
          <p:cNvPr id="244783" name="Text Box 47"/>
          <p:cNvSpPr txBox="1">
            <a:spLocks noChangeArrowheads="1"/>
          </p:cNvSpPr>
          <p:nvPr/>
        </p:nvSpPr>
        <p:spPr bwMode="auto">
          <a:xfrm>
            <a:off x="6279579" y="4719464"/>
            <a:ext cx="233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244784" name="Text Box 48"/>
          <p:cNvSpPr txBox="1">
            <a:spLocks noChangeArrowheads="1"/>
          </p:cNvSpPr>
          <p:nvPr/>
        </p:nvSpPr>
        <p:spPr bwMode="auto">
          <a:xfrm>
            <a:off x="8322692" y="4719464"/>
            <a:ext cx="29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e</a:t>
            </a:r>
          </a:p>
        </p:txBody>
      </p:sp>
      <p:sp>
        <p:nvSpPr>
          <p:cNvPr id="244786" name="Text Box 50"/>
          <p:cNvSpPr txBox="1">
            <a:spLocks noChangeArrowheads="1"/>
          </p:cNvSpPr>
          <p:nvPr/>
        </p:nvSpPr>
        <p:spPr bwMode="auto">
          <a:xfrm>
            <a:off x="6466904" y="4719464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44787" name="Text Box 51"/>
          <p:cNvSpPr txBox="1">
            <a:spLocks noChangeArrowheads="1"/>
          </p:cNvSpPr>
          <p:nvPr/>
        </p:nvSpPr>
        <p:spPr bwMode="auto">
          <a:xfrm>
            <a:off x="6719317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d</a:t>
            </a:r>
          </a:p>
        </p:txBody>
      </p:sp>
      <p:sp>
        <p:nvSpPr>
          <p:cNvPr id="244788" name="Text Box 52"/>
          <p:cNvSpPr txBox="1">
            <a:spLocks noChangeArrowheads="1"/>
          </p:cNvSpPr>
          <p:nvPr/>
        </p:nvSpPr>
        <p:spPr bwMode="auto">
          <a:xfrm>
            <a:off x="6968554" y="4719464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c</a:t>
            </a:r>
          </a:p>
        </p:txBody>
      </p:sp>
      <p:sp>
        <p:nvSpPr>
          <p:cNvPr id="244789" name="Text Box 53"/>
          <p:cNvSpPr txBox="1">
            <a:spLocks noChangeArrowheads="1"/>
          </p:cNvSpPr>
          <p:nvPr/>
        </p:nvSpPr>
        <p:spPr bwMode="auto">
          <a:xfrm>
            <a:off x="7200329" y="4719464"/>
            <a:ext cx="29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g</a:t>
            </a:r>
          </a:p>
        </p:txBody>
      </p:sp>
      <p:sp>
        <p:nvSpPr>
          <p:cNvPr id="244790" name="Text Box 54"/>
          <p:cNvSpPr txBox="1">
            <a:spLocks noChangeArrowheads="1"/>
          </p:cNvSpPr>
          <p:nvPr/>
        </p:nvSpPr>
        <p:spPr bwMode="auto">
          <a:xfrm>
            <a:off x="7451154" y="4719464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h</a:t>
            </a:r>
          </a:p>
        </p:txBody>
      </p:sp>
      <p:sp>
        <p:nvSpPr>
          <p:cNvPr id="244791" name="Text Box 55"/>
          <p:cNvSpPr txBox="1">
            <a:spLocks noChangeArrowheads="1"/>
          </p:cNvSpPr>
          <p:nvPr/>
        </p:nvSpPr>
        <p:spPr bwMode="auto">
          <a:xfrm>
            <a:off x="7701979" y="4719464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k</a:t>
            </a:r>
          </a:p>
        </p:txBody>
      </p:sp>
      <p:sp>
        <p:nvSpPr>
          <p:cNvPr id="244792" name="Text Box 56"/>
          <p:cNvSpPr txBox="1">
            <a:spLocks noChangeArrowheads="1"/>
          </p:cNvSpPr>
          <p:nvPr/>
        </p:nvSpPr>
        <p:spPr bwMode="auto">
          <a:xfrm>
            <a:off x="7946454" y="4719464"/>
            <a:ext cx="233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l</a:t>
            </a:r>
          </a:p>
        </p:txBody>
      </p:sp>
      <p:sp>
        <p:nvSpPr>
          <p:cNvPr id="244793" name="Text Box 57"/>
          <p:cNvSpPr txBox="1">
            <a:spLocks noChangeArrowheads="1"/>
          </p:cNvSpPr>
          <p:nvPr/>
        </p:nvSpPr>
        <p:spPr bwMode="auto">
          <a:xfrm>
            <a:off x="8135367" y="4719464"/>
            <a:ext cx="233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/>
              <a:t>i</a:t>
            </a:r>
          </a:p>
        </p:txBody>
      </p:sp>
      <p:sp>
        <p:nvSpPr>
          <p:cNvPr id="244794" name="Text Box 58"/>
          <p:cNvSpPr txBox="1">
            <a:spLocks noChangeArrowheads="1"/>
          </p:cNvSpPr>
          <p:nvPr/>
        </p:nvSpPr>
        <p:spPr bwMode="auto">
          <a:xfrm>
            <a:off x="4688904" y="4414664"/>
            <a:ext cx="1762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b="0" dirty="0" err="1" smtClean="0"/>
              <a:t>Eulerian</a:t>
            </a:r>
            <a:r>
              <a:rPr lang="en-US" altLang="zh-TW" b="0" dirty="0" smtClean="0"/>
              <a:t> </a:t>
            </a:r>
            <a:r>
              <a:rPr lang="en-US" altLang="zh-TW" b="0" dirty="0"/>
              <a:t>circuit:</a:t>
            </a:r>
          </a:p>
        </p:txBody>
      </p:sp>
      <p:sp>
        <p:nvSpPr>
          <p:cNvPr id="53" name="日期版面配置區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447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447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447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4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447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447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447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4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76" grpId="0"/>
      <p:bldP spid="244777" grpId="0"/>
      <p:bldP spid="244778" grpId="0"/>
      <p:bldP spid="244779" grpId="0"/>
      <p:bldP spid="244780" grpId="0"/>
      <p:bldP spid="244781" grpId="0"/>
      <p:bldP spid="244782" grpId="0"/>
      <p:bldP spid="244783" grpId="0"/>
      <p:bldP spid="244784" grpId="0"/>
      <p:bldP spid="244786" grpId="0"/>
      <p:bldP spid="244787" grpId="0"/>
      <p:bldP spid="244788" grpId="0"/>
      <p:bldP spid="244789" grpId="0"/>
      <p:bldP spid="244790" grpId="0"/>
      <p:bldP spid="244791" grpId="0"/>
      <p:bldP spid="244792" grpId="0"/>
      <p:bldP spid="244793" grpId="0"/>
      <p:bldP spid="24479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err="1" smtClean="0"/>
              <a:t>Eulerian</a:t>
            </a:r>
            <a:r>
              <a:rPr lang="en-US" altLang="zh-TW" sz="4400" dirty="0" smtClean="0"/>
              <a:t> Circuits (3/4)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867980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steps to determine an Euler circuit applied to Fig. 20-29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2339" r="8849"/>
          <a:stretch>
            <a:fillRect/>
          </a:stretch>
        </p:blipFill>
        <p:spPr bwMode="auto">
          <a:xfrm>
            <a:off x="1835697" y="896068"/>
            <a:ext cx="5976663" cy="499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err="1" smtClean="0"/>
              <a:t>Eulerian</a:t>
            </a:r>
            <a:r>
              <a:rPr lang="en-US" altLang="zh-TW" sz="4400" dirty="0" smtClean="0"/>
              <a:t> Circuits (4/4)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691680" y="5867980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steps to determine an Euler circuit applied to Fig. 20-29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96855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20-30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986" r="6601"/>
          <a:stretch>
            <a:fillRect/>
          </a:stretch>
        </p:blipFill>
        <p:spPr bwMode="auto">
          <a:xfrm>
            <a:off x="1331640" y="908720"/>
            <a:ext cx="6768752" cy="49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9E95-A467-4DB5-B6EA-A2002BE4F9C7}" type="slidenum">
              <a:rPr lang="zh-TW" altLang="en-US"/>
              <a:pPr/>
              <a:t>66</a:t>
            </a:fld>
            <a:endParaRPr lang="en-US" altLang="zh-TW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Some </a:t>
            </a:r>
            <a:r>
              <a:rPr lang="en-US" altLang="zh-TW" dirty="0"/>
              <a:t>Difficult Problems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traveling salesman problem</a:t>
            </a:r>
            <a:r>
              <a:rPr lang="en-US" altLang="zh-TW" sz="2800" b="1" dirty="0" smtClean="0"/>
              <a:t> </a:t>
            </a:r>
            <a:r>
              <a:rPr lang="en-US" altLang="zh-TW" sz="2800" dirty="0" smtClean="0"/>
              <a:t>(TSP): 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 smtClean="0"/>
              <a:t>Hamiltonian circuit</a:t>
            </a:r>
            <a:r>
              <a:rPr lang="en-US" altLang="zh-TW" sz="2400" dirty="0" smtClean="0"/>
              <a:t> begins </a:t>
            </a:r>
            <a:r>
              <a:rPr lang="en-US" altLang="zh-TW" sz="2400" dirty="0"/>
              <a:t>at a vertex </a:t>
            </a:r>
            <a:r>
              <a:rPr lang="en-US" altLang="zh-TW" sz="2400" i="1" dirty="0"/>
              <a:t>v</a:t>
            </a:r>
            <a:r>
              <a:rPr lang="en-US" altLang="zh-TW" sz="2400" dirty="0"/>
              <a:t>, passes through </a:t>
            </a:r>
            <a:r>
              <a:rPr lang="en-US" altLang="zh-TW" sz="2400" b="1" dirty="0"/>
              <a:t>every vertex</a:t>
            </a:r>
            <a:r>
              <a:rPr lang="en-US" altLang="zh-TW" sz="2400" dirty="0"/>
              <a:t> </a:t>
            </a:r>
            <a:r>
              <a:rPr lang="en-US" altLang="zh-TW" sz="2400" b="1" dirty="0"/>
              <a:t>exactly once</a:t>
            </a:r>
            <a:r>
              <a:rPr lang="en-US" altLang="zh-TW" sz="2400" dirty="0"/>
              <a:t>, and terminates at </a:t>
            </a:r>
            <a:r>
              <a:rPr lang="en-US" altLang="zh-TW" sz="2400" i="1" dirty="0" smtClean="0"/>
              <a:t>v.</a:t>
            </a:r>
          </a:p>
          <a:p>
            <a:pPr lvl="1"/>
            <a:r>
              <a:rPr lang="en-US" altLang="zh-TW" sz="2400" dirty="0" smtClean="0"/>
              <a:t>For a </a:t>
            </a:r>
            <a:r>
              <a:rPr lang="en-US" altLang="zh-TW" sz="2400" b="1" dirty="0" smtClean="0"/>
              <a:t>weighted</a:t>
            </a:r>
            <a:r>
              <a:rPr lang="en-US" altLang="zh-TW" sz="2400" dirty="0" smtClean="0"/>
              <a:t> graph, find a Hamiltonian circuit </a:t>
            </a:r>
            <a:r>
              <a:rPr lang="en-US" altLang="zh-TW" sz="2400" dirty="0"/>
              <a:t>with the least weight expense</a:t>
            </a:r>
            <a:r>
              <a:rPr lang="en-US" altLang="zh-TW" sz="2400" dirty="0" smtClean="0"/>
              <a:t>.</a:t>
            </a:r>
            <a:endParaRPr lang="en-US" altLang="zh-TW" sz="2800" dirty="0" smtClean="0"/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four-color problem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A </a:t>
            </a:r>
            <a:r>
              <a:rPr lang="en-US" altLang="zh-TW" sz="2400" b="1" dirty="0"/>
              <a:t>planar </a:t>
            </a:r>
            <a:r>
              <a:rPr lang="en-US" altLang="zh-TW" sz="2400" b="1" dirty="0" smtClean="0"/>
              <a:t>graph</a:t>
            </a:r>
            <a:r>
              <a:rPr lang="en-US" altLang="zh-TW" sz="2400" dirty="0" smtClean="0"/>
              <a:t> can </a:t>
            </a:r>
            <a:r>
              <a:rPr lang="en-US" altLang="zh-TW" sz="2400" dirty="0"/>
              <a:t>be drawn so that no two edges cross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It has been proven that a planar graph can be colored with four colors so that no adjacent vertices have the same color.</a:t>
            </a:r>
            <a:endParaRPr lang="en-US" altLang="zh-TW" sz="2400" dirty="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4860032" y="5471120"/>
            <a:ext cx="1371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69936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V="1">
            <a:off x="48600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6993632" y="5471120"/>
            <a:ext cx="1371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4860032" y="547112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4" name="Freeform 10"/>
          <p:cNvSpPr>
            <a:spLocks/>
          </p:cNvSpPr>
          <p:nvPr/>
        </p:nvSpPr>
        <p:spPr bwMode="auto">
          <a:xfrm>
            <a:off x="6485632" y="5140920"/>
            <a:ext cx="2006600" cy="1168400"/>
          </a:xfrm>
          <a:custGeom>
            <a:avLst/>
            <a:gdLst/>
            <a:ahLst/>
            <a:cxnLst>
              <a:cxn ang="0">
                <a:pos x="320" y="736"/>
              </a:cxn>
              <a:cxn ang="0">
                <a:pos x="128" y="112"/>
              </a:cxn>
              <a:cxn ang="0">
                <a:pos x="1088" y="64"/>
              </a:cxn>
              <a:cxn ang="0">
                <a:pos x="1184" y="208"/>
              </a:cxn>
            </a:cxnLst>
            <a:rect l="0" t="0" r="r" b="b"/>
            <a:pathLst>
              <a:path w="1264" h="736">
                <a:moveTo>
                  <a:pt x="320" y="736"/>
                </a:moveTo>
                <a:cubicBezTo>
                  <a:pt x="160" y="480"/>
                  <a:pt x="0" y="224"/>
                  <a:pt x="128" y="112"/>
                </a:cubicBezTo>
                <a:cubicBezTo>
                  <a:pt x="256" y="0"/>
                  <a:pt x="912" y="48"/>
                  <a:pt x="1088" y="64"/>
                </a:cubicBezTo>
                <a:cubicBezTo>
                  <a:pt x="1264" y="80"/>
                  <a:pt x="1224" y="144"/>
                  <a:pt x="1184" y="2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2715" name="AutoShape 11"/>
          <p:cNvSpPr>
            <a:spLocks noChangeArrowheads="1"/>
          </p:cNvSpPr>
          <p:nvPr/>
        </p:nvSpPr>
        <p:spPr bwMode="auto">
          <a:xfrm>
            <a:off x="6384032" y="585212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10" grpId="0" animBg="1"/>
      <p:bldP spid="72711" grpId="0" animBg="1"/>
      <p:bldP spid="72712" grpId="0" animBg="1"/>
      <p:bldP spid="72713" grpId="0" animBg="1"/>
      <p:bldP spid="72714" grpId="0" animBg="1"/>
      <p:bldP spid="727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DDFAF-3FCB-42F3-986B-9547732B2AEC}" type="slidenum">
              <a:rPr lang="zh-TW" altLang="en-US"/>
              <a:pPr/>
              <a:t>67</a:t>
            </a:fld>
            <a:endParaRPr lang="en-US" altLang="zh-TW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Summary (</a:t>
            </a:r>
            <a:r>
              <a:rPr lang="en-US" altLang="zh-TW" dirty="0" smtClean="0"/>
              <a:t>1/2)</a:t>
            </a:r>
            <a:endParaRPr lang="en-US" altLang="zh-TW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The most common </a:t>
            </a:r>
            <a:r>
              <a:rPr lang="en-US" altLang="zh-TW" sz="2800" dirty="0" smtClean="0"/>
              <a:t>representations </a:t>
            </a:r>
            <a:r>
              <a:rPr lang="en-US" altLang="zh-TW" sz="2800" dirty="0"/>
              <a:t>of a graph use either an adjacency matrix or an adjacency list.</a:t>
            </a:r>
          </a:p>
          <a:p>
            <a:pPr lvl="1"/>
            <a:endParaRPr lang="en-US" altLang="zh-TW" sz="1200" dirty="0"/>
          </a:p>
          <a:p>
            <a:r>
              <a:rPr lang="en-US" altLang="zh-TW" sz="2800" dirty="0"/>
              <a:t>Graph </a:t>
            </a:r>
            <a:r>
              <a:rPr lang="en-US" altLang="zh-TW" sz="2800" dirty="0" smtClean="0"/>
              <a:t>traversals:</a:t>
            </a:r>
            <a:endParaRPr lang="en-US" altLang="zh-TW" sz="2800" dirty="0"/>
          </a:p>
          <a:p>
            <a:pPr lvl="1"/>
            <a:r>
              <a:rPr lang="en-US" altLang="zh-TW" sz="2400" dirty="0"/>
              <a:t>Depth-first search goes as deep into the graph as it can before backtracking.</a:t>
            </a:r>
          </a:p>
          <a:p>
            <a:pPr lvl="2"/>
            <a:r>
              <a:rPr lang="en-US" altLang="zh-TW" dirty="0"/>
              <a:t>Uses a stack.</a:t>
            </a:r>
          </a:p>
          <a:p>
            <a:pPr lvl="1"/>
            <a:r>
              <a:rPr lang="en-US" altLang="zh-TW" sz="2400" dirty="0"/>
              <a:t>Bread-first search visits all possible adjacent vertices before traversing further into the graph.</a:t>
            </a:r>
          </a:p>
          <a:p>
            <a:pPr lvl="2"/>
            <a:r>
              <a:rPr lang="en-US" altLang="zh-TW" dirty="0"/>
              <a:t>Uses a queue.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D5A2-C15C-4E98-867B-1BC69FC85430}" type="slidenum">
              <a:rPr lang="zh-TW" altLang="en-US"/>
              <a:pPr/>
              <a:t>68</a:t>
            </a:fld>
            <a:endParaRPr lang="en-US" altLang="zh-TW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Summary (</a:t>
            </a:r>
            <a:r>
              <a:rPr lang="en-US" altLang="zh-TW" dirty="0" smtClean="0"/>
              <a:t>2/2)</a:t>
            </a:r>
            <a:endParaRPr lang="en-US" altLang="zh-TW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/>
              <a:t>Topological sorting produces a linear order of the vertices in a directed graph without cycles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A </a:t>
            </a:r>
            <a:r>
              <a:rPr lang="en-US" altLang="zh-TW" sz="2800" dirty="0"/>
              <a:t>spanning tree of a connected undirected graph </a:t>
            </a:r>
            <a:r>
              <a:rPr lang="en-US" altLang="zh-TW" sz="2800" dirty="0" smtClean="0"/>
              <a:t>is a </a:t>
            </a:r>
            <a:r>
              <a:rPr lang="en-US" altLang="zh-TW" sz="2800" dirty="0" err="1"/>
              <a:t>subgraph</a:t>
            </a:r>
            <a:r>
              <a:rPr lang="en-US" altLang="zh-TW" sz="2800" dirty="0"/>
              <a:t> that contains all the graph</a:t>
            </a:r>
            <a:r>
              <a:rPr lang="en-US" altLang="zh-TW" sz="2800" dirty="0">
                <a:latin typeface="Times"/>
              </a:rPr>
              <a:t>’</a:t>
            </a:r>
            <a:r>
              <a:rPr lang="en-US" altLang="zh-TW" sz="2800" dirty="0"/>
              <a:t>s vertices and enough of its edges to form a tree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/>
          </a:p>
          <a:p>
            <a:pPr>
              <a:lnSpc>
                <a:spcPct val="80000"/>
              </a:lnSpc>
            </a:pPr>
            <a:r>
              <a:rPr lang="en-US" altLang="zh-TW" sz="2800" dirty="0"/>
              <a:t>A minimum spanning tree for a weighted undirected graph </a:t>
            </a:r>
            <a:r>
              <a:rPr lang="en-US" altLang="zh-TW" sz="2800" dirty="0" smtClean="0"/>
              <a:t>is a </a:t>
            </a:r>
            <a:r>
              <a:rPr lang="en-US" altLang="zh-TW" sz="2800" dirty="0"/>
              <a:t>spanning tree whose edge-weight sum is minimal</a:t>
            </a:r>
            <a:r>
              <a:rPr lang="en-US" altLang="zh-TW" sz="2800" dirty="0" smtClean="0"/>
              <a:t>.</a:t>
            </a:r>
          </a:p>
          <a:p>
            <a:pPr lvl="2">
              <a:lnSpc>
                <a:spcPct val="80000"/>
              </a:lnSpc>
            </a:pPr>
            <a:endParaRPr lang="en-US" altLang="zh-TW" sz="2000" dirty="0" smtClean="0"/>
          </a:p>
          <a:p>
            <a:r>
              <a:rPr lang="en-US" altLang="zh-TW" sz="2800" dirty="0" smtClean="0"/>
              <a:t>The shortest path between two vertices in a weighted directed graph is the path that has the smallest sum of its edge weights.</a:t>
            </a:r>
            <a:endParaRPr lang="en-US" altLang="zh-TW" sz="2800" dirty="0"/>
          </a:p>
          <a:p>
            <a:pPr lvl="1">
              <a:lnSpc>
                <a:spcPct val="80000"/>
              </a:lnSpc>
            </a:pPr>
            <a:endParaRPr lang="en-US" altLang="zh-TW" sz="24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Graphs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16723</TotalTime>
  <Words>4948</Words>
  <Application>Microsoft Office PowerPoint</Application>
  <PresentationFormat>如螢幕大小 (4:3)</PresentationFormat>
  <Paragraphs>1075</Paragraphs>
  <Slides>68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68</vt:i4>
      </vt:variant>
    </vt:vector>
  </HeadingPairs>
  <TitlesOfParts>
    <vt:vector size="79" baseType="lpstr">
      <vt:lpstr>新細明體</vt:lpstr>
      <vt:lpstr>Arial</vt:lpstr>
      <vt:lpstr>Calibri</vt:lpstr>
      <vt:lpstr>Courier New</vt:lpstr>
      <vt:lpstr>Lucida Sans Typewriter</vt:lpstr>
      <vt:lpstr>Symbol</vt:lpstr>
      <vt:lpstr>Times</vt:lpstr>
      <vt:lpstr>Verdana</vt:lpstr>
      <vt:lpstr>Wingdings</vt:lpstr>
      <vt:lpstr>1_Edge</vt:lpstr>
      <vt:lpstr>Office 佈景主題</vt:lpstr>
      <vt:lpstr> Graphs </vt:lpstr>
      <vt:lpstr>Concepts and Terms (1/8)</vt:lpstr>
      <vt:lpstr>Concepts and Terms (2/8)</vt:lpstr>
      <vt:lpstr>Concepts and Terms (3/8)</vt:lpstr>
      <vt:lpstr>Concepts and Terms (4/8)</vt:lpstr>
      <vt:lpstr>Concepts and Terms (5/8)</vt:lpstr>
      <vt:lpstr>Concepts and Terms (6/8)</vt:lpstr>
      <vt:lpstr>Concepts and Terms (7/8)</vt:lpstr>
      <vt:lpstr>Concepts and Terms (8/8)</vt:lpstr>
      <vt:lpstr>Graphs as ADTs (1/6)</vt:lpstr>
      <vt:lpstr>Graphs as ADTs (2/6)</vt:lpstr>
      <vt:lpstr>Graphs as ADTs (3/6)</vt:lpstr>
      <vt:lpstr>Graphs as ADTs (4/6)</vt:lpstr>
      <vt:lpstr>Graphs as ADTs (5/6)</vt:lpstr>
      <vt:lpstr>Graphs as ADTs (6/6)</vt:lpstr>
      <vt:lpstr>Representing Graphs (1/9)</vt:lpstr>
      <vt:lpstr>Representing Graphs (2/9)</vt:lpstr>
      <vt:lpstr>Representing Graphs (3/9)</vt:lpstr>
      <vt:lpstr>Representing Graphs (4/9)</vt:lpstr>
      <vt:lpstr>Representing Graphs (5/9)</vt:lpstr>
      <vt:lpstr>Representing Graphs (6/9)</vt:lpstr>
      <vt:lpstr>Representing Graphs (7/9)</vt:lpstr>
      <vt:lpstr>Representing Graphs (8/9)</vt:lpstr>
      <vt:lpstr>Representing Graphs (9/9)</vt:lpstr>
      <vt:lpstr>Graph Traversals (1/3)</vt:lpstr>
      <vt:lpstr>Graph Traversals (2/3)</vt:lpstr>
      <vt:lpstr>Graph Traversals (3/3)</vt:lpstr>
      <vt:lpstr>DFS Traversal (1/7)</vt:lpstr>
      <vt:lpstr>DFS Traversal (2/7)</vt:lpstr>
      <vt:lpstr>DFS Traversal (3/7)</vt:lpstr>
      <vt:lpstr>DFS Traversal (4/7)</vt:lpstr>
      <vt:lpstr>DFS Traversal (5/7)</vt:lpstr>
      <vt:lpstr>DFS Traversal (6/7)</vt:lpstr>
      <vt:lpstr>DFS Traversal (7/7)</vt:lpstr>
      <vt:lpstr>BFS Traversal (1/4)</vt:lpstr>
      <vt:lpstr>BFS Traversal (2/4)</vt:lpstr>
      <vt:lpstr>BFS Traversal (3/4)</vt:lpstr>
      <vt:lpstr>BFS Traversal (4/4)</vt:lpstr>
      <vt:lpstr>Topological Sorting (1/6)</vt:lpstr>
      <vt:lpstr>Topological Sorting (2/6)</vt:lpstr>
      <vt:lpstr>Topological Sorting (3/6)</vt:lpstr>
      <vt:lpstr>Topological Sorting (4/6)</vt:lpstr>
      <vt:lpstr>Topological Sorting (5/6)</vt:lpstr>
      <vt:lpstr>Topological Sorting (6/6)</vt:lpstr>
      <vt:lpstr>Spanning Trees (1/7)</vt:lpstr>
      <vt:lpstr>Spanning Trees (2/7)</vt:lpstr>
      <vt:lpstr>Spanning Trees (3/7)</vt:lpstr>
      <vt:lpstr>Spanning Trees (4/7)</vt:lpstr>
      <vt:lpstr>Spanning Trees (5/7)</vt:lpstr>
      <vt:lpstr>Spanning Trees (6/7)</vt:lpstr>
      <vt:lpstr>Spanning Trees (7/7)</vt:lpstr>
      <vt:lpstr>Minimum Spanning Trees (1/4)</vt:lpstr>
      <vt:lpstr>Minimum Spanning Trees (2/4)</vt:lpstr>
      <vt:lpstr>Minimum Spanning Trees (3/4)</vt:lpstr>
      <vt:lpstr>Minimum Spanning Trees (4/4)</vt:lpstr>
      <vt:lpstr>Shortest Paths (1/6)</vt:lpstr>
      <vt:lpstr>Shortest Paths (2/6)</vt:lpstr>
      <vt:lpstr>Shortest Paths (3/6)</vt:lpstr>
      <vt:lpstr>Shortest Paths (4/6)</vt:lpstr>
      <vt:lpstr>Shortest Paths (5/6)</vt:lpstr>
      <vt:lpstr>Shortest Paths (6/6)</vt:lpstr>
      <vt:lpstr>Eulerian Circuits (1/4)</vt:lpstr>
      <vt:lpstr>Eulerian Circuits (2/4)</vt:lpstr>
      <vt:lpstr>Eulerian Circuits (3/4)</vt:lpstr>
      <vt:lpstr>Eulerian Circuits (4/4)</vt:lpstr>
      <vt:lpstr>Some Difficult Problems</vt:lpstr>
      <vt:lpstr>Summary (1/2)</vt:lpstr>
      <vt:lpstr>Summary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633</cp:revision>
  <dcterms:created xsi:type="dcterms:W3CDTF">2009-06-21T02:54:00Z</dcterms:created>
  <dcterms:modified xsi:type="dcterms:W3CDTF">2016-12-25T14:23:23Z</dcterms:modified>
</cp:coreProperties>
</file>