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18"/>
  </p:notesMasterIdLst>
  <p:sldIdLst>
    <p:sldId id="256" r:id="rId2"/>
    <p:sldId id="283" r:id="rId3"/>
    <p:sldId id="275" r:id="rId4"/>
    <p:sldId id="261" r:id="rId5"/>
    <p:sldId id="276" r:id="rId6"/>
    <p:sldId id="280" r:id="rId7"/>
    <p:sldId id="263" r:id="rId8"/>
    <p:sldId id="277" r:id="rId9"/>
    <p:sldId id="265" r:id="rId10"/>
    <p:sldId id="267" r:id="rId11"/>
    <p:sldId id="282" r:id="rId12"/>
    <p:sldId id="279" r:id="rId13"/>
    <p:sldId id="281" r:id="rId14"/>
    <p:sldId id="278" r:id="rId15"/>
    <p:sldId id="273" r:id="rId16"/>
    <p:sldId id="274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9" autoAdjust="0"/>
    <p:restoredTop sz="92442" autoAdjust="0"/>
  </p:normalViewPr>
  <p:slideViewPr>
    <p:cSldViewPr snapToGrid="0">
      <p:cViewPr varScale="1">
        <p:scale>
          <a:sx n="107" d="100"/>
          <a:sy n="107" d="100"/>
        </p:scale>
        <p:origin x="148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0058A-253C-49B4-A2E7-647083501217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A7DD5-5CB3-459E-8167-C398AE2E1A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0338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6119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07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198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894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0534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499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2028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112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309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3730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A2D2-56F3-4B1B-859B-79C4F1F61701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9933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DA2D2-56F3-4B1B-859B-79C4F1F61701}" type="datetimeFigureOut">
              <a:rPr lang="zh-TW" altLang="en-US" smtClean="0"/>
              <a:t>2017/6/5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F0731-997A-45D3-A0F6-489E4C3BE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2801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 smtClean="0"/>
              <a:t>Algorithms 2017</a:t>
            </a:r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TA session #4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Carlos Chang</a:t>
            </a:r>
          </a:p>
          <a:p>
            <a:r>
              <a:rPr lang="en-US" altLang="zh-TW" dirty="0" smtClean="0"/>
              <a:t>2017.06.06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4459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Homework #9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Avg. : 80.2</a:t>
            </a:r>
          </a:p>
          <a:p>
            <a:r>
              <a:rPr lang="en-US" altLang="zh-TW" dirty="0" smtClean="0"/>
              <a:t>Std. : 23.6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06163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24" y="3205885"/>
            <a:ext cx="8505825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8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1.</a:t>
            </a:r>
            <a:endParaRPr lang="zh-TW" altLang="en-US" dirty="0"/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TW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Proof by </a:t>
            </a:r>
            <a:r>
              <a:rPr lang="en-US" altLang="zh-TW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contradiction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there exists </a:t>
            </a:r>
            <a:r>
              <a:rPr lang="en-US" altLang="zh-TW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minimum-cost spanning trees A and B.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 by the cost of edge (e</a:t>
            </a:r>
            <a:r>
              <a:rPr lang="en-US" altLang="zh-TW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&lt;e</a:t>
            </a:r>
            <a:r>
              <a:rPr lang="en-US" altLang="zh-TW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&lt;…)</a:t>
            </a:r>
          </a:p>
          <a:p>
            <a:pPr lvl="2"/>
            <a:r>
              <a:rPr lang="en-US" altLang="zh-TW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A: {e</a:t>
            </a:r>
            <a:r>
              <a:rPr lang="en-US" altLang="zh-TW" sz="1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TW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</a:t>
            </a:r>
            <a:r>
              <a:rPr lang="en-US" altLang="zh-TW" sz="1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TW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…}   B: {e</a:t>
            </a:r>
            <a:r>
              <a:rPr lang="en-US" altLang="zh-TW" sz="1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TW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’, e</a:t>
            </a:r>
            <a:r>
              <a:rPr lang="en-US" altLang="zh-TW" sz="1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TW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’, …}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Find the minimum of different cost edge e</a:t>
            </a:r>
            <a:r>
              <a:rPr lang="en-US" altLang="zh-TW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that e</a:t>
            </a:r>
            <a:r>
              <a:rPr lang="en-US" altLang="zh-TW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≠ e</a:t>
            </a:r>
            <a:r>
              <a:rPr lang="en-US" altLang="zh-TW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Assume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TW" baseline="-25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zh-TW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 e</a:t>
            </a:r>
            <a:r>
              <a:rPr lang="en-US" altLang="zh-TW" baseline="-25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TW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then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B∪{e</a:t>
            </a:r>
            <a:r>
              <a:rPr lang="en-US" altLang="zh-TW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will create a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circle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Find the </a:t>
            </a:r>
            <a:r>
              <a:rPr lang="en-US" altLang="zh-TW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maximum cost edge </a:t>
            </a:r>
            <a:r>
              <a:rPr lang="en-US" altLang="zh-TW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TW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circle</a:t>
            </a: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 all edge costs are distinct and </a:t>
            </a:r>
            <a:r>
              <a:rPr lang="en-US" altLang="zh-TW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the maximum cost edge in a cycle, </a:t>
            </a:r>
            <a:r>
              <a:rPr lang="en-US" altLang="zh-TW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TW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does not belong to any minimum spanning tree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But </a:t>
            </a:r>
            <a:r>
              <a:rPr lang="en-US" altLang="zh-TW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in B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TW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 is not minimum-cost spanning tree (Contradiction) </a:t>
            </a:r>
          </a:p>
          <a:p>
            <a:pPr lvl="1">
              <a:buNone/>
            </a:pP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None/>
            </a:pP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original statement proved true.</a:t>
            </a:r>
          </a:p>
          <a:p>
            <a:pPr lvl="1"/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(Write “proof by contradiction” to show your proving method, and the</a:t>
            </a:r>
            <a:b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“Contradiction. The original statement proved true.” to conclude.)</a:t>
            </a:r>
            <a:endParaRPr lang="zh-TW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84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" y="2271712"/>
            <a:ext cx="859155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20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1624806"/>
            <a:ext cx="7886700" cy="4351338"/>
          </a:xfrm>
        </p:spPr>
        <p:txBody>
          <a:bodyPr/>
          <a:lstStyle/>
          <a:p>
            <a:r>
              <a:rPr lang="en-US" altLang="zh-TW" dirty="0" smtClean="0"/>
              <a:t>(a)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(b)</a:t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TW" dirty="0" smtClean="0"/>
          </a:p>
          <a:p>
            <a:endParaRPr lang="zh-TW" altLang="en-US" dirty="0"/>
          </a:p>
        </p:txBody>
      </p:sp>
      <p:grpSp>
        <p:nvGrpSpPr>
          <p:cNvPr id="20" name="群組 19"/>
          <p:cNvGrpSpPr/>
          <p:nvPr/>
        </p:nvGrpSpPr>
        <p:grpSpPr>
          <a:xfrm>
            <a:off x="1621628" y="1624806"/>
            <a:ext cx="2378872" cy="2031185"/>
            <a:chOff x="2926553" y="2150290"/>
            <a:chExt cx="2378872" cy="2031185"/>
          </a:xfrm>
        </p:grpSpPr>
        <p:sp>
          <p:nvSpPr>
            <p:cNvPr id="5" name="矩形 4"/>
            <p:cNvSpPr/>
            <p:nvPr/>
          </p:nvSpPr>
          <p:spPr>
            <a:xfrm>
              <a:off x="3228975" y="2505075"/>
              <a:ext cx="1514475" cy="12192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3086100" y="2185473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V</a:t>
              </a:r>
              <a:endParaRPr lang="zh-TW" altLang="en-US" dirty="0"/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4743450" y="3805816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B</a:t>
              </a:r>
              <a:endParaRPr lang="zh-TW" altLang="en-US" dirty="0"/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3086099" y="3812143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C</a:t>
              </a:r>
              <a:endParaRPr lang="zh-TW" altLang="en-US" dirty="0"/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4710112" y="2164837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A</a:t>
              </a:r>
              <a:endParaRPr lang="zh-TW" altLang="en-US" dirty="0"/>
            </a:p>
          </p:txBody>
        </p:sp>
        <p:sp>
          <p:nvSpPr>
            <p:cNvPr id="16" name="文字方塊 15"/>
            <p:cNvSpPr txBox="1"/>
            <p:nvPr/>
          </p:nvSpPr>
          <p:spPr>
            <a:xfrm>
              <a:off x="2926553" y="2965554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3862386" y="2150290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3862386" y="3801083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10</a:t>
              </a:r>
              <a:endParaRPr lang="zh-TW" altLang="en-US" dirty="0"/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4800600" y="2944556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</p:grpSp>
      <p:grpSp>
        <p:nvGrpSpPr>
          <p:cNvPr id="55" name="群組 54"/>
          <p:cNvGrpSpPr/>
          <p:nvPr/>
        </p:nvGrpSpPr>
        <p:grpSpPr>
          <a:xfrm>
            <a:off x="1719259" y="4392058"/>
            <a:ext cx="1928816" cy="1747265"/>
            <a:chOff x="1719259" y="4392058"/>
            <a:chExt cx="1928816" cy="1747265"/>
          </a:xfrm>
        </p:grpSpPr>
        <p:sp>
          <p:nvSpPr>
            <p:cNvPr id="31" name="等腰三角形 30"/>
            <p:cNvSpPr/>
            <p:nvPr/>
          </p:nvSpPr>
          <p:spPr>
            <a:xfrm>
              <a:off x="1995486" y="4761390"/>
              <a:ext cx="1123950" cy="968922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文字方塊 31"/>
            <p:cNvSpPr txBox="1"/>
            <p:nvPr/>
          </p:nvSpPr>
          <p:spPr>
            <a:xfrm>
              <a:off x="1719259" y="5666141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A</a:t>
              </a:r>
              <a:endParaRPr lang="zh-TW" altLang="en-US" dirty="0"/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1864517" y="4946056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5</a:t>
              </a:r>
              <a:endParaRPr lang="zh-TW" altLang="en-US" dirty="0"/>
            </a:p>
          </p:txBody>
        </p:sp>
        <p:sp>
          <p:nvSpPr>
            <p:cNvPr id="34" name="文字方塊 33"/>
            <p:cNvSpPr txBox="1"/>
            <p:nvPr/>
          </p:nvSpPr>
          <p:spPr>
            <a:xfrm>
              <a:off x="2878931" y="4910107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2378866" y="5769991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4</a:t>
              </a:r>
              <a:endParaRPr lang="zh-TW" altLang="en-US" dirty="0"/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2374106" y="4392058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V</a:t>
              </a:r>
              <a:endParaRPr lang="zh-TW" altLang="en-US" dirty="0"/>
            </a:p>
          </p:txBody>
        </p:sp>
        <p:sp>
          <p:nvSpPr>
            <p:cNvPr id="37" name="文字方塊 36"/>
            <p:cNvSpPr txBox="1"/>
            <p:nvPr/>
          </p:nvSpPr>
          <p:spPr>
            <a:xfrm>
              <a:off x="3143250" y="5730312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B</a:t>
              </a:r>
              <a:endParaRPr lang="zh-TW" altLang="en-US" dirty="0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5145741" y="498554"/>
            <a:ext cx="2143687" cy="1615725"/>
            <a:chOff x="2926553" y="2150290"/>
            <a:chExt cx="2378872" cy="2031185"/>
          </a:xfrm>
        </p:grpSpPr>
        <p:sp>
          <p:nvSpPr>
            <p:cNvPr id="22" name="矩形 21"/>
            <p:cNvSpPr/>
            <p:nvPr/>
          </p:nvSpPr>
          <p:spPr>
            <a:xfrm>
              <a:off x="3228975" y="2505075"/>
              <a:ext cx="1514475" cy="12192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文字方塊 22"/>
            <p:cNvSpPr txBox="1"/>
            <p:nvPr/>
          </p:nvSpPr>
          <p:spPr>
            <a:xfrm>
              <a:off x="3086100" y="2185473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V</a:t>
              </a:r>
              <a:endParaRPr lang="zh-TW" altLang="en-US" dirty="0"/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4743450" y="3805816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B</a:t>
              </a:r>
              <a:endParaRPr lang="zh-TW" altLang="en-US" dirty="0"/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3086099" y="3812143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C</a:t>
              </a:r>
              <a:endParaRPr lang="zh-TW" altLang="en-US" dirty="0"/>
            </a:p>
          </p:txBody>
        </p:sp>
        <p:sp>
          <p:nvSpPr>
            <p:cNvPr id="26" name="文字方塊 25"/>
            <p:cNvSpPr txBox="1"/>
            <p:nvPr/>
          </p:nvSpPr>
          <p:spPr>
            <a:xfrm>
              <a:off x="4710112" y="2164837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A</a:t>
              </a:r>
              <a:endParaRPr lang="zh-TW" altLang="en-US" dirty="0"/>
            </a:p>
          </p:txBody>
        </p:sp>
        <p:sp>
          <p:nvSpPr>
            <p:cNvPr id="27" name="文字方塊 26"/>
            <p:cNvSpPr txBox="1"/>
            <p:nvPr/>
          </p:nvSpPr>
          <p:spPr>
            <a:xfrm>
              <a:off x="2926553" y="2965554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3862386" y="2150290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29" name="文字方塊 28"/>
            <p:cNvSpPr txBox="1"/>
            <p:nvPr/>
          </p:nvSpPr>
          <p:spPr>
            <a:xfrm>
              <a:off x="3862386" y="3801083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10</a:t>
              </a:r>
              <a:endParaRPr lang="zh-TW" altLang="en-US" dirty="0"/>
            </a:p>
          </p:txBody>
        </p:sp>
        <p:sp>
          <p:nvSpPr>
            <p:cNvPr id="30" name="文字方塊 29"/>
            <p:cNvSpPr txBox="1"/>
            <p:nvPr/>
          </p:nvSpPr>
          <p:spPr>
            <a:xfrm>
              <a:off x="4800600" y="2944556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7105864" y="2207441"/>
            <a:ext cx="2032322" cy="1593034"/>
            <a:chOff x="2926553" y="2150290"/>
            <a:chExt cx="2378872" cy="2031185"/>
          </a:xfrm>
        </p:grpSpPr>
        <p:sp>
          <p:nvSpPr>
            <p:cNvPr id="39" name="矩形 38"/>
            <p:cNvSpPr/>
            <p:nvPr/>
          </p:nvSpPr>
          <p:spPr>
            <a:xfrm>
              <a:off x="3228975" y="2505075"/>
              <a:ext cx="1514475" cy="12192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3086100" y="2185473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V</a:t>
              </a:r>
              <a:endParaRPr lang="zh-TW" altLang="en-US" dirty="0"/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4743450" y="3805816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B</a:t>
              </a:r>
              <a:endParaRPr lang="zh-TW" altLang="en-US" dirty="0"/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3086099" y="3812143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C</a:t>
              </a:r>
              <a:endParaRPr lang="zh-TW" altLang="en-US" dirty="0"/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4710112" y="2164837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A</a:t>
              </a:r>
              <a:endParaRPr lang="zh-TW" altLang="en-US" dirty="0"/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2926553" y="2965554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5" name="文字方塊 44"/>
            <p:cNvSpPr txBox="1"/>
            <p:nvPr/>
          </p:nvSpPr>
          <p:spPr>
            <a:xfrm>
              <a:off x="3862386" y="2150290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6" name="文字方塊 45"/>
            <p:cNvSpPr txBox="1"/>
            <p:nvPr/>
          </p:nvSpPr>
          <p:spPr>
            <a:xfrm>
              <a:off x="3862386" y="3801083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10</a:t>
              </a:r>
              <a:endParaRPr lang="zh-TW" altLang="en-US" dirty="0"/>
            </a:p>
          </p:txBody>
        </p:sp>
        <p:sp>
          <p:nvSpPr>
            <p:cNvPr id="47" name="文字方塊 46"/>
            <p:cNvSpPr txBox="1"/>
            <p:nvPr/>
          </p:nvSpPr>
          <p:spPr>
            <a:xfrm>
              <a:off x="4800600" y="2944556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1</a:t>
              </a:r>
              <a:endParaRPr lang="zh-TW" altLang="en-US" dirty="0"/>
            </a:p>
          </p:txBody>
        </p:sp>
      </p:grpSp>
      <p:sp>
        <p:nvSpPr>
          <p:cNvPr id="4" name="文字方塊 3"/>
          <p:cNvSpPr txBox="1"/>
          <p:nvPr/>
        </p:nvSpPr>
        <p:spPr>
          <a:xfrm>
            <a:off x="3770780" y="1075214"/>
            <a:ext cx="1446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Minimum-cost spanning tree</a:t>
            </a:r>
            <a:endParaRPr lang="zh-TW" altLang="en-US" sz="1600" dirty="0"/>
          </a:p>
        </p:txBody>
      </p:sp>
      <p:sp>
        <p:nvSpPr>
          <p:cNvPr id="48" name="文字方塊 47"/>
          <p:cNvSpPr txBox="1"/>
          <p:nvPr/>
        </p:nvSpPr>
        <p:spPr>
          <a:xfrm>
            <a:off x="5566927" y="3119926"/>
            <a:ext cx="1718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Shortest path tree</a:t>
            </a:r>
            <a:endParaRPr lang="zh-TW" altLang="en-US" sz="1600" dirty="0"/>
          </a:p>
        </p:txBody>
      </p:sp>
      <p:cxnSp>
        <p:nvCxnSpPr>
          <p:cNvPr id="8" name="直線接點 7"/>
          <p:cNvCxnSpPr/>
          <p:nvPr/>
        </p:nvCxnSpPr>
        <p:spPr>
          <a:xfrm>
            <a:off x="5418264" y="765890"/>
            <a:ext cx="0" cy="10227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接點 48"/>
          <p:cNvCxnSpPr/>
          <p:nvPr/>
        </p:nvCxnSpPr>
        <p:spPr>
          <a:xfrm>
            <a:off x="6795558" y="758585"/>
            <a:ext cx="0" cy="10227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接點 49"/>
          <p:cNvCxnSpPr/>
          <p:nvPr/>
        </p:nvCxnSpPr>
        <p:spPr>
          <a:xfrm>
            <a:off x="7364230" y="2463841"/>
            <a:ext cx="0" cy="10227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接點 50"/>
          <p:cNvCxnSpPr/>
          <p:nvPr/>
        </p:nvCxnSpPr>
        <p:spPr>
          <a:xfrm>
            <a:off x="8658079" y="2452433"/>
            <a:ext cx="0" cy="10227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接點 51"/>
          <p:cNvCxnSpPr/>
          <p:nvPr/>
        </p:nvCxnSpPr>
        <p:spPr>
          <a:xfrm flipH="1">
            <a:off x="7321505" y="2485695"/>
            <a:ext cx="13365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/>
          <p:nvPr/>
        </p:nvCxnSpPr>
        <p:spPr>
          <a:xfrm>
            <a:off x="5400142" y="780771"/>
            <a:ext cx="1395416" cy="169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群組 55"/>
          <p:cNvGrpSpPr/>
          <p:nvPr/>
        </p:nvGrpSpPr>
        <p:grpSpPr>
          <a:xfrm>
            <a:off x="6901937" y="5279439"/>
            <a:ext cx="1560793" cy="1413882"/>
            <a:chOff x="1719259" y="4392058"/>
            <a:chExt cx="1928816" cy="1747265"/>
          </a:xfrm>
        </p:grpSpPr>
        <p:sp>
          <p:nvSpPr>
            <p:cNvPr id="57" name="等腰三角形 56"/>
            <p:cNvSpPr/>
            <p:nvPr/>
          </p:nvSpPr>
          <p:spPr>
            <a:xfrm>
              <a:off x="1995486" y="4761390"/>
              <a:ext cx="1123950" cy="968922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1719259" y="5666141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A</a:t>
              </a:r>
              <a:endParaRPr lang="zh-TW" altLang="en-US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1864517" y="4946056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5</a:t>
              </a:r>
              <a:endParaRPr lang="zh-TW" altLang="en-US" dirty="0"/>
            </a:p>
          </p:txBody>
        </p:sp>
        <p:sp>
          <p:nvSpPr>
            <p:cNvPr id="60" name="文字方塊 59"/>
            <p:cNvSpPr txBox="1"/>
            <p:nvPr/>
          </p:nvSpPr>
          <p:spPr>
            <a:xfrm>
              <a:off x="2878931" y="4910107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sp>
          <p:nvSpPr>
            <p:cNvPr id="61" name="文字方塊 60"/>
            <p:cNvSpPr txBox="1"/>
            <p:nvPr/>
          </p:nvSpPr>
          <p:spPr>
            <a:xfrm>
              <a:off x="2378866" y="5769991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4</a:t>
              </a:r>
              <a:endParaRPr lang="zh-TW" altLang="en-US" dirty="0"/>
            </a:p>
          </p:txBody>
        </p:sp>
        <p:sp>
          <p:nvSpPr>
            <p:cNvPr id="62" name="文字方塊 61"/>
            <p:cNvSpPr txBox="1"/>
            <p:nvPr/>
          </p:nvSpPr>
          <p:spPr>
            <a:xfrm>
              <a:off x="2374106" y="4392058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V</a:t>
              </a:r>
              <a:endParaRPr lang="zh-TW" altLang="en-US" dirty="0"/>
            </a:p>
          </p:txBody>
        </p:sp>
        <p:sp>
          <p:nvSpPr>
            <p:cNvPr id="63" name="文字方塊 62"/>
            <p:cNvSpPr txBox="1"/>
            <p:nvPr/>
          </p:nvSpPr>
          <p:spPr>
            <a:xfrm>
              <a:off x="3143250" y="5730312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B</a:t>
              </a:r>
              <a:endParaRPr lang="zh-TW" altLang="en-US" dirty="0"/>
            </a:p>
          </p:txBody>
        </p:sp>
      </p:grpSp>
      <p:grpSp>
        <p:nvGrpSpPr>
          <p:cNvPr id="64" name="群組 63"/>
          <p:cNvGrpSpPr/>
          <p:nvPr/>
        </p:nvGrpSpPr>
        <p:grpSpPr>
          <a:xfrm>
            <a:off x="5282175" y="4092466"/>
            <a:ext cx="1482908" cy="1379153"/>
            <a:chOff x="1719259" y="4345460"/>
            <a:chExt cx="1928816" cy="1793863"/>
          </a:xfrm>
        </p:grpSpPr>
        <p:sp>
          <p:nvSpPr>
            <p:cNvPr id="65" name="等腰三角形 64"/>
            <p:cNvSpPr/>
            <p:nvPr/>
          </p:nvSpPr>
          <p:spPr>
            <a:xfrm>
              <a:off x="1995486" y="4761390"/>
              <a:ext cx="1123950" cy="968922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6" name="文字方塊 65"/>
            <p:cNvSpPr txBox="1"/>
            <p:nvPr/>
          </p:nvSpPr>
          <p:spPr>
            <a:xfrm>
              <a:off x="1719259" y="5666141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A</a:t>
              </a:r>
              <a:endParaRPr lang="zh-TW" altLang="en-US" dirty="0"/>
            </a:p>
          </p:txBody>
        </p:sp>
        <p:sp>
          <p:nvSpPr>
            <p:cNvPr id="67" name="文字方塊 66"/>
            <p:cNvSpPr txBox="1"/>
            <p:nvPr/>
          </p:nvSpPr>
          <p:spPr>
            <a:xfrm>
              <a:off x="1864517" y="4946056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5</a:t>
              </a:r>
              <a:endParaRPr lang="zh-TW" altLang="en-US" dirty="0"/>
            </a:p>
          </p:txBody>
        </p:sp>
        <p:sp>
          <p:nvSpPr>
            <p:cNvPr id="68" name="文字方塊 67"/>
            <p:cNvSpPr txBox="1"/>
            <p:nvPr/>
          </p:nvSpPr>
          <p:spPr>
            <a:xfrm>
              <a:off x="2878931" y="4910107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sp>
          <p:nvSpPr>
            <p:cNvPr id="69" name="文字方塊 68"/>
            <p:cNvSpPr txBox="1"/>
            <p:nvPr/>
          </p:nvSpPr>
          <p:spPr>
            <a:xfrm>
              <a:off x="2378866" y="5769991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4</a:t>
              </a:r>
              <a:endParaRPr lang="zh-TW" altLang="en-US" dirty="0"/>
            </a:p>
          </p:txBody>
        </p:sp>
        <p:sp>
          <p:nvSpPr>
            <p:cNvPr id="70" name="文字方塊 69"/>
            <p:cNvSpPr txBox="1"/>
            <p:nvPr/>
          </p:nvSpPr>
          <p:spPr>
            <a:xfrm>
              <a:off x="2333624" y="4345460"/>
              <a:ext cx="5048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V</a:t>
              </a:r>
              <a:endParaRPr lang="zh-TW" altLang="en-US" dirty="0"/>
            </a:p>
          </p:txBody>
        </p:sp>
        <p:sp>
          <p:nvSpPr>
            <p:cNvPr id="71" name="文字方塊 70"/>
            <p:cNvSpPr txBox="1"/>
            <p:nvPr/>
          </p:nvSpPr>
          <p:spPr>
            <a:xfrm>
              <a:off x="3143250" y="5730312"/>
              <a:ext cx="504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B</a:t>
              </a:r>
              <a:endParaRPr lang="zh-TW" altLang="en-US" dirty="0"/>
            </a:p>
          </p:txBody>
        </p:sp>
      </p:grpSp>
      <p:sp>
        <p:nvSpPr>
          <p:cNvPr id="72" name="文字方塊 71"/>
          <p:cNvSpPr txBox="1"/>
          <p:nvPr/>
        </p:nvSpPr>
        <p:spPr>
          <a:xfrm>
            <a:off x="3896827" y="4472603"/>
            <a:ext cx="1446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Minimum-cost spanning tree</a:t>
            </a:r>
            <a:endParaRPr lang="zh-TW" altLang="en-US" sz="1600" dirty="0"/>
          </a:p>
        </p:txBody>
      </p:sp>
      <p:sp>
        <p:nvSpPr>
          <p:cNvPr id="73" name="文字方塊 72"/>
          <p:cNvSpPr txBox="1"/>
          <p:nvPr/>
        </p:nvSpPr>
        <p:spPr>
          <a:xfrm>
            <a:off x="4983970" y="5959952"/>
            <a:ext cx="1718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Shortest path tree</a:t>
            </a:r>
            <a:endParaRPr lang="zh-TW" altLang="en-US" sz="1600" dirty="0"/>
          </a:p>
        </p:txBody>
      </p:sp>
      <p:cxnSp>
        <p:nvCxnSpPr>
          <p:cNvPr id="74" name="直線接點 73"/>
          <p:cNvCxnSpPr>
            <a:stCxn id="57" idx="0"/>
          </p:cNvCxnSpPr>
          <p:nvPr/>
        </p:nvCxnSpPr>
        <p:spPr>
          <a:xfrm flipH="1">
            <a:off x="7125459" y="5578301"/>
            <a:ext cx="454749" cy="8308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接點 74"/>
          <p:cNvCxnSpPr>
            <a:stCxn id="57" idx="0"/>
            <a:endCxn id="57" idx="4"/>
          </p:cNvCxnSpPr>
          <p:nvPr/>
        </p:nvCxnSpPr>
        <p:spPr>
          <a:xfrm>
            <a:off x="7580208" y="5578301"/>
            <a:ext cx="454748" cy="7840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接點 75"/>
          <p:cNvCxnSpPr>
            <a:endCxn id="65" idx="4"/>
          </p:cNvCxnSpPr>
          <p:nvPr/>
        </p:nvCxnSpPr>
        <p:spPr>
          <a:xfrm>
            <a:off x="5516972" y="5157165"/>
            <a:ext cx="8416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/>
          <p:cNvCxnSpPr>
            <a:stCxn id="65" idx="0"/>
            <a:endCxn id="65" idx="4"/>
          </p:cNvCxnSpPr>
          <p:nvPr/>
        </p:nvCxnSpPr>
        <p:spPr>
          <a:xfrm>
            <a:off x="5926600" y="4412241"/>
            <a:ext cx="432056" cy="7449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47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2.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7688" y="1484784"/>
            <a:ext cx="8686800" cy="5069160"/>
          </a:xfrm>
        </p:spPr>
        <p:txBody>
          <a:bodyPr>
            <a:normAutofit fontScale="92500" lnSpcReduction="20000"/>
          </a:bodyPr>
          <a:lstStyle/>
          <a:p>
            <a:pPr marL="444500" indent="-444500">
              <a:buNone/>
              <a:tabLst>
                <a:tab pos="355600" algn="l"/>
              </a:tabLst>
            </a:pPr>
            <a:r>
              <a:rPr lang="en-US" altLang="zh-TW" sz="2800" dirty="0" smtClean="0"/>
              <a:t>(b) No, it is </a:t>
            </a:r>
            <a:r>
              <a:rPr lang="en-US" altLang="zh-TW" sz="2800" dirty="0" smtClean="0">
                <a:solidFill>
                  <a:srgbClr val="FF0000"/>
                </a:solidFill>
              </a:rPr>
              <a:t>impossible</a:t>
            </a:r>
            <a:r>
              <a:rPr lang="en-US" altLang="zh-TW" sz="2800" dirty="0" smtClean="0"/>
              <a:t> that the two trees are completely disjointed.</a:t>
            </a:r>
          </a:p>
          <a:p>
            <a:pPr marL="533400" indent="-533400">
              <a:buNone/>
            </a:pPr>
            <a:r>
              <a:rPr lang="en-US" altLang="zh-TW" sz="2800" dirty="0" smtClean="0"/>
              <a:t>      Let T</a:t>
            </a:r>
            <a:r>
              <a:rPr lang="en-US" altLang="zh-TW" sz="2800" baseline="-25000" dirty="0" smtClean="0"/>
              <a:t>m</a:t>
            </a:r>
            <a:r>
              <a:rPr lang="en-US" altLang="zh-TW" sz="2800" dirty="0" smtClean="0"/>
              <a:t> denote the </a:t>
            </a:r>
            <a:r>
              <a:rPr lang="en-US" altLang="zh-TW" sz="2800" u="sng" dirty="0" smtClean="0"/>
              <a:t>minimum cost spanning tree</a:t>
            </a:r>
            <a:r>
              <a:rPr lang="en-US" altLang="zh-TW" sz="2800" dirty="0" smtClean="0"/>
              <a:t> of G </a:t>
            </a:r>
          </a:p>
          <a:p>
            <a:pPr marL="533400" indent="-533400"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        T</a:t>
            </a:r>
            <a:r>
              <a:rPr lang="en-US" altLang="zh-TW" sz="2800" baseline="-25000" dirty="0"/>
              <a:t>s</a:t>
            </a:r>
            <a:r>
              <a:rPr lang="en-US" altLang="zh-TW" sz="2800" dirty="0" smtClean="0"/>
              <a:t> be the </a:t>
            </a:r>
            <a:r>
              <a:rPr lang="en-US" altLang="zh-TW" sz="2800" u="sng" dirty="0" smtClean="0"/>
              <a:t>shortest path tree</a:t>
            </a:r>
            <a:r>
              <a:rPr lang="en-US" altLang="zh-TW" sz="2800" dirty="0" smtClean="0"/>
              <a:t> rooted at v. </a:t>
            </a:r>
          </a:p>
          <a:p>
            <a:pPr marL="857250" lvl="1" indent="-457200">
              <a:buFont typeface="Wingdings" pitchFamily="2" charset="2"/>
              <a:buAutoNum type="arabicParenBoth"/>
              <a:tabLst>
                <a:tab pos="812800" algn="l"/>
              </a:tabLst>
            </a:pPr>
            <a:r>
              <a:rPr lang="en-US" altLang="zh-TW" sz="2400" dirty="0"/>
              <a:t>v has </a:t>
            </a:r>
            <a:r>
              <a:rPr lang="en-US" altLang="zh-TW" sz="2400" dirty="0">
                <a:solidFill>
                  <a:srgbClr val="FF0000"/>
                </a:solidFill>
              </a:rPr>
              <a:t>only one </a:t>
            </a:r>
            <a:r>
              <a:rPr lang="en-US" altLang="zh-TW" sz="2400" dirty="0"/>
              <a:t>edge</a:t>
            </a:r>
          </a:p>
          <a:p>
            <a:pPr marL="933450" lvl="1" indent="-533400">
              <a:buNone/>
            </a:pPr>
            <a:r>
              <a:rPr lang="en-US" altLang="zh-TW" sz="2400" dirty="0" smtClean="0"/>
              <a:t>       </a:t>
            </a:r>
            <a:r>
              <a:rPr lang="en-US" altLang="zh-TW" sz="2200" dirty="0" smtClean="0"/>
              <a:t>The only edge must be both in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 smtClean="0"/>
              <a:t> and in T</a:t>
            </a:r>
            <a:r>
              <a:rPr lang="en-US" altLang="zh-TW" sz="2200" baseline="-25000" dirty="0" smtClean="0"/>
              <a:t>s</a:t>
            </a:r>
            <a:r>
              <a:rPr lang="en-US" altLang="zh-TW" sz="2200" dirty="0" smtClean="0"/>
              <a:t>. </a:t>
            </a:r>
          </a:p>
          <a:p>
            <a:pPr marL="933450" lvl="1" indent="-533400">
              <a:buNone/>
            </a:pPr>
            <a:r>
              <a:rPr lang="en-US" altLang="zh-TW" sz="2200" dirty="0" smtClean="0"/>
              <a:t>        Otherwise v will be </a:t>
            </a:r>
            <a:r>
              <a:rPr lang="en-US" altLang="zh-TW" sz="2200" dirty="0" smtClean="0">
                <a:solidFill>
                  <a:srgbClr val="0000CC"/>
                </a:solidFill>
              </a:rPr>
              <a:t>disconnected</a:t>
            </a:r>
            <a:r>
              <a:rPr lang="en-US" altLang="zh-TW" sz="2200" dirty="0" smtClean="0"/>
              <a:t> from Tm and from T</a:t>
            </a:r>
          </a:p>
          <a:p>
            <a:pPr marL="812800" lvl="1" indent="-412750">
              <a:buFont typeface="Wingdings" pitchFamily="2" charset="2"/>
              <a:buAutoNum type="arabicParenBoth" startAt="2"/>
            </a:pPr>
            <a:r>
              <a:rPr lang="en-US" altLang="zh-TW" sz="2400" dirty="0" smtClean="0"/>
              <a:t>v has </a:t>
            </a:r>
            <a:r>
              <a:rPr lang="en-US" altLang="zh-TW" sz="2400" dirty="0" smtClean="0">
                <a:solidFill>
                  <a:srgbClr val="FF0000"/>
                </a:solidFill>
              </a:rPr>
              <a:t>more than one</a:t>
            </a:r>
            <a:r>
              <a:rPr lang="en-US" altLang="zh-TW" sz="2400" dirty="0" smtClean="0">
                <a:solidFill>
                  <a:srgbClr val="0000CC"/>
                </a:solidFill>
              </a:rPr>
              <a:t> </a:t>
            </a:r>
            <a:r>
              <a:rPr lang="en-US" altLang="zh-TW" sz="2400" dirty="0" smtClean="0"/>
              <a:t>edge</a:t>
            </a:r>
          </a:p>
          <a:p>
            <a:pPr marL="533400" indent="-533400"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    </a:t>
            </a:r>
            <a:r>
              <a:rPr lang="en-US" altLang="zh-TW" sz="2400" dirty="0"/>
              <a:t>Let (v, u) be the minimum weighted edge among all edges of v. </a:t>
            </a:r>
          </a:p>
          <a:p>
            <a:pPr marL="533400" indent="-533400">
              <a:buNone/>
            </a:pPr>
            <a:r>
              <a:rPr lang="en-US" altLang="zh-TW" sz="2800" dirty="0"/>
              <a:t> </a:t>
            </a:r>
            <a:r>
              <a:rPr lang="en-US" altLang="zh-TW" sz="2800" dirty="0" smtClean="0"/>
              <a:t>          </a:t>
            </a:r>
            <a:r>
              <a:rPr lang="en-US" altLang="zh-TW" sz="2400" dirty="0"/>
              <a:t>Then (v, u) must belong to both T</a:t>
            </a:r>
            <a:r>
              <a:rPr lang="en-US" altLang="zh-TW" sz="2400" baseline="-25000" dirty="0"/>
              <a:t>m</a:t>
            </a:r>
            <a:r>
              <a:rPr lang="en-US" altLang="zh-TW" sz="2400" dirty="0"/>
              <a:t> and </a:t>
            </a:r>
            <a:r>
              <a:rPr lang="en-US" altLang="zh-TW" sz="2400" dirty="0" smtClean="0"/>
              <a:t>T</a:t>
            </a:r>
            <a:r>
              <a:rPr lang="en-US" altLang="zh-TW" sz="2400" baseline="-25000" dirty="0"/>
              <a:t>s</a:t>
            </a:r>
            <a:r>
              <a:rPr lang="en-US" altLang="zh-TW" sz="2400" dirty="0" smtClean="0"/>
              <a:t>.</a:t>
            </a:r>
            <a:endParaRPr lang="en-US" altLang="zh-TW" sz="2400" dirty="0"/>
          </a:p>
          <a:p>
            <a:pPr marL="1079500" lvl="1" indent="-266700">
              <a:tabLst>
                <a:tab pos="1079500" algn="l"/>
              </a:tabLst>
            </a:pPr>
            <a:r>
              <a:rPr lang="en-US" altLang="zh-TW" sz="2200" dirty="0" smtClean="0"/>
              <a:t>If </a:t>
            </a:r>
            <a:r>
              <a:rPr lang="en-US" altLang="zh-TW" sz="2200" dirty="0"/>
              <a:t>(v, u) is not in </a:t>
            </a:r>
            <a:r>
              <a:rPr lang="en-US" altLang="zh-TW" sz="2200" b="1" dirty="0" smtClean="0">
                <a:solidFill>
                  <a:srgbClr val="0000CC"/>
                </a:solidFill>
              </a:rPr>
              <a:t>T</a:t>
            </a:r>
            <a:r>
              <a:rPr lang="en-US" altLang="zh-TW" sz="2200" b="1" baseline="-25000" dirty="0" smtClean="0">
                <a:solidFill>
                  <a:srgbClr val="0000CC"/>
                </a:solidFill>
              </a:rPr>
              <a:t>m</a:t>
            </a:r>
            <a:r>
              <a:rPr lang="en-US" altLang="zh-TW" sz="2200" dirty="0" smtClean="0"/>
              <a:t>,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 smtClean="0"/>
              <a:t> must include some other edge (v, w).</a:t>
            </a:r>
          </a:p>
          <a:p>
            <a:pPr marL="1079500" lvl="1" indent="-266700">
              <a:buNone/>
              <a:tabLst>
                <a:tab pos="1079500" algn="l"/>
              </a:tabLst>
            </a:pPr>
            <a:r>
              <a:rPr lang="en-US" altLang="zh-TW" sz="2200" dirty="0" smtClean="0"/>
              <a:t>     But by replacing (v, w) with (v, u) in T</a:t>
            </a:r>
            <a:r>
              <a:rPr lang="en-US" altLang="zh-TW" sz="2200" baseline="-25000" dirty="0" smtClean="0"/>
              <a:t>m</a:t>
            </a:r>
            <a:r>
              <a:rPr lang="en-US" altLang="zh-TW" sz="2200" dirty="0"/>
              <a:t> </a:t>
            </a:r>
            <a:r>
              <a:rPr lang="en-US" altLang="zh-TW" sz="2200" dirty="0" smtClean="0"/>
              <a:t>=&gt; a new tree with lower weight </a:t>
            </a:r>
          </a:p>
          <a:p>
            <a:pPr marL="1079500" lvl="1" indent="-266700">
              <a:tabLst>
                <a:tab pos="1079500" algn="l"/>
              </a:tabLst>
            </a:pPr>
            <a:r>
              <a:rPr lang="en-US" altLang="zh-TW" sz="2000" dirty="0" smtClean="0"/>
              <a:t>If (v, u) is not in </a:t>
            </a:r>
            <a:r>
              <a:rPr lang="en-US" altLang="zh-TW" sz="2000" b="1" dirty="0" smtClean="0">
                <a:solidFill>
                  <a:srgbClr val="0000CC"/>
                </a:solidFill>
              </a:rPr>
              <a:t>T</a:t>
            </a:r>
            <a:r>
              <a:rPr lang="en-US" altLang="zh-TW" sz="2000" b="1" baseline="-25000" dirty="0" smtClean="0">
                <a:solidFill>
                  <a:srgbClr val="0000CC"/>
                </a:solidFill>
              </a:rPr>
              <a:t>s</a:t>
            </a:r>
            <a:r>
              <a:rPr lang="en-US" altLang="zh-TW" sz="2000" dirty="0" smtClean="0"/>
              <a:t>, the </a:t>
            </a:r>
            <a:r>
              <a:rPr lang="en-US" altLang="zh-TW" sz="2000" dirty="0" smtClean="0">
                <a:solidFill>
                  <a:srgbClr val="0000CC"/>
                </a:solidFill>
              </a:rPr>
              <a:t>shortest path </a:t>
            </a:r>
            <a:r>
              <a:rPr lang="el-GR" altLang="zh-TW" sz="2000" b="1" dirty="0" smtClean="0">
                <a:solidFill>
                  <a:srgbClr val="0000CC"/>
                </a:solidFill>
              </a:rPr>
              <a:t>π</a:t>
            </a:r>
            <a:r>
              <a:rPr lang="en-US" altLang="zh-TW" sz="2000" dirty="0" smtClean="0">
                <a:solidFill>
                  <a:srgbClr val="0000CC"/>
                </a:solidFill>
              </a:rPr>
              <a:t> from v to u </a:t>
            </a:r>
            <a:r>
              <a:rPr lang="en-US" altLang="zh-TW" sz="2000" dirty="0" smtClean="0"/>
              <a:t>must include some other edge </a:t>
            </a:r>
            <a:r>
              <a:rPr lang="en-US" altLang="zh-TW" sz="2000" dirty="0" smtClean="0">
                <a:solidFill>
                  <a:srgbClr val="0000CC"/>
                </a:solidFill>
              </a:rPr>
              <a:t>(v, w)</a:t>
            </a:r>
            <a:r>
              <a:rPr lang="en-US" altLang="zh-TW" sz="2000" dirty="0" smtClean="0"/>
              <a:t>, but the edge (v, u) is shorter than </a:t>
            </a:r>
            <a:r>
              <a:rPr lang="el-GR" altLang="zh-TW" sz="2000" b="1" dirty="0" smtClean="0"/>
              <a:t>π</a:t>
            </a:r>
            <a:endParaRPr lang="en-US" altLang="zh-TW" sz="2000" b="1" dirty="0" smtClean="0"/>
          </a:p>
          <a:p>
            <a:pPr marL="393700" indent="-266700">
              <a:tabLst>
                <a:tab pos="1079500" algn="l"/>
              </a:tabLst>
            </a:pP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en-US" altLang="zh-TW" dirty="0"/>
              <a:t> </a:t>
            </a:r>
            <a:r>
              <a:rPr lang="en-US" altLang="zh-TW" u="sng" dirty="0"/>
              <a:t>The original statement proved true</a:t>
            </a:r>
            <a:r>
              <a:rPr lang="en-US" altLang="zh-TW" u="sng" dirty="0" smtClean="0"/>
              <a:t>.</a:t>
            </a:r>
            <a:endParaRPr lang="en-US" altLang="zh-TW" sz="2300" dirty="0" smtClean="0"/>
          </a:p>
          <a:p>
            <a:pPr marL="533400" indent="-533400">
              <a:buNone/>
            </a:pP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089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59" y="926234"/>
            <a:ext cx="8572500" cy="241935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694" y="3278909"/>
            <a:ext cx="4970729" cy="310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18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0466237"/>
              </p:ext>
            </p:extLst>
          </p:nvPr>
        </p:nvGraphicFramePr>
        <p:xfrm>
          <a:off x="323528" y="116632"/>
          <a:ext cx="8424940" cy="657284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4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2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424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249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4249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4249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4249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4249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4249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4249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Vertex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DFS_N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TW" altLang="en-US" sz="16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4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6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8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9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34593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6" name="橢圓 5"/>
          <p:cNvSpPr/>
          <p:nvPr/>
        </p:nvSpPr>
        <p:spPr>
          <a:xfrm>
            <a:off x="633600" y="19116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633600" y="29448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33600" y="3294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633600" y="36396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633600" y="4680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633600" y="6408000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矩形 73"/>
          <p:cNvSpPr/>
          <p:nvPr/>
        </p:nvSpPr>
        <p:spPr>
          <a:xfrm>
            <a:off x="-36512" y="0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(a) </a:t>
            </a:r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6016074" y="987067"/>
            <a:ext cx="2867442" cy="2522957"/>
            <a:chOff x="6156176" y="899428"/>
            <a:chExt cx="2736304" cy="2601580"/>
          </a:xfrm>
        </p:grpSpPr>
        <p:sp>
          <p:nvSpPr>
            <p:cNvPr id="73" name="矩形 72"/>
            <p:cNvSpPr/>
            <p:nvPr/>
          </p:nvSpPr>
          <p:spPr>
            <a:xfrm>
              <a:off x="6156176" y="899428"/>
              <a:ext cx="2736304" cy="259228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5" name="橢圓 74"/>
            <p:cNvSpPr/>
            <p:nvPr/>
          </p:nvSpPr>
          <p:spPr>
            <a:xfrm>
              <a:off x="7884368" y="1340768"/>
              <a:ext cx="576064" cy="57606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76" name="橢圓 75"/>
            <p:cNvSpPr/>
            <p:nvPr/>
          </p:nvSpPr>
          <p:spPr>
            <a:xfrm>
              <a:off x="8316416" y="1844824"/>
              <a:ext cx="576064" cy="57606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78" name="橢圓 77"/>
            <p:cNvSpPr/>
            <p:nvPr/>
          </p:nvSpPr>
          <p:spPr>
            <a:xfrm>
              <a:off x="7236296" y="2780928"/>
              <a:ext cx="576064" cy="57606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80" name="橢圓 79"/>
            <p:cNvSpPr/>
            <p:nvPr/>
          </p:nvSpPr>
          <p:spPr>
            <a:xfrm>
              <a:off x="6228184" y="980728"/>
              <a:ext cx="1584176" cy="144016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3" name="橢圓 42"/>
            <p:cNvSpPr/>
            <p:nvPr/>
          </p:nvSpPr>
          <p:spPr>
            <a:xfrm>
              <a:off x="7452320" y="1268760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4" name="橢圓 43"/>
            <p:cNvSpPr/>
            <p:nvPr/>
          </p:nvSpPr>
          <p:spPr>
            <a:xfrm>
              <a:off x="7452320" y="2132856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6" name="橢圓 45"/>
            <p:cNvSpPr/>
            <p:nvPr/>
          </p:nvSpPr>
          <p:spPr>
            <a:xfrm>
              <a:off x="6444208" y="2132856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7" name="橢圓 46"/>
            <p:cNvSpPr/>
            <p:nvPr/>
          </p:nvSpPr>
          <p:spPr>
            <a:xfrm>
              <a:off x="6948264" y="1700808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9" name="橢圓 48"/>
            <p:cNvSpPr/>
            <p:nvPr/>
          </p:nvSpPr>
          <p:spPr>
            <a:xfrm>
              <a:off x="8460432" y="2132856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0" name="橢圓 49"/>
            <p:cNvSpPr/>
            <p:nvPr/>
          </p:nvSpPr>
          <p:spPr>
            <a:xfrm>
              <a:off x="8028384" y="1700808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52" name="直線單箭頭接點 51"/>
            <p:cNvCxnSpPr/>
            <p:nvPr/>
          </p:nvCxnSpPr>
          <p:spPr>
            <a:xfrm flipV="1">
              <a:off x="6588224" y="1844824"/>
              <a:ext cx="36004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直線單箭頭接點 52"/>
            <p:cNvCxnSpPr/>
            <p:nvPr/>
          </p:nvCxnSpPr>
          <p:spPr>
            <a:xfrm flipV="1">
              <a:off x="7092280" y="1412776"/>
              <a:ext cx="36004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直線單箭頭接點 55"/>
            <p:cNvCxnSpPr/>
            <p:nvPr/>
          </p:nvCxnSpPr>
          <p:spPr>
            <a:xfrm>
              <a:off x="7524328" y="1412776"/>
              <a:ext cx="0" cy="6480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直線單箭頭接點 57"/>
            <p:cNvCxnSpPr/>
            <p:nvPr/>
          </p:nvCxnSpPr>
          <p:spPr>
            <a:xfrm flipV="1">
              <a:off x="7596336" y="1844824"/>
              <a:ext cx="432048" cy="122413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直線單箭頭接點 59"/>
            <p:cNvCxnSpPr/>
            <p:nvPr/>
          </p:nvCxnSpPr>
          <p:spPr>
            <a:xfrm flipH="1" flipV="1">
              <a:off x="8172400" y="1844824"/>
              <a:ext cx="28803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文字方塊 61"/>
            <p:cNvSpPr txBox="1"/>
            <p:nvPr/>
          </p:nvSpPr>
          <p:spPr>
            <a:xfrm>
              <a:off x="7380312" y="89942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63" name="文字方塊 62"/>
            <p:cNvSpPr txBox="1"/>
            <p:nvPr/>
          </p:nvSpPr>
          <p:spPr>
            <a:xfrm>
              <a:off x="7524328" y="198884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sp>
          <p:nvSpPr>
            <p:cNvPr id="64" name="文字方塊 63"/>
            <p:cNvSpPr txBox="1"/>
            <p:nvPr/>
          </p:nvSpPr>
          <p:spPr>
            <a:xfrm>
              <a:off x="7380312" y="313167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65" name="文字方塊 64"/>
            <p:cNvSpPr txBox="1"/>
            <p:nvPr/>
          </p:nvSpPr>
          <p:spPr>
            <a:xfrm>
              <a:off x="7956376" y="141277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4</a:t>
              </a:r>
              <a:endParaRPr lang="zh-TW" altLang="en-US" dirty="0"/>
            </a:p>
          </p:txBody>
        </p:sp>
        <p:sp>
          <p:nvSpPr>
            <p:cNvPr id="67" name="文字方塊 66"/>
            <p:cNvSpPr txBox="1"/>
            <p:nvPr/>
          </p:nvSpPr>
          <p:spPr>
            <a:xfrm>
              <a:off x="8590794" y="198884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6</a:t>
              </a:r>
              <a:endParaRPr lang="zh-TW" altLang="en-US" dirty="0"/>
            </a:p>
          </p:txBody>
        </p:sp>
        <p:sp>
          <p:nvSpPr>
            <p:cNvPr id="68" name="文字方塊 67"/>
            <p:cNvSpPr txBox="1"/>
            <p:nvPr/>
          </p:nvSpPr>
          <p:spPr>
            <a:xfrm>
              <a:off x="6156176" y="198884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7</a:t>
              </a:r>
              <a:endParaRPr lang="zh-TW" altLang="en-US" dirty="0"/>
            </a:p>
          </p:txBody>
        </p:sp>
        <p:sp>
          <p:nvSpPr>
            <p:cNvPr id="70" name="文字方塊 69"/>
            <p:cNvSpPr txBox="1"/>
            <p:nvPr/>
          </p:nvSpPr>
          <p:spPr>
            <a:xfrm>
              <a:off x="6732240" y="147549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9</a:t>
              </a:r>
              <a:endParaRPr lang="zh-TW" altLang="en-US" dirty="0"/>
            </a:p>
          </p:txBody>
        </p:sp>
        <p:sp>
          <p:nvSpPr>
            <p:cNvPr id="81" name="橢圓 80"/>
            <p:cNvSpPr/>
            <p:nvPr/>
          </p:nvSpPr>
          <p:spPr>
            <a:xfrm>
              <a:off x="6660232" y="2492896"/>
              <a:ext cx="576064" cy="57606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77" name="橢圓 76"/>
            <p:cNvSpPr/>
            <p:nvPr/>
          </p:nvSpPr>
          <p:spPr>
            <a:xfrm>
              <a:off x="7884368" y="2420888"/>
              <a:ext cx="576064" cy="57606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45" name="橢圓 44"/>
            <p:cNvSpPr/>
            <p:nvPr/>
          </p:nvSpPr>
          <p:spPr>
            <a:xfrm>
              <a:off x="7452320" y="3068960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8" name="橢圓 47"/>
            <p:cNvSpPr/>
            <p:nvPr/>
          </p:nvSpPr>
          <p:spPr>
            <a:xfrm>
              <a:off x="6948264" y="2636912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1" name="橢圓 50"/>
            <p:cNvSpPr/>
            <p:nvPr/>
          </p:nvSpPr>
          <p:spPr>
            <a:xfrm>
              <a:off x="8028384" y="2636912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54" name="直線單箭頭接點 53"/>
            <p:cNvCxnSpPr/>
            <p:nvPr/>
          </p:nvCxnSpPr>
          <p:spPr>
            <a:xfrm>
              <a:off x="6588224" y="2276872"/>
              <a:ext cx="28803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直線單箭頭接點 54"/>
            <p:cNvCxnSpPr/>
            <p:nvPr/>
          </p:nvCxnSpPr>
          <p:spPr>
            <a:xfrm>
              <a:off x="7092280" y="2780928"/>
              <a:ext cx="28803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直線單箭頭接點 56"/>
            <p:cNvCxnSpPr/>
            <p:nvPr/>
          </p:nvCxnSpPr>
          <p:spPr>
            <a:xfrm>
              <a:off x="7524328" y="2276872"/>
              <a:ext cx="0" cy="7200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直線單箭頭接點 58"/>
            <p:cNvCxnSpPr/>
            <p:nvPr/>
          </p:nvCxnSpPr>
          <p:spPr>
            <a:xfrm flipV="1">
              <a:off x="7668344" y="2780928"/>
              <a:ext cx="36004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直線單箭頭接點 60"/>
            <p:cNvCxnSpPr/>
            <p:nvPr/>
          </p:nvCxnSpPr>
          <p:spPr>
            <a:xfrm flipV="1">
              <a:off x="8172400" y="2348880"/>
              <a:ext cx="28803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文字方塊 65"/>
            <p:cNvSpPr txBox="1"/>
            <p:nvPr/>
          </p:nvSpPr>
          <p:spPr>
            <a:xfrm>
              <a:off x="8086738" y="26369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5</a:t>
              </a:r>
              <a:endParaRPr lang="zh-TW" altLang="en-US" dirty="0"/>
            </a:p>
          </p:txBody>
        </p:sp>
        <p:sp>
          <p:nvSpPr>
            <p:cNvPr id="69" name="文字方塊 68"/>
            <p:cNvSpPr txBox="1"/>
            <p:nvPr/>
          </p:nvSpPr>
          <p:spPr>
            <a:xfrm>
              <a:off x="6660232" y="25649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8</a:t>
              </a:r>
              <a:endParaRPr lang="zh-TW" altLang="en-US" dirty="0"/>
            </a:p>
          </p:txBody>
        </p:sp>
        <p:cxnSp>
          <p:nvCxnSpPr>
            <p:cNvPr id="71" name="直線單箭頭接點 70"/>
            <p:cNvCxnSpPr/>
            <p:nvPr/>
          </p:nvCxnSpPr>
          <p:spPr>
            <a:xfrm flipH="1">
              <a:off x="6660232" y="2204864"/>
              <a:ext cx="7200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文字方塊 78"/>
            <p:cNvSpPr txBox="1"/>
            <p:nvPr/>
          </p:nvSpPr>
          <p:spPr>
            <a:xfrm>
              <a:off x="6660232" y="25649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8</a:t>
              </a:r>
              <a:endParaRPr lang="zh-TW" altLang="en-US" dirty="0"/>
            </a:p>
          </p:txBody>
        </p:sp>
        <p:cxnSp>
          <p:nvCxnSpPr>
            <p:cNvPr id="72" name="直線單箭頭接點 71"/>
            <p:cNvCxnSpPr/>
            <p:nvPr/>
          </p:nvCxnSpPr>
          <p:spPr>
            <a:xfrm flipH="1">
              <a:off x="7105933" y="2276872"/>
              <a:ext cx="346387" cy="3693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399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2759603"/>
              </p:ext>
            </p:extLst>
          </p:nvPr>
        </p:nvGraphicFramePr>
        <p:xfrm>
          <a:off x="323530" y="284490"/>
          <a:ext cx="8568950" cy="6370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568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568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689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689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689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5689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5689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5689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5689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56895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Vertex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</a:rPr>
                        <a:t>DFS_N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TW" altLang="en-US" sz="16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baseline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zh-TW" altLang="en-US" sz="16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en-US" altLang="zh-TW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5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6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5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-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8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9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</a:t>
                      </a:r>
                      <a:endParaRPr lang="zh-TW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en-US" altLang="zh-TW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9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957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 smtClean="0"/>
                        <a:t>1</a:t>
                      </a:r>
                      <a:endParaRPr lang="zh-TW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新細明體" panose="02020500000000000000" pitchFamily="18" charset="-120"/>
                          <a:cs typeface="+mn-cs"/>
                        </a:rPr>
                        <a:t>9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1" name="矩形 40"/>
          <p:cNvSpPr/>
          <p:nvPr/>
        </p:nvSpPr>
        <p:spPr>
          <a:xfrm>
            <a:off x="-36512" y="0"/>
            <a:ext cx="500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(b) </a:t>
            </a:r>
            <a:endParaRPr lang="zh-TW" altLang="en-US" dirty="0"/>
          </a:p>
        </p:txBody>
      </p:sp>
      <p:sp>
        <p:nvSpPr>
          <p:cNvPr id="82" name="橢圓 81"/>
          <p:cNvSpPr/>
          <p:nvPr/>
        </p:nvSpPr>
        <p:spPr>
          <a:xfrm>
            <a:off x="633600" y="2018756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3" name="橢圓 82"/>
          <p:cNvSpPr/>
          <p:nvPr/>
        </p:nvSpPr>
        <p:spPr>
          <a:xfrm>
            <a:off x="633600" y="6360383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4" name="橢圓 83"/>
          <p:cNvSpPr/>
          <p:nvPr/>
        </p:nvSpPr>
        <p:spPr>
          <a:xfrm>
            <a:off x="633600" y="4340198"/>
            <a:ext cx="216024" cy="21602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98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-36512" y="0"/>
            <a:ext cx="500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(b) </a:t>
            </a:r>
            <a:endParaRPr lang="zh-TW" altLang="en-US" dirty="0"/>
          </a:p>
        </p:txBody>
      </p:sp>
      <p:grpSp>
        <p:nvGrpSpPr>
          <p:cNvPr id="2" name="群組 1"/>
          <p:cNvGrpSpPr/>
          <p:nvPr/>
        </p:nvGrpSpPr>
        <p:grpSpPr>
          <a:xfrm>
            <a:off x="2101516" y="994610"/>
            <a:ext cx="5165558" cy="4507831"/>
            <a:chOff x="6156176" y="877362"/>
            <a:chExt cx="2808312" cy="2623646"/>
          </a:xfrm>
        </p:grpSpPr>
        <p:sp>
          <p:nvSpPr>
            <p:cNvPr id="5" name="矩形 4"/>
            <p:cNvSpPr/>
            <p:nvPr/>
          </p:nvSpPr>
          <p:spPr>
            <a:xfrm>
              <a:off x="6228184" y="877362"/>
              <a:ext cx="2736304" cy="259228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手繪多邊形 6"/>
            <p:cNvSpPr/>
            <p:nvPr/>
          </p:nvSpPr>
          <p:spPr>
            <a:xfrm>
              <a:off x="6570921" y="2083981"/>
              <a:ext cx="2381693" cy="1392866"/>
            </a:xfrm>
            <a:custGeom>
              <a:avLst/>
              <a:gdLst>
                <a:gd name="connsiteX0" fmla="*/ 2137144 w 2381693"/>
                <a:gd name="connsiteY0" fmla="*/ 0 h 1392866"/>
                <a:gd name="connsiteX1" fmla="*/ 0 w 2381693"/>
                <a:gd name="connsiteY1" fmla="*/ 691117 h 1392866"/>
                <a:gd name="connsiteX2" fmla="*/ 818707 w 2381693"/>
                <a:gd name="connsiteY2" fmla="*/ 1392866 h 1392866"/>
                <a:gd name="connsiteX3" fmla="*/ 2381693 w 2381693"/>
                <a:gd name="connsiteY3" fmla="*/ 212652 h 1392866"/>
                <a:gd name="connsiteX4" fmla="*/ 2137144 w 2381693"/>
                <a:gd name="connsiteY4" fmla="*/ 0 h 1392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693" h="1392866">
                  <a:moveTo>
                    <a:pt x="2137144" y="0"/>
                  </a:moveTo>
                  <a:lnTo>
                    <a:pt x="0" y="691117"/>
                  </a:lnTo>
                  <a:lnTo>
                    <a:pt x="818707" y="1392866"/>
                  </a:lnTo>
                  <a:lnTo>
                    <a:pt x="2381693" y="212652"/>
                  </a:lnTo>
                  <a:lnTo>
                    <a:pt x="2137144" y="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6" name="橢圓 45"/>
            <p:cNvSpPr/>
            <p:nvPr/>
          </p:nvSpPr>
          <p:spPr>
            <a:xfrm>
              <a:off x="6229978" y="1031358"/>
              <a:ext cx="1870414" cy="1502188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2" name="橢圓 11"/>
            <p:cNvSpPr/>
            <p:nvPr/>
          </p:nvSpPr>
          <p:spPr>
            <a:xfrm>
              <a:off x="7452320" y="1268760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橢圓 12"/>
            <p:cNvSpPr/>
            <p:nvPr/>
          </p:nvSpPr>
          <p:spPr>
            <a:xfrm>
              <a:off x="7452320" y="2132856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7452320" y="3068960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橢圓 14"/>
            <p:cNvSpPr/>
            <p:nvPr/>
          </p:nvSpPr>
          <p:spPr>
            <a:xfrm>
              <a:off x="6444208" y="2132856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橢圓 15"/>
            <p:cNvSpPr/>
            <p:nvPr/>
          </p:nvSpPr>
          <p:spPr>
            <a:xfrm>
              <a:off x="6948264" y="1700808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6948264" y="2636912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6" name="橢圓 55"/>
            <p:cNvSpPr/>
            <p:nvPr/>
          </p:nvSpPr>
          <p:spPr>
            <a:xfrm>
              <a:off x="8355394" y="1466451"/>
              <a:ext cx="334762" cy="49822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8" name="橢圓 17"/>
            <p:cNvSpPr/>
            <p:nvPr/>
          </p:nvSpPr>
          <p:spPr>
            <a:xfrm>
              <a:off x="8577396" y="2220543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8430304" y="1700808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8028384" y="2636912"/>
              <a:ext cx="144016" cy="144016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21" name="直線單箭頭接點 20"/>
            <p:cNvCxnSpPr/>
            <p:nvPr/>
          </p:nvCxnSpPr>
          <p:spPr>
            <a:xfrm flipV="1">
              <a:off x="6588224" y="1844824"/>
              <a:ext cx="36004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線單箭頭接點 21"/>
            <p:cNvCxnSpPr/>
            <p:nvPr/>
          </p:nvCxnSpPr>
          <p:spPr>
            <a:xfrm flipV="1">
              <a:off x="7092280" y="1412776"/>
              <a:ext cx="36004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線單箭頭接點 22"/>
            <p:cNvCxnSpPr/>
            <p:nvPr/>
          </p:nvCxnSpPr>
          <p:spPr>
            <a:xfrm>
              <a:off x="6588224" y="2276872"/>
              <a:ext cx="28803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線單箭頭接點 23"/>
            <p:cNvCxnSpPr/>
            <p:nvPr/>
          </p:nvCxnSpPr>
          <p:spPr>
            <a:xfrm>
              <a:off x="7092280" y="2780928"/>
              <a:ext cx="28803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線單箭頭接點 24"/>
            <p:cNvCxnSpPr/>
            <p:nvPr/>
          </p:nvCxnSpPr>
          <p:spPr>
            <a:xfrm>
              <a:off x="7524328" y="1412776"/>
              <a:ext cx="0" cy="6480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線單箭頭接點 25"/>
            <p:cNvCxnSpPr/>
            <p:nvPr/>
          </p:nvCxnSpPr>
          <p:spPr>
            <a:xfrm>
              <a:off x="7524328" y="2276872"/>
              <a:ext cx="0" cy="7200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線單箭頭接點 26"/>
            <p:cNvCxnSpPr>
              <a:endCxn id="19" idx="3"/>
            </p:cNvCxnSpPr>
            <p:nvPr/>
          </p:nvCxnSpPr>
          <p:spPr>
            <a:xfrm flipV="1">
              <a:off x="7596336" y="1823733"/>
              <a:ext cx="855059" cy="124522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線單箭頭接點 27"/>
            <p:cNvCxnSpPr/>
            <p:nvPr/>
          </p:nvCxnSpPr>
          <p:spPr>
            <a:xfrm flipV="1">
              <a:off x="7668344" y="2780928"/>
              <a:ext cx="36004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線單箭頭接點 28"/>
            <p:cNvCxnSpPr>
              <a:endCxn id="19" idx="4"/>
            </p:cNvCxnSpPr>
            <p:nvPr/>
          </p:nvCxnSpPr>
          <p:spPr>
            <a:xfrm flipH="1" flipV="1">
              <a:off x="8502312" y="1844824"/>
              <a:ext cx="128129" cy="35074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線單箭頭接點 29"/>
            <p:cNvCxnSpPr>
              <a:endCxn id="18" idx="3"/>
            </p:cNvCxnSpPr>
            <p:nvPr/>
          </p:nvCxnSpPr>
          <p:spPr>
            <a:xfrm flipV="1">
              <a:off x="8100392" y="2343468"/>
              <a:ext cx="498095" cy="36545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文字方塊 30"/>
            <p:cNvSpPr txBox="1"/>
            <p:nvPr/>
          </p:nvSpPr>
          <p:spPr>
            <a:xfrm>
              <a:off x="7532724" y="119179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32" name="文字方塊 31"/>
            <p:cNvSpPr txBox="1"/>
            <p:nvPr/>
          </p:nvSpPr>
          <p:spPr>
            <a:xfrm>
              <a:off x="7524328" y="198884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7380312" y="313167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8086738" y="26369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5</a:t>
              </a:r>
              <a:endParaRPr lang="zh-TW" altLang="en-US" dirty="0"/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8590794" y="198884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6</a:t>
              </a:r>
              <a:endParaRPr lang="zh-TW" altLang="en-US" dirty="0"/>
            </a:p>
          </p:txBody>
        </p:sp>
        <p:sp>
          <p:nvSpPr>
            <p:cNvPr id="38" name="文字方塊 37"/>
            <p:cNvSpPr txBox="1"/>
            <p:nvPr/>
          </p:nvSpPr>
          <p:spPr>
            <a:xfrm>
              <a:off x="6660232" y="25649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8</a:t>
              </a:r>
              <a:endParaRPr lang="zh-TW" altLang="en-US" dirty="0"/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6732240" y="147549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9</a:t>
              </a:r>
              <a:endParaRPr lang="zh-TW" altLang="en-US" dirty="0"/>
            </a:p>
          </p:txBody>
        </p:sp>
        <p:cxnSp>
          <p:nvCxnSpPr>
            <p:cNvPr id="40" name="直線單箭頭接點 39"/>
            <p:cNvCxnSpPr/>
            <p:nvPr/>
          </p:nvCxnSpPr>
          <p:spPr>
            <a:xfrm flipH="1">
              <a:off x="6660232" y="2204864"/>
              <a:ext cx="7200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直線單箭頭接點 42"/>
            <p:cNvCxnSpPr/>
            <p:nvPr/>
          </p:nvCxnSpPr>
          <p:spPr>
            <a:xfrm flipH="1">
              <a:off x="7164288" y="2276872"/>
              <a:ext cx="1386053" cy="4006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文字方塊 36"/>
            <p:cNvSpPr txBox="1"/>
            <p:nvPr/>
          </p:nvSpPr>
          <p:spPr>
            <a:xfrm>
              <a:off x="6156176" y="198884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7</a:t>
              </a:r>
              <a:endParaRPr lang="zh-TW" altLang="en-US" dirty="0"/>
            </a:p>
          </p:txBody>
        </p:sp>
        <p:sp>
          <p:nvSpPr>
            <p:cNvPr id="34" name="文字方塊 33"/>
            <p:cNvSpPr txBox="1"/>
            <p:nvPr/>
          </p:nvSpPr>
          <p:spPr>
            <a:xfrm>
              <a:off x="8358296" y="141277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4</a:t>
              </a:r>
              <a:endParaRPr lang="zh-TW" altLang="en-US" dirty="0"/>
            </a:p>
          </p:txBody>
        </p:sp>
      </p:grpSp>
      <p:cxnSp>
        <p:nvCxnSpPr>
          <p:cNvPr id="42" name="直線單箭頭接點 41"/>
          <p:cNvCxnSpPr/>
          <p:nvPr/>
        </p:nvCxnSpPr>
        <p:spPr>
          <a:xfrm flipH="1">
            <a:off x="3823368" y="3399185"/>
            <a:ext cx="662253" cy="6186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59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" y="2305050"/>
            <a:ext cx="859155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36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following example will make this algorithm failed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grpSp>
        <p:nvGrpSpPr>
          <p:cNvPr id="29" name="群組 28"/>
          <p:cNvGrpSpPr/>
          <p:nvPr/>
        </p:nvGrpSpPr>
        <p:grpSpPr>
          <a:xfrm>
            <a:off x="1562863" y="2474258"/>
            <a:ext cx="5014227" cy="2689412"/>
            <a:chOff x="909919" y="2070847"/>
            <a:chExt cx="5014227" cy="2689412"/>
          </a:xfrm>
        </p:grpSpPr>
        <p:sp>
          <p:nvSpPr>
            <p:cNvPr id="4" name="矩形 3"/>
            <p:cNvSpPr/>
            <p:nvPr/>
          </p:nvSpPr>
          <p:spPr>
            <a:xfrm>
              <a:off x="1470212" y="2805953"/>
              <a:ext cx="1344706" cy="11116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4303059" y="2805953"/>
              <a:ext cx="1253533" cy="1111623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" name="直線接點 6"/>
            <p:cNvCxnSpPr>
              <a:endCxn id="5" idx="0"/>
            </p:cNvCxnSpPr>
            <p:nvPr/>
          </p:nvCxnSpPr>
          <p:spPr>
            <a:xfrm>
              <a:off x="2814918" y="2805953"/>
              <a:ext cx="21149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>
              <a:endCxn id="5" idx="2"/>
            </p:cNvCxnSpPr>
            <p:nvPr/>
          </p:nvCxnSpPr>
          <p:spPr>
            <a:xfrm>
              <a:off x="2814918" y="3917576"/>
              <a:ext cx="148814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3469341" y="2070847"/>
              <a:ext cx="0" cy="2689412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字方塊 15"/>
            <p:cNvSpPr txBox="1"/>
            <p:nvPr/>
          </p:nvSpPr>
          <p:spPr>
            <a:xfrm>
              <a:off x="3742765" y="2451050"/>
              <a:ext cx="286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cxnSp>
          <p:nvCxnSpPr>
            <p:cNvPr id="17" name="直線接點 16"/>
            <p:cNvCxnSpPr>
              <a:endCxn id="5" idx="0"/>
            </p:cNvCxnSpPr>
            <p:nvPr/>
          </p:nvCxnSpPr>
          <p:spPr>
            <a:xfrm>
              <a:off x="2814918" y="2805953"/>
              <a:ext cx="21149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字方塊 19"/>
            <p:cNvSpPr txBox="1"/>
            <p:nvPr/>
          </p:nvSpPr>
          <p:spPr>
            <a:xfrm>
              <a:off x="4029635" y="3230887"/>
              <a:ext cx="4168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5</a:t>
              </a:r>
              <a:endParaRPr lang="zh-TW" altLang="en-US" dirty="0"/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1999130" y="3929901"/>
              <a:ext cx="286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5</a:t>
              </a:r>
              <a:endParaRPr lang="zh-TW" altLang="en-US" dirty="0"/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2483224" y="3125182"/>
              <a:ext cx="286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5</a:t>
              </a:r>
              <a:endParaRPr lang="zh-TW" altLang="en-US" dirty="0"/>
            </a:p>
          </p:txBody>
        </p:sp>
        <p:sp>
          <p:nvSpPr>
            <p:cNvPr id="23" name="文字方塊 22"/>
            <p:cNvSpPr txBox="1"/>
            <p:nvPr/>
          </p:nvSpPr>
          <p:spPr>
            <a:xfrm>
              <a:off x="1999130" y="2451050"/>
              <a:ext cx="286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5</a:t>
              </a:r>
              <a:endParaRPr lang="zh-TW" altLang="en-US" dirty="0"/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4757660" y="3892524"/>
              <a:ext cx="4687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10</a:t>
              </a:r>
              <a:endParaRPr lang="zh-TW" altLang="en-US" dirty="0"/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3648635" y="3917576"/>
              <a:ext cx="286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26" name="文字方塊 25"/>
            <p:cNvSpPr txBox="1"/>
            <p:nvPr/>
          </p:nvSpPr>
          <p:spPr>
            <a:xfrm>
              <a:off x="5331354" y="3230887"/>
              <a:ext cx="592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10</a:t>
              </a:r>
              <a:endParaRPr lang="zh-TW" altLang="en-US" dirty="0"/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909919" y="3177098"/>
              <a:ext cx="5244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10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5946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" y="2224087"/>
            <a:ext cx="877252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1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7118" y="193379"/>
            <a:ext cx="7886700" cy="1325563"/>
          </a:xfrm>
        </p:spPr>
        <p:txBody>
          <a:bodyPr/>
          <a:lstStyle/>
          <a:p>
            <a:r>
              <a:rPr lang="en-US" altLang="zh-TW" dirty="0"/>
              <a:t>Problem </a:t>
            </a:r>
            <a:r>
              <a:rPr lang="en-US" altLang="zh-TW" dirty="0" smtClean="0"/>
              <a:t>5. </a:t>
            </a:r>
            <a:r>
              <a:rPr lang="en-US" altLang="zh-TW" dirty="0"/>
              <a:t>(cont.)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5780190"/>
              </p:ext>
            </p:extLst>
          </p:nvPr>
        </p:nvGraphicFramePr>
        <p:xfrm>
          <a:off x="251520" y="1416180"/>
          <a:ext cx="8686799" cy="444555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2699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444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724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99793">
                <a:tc>
                  <a:txBody>
                    <a:bodyPr/>
                    <a:lstStyle/>
                    <a:p>
                      <a:endParaRPr lang="zh-TW" altLang="en-US" sz="2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/>
                        <a:t>{u, v}</a:t>
                      </a:r>
                      <a:r>
                        <a:rPr lang="zh-TW" altLang="en-US" sz="2400" b="0" baseline="0" dirty="0" smtClean="0"/>
                        <a:t> </a:t>
                      </a:r>
                      <a:r>
                        <a:rPr lang="en-US" altLang="zh-TW" sz="2400" b="0" baseline="0" dirty="0" smtClean="0"/>
                        <a:t>in T</a:t>
                      </a:r>
                      <a:endParaRPr lang="zh-TW" altLang="en-US" sz="2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/>
                        <a:t>{u, v}</a:t>
                      </a:r>
                      <a:r>
                        <a:rPr lang="zh-TW" altLang="en-US" sz="2400" b="0" baseline="0" dirty="0" smtClean="0"/>
                        <a:t> </a:t>
                      </a:r>
                      <a:r>
                        <a:rPr lang="en-US" altLang="zh-TW" sz="2400" b="0" baseline="0" dirty="0" smtClean="0"/>
                        <a:t>NOT in T</a:t>
                      </a:r>
                      <a:endParaRPr lang="zh-TW" altLang="en-US" sz="2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05482">
                <a:tc>
                  <a:txBody>
                    <a:bodyPr/>
                    <a:lstStyle/>
                    <a:p>
                      <a:r>
                        <a:rPr lang="en-US" altLang="zh-TW" sz="2200" b="0" dirty="0" smtClean="0">
                          <a:solidFill>
                            <a:schemeClr val="bg1"/>
                          </a:solidFill>
                        </a:rPr>
                        <a:t>{u, v} increase</a:t>
                      </a:r>
                      <a:endParaRPr lang="zh-TW" altLang="en-US" sz="22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Delete {u, v}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edge from T</a:t>
                      </a:r>
                    </a:p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 becomes </a:t>
                      </a:r>
                      <a:r>
                        <a:rPr lang="en-US" altLang="zh-TW" sz="2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two </a:t>
                      </a:r>
                      <a:r>
                        <a:rPr lang="en-US" altLang="zh-TW" sz="2000" kern="1200" baseline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subtrees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T1, T2.</a:t>
                      </a:r>
                    </a:p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Find the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minimum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cost edge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that connecting T1 and T2. 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If f= {u, v} </a:t>
                      </a:r>
                      <a:r>
                        <a:rPr lang="en-US" altLang="zh-TW" sz="2000" dirty="0" smtClean="0">
                          <a:latin typeface="cmsy10"/>
                        </a:rPr>
                        <a:t>) 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same MCST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else add the edge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to T. (※Lemma)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/>
                        <a:t>Same MCST</a:t>
                      </a:r>
                      <a:endParaRPr lang="zh-TW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20717">
                <a:tc>
                  <a:txBody>
                    <a:bodyPr/>
                    <a:lstStyle/>
                    <a:p>
                      <a:r>
                        <a:rPr lang="en-US" altLang="zh-TW" sz="2200" b="0" dirty="0" smtClean="0">
                          <a:solidFill>
                            <a:schemeClr val="bg1"/>
                          </a:solidFill>
                        </a:rPr>
                        <a:t>{u, v } decrease</a:t>
                      </a:r>
                      <a:endParaRPr lang="zh-TW" altLang="en-US" sz="22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/>
                        <a:t>Same MCST</a:t>
                      </a:r>
                      <a:endParaRPr lang="zh-TW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Add {u, v} 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edge to T.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There is a </a:t>
                      </a:r>
                      <a:r>
                        <a:rPr lang="en-US" altLang="zh-TW" sz="2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cycle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T.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Find the </a:t>
                      </a:r>
                      <a:r>
                        <a:rPr lang="en-US" altLang="zh-TW" sz="2000" kern="1200" baseline="0" dirty="0" smtClean="0">
                          <a:solidFill>
                            <a:srgbClr val="0000CC"/>
                          </a:solidFill>
                          <a:latin typeface="+mn-lt"/>
                          <a:ea typeface="+mn-ea"/>
                          <a:cs typeface="+mn-cs"/>
                        </a:rPr>
                        <a:t>maximum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cost edge k in the cycle.</a:t>
                      </a:r>
                    </a:p>
                    <a:p>
                      <a:pPr marL="177800" indent="-17780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Delete  the edge k from T.</a:t>
                      </a:r>
                      <a:endParaRPr lang="zh-TW" altLang="en-US" sz="2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群組 5"/>
          <p:cNvGrpSpPr/>
          <p:nvPr/>
        </p:nvGrpSpPr>
        <p:grpSpPr>
          <a:xfrm>
            <a:off x="4823520" y="213506"/>
            <a:ext cx="1728192" cy="1305436"/>
            <a:chOff x="251520" y="35332"/>
            <a:chExt cx="1728192" cy="1305436"/>
          </a:xfrm>
        </p:grpSpPr>
        <p:sp>
          <p:nvSpPr>
            <p:cNvPr id="10" name="橢圓 9"/>
            <p:cNvSpPr/>
            <p:nvPr/>
          </p:nvSpPr>
          <p:spPr>
            <a:xfrm>
              <a:off x="251520" y="395372"/>
              <a:ext cx="504056" cy="576064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smtClean="0"/>
                <a:t>T1</a:t>
              </a:r>
              <a:endParaRPr lang="zh-TW" altLang="en-US" sz="1200" dirty="0"/>
            </a:p>
          </p:txBody>
        </p:sp>
        <p:sp>
          <p:nvSpPr>
            <p:cNvPr id="11" name="橢圓 10"/>
            <p:cNvSpPr/>
            <p:nvPr/>
          </p:nvSpPr>
          <p:spPr>
            <a:xfrm>
              <a:off x="1403648" y="395372"/>
              <a:ext cx="576064" cy="576064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/>
                <a:t>T2</a:t>
              </a:r>
              <a:endParaRPr lang="zh-TW" altLang="en-US" sz="1100" dirty="0"/>
            </a:p>
          </p:txBody>
        </p:sp>
        <p:cxnSp>
          <p:nvCxnSpPr>
            <p:cNvPr id="15" name="弧形接點 14"/>
            <p:cNvCxnSpPr>
              <a:stCxn id="10" idx="7"/>
              <a:endCxn id="11" idx="1"/>
            </p:cNvCxnSpPr>
            <p:nvPr/>
          </p:nvCxnSpPr>
          <p:spPr>
            <a:xfrm rot="5400000" flipH="1" flipV="1">
              <a:off x="1084885" y="76609"/>
              <a:ext cx="12700" cy="806252"/>
            </a:xfrm>
            <a:prstGeom prst="curvedConnector3">
              <a:avLst>
                <a:gd name="adj1" fmla="val 864276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文字方塊 16"/>
            <p:cNvSpPr txBox="1"/>
            <p:nvPr/>
          </p:nvSpPr>
          <p:spPr>
            <a:xfrm>
              <a:off x="755576" y="3533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{u, v}</a:t>
              </a:r>
              <a:endParaRPr lang="zh-TW" altLang="en-US" dirty="0"/>
            </a:p>
          </p:txBody>
        </p:sp>
        <p:cxnSp>
          <p:nvCxnSpPr>
            <p:cNvPr id="19" name="弧形接點 18"/>
            <p:cNvCxnSpPr>
              <a:stCxn id="10" idx="5"/>
              <a:endCxn id="11" idx="3"/>
            </p:cNvCxnSpPr>
            <p:nvPr/>
          </p:nvCxnSpPr>
          <p:spPr>
            <a:xfrm rot="16200000" flipH="1">
              <a:off x="1084885" y="483947"/>
              <a:ext cx="12700" cy="806252"/>
            </a:xfrm>
            <a:prstGeom prst="curvedConnector3">
              <a:avLst>
                <a:gd name="adj1" fmla="val 1064276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文字方塊 20"/>
            <p:cNvSpPr txBox="1"/>
            <p:nvPr/>
          </p:nvSpPr>
          <p:spPr>
            <a:xfrm>
              <a:off x="971600" y="971436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>
                  <a:solidFill>
                    <a:srgbClr val="0000CC"/>
                  </a:solidFill>
                </a:rPr>
                <a:t>f</a:t>
              </a:r>
              <a:endParaRPr lang="zh-TW" altLang="en-US" dirty="0">
                <a:solidFill>
                  <a:srgbClr val="0000CC"/>
                </a:solidFill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251520" y="5951021"/>
            <a:ext cx="864096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smtClean="0"/>
              <a:t>Lemma</a:t>
            </a:r>
            <a:r>
              <a:rPr lang="en-US" altLang="zh-TW" dirty="0" smtClean="0"/>
              <a:t>: Adding additional edge </a:t>
            </a:r>
            <a:r>
              <a:rPr lang="en-US" altLang="zh-TW" dirty="0" smtClean="0">
                <a:solidFill>
                  <a:srgbClr val="0000CC"/>
                </a:solidFill>
              </a:rPr>
              <a:t>k</a:t>
            </a:r>
            <a:r>
              <a:rPr lang="en-US" altLang="zh-TW" dirty="0" smtClean="0"/>
              <a:t> to a minimal cost spanning tree T, it will create a </a:t>
            </a:r>
            <a:r>
              <a:rPr lang="en-US" altLang="zh-TW" dirty="0" smtClean="0">
                <a:solidFill>
                  <a:srgbClr val="FF0000"/>
                </a:solidFill>
              </a:rPr>
              <a:t>cycle</a:t>
            </a:r>
            <a:r>
              <a:rPr lang="en-US" altLang="zh-TW" dirty="0" smtClean="0"/>
              <a:t> .</a:t>
            </a:r>
          </a:p>
          <a:p>
            <a:r>
              <a:rPr lang="en-US" altLang="zh-TW" dirty="0" smtClean="0"/>
              <a:t>               In the cycle, k is the </a:t>
            </a:r>
            <a:r>
              <a:rPr lang="en-US" altLang="zh-TW" dirty="0" smtClean="0">
                <a:solidFill>
                  <a:srgbClr val="FF0000"/>
                </a:solidFill>
              </a:rPr>
              <a:t>maximum</a:t>
            </a:r>
            <a:r>
              <a:rPr lang="en-US" altLang="zh-TW" dirty="0" smtClean="0"/>
              <a:t> cost edge.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652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 txBox="1">
            <a:spLocks/>
          </p:cNvSpPr>
          <p:nvPr/>
        </p:nvSpPr>
        <p:spPr>
          <a:xfrm>
            <a:off x="251520" y="1449328"/>
            <a:ext cx="4536504" cy="49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TW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newMCST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(G, </a:t>
            </a:r>
            <a:r>
              <a:rPr lang="en-US" altLang="zh-TW" dirty="0" smtClean="0"/>
              <a:t>T, e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dirty="0" smtClean="0"/>
              <a:t>w := </a:t>
            </a:r>
            <a:r>
              <a:rPr lang="en-US" altLang="zh-TW" dirty="0" err="1" smtClean="0"/>
              <a:t>e.weight</a:t>
            </a:r>
            <a:r>
              <a:rPr lang="en-US" altLang="zh-TW" dirty="0"/>
              <a:t>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dirty="0" err="1" smtClean="0"/>
              <a:t>new_edge</a:t>
            </a:r>
            <a:r>
              <a:rPr lang="en-US" altLang="zh-TW" dirty="0" smtClean="0"/>
              <a:t> := e;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US" altLang="zh-TW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altLang="zh-TW" smtClean="0"/>
              <a:t>e</a:t>
            </a:r>
            <a:r>
              <a:rPr lang="en-US" altLang="zh-TW">
                <a:latin typeface="cmsy10"/>
              </a:rPr>
              <a:t> </a:t>
            </a:r>
            <a:r>
              <a:rPr lang="en-US" altLang="zh-TW" smtClean="0">
                <a:latin typeface="Symbol"/>
                <a:sym typeface="Symbol" panose="05050102010706020507" pitchFamily="18" charset="2"/>
              </a:rPr>
              <a:t></a:t>
            </a:r>
            <a:r>
              <a:rPr lang="en-US" altLang="zh-TW" smtClean="0">
                <a:latin typeface="cmsy10"/>
              </a:rPr>
              <a:t> </a:t>
            </a:r>
            <a:r>
              <a:rPr lang="en-US" altLang="zh-TW" dirty="0" smtClean="0"/>
              <a:t>T </a:t>
            </a:r>
            <a:r>
              <a:rPr lang="en-US" altLang="zh-TW" b="1" dirty="0" smtClean="0"/>
              <a:t>and </a:t>
            </a:r>
            <a:r>
              <a:rPr lang="en-US" altLang="zh-TW" dirty="0" smtClean="0"/>
              <a:t>e is increase </a:t>
            </a:r>
            <a:r>
              <a:rPr lang="en-US" altLang="zh-TW" b="1" dirty="0" smtClean="0"/>
              <a:t>then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T’ := T - e;</a:t>
            </a:r>
            <a:endParaRPr kumimoji="0" lang="pt-BR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T1 := </a:t>
            </a:r>
            <a:r>
              <a:rPr lang="en-US" altLang="zh-TW" noProof="0" dirty="0" err="1" smtClean="0"/>
              <a:t>DFS_Tree</a:t>
            </a:r>
            <a:r>
              <a:rPr lang="en-US" altLang="zh-TW" noProof="0" dirty="0" smtClean="0"/>
              <a:t>(T’, u);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7</a:t>
            </a:r>
            <a:r>
              <a:rPr lang="en-US" altLang="zh-TW" dirty="0" smtClean="0"/>
              <a:t>         T2 </a:t>
            </a:r>
            <a:r>
              <a:rPr lang="en-US" altLang="zh-TW" dirty="0"/>
              <a:t>:= </a:t>
            </a:r>
            <a:r>
              <a:rPr lang="en-US" altLang="zh-TW" noProof="0" dirty="0" err="1" smtClean="0"/>
              <a:t>DFS_Tree</a:t>
            </a:r>
            <a:r>
              <a:rPr lang="en-US" altLang="zh-TW" noProof="0" dirty="0" smtClean="0"/>
              <a:t>(T’, v);</a:t>
            </a:r>
            <a:endParaRPr lang="en-US" altLang="zh-TW" dirty="0" smtClean="0"/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for </a:t>
            </a:r>
            <a:r>
              <a:rPr lang="en-US" altLang="zh-TW" dirty="0" smtClean="0"/>
              <a:t>all edges k connecting T1 and T2 </a:t>
            </a:r>
            <a:r>
              <a:rPr lang="en-US" altLang="zh-TW" b="1" dirty="0" smtClean="0"/>
              <a:t>do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dirty="0" smtClean="0"/>
              <a:t>      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k.weight</a:t>
            </a:r>
            <a:r>
              <a:rPr lang="en-US" altLang="zh-TW" dirty="0" smtClean="0"/>
              <a:t> &lt; w </a:t>
            </a:r>
            <a:r>
              <a:rPr lang="en-US" altLang="zh-TW" b="1" dirty="0" smtClean="0"/>
              <a:t>then</a:t>
            </a:r>
            <a:endParaRPr lang="en-US" altLang="zh-TW" dirty="0" smtClean="0"/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w := </a:t>
            </a:r>
            <a:r>
              <a:rPr lang="en-US" altLang="zh-TW" dirty="0" err="1" smtClean="0">
                <a:solidFill>
                  <a:schemeClr val="tx1"/>
                </a:solidFill>
              </a:rPr>
              <a:t>k.weight</a:t>
            </a:r>
            <a:r>
              <a:rPr lang="en-US" altLang="zh-TW" dirty="0" smtClean="0">
                <a:solidFill>
                  <a:schemeClr val="tx1"/>
                </a:solidFill>
              </a:rPr>
              <a:t>;</a:t>
            </a: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b="1" dirty="0" smtClean="0"/>
              <a:t>          </a:t>
            </a:r>
            <a:r>
              <a:rPr lang="en-US" altLang="zh-TW" b="1" dirty="0">
                <a:solidFill>
                  <a:srgbClr val="3333FF"/>
                </a:solidFill>
              </a:rPr>
              <a:t> </a:t>
            </a:r>
            <a:r>
              <a:rPr lang="en-US" altLang="zh-TW" b="1" dirty="0" smtClean="0">
                <a:solidFill>
                  <a:srgbClr val="3333FF"/>
                </a:solidFill>
              </a:rPr>
              <a:t>     </a:t>
            </a:r>
            <a:r>
              <a:rPr lang="en-US" altLang="zh-TW" dirty="0" err="1" smtClean="0">
                <a:solidFill>
                  <a:schemeClr val="tx1"/>
                </a:solidFill>
              </a:rPr>
              <a:t>new_edge</a:t>
            </a:r>
            <a:r>
              <a:rPr lang="en-US" altLang="zh-TW" dirty="0" smtClean="0">
                <a:solidFill>
                  <a:schemeClr val="tx1"/>
                </a:solidFill>
              </a:rPr>
              <a:t> := k;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k </a:t>
            </a:r>
            <a:r>
              <a:rPr lang="en-US" altLang="zh-TW" dirty="0" smtClean="0">
                <a:latin typeface="細明體"/>
                <a:ea typeface="細明體"/>
              </a:rPr>
              <a:t>=</a:t>
            </a:r>
            <a:r>
              <a:rPr lang="en-US" altLang="zh-TW" dirty="0" smtClean="0"/>
              <a:t> e </a:t>
            </a:r>
            <a:r>
              <a:rPr lang="en-US" altLang="zh-TW" b="1" dirty="0" smtClean="0"/>
              <a:t>then</a:t>
            </a:r>
            <a:endParaRPr lang="en-US" altLang="zh-TW" b="1" dirty="0" smtClean="0">
              <a:solidFill>
                <a:srgbClr val="006600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b="1" dirty="0" smtClean="0"/>
              <a:t>           </a:t>
            </a:r>
            <a:r>
              <a:rPr lang="en-US" altLang="zh-TW" dirty="0" smtClean="0"/>
              <a:t>print “No Change”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14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</a:t>
            </a: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15           </a:t>
            </a:r>
            <a:r>
              <a:rPr lang="en-US" altLang="zh-TW" dirty="0" smtClean="0"/>
              <a:t>T’ := T’ + </a:t>
            </a:r>
            <a:r>
              <a:rPr lang="en-US" altLang="zh-TW" dirty="0" err="1" smtClean="0"/>
              <a:t>new_edge</a:t>
            </a:r>
            <a:r>
              <a:rPr lang="en-US" altLang="zh-TW" dirty="0" smtClean="0"/>
              <a:t>;</a:t>
            </a:r>
          </a:p>
          <a:p>
            <a:pPr marL="342900" lvl="0" indent="-342900">
              <a:spcBef>
                <a:spcPts val="100"/>
              </a:spcBef>
              <a:defRPr/>
            </a:pPr>
            <a:r>
              <a:rPr lang="pt-BR" altLang="zh-TW" dirty="0" smtClean="0">
                <a:solidFill>
                  <a:srgbClr val="006600"/>
                </a:solidFill>
              </a:rPr>
              <a:t>16           </a:t>
            </a:r>
            <a:r>
              <a:rPr lang="pt-BR" altLang="zh-TW" b="1" dirty="0" smtClean="0">
                <a:solidFill>
                  <a:schemeClr val="tx1"/>
                </a:solidFill>
              </a:rPr>
              <a:t>return </a:t>
            </a:r>
            <a:r>
              <a:rPr lang="pt-BR" altLang="zh-TW" dirty="0" smtClean="0">
                <a:solidFill>
                  <a:schemeClr val="tx1"/>
                </a:solidFill>
              </a:rPr>
              <a:t>T’;</a:t>
            </a:r>
            <a:endParaRPr lang="pt-BR" altLang="zh-TW" b="1" dirty="0" smtClean="0"/>
          </a:p>
          <a:p>
            <a:pPr>
              <a:buNone/>
            </a:pPr>
            <a:endParaRPr lang="en-US" altLang="zh-TW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4782833" y="1449152"/>
            <a:ext cx="4104456" cy="49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17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lang="en-US" altLang="zh-TW" b="1" noProof="0" dirty="0" smtClean="0"/>
              <a:t>else if </a:t>
            </a:r>
            <a:r>
              <a:rPr lang="en-US" altLang="zh-TW" dirty="0" smtClean="0"/>
              <a:t>e </a:t>
            </a:r>
            <a:r>
              <a:rPr lang="en-US" altLang="zh-TW" dirty="0" smtClean="0">
                <a:latin typeface="Symbol"/>
                <a:sym typeface="Symbol"/>
              </a:rPr>
              <a:t></a:t>
            </a:r>
            <a:r>
              <a:rPr lang="en-US" altLang="zh-TW" dirty="0">
                <a:latin typeface="cmsy10"/>
                <a:sym typeface="Symbol"/>
              </a:rPr>
              <a:t> </a:t>
            </a:r>
            <a:r>
              <a:rPr lang="en-US" altLang="zh-TW" dirty="0" smtClean="0"/>
              <a:t>T </a:t>
            </a:r>
            <a:r>
              <a:rPr lang="en-US" altLang="zh-TW" b="1" dirty="0"/>
              <a:t>and </a:t>
            </a:r>
            <a:r>
              <a:rPr lang="en-US" altLang="zh-TW" dirty="0"/>
              <a:t>e is </a:t>
            </a:r>
            <a:r>
              <a:rPr lang="en-US" altLang="zh-TW" dirty="0" smtClean="0"/>
              <a:t>decrease </a:t>
            </a:r>
            <a:r>
              <a:rPr lang="en-US" altLang="zh-TW" b="1" dirty="0"/>
              <a:t>then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18        </a:t>
            </a:r>
            <a:r>
              <a:rPr lang="en-US" altLang="zh-TW" dirty="0" smtClean="0">
                <a:solidFill>
                  <a:schemeClr val="tx1"/>
                </a:solidFill>
              </a:rPr>
              <a:t>T’ := T + e;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19        </a:t>
            </a:r>
            <a:r>
              <a:rPr lang="en-US" altLang="zh-TW" dirty="0" smtClean="0">
                <a:solidFill>
                  <a:schemeClr val="tx1"/>
                </a:solidFill>
              </a:rPr>
              <a:t>C := </a:t>
            </a:r>
            <a:r>
              <a:rPr lang="en-US" altLang="zh-TW" dirty="0" err="1" smtClean="0">
                <a:solidFill>
                  <a:schemeClr val="tx1"/>
                </a:solidFill>
              </a:rPr>
              <a:t>Find_Cycle</a:t>
            </a:r>
            <a:r>
              <a:rPr lang="en-US" altLang="zh-TW" dirty="0" smtClean="0">
                <a:solidFill>
                  <a:schemeClr val="tx1"/>
                </a:solidFill>
              </a:rPr>
              <a:t>(T, e);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20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b="1" dirty="0" smtClean="0"/>
              <a:t>   for </a:t>
            </a:r>
            <a:r>
              <a:rPr lang="en-US" altLang="zh-TW" dirty="0" smtClean="0"/>
              <a:t>all edge k in C </a:t>
            </a:r>
            <a:r>
              <a:rPr lang="en-US" altLang="zh-TW" b="1" dirty="0" smtClean="0"/>
              <a:t>do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pt-BR" altLang="zh-TW" dirty="0" smtClean="0">
                <a:solidFill>
                  <a:srgbClr val="006600"/>
                </a:solidFill>
              </a:rPr>
              <a:t>21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</a:t>
            </a:r>
            <a:r>
              <a:rPr lang="en-US" altLang="zh-TW" dirty="0" err="1"/>
              <a:t>k.weight</a:t>
            </a:r>
            <a:r>
              <a:rPr lang="en-US" altLang="zh-TW" dirty="0"/>
              <a:t> </a:t>
            </a:r>
            <a:r>
              <a:rPr lang="en-US" altLang="zh-TW" dirty="0" smtClean="0"/>
              <a:t>&gt; </a:t>
            </a:r>
            <a:r>
              <a:rPr lang="en-US" altLang="zh-TW" dirty="0"/>
              <a:t>w </a:t>
            </a:r>
            <a:r>
              <a:rPr lang="en-US" altLang="zh-TW" b="1" dirty="0"/>
              <a:t>then</a:t>
            </a:r>
            <a:r>
              <a:rPr kumimoji="0" lang="pt-BR" altLang="zh-TW" b="0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endParaRPr kumimoji="0" lang="pt-BR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"/>
              </a:spcBef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22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w </a:t>
            </a:r>
            <a:r>
              <a:rPr lang="en-US" altLang="zh-TW" dirty="0">
                <a:solidFill>
                  <a:schemeClr val="tx1"/>
                </a:solidFill>
              </a:rPr>
              <a:t>:= </a:t>
            </a:r>
            <a:r>
              <a:rPr lang="en-US" altLang="zh-TW" dirty="0" err="1">
                <a:solidFill>
                  <a:schemeClr val="tx1"/>
                </a:solidFill>
              </a:rPr>
              <a:t>k.weight</a:t>
            </a:r>
            <a:r>
              <a:rPr lang="en-US" altLang="zh-TW" dirty="0">
                <a:solidFill>
                  <a:schemeClr val="tx1"/>
                </a:solidFill>
              </a:rPr>
              <a:t>;</a:t>
            </a: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23</a:t>
            </a:r>
            <a:r>
              <a:rPr lang="en-US" altLang="zh-TW" dirty="0" smtClean="0"/>
              <a:t>                </a:t>
            </a:r>
            <a:r>
              <a:rPr lang="en-US" altLang="zh-TW" dirty="0" err="1" smtClean="0"/>
              <a:t>new_edge</a:t>
            </a:r>
            <a:r>
              <a:rPr lang="zh-TW" altLang="en-US" dirty="0" smtClean="0"/>
              <a:t> </a:t>
            </a:r>
            <a:r>
              <a:rPr lang="en-US" altLang="zh-TW" dirty="0" smtClean="0"/>
              <a:t>:=</a:t>
            </a:r>
            <a:r>
              <a:rPr lang="zh-TW" altLang="en-US" dirty="0" smtClean="0"/>
              <a:t> </a:t>
            </a:r>
            <a:r>
              <a:rPr lang="en-US" altLang="zh-TW" dirty="0" smtClean="0"/>
              <a:t>k;</a:t>
            </a: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24        </a:t>
            </a:r>
            <a:r>
              <a:rPr lang="en-US" altLang="zh-TW" dirty="0" smtClean="0">
                <a:solidFill>
                  <a:schemeClr val="tx1"/>
                </a:solidFill>
              </a:rPr>
              <a:t>T’ := T’ – </a:t>
            </a:r>
            <a:r>
              <a:rPr lang="en-US" altLang="zh-TW" dirty="0" err="1" smtClean="0">
                <a:solidFill>
                  <a:schemeClr val="tx1"/>
                </a:solidFill>
              </a:rPr>
              <a:t>new_edge</a:t>
            </a:r>
            <a:r>
              <a:rPr lang="en-US" altLang="zh-TW" dirty="0">
                <a:solidFill>
                  <a:schemeClr val="tx1"/>
                </a:solidFill>
              </a:rPr>
              <a:t>;</a:t>
            </a:r>
            <a:endParaRPr lang="en-US" altLang="zh-TW" dirty="0" smtClean="0"/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25</a:t>
            </a:r>
            <a:r>
              <a:rPr lang="en-US" altLang="zh-TW" b="1" dirty="0" smtClean="0"/>
              <a:t>        if </a:t>
            </a:r>
            <a:r>
              <a:rPr lang="en-US" altLang="zh-TW" dirty="0" err="1" smtClean="0"/>
              <a:t>new_edge</a:t>
            </a:r>
            <a:r>
              <a:rPr lang="en-US" altLang="zh-TW" dirty="0" smtClean="0"/>
              <a:t> = e </a:t>
            </a:r>
            <a:r>
              <a:rPr lang="en-US" altLang="zh-TW" b="1" dirty="0" smtClean="0"/>
              <a:t>then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26            </a:t>
            </a:r>
            <a:r>
              <a:rPr lang="en-US" altLang="zh-TW" dirty="0" smtClean="0"/>
              <a:t>print “No Change”</a:t>
            </a: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27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28</a:t>
            </a:r>
            <a:r>
              <a:rPr lang="en-US" altLang="zh-TW" b="1" dirty="0" smtClean="0"/>
              <a:t>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  </a:t>
            </a:r>
            <a:r>
              <a:rPr lang="en-US" altLang="zh-TW" b="1" dirty="0" smtClean="0">
                <a:solidFill>
                  <a:schemeClr val="tx1"/>
                </a:solidFill>
              </a:rPr>
              <a:t>return </a:t>
            </a:r>
            <a:r>
              <a:rPr lang="en-US" altLang="zh-TW" dirty="0" smtClean="0">
                <a:solidFill>
                  <a:schemeClr val="tx1"/>
                </a:solidFill>
              </a:rPr>
              <a:t>T’;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>
              <a:spcBef>
                <a:spcPts val="100"/>
              </a:spcBef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29    </a:t>
            </a:r>
            <a:r>
              <a:rPr lang="en-US" altLang="zh-TW" b="1" dirty="0" smtClean="0">
                <a:solidFill>
                  <a:schemeClr val="tx1"/>
                </a:solidFill>
              </a:rPr>
              <a:t>else</a:t>
            </a:r>
            <a:endParaRPr lang="en-US" altLang="zh-TW" b="1" dirty="0" smtClean="0"/>
          </a:p>
          <a:p>
            <a:pPr>
              <a:spcBef>
                <a:spcPts val="100"/>
              </a:spcBef>
            </a:pPr>
            <a:r>
              <a:rPr lang="en-US" altLang="zh-TW" dirty="0" smtClean="0">
                <a:solidFill>
                  <a:srgbClr val="006600"/>
                </a:solidFill>
              </a:rPr>
              <a:t>30         </a:t>
            </a:r>
            <a:r>
              <a:rPr lang="en-US" altLang="zh-TW" dirty="0" smtClean="0"/>
              <a:t>print “No Change”</a:t>
            </a:r>
            <a:r>
              <a:rPr lang="en-US" altLang="zh-TW" dirty="0" smtClean="0">
                <a:solidFill>
                  <a:schemeClr val="tx1"/>
                </a:solidFill>
              </a:rPr>
              <a:t>   </a:t>
            </a:r>
            <a:r>
              <a:rPr lang="en-US" altLang="zh-TW" dirty="0" smtClean="0"/>
              <a:t>           </a:t>
            </a:r>
            <a:endParaRPr lang="en-US" altLang="zh-TW" b="1" dirty="0" smtClean="0"/>
          </a:p>
          <a:p>
            <a:pPr>
              <a:buNone/>
            </a:pPr>
            <a:endParaRPr lang="en-US" altLang="zh-TW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1520" y="427311"/>
            <a:ext cx="8640960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zh-TW" sz="2000" b="1" dirty="0"/>
              <a:t>Input</a:t>
            </a:r>
            <a:r>
              <a:rPr lang="en-US" altLang="zh-TW" sz="2000" dirty="0"/>
              <a:t>: G(V, E</a:t>
            </a:r>
            <a:r>
              <a:rPr lang="en-US" altLang="zh-TW" sz="2000" dirty="0" smtClean="0"/>
              <a:t>): </a:t>
            </a:r>
            <a:r>
              <a:rPr lang="en-US" altLang="zh-TW" sz="2000" dirty="0"/>
              <a:t>undirected </a:t>
            </a:r>
            <a:r>
              <a:rPr lang="en-US" altLang="zh-TW" sz="2000" dirty="0" smtClean="0"/>
              <a:t>graph, </a:t>
            </a:r>
            <a:r>
              <a:rPr lang="en-US" altLang="zh-TW" sz="2000" dirty="0" smtClean="0">
                <a:solidFill>
                  <a:schemeClr val="dk1"/>
                </a:solidFill>
              </a:rPr>
              <a:t>T</a:t>
            </a:r>
            <a:r>
              <a:rPr lang="en-US" altLang="zh-TW" sz="2000" dirty="0">
                <a:solidFill>
                  <a:schemeClr val="dk1"/>
                </a:solidFill>
              </a:rPr>
              <a:t>: MCST, e={u, v} </a:t>
            </a:r>
            <a:r>
              <a:rPr lang="en-US" altLang="zh-TW" sz="2000" dirty="0">
                <a:solidFill>
                  <a:schemeClr val="dk1"/>
                </a:solidFill>
                <a:latin typeface="cmsy10"/>
              </a:rPr>
              <a:t>2</a:t>
            </a:r>
            <a:r>
              <a:rPr lang="en-US" altLang="zh-TW" sz="2000" dirty="0">
                <a:solidFill>
                  <a:schemeClr val="dk1"/>
                </a:solidFill>
              </a:rPr>
              <a:t> G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zh-TW" sz="2000" b="1" dirty="0"/>
              <a:t>Output</a:t>
            </a:r>
            <a:r>
              <a:rPr lang="en-US" altLang="zh-TW" sz="2000" dirty="0"/>
              <a:t>: T’: new MCST or print “No Change”</a:t>
            </a:r>
            <a:endParaRPr lang="en-US" altLang="zh-TW" sz="2000" dirty="0">
              <a:solidFill>
                <a:schemeClr val="dk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275856" y="3006120"/>
            <a:ext cx="144016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O(|V1|+|E1|)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3275856" y="3356868"/>
            <a:ext cx="144016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O(|V2|+|E2|)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3750941" y="4086240"/>
            <a:ext cx="82105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O(|E|)</a:t>
            </a:r>
            <a:endParaRPr lang="zh-TW" altLang="en-US" dirty="0"/>
          </a:p>
        </p:txBody>
      </p:sp>
      <p:cxnSp>
        <p:nvCxnSpPr>
          <p:cNvPr id="20" name="直線接點 19"/>
          <p:cNvCxnSpPr/>
          <p:nvPr/>
        </p:nvCxnSpPr>
        <p:spPr>
          <a:xfrm>
            <a:off x="4572000" y="3870216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/>
          <p:cNvCxnSpPr/>
          <p:nvPr/>
        </p:nvCxnSpPr>
        <p:spPr>
          <a:xfrm>
            <a:off x="4572000" y="4806320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/>
        </p:nvCxnSpPr>
        <p:spPr>
          <a:xfrm>
            <a:off x="4716016" y="3870216"/>
            <a:ext cx="0" cy="9361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33"/>
          <p:cNvSpPr txBox="1"/>
          <p:nvPr/>
        </p:nvSpPr>
        <p:spPr>
          <a:xfrm>
            <a:off x="7524328" y="1998008"/>
            <a:ext cx="129614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O(|V|+|E|)</a:t>
            </a:r>
            <a:endParaRPr lang="zh-TW" altLang="en-US" dirty="0"/>
          </a:p>
        </p:txBody>
      </p:sp>
      <p:cxnSp>
        <p:nvCxnSpPr>
          <p:cNvPr id="35" name="直線接點 34"/>
          <p:cNvCxnSpPr/>
          <p:nvPr/>
        </p:nvCxnSpPr>
        <p:spPr>
          <a:xfrm>
            <a:off x="7519137" y="2439348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/>
          <p:cNvCxnSpPr/>
          <p:nvPr/>
        </p:nvCxnSpPr>
        <p:spPr>
          <a:xfrm>
            <a:off x="7519137" y="3375452"/>
            <a:ext cx="1440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7663153" y="2439348"/>
            <a:ext cx="0" cy="9361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8071421" y="2727380"/>
            <a:ext cx="82105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O(|V|)</a:t>
            </a:r>
            <a:endParaRPr lang="zh-TW" altLang="en-US" dirty="0"/>
          </a:p>
        </p:txBody>
      </p:sp>
      <p:cxnSp>
        <p:nvCxnSpPr>
          <p:cNvPr id="39" name="直線單箭頭接點 38"/>
          <p:cNvCxnSpPr/>
          <p:nvPr/>
        </p:nvCxnSpPr>
        <p:spPr>
          <a:xfrm>
            <a:off x="7663153" y="2943404"/>
            <a:ext cx="36004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/>
          <p:cNvSpPr txBox="1"/>
          <p:nvPr/>
        </p:nvSpPr>
        <p:spPr>
          <a:xfrm>
            <a:off x="5278729" y="5742424"/>
            <a:ext cx="325371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2000" dirty="0" smtClean="0"/>
              <a:t>Time Complexity: O(|V|+|E|)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27324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9" grpId="0" animBg="1"/>
      <p:bldP spid="34" grpId="0" animBg="1"/>
      <p:bldP spid="38" grpId="0" animBg="1"/>
      <p:bldP spid="40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2080</TotalTime>
  <Words>1117</Words>
  <Application>Microsoft Office PowerPoint</Application>
  <PresentationFormat>如螢幕大小 (4:3)</PresentationFormat>
  <Paragraphs>561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6" baseType="lpstr">
      <vt:lpstr>cmsy10</vt:lpstr>
      <vt:lpstr>細明體</vt:lpstr>
      <vt:lpstr>新細明體</vt:lpstr>
      <vt:lpstr>Arial</vt:lpstr>
      <vt:lpstr>Calibri</vt:lpstr>
      <vt:lpstr>Calibri Light</vt:lpstr>
      <vt:lpstr>Symbol</vt:lpstr>
      <vt:lpstr>Times New Roman</vt:lpstr>
      <vt:lpstr>Wingdings</vt:lpstr>
      <vt:lpstr>Office 佈景主題</vt:lpstr>
      <vt:lpstr>Algorithms 2017  TA session #4</vt:lpstr>
      <vt:lpstr>Homework #9</vt:lpstr>
      <vt:lpstr>PowerPoint 簡報</vt:lpstr>
      <vt:lpstr>Problem 1.</vt:lpstr>
      <vt:lpstr>PowerPoint 簡報</vt:lpstr>
      <vt:lpstr>Problem 2</vt:lpstr>
      <vt:lpstr>Problem 2. (Cont.)</vt:lpstr>
      <vt:lpstr>PowerPoint 簡報</vt:lpstr>
      <vt:lpstr>PowerPoint 簡報</vt:lpstr>
      <vt:lpstr>PowerPoint 簡報</vt:lpstr>
      <vt:lpstr>PowerPoint 簡報</vt:lpstr>
      <vt:lpstr>PowerPoint 簡報</vt:lpstr>
      <vt:lpstr>Problem 4</vt:lpstr>
      <vt:lpstr>PowerPoint 簡報</vt:lpstr>
      <vt:lpstr>Problem 5. (cont.)</vt:lpstr>
      <vt:lpstr>PowerPoint 簡報</vt:lpstr>
    </vt:vector>
  </TitlesOfParts>
  <Company>SVVRL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 Homework Assignment #9</dc:title>
  <dc:creator>Aoihitomi</dc:creator>
  <cp:lastModifiedBy>Carlos</cp:lastModifiedBy>
  <cp:revision>59</cp:revision>
  <dcterms:created xsi:type="dcterms:W3CDTF">2015-06-13T19:51:24Z</dcterms:created>
  <dcterms:modified xsi:type="dcterms:W3CDTF">2017-06-05T04:26:37Z</dcterms:modified>
</cp:coreProperties>
</file>