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5" r:id="rId2"/>
    <p:sldId id="264" r:id="rId3"/>
    <p:sldId id="262" r:id="rId4"/>
    <p:sldId id="263" r:id="rId5"/>
    <p:sldId id="258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2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3B065-F248-46B3-AE57-064A1B5B1DCD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4CD94-7778-432E-B252-BB94855091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583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Log</a:t>
            </a:r>
            <a:r>
              <a:rPr lang="zh-TW" altLang="en-US" dirty="0" smtClean="0"/>
              <a:t>沒寫底是</a:t>
            </a:r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4CD94-7778-432E-B252-BB9485509120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211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74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498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267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021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138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144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1499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375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86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077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73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45167-526C-4BF2-AFCA-CDECE5E9DFA1}" type="datetimeFigureOut">
              <a:rPr lang="zh-TW" altLang="en-US" smtClean="0"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743F0-6CF1-43F7-999D-920004562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9553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HW#3 solution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By TA: </a:t>
            </a:r>
            <a:r>
              <a:rPr lang="en-US" altLang="zh-TW" dirty="0" err="1" smtClean="0"/>
              <a:t>Lai,Jui</a:t>
            </a:r>
            <a:r>
              <a:rPr lang="en-US" altLang="zh-TW" dirty="0" smtClean="0"/>
              <a:t>-Shun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21408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Problem 2(a)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b="0" i="1" dirty="0" smtClean="0">
                  <a:latin typeface="Cambria Math"/>
                  <a:ea typeface="Cambria Math" pitchFamily="18" charset="0"/>
                </a:endParaRPr>
              </a:p>
              <a:p>
                <a:r>
                  <a:rPr lang="en-US" altLang="zh-TW" dirty="0" smtClean="0">
                    <a:ea typeface="Cambria Math" pitchFamily="18" charset="0"/>
                  </a:rPr>
                  <a:t>      </a:t>
                </a: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en-US" altLang="zh-TW" i="1" dirty="0">
                            <a:latin typeface="Cambria Math"/>
                            <a:ea typeface="Cambria Math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TW" b="0" i="1" dirty="0" smtClean="0">
                            <a:latin typeface="Cambria Math"/>
                            <a:ea typeface="Cambria Math" pitchFamily="18" charset="0"/>
                          </a:rPr>
                          <m:t>                 </m:t>
                        </m:r>
                        <m:r>
                          <a:rPr lang="en-US" altLang="zh-TW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        </m:t>
                        </m:r>
                      </m:e>
                    </m:groupChr>
                    <m:sSup>
                      <m:sSupPr>
                        <m:ctrlPr>
                          <a:rPr lang="pt-BR" altLang="zh-TW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/>
                            <a:ea typeface="Cambria Math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zh-TW" b="0" i="1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b="0" i="1" smtClean="0"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TW" b="0" i="0" smtClean="0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altLang="zh-TW" b="0" i="1" smtClean="0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e>
                      <m:sup>
                        <m:func>
                          <m:funcPr>
                            <m:ctrlPr>
                              <a:rPr lang="en-US" altLang="zh-TW" b="0" i="1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func>
                      </m:sup>
                    </m:sSup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num>
                      <m:den>
                        <m:func>
                          <m:funcPr>
                            <m:ctrlPr>
                              <a:rPr lang="en-US" altLang="zh-TW" b="0" i="1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en-US" altLang="zh-TW" sz="3200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groupChrPr>
                      <m:e>
                        <m:r>
                          <a:rPr lang="en-US" altLang="zh-TW" sz="32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sz="32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sz="3200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func>
                        <m:r>
                          <a:rPr lang="en-US" altLang="zh-TW" sz="3200" b="0" i="1" smtClean="0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        </m:t>
                        </m:r>
                      </m:e>
                    </m:groupChr>
                    <m:sSup>
                      <m:sSupPr>
                        <m:ctrlPr>
                          <a:rPr lang="pt-BR" altLang="zh-TW" sz="3200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sz="3200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zh-TW" sz="3200" b="0" i="1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3200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altLang="zh-TW" sz="3200" b="0" i="1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sup>
                    </m:sSup>
                    <m:r>
                      <a:rPr lang="en-US" altLang="zh-TW" sz="3200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f>
                      <m:fPr>
                        <m:ctrlPr>
                          <a:rPr lang="en-US" altLang="zh-TW" sz="3200" b="0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altLang="zh-TW" sz="3200" i="1" dirty="0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3200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3200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US" altLang="zh-TW" sz="3200" b="0" i="1" smtClean="0">
                            <a:latin typeface="Cambria Math" pitchFamily="18" charset="0"/>
                            <a:ea typeface="Cambria Math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TW" sz="3200" b="0" i="1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TW" altLang="en-US" sz="3200" dirty="0" smtClean="0">
                    <a:latin typeface="Cambria Math" pitchFamily="18" charset="0"/>
                  </a:rPr>
                  <a:t> </a:t>
                </a:r>
                <a:r>
                  <a:rPr lang="en-US" altLang="zh-TW" sz="3200" dirty="0" smtClean="0">
                    <a:latin typeface="Cambria Math" pitchFamily="18" charset="0"/>
                    <a:ea typeface="Cambria Math" pitchFamily="18" charset="0"/>
                  </a:rPr>
                  <a:t>, </a:t>
                </a: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en-US" altLang="zh-TW" sz="3200" i="1" smtClean="0">
                            <a:latin typeface="Cambria Math"/>
                            <a:ea typeface="Cambria Math" pitchFamily="18" charset="0"/>
                          </a:rPr>
                        </m:ctrlPr>
                      </m:groupChrPr>
                      <m:e>
                        <m:r>
                          <a:rPr lang="en-US" altLang="zh-TW" sz="32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sz="32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≥1            </m:t>
                        </m:r>
                        <m:r>
                          <a:rPr lang="en-US" altLang="zh-TW" sz="3200" b="0" i="1" smtClean="0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     </m:t>
                        </m:r>
                      </m:e>
                    </m:groupChr>
                  </m:oMath>
                </a14:m>
                <a:r>
                  <a:rPr lang="en-US" altLang="zh-TW" sz="3200" b="0" dirty="0" smtClean="0">
                    <a:latin typeface="Cambria Math" pitchFamily="18" charset="0"/>
                    <a:ea typeface="Cambria Math" pitchFamily="18" charset="0"/>
                  </a:rPr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sz="3200" i="1">
                            <a:latin typeface="Cambria Math"/>
                            <a:ea typeface="Cambria Math" pitchFamily="18" charset="0"/>
                          </a:rPr>
                        </m:ctrlPr>
                      </m:funcPr>
                      <m:fName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US" altLang="zh-TW" sz="3200">
                            <a:latin typeface="Cambria Math" pitchFamily="18" charset="0"/>
                            <a:ea typeface="Cambria Math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≥</m:t>
                        </m:r>
                      </m:e>
                    </m:func>
                    <m:r>
                      <a:rPr lang="en-US" altLang="zh-TW" sz="3200" i="1">
                        <a:latin typeface="Cambria Math" pitchFamily="18" charset="0"/>
                        <a:ea typeface="Cambria Math" pitchFamily="18" charset="0"/>
                      </a:rPr>
                      <m:t>𝑥</m:t>
                    </m:r>
                    <m:r>
                      <a:rPr lang="en-US" altLang="zh-TW" sz="3200" i="1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func>
                      <m:funcPr>
                        <m:ctrlPr>
                          <a:rPr lang="en-US" altLang="zh-TW" sz="32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3200">
                            <a:solidFill>
                              <a:schemeClr val="tx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3200" b="0" i="1" smtClean="0">
                            <a:solidFill>
                              <a:schemeClr val="tx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𝑐</m:t>
                        </m:r>
                      </m:e>
                    </m:func>
                    <m:r>
                      <a:rPr lang="en-US" altLang="zh-TW" sz="3200" b="0" i="1" smtClean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  <m:func>
                      <m:funcPr>
                        <m:ctrlPr>
                          <a:rPr lang="en-US" altLang="zh-TW" sz="3200" i="1">
                            <a:latin typeface="Cambria Math"/>
                            <a:ea typeface="Cambria Math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3200">
                            <a:latin typeface="Cambria Math" pitchFamily="18" charset="0"/>
                            <a:ea typeface="Cambria Math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3200" b="0" i="1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altLang="zh-TW" sz="3200" dirty="0">
                    <a:latin typeface="Cambria Math" pitchFamily="18" charset="0"/>
                    <a:ea typeface="Cambria Math" pitchFamily="18" charset="0"/>
                  </a:rPr>
                  <a:t> </a:t>
                </a:r>
                <a:r>
                  <a:rPr lang="en-US" altLang="zh-TW" sz="320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:endParaRPr lang="en-US" altLang="zh-TW" sz="3200" b="0" dirty="0" smtClean="0">
                  <a:solidFill>
                    <a:srgbClr val="0070C0"/>
                  </a:solidFill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en-US" altLang="zh-TW" sz="3200" i="1" smtClean="0">
                            <a:latin typeface="Cambria Math"/>
                            <a:ea typeface="Cambria Math" pitchFamily="18" charset="0"/>
                          </a:rPr>
                        </m:ctrlPr>
                      </m:groupChrPr>
                      <m:e>
                        <m:func>
                          <m:funcPr>
                            <m:ctrlP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sz="3200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  <m: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≥1,</m:t>
                            </m:r>
                            <m: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𝑐</m:t>
                            </m:r>
                            <m: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=1</m:t>
                            </m:r>
                          </m:e>
                        </m:func>
                      </m:e>
                    </m:groupChr>
                  </m:oMath>
                </a14:m>
                <a:r>
                  <a:rPr lang="en-US" altLang="zh-TW" sz="3200" dirty="0" smtClean="0">
                    <a:latin typeface="Cambria Math" pitchFamily="18" charset="0"/>
                    <a:ea typeface="Cambria Math" pitchFamily="18" charset="0"/>
                  </a:rPr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sz="3200" i="1">
                            <a:latin typeface="Cambria Math"/>
                            <a:ea typeface="Cambria Math" pitchFamily="18" charset="0"/>
                          </a:rPr>
                        </m:ctrlPr>
                      </m:funcPr>
                      <m:fName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US" altLang="zh-TW" sz="3200">
                            <a:latin typeface="Cambria Math" pitchFamily="18" charset="0"/>
                            <a:ea typeface="Cambria Math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≥</m:t>
                        </m:r>
                      </m:e>
                    </m:func>
                    <m:r>
                      <a:rPr lang="en-US" altLang="zh-TW" sz="3200" b="0" i="1" smtClean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</a:rPr>
                      <m:t>𝑥</m:t>
                    </m:r>
                    <m:r>
                      <a:rPr lang="en-US" altLang="zh-TW" sz="3200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sz="3200" i="1">
                        <a:latin typeface="Cambria Math" pitchFamily="18" charset="0"/>
                        <a:ea typeface="Cambria Math" pitchFamily="18" charset="0"/>
                      </a:rPr>
                      <m:t>𝑥</m:t>
                    </m:r>
                    <m:r>
                      <a:rPr lang="en-US" altLang="zh-TW" sz="3200" i="1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func>
                      <m:funcPr>
                        <m:ctrlPr>
                          <a:rPr lang="en-US" altLang="zh-TW" sz="3200" i="1">
                            <a:latin typeface="Cambria Math"/>
                            <a:ea typeface="Cambria Math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3200">
                            <a:latin typeface="Cambria Math" pitchFamily="18" charset="0"/>
                            <a:ea typeface="Cambria Math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𝑐</m:t>
                        </m:r>
                      </m:e>
                    </m:func>
                    <m:r>
                      <a:rPr lang="en-US" altLang="zh-TW" sz="3200" i="1"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  <m:func>
                      <m:funcPr>
                        <m:ctrlPr>
                          <a:rPr lang="en-US" altLang="zh-TW" sz="3200" i="1" smtClean="0">
                            <a:latin typeface="Cambria Math"/>
                            <a:ea typeface="Cambria Math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3200">
                            <a:latin typeface="Cambria Math" pitchFamily="18" charset="0"/>
                            <a:ea typeface="Cambria Math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sz="3200" i="1" smtClean="0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 </m:t>
                        </m:r>
                      </m:e>
                    </m:func>
                  </m:oMath>
                </a14:m>
                <a:endParaRPr lang="en-US" altLang="zh-TW" sz="3200" b="0" i="1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=1,</m:t>
                    </m:r>
                  </m:oMath>
                </a14:m>
                <a:r>
                  <a:rPr lang="en-US" altLang="zh-TW" i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𝑛</m:t>
                    </m:r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sSup>
                      <m:sSupPr>
                        <m:ctrlPr>
                          <a:rPr lang="pt-BR" altLang="zh-TW" i="1" dirty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,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b="0" i="1" smtClean="0">
                        <a:latin typeface="Cambria Math" pitchFamily="18" charset="0"/>
                        <a:ea typeface="Cambria Math" pitchFamily="18" charset="0"/>
                      </a:rPr>
                      <m:t>Ω</m:t>
                    </m:r>
                    <m:d>
                      <m:dPr>
                        <m:ctrlPr>
                          <a:rPr lang="el-GR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altLang="zh-TW" b="0" i="1" dirty="0" smtClean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416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Problem 2(b)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b="0" i="1" dirty="0" smtClean="0">
                  <a:latin typeface="Cambria Math"/>
                  <a:ea typeface="Cambria Math" pitchFamily="18" charset="0"/>
                </a:endParaRPr>
              </a:p>
              <a:p>
                <a:r>
                  <a:rPr lang="pt-BR" altLang="zh-TW" dirty="0" smtClean="0">
                    <a:ea typeface="Cambria Math" pitchFamily="18" charset="0"/>
                  </a:rPr>
                  <a:t>      </a:t>
                </a: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pt-BR" altLang="zh-TW" i="1" dirty="0">
                            <a:latin typeface="Cambria Math"/>
                            <a:ea typeface="Cambria Math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TW" b="0" i="1" dirty="0" smtClean="0">
                            <a:latin typeface="Cambria Math"/>
                            <a:ea typeface="Cambria Math" pitchFamily="18" charset="0"/>
                          </a:rPr>
                          <m:t>                 </m:t>
                        </m:r>
                      </m:e>
                    </m:groupChr>
                    <m:sSup>
                      <m:sSupPr>
                        <m:ctrlPr>
                          <a:rPr lang="pt-BR" altLang="zh-TW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/>
                            <a:ea typeface="Cambria Math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  <m:sup>
                        <m:f>
                          <m:fPr>
                            <m:ctrlPr>
                              <a:rPr lang="en-US" altLang="zh-TW" b="0" i="1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  <m:sSup>
                      <m:sSupPr>
                        <m:ctrlPr>
                          <a:rPr lang="pt-BR" altLang="zh-TW" i="1" dirty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>
                                <a:latin typeface="Cambria Math"/>
                                <a:ea typeface="Cambria Math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altLang="zh-TW" i="1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pt-BR" altLang="zh-TW" sz="3200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groupChrPr>
                      <m:e>
                        <m:r>
                          <a:rPr lang="en-US" altLang="zh-TW" sz="32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sz="32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sz="3200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sz="3200" i="1">
                                <a:solidFill>
                                  <a:srgbClr val="0070C0"/>
                                </a:solidFill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func>
                      </m:e>
                    </m:groupChr>
                    <m:sSup>
                      <m:sSupPr>
                        <m:ctrlPr>
                          <a:rPr lang="pt-BR" altLang="zh-TW" sz="3200" i="1" dirty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sz="3200" b="0" i="1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en-US" altLang="zh-TW" sz="3200" i="1">
                                <a:latin typeface="Cambria Math"/>
                                <a:ea typeface="Cambria Math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3200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altLang="zh-TW" sz="3200" i="1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altLang="zh-TW" sz="3200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sz="3200" i="1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  <m:sSup>
                      <m:sSupPr>
                        <m:ctrlPr>
                          <a:rPr lang="pt-BR" altLang="zh-TW" sz="3200" i="1" dirty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sz="3200" b="0" i="1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sz="3200" dirty="0" smtClean="0">
                    <a:latin typeface="Cambria Math" pitchFamily="18" charset="0"/>
                    <a:ea typeface="Cambria Math" pitchFamily="18" charset="0"/>
                  </a:rPr>
                  <a:t>, </a:t>
                </a: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⇐"/>
                        <m:vertJc m:val="bot"/>
                        <m:ctrlPr>
                          <a:rPr lang="en-US" altLang="zh-TW" sz="3200" i="1" smtClean="0">
                            <a:latin typeface="Cambria Math"/>
                            <a:ea typeface="Cambria Math" pitchFamily="18" charset="0"/>
                          </a:rPr>
                        </m:ctrlPr>
                      </m:groupChrPr>
                      <m:e>
                        <m:r>
                          <a:rPr lang="en-US" altLang="zh-TW" sz="32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sz="3200" i="1">
                            <a:solidFill>
                              <a:srgbClr val="0070C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≥1         </m:t>
                        </m:r>
                      </m:e>
                    </m:groupChr>
                  </m:oMath>
                </a14:m>
                <a:r>
                  <a:rPr lang="en-US" altLang="zh-TW" sz="3200" dirty="0" smtClean="0">
                    <a:latin typeface="Cambria Math" pitchFamily="18" charset="0"/>
                    <a:ea typeface="Cambria Math" pitchFamily="18" charset="0"/>
                  </a:rPr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sz="3200" i="1">
                            <a:latin typeface="Cambria Math"/>
                            <a:ea typeface="Cambria Math" pitchFamily="18" charset="0"/>
                          </a:rPr>
                        </m:ctrlPr>
                      </m:funcPr>
                      <m:fName>
                        <m:f>
                          <m:fPr>
                            <m:ctrlPr>
                              <a:rPr lang="en-US" altLang="zh-TW" sz="3200" i="1">
                                <a:latin typeface="Cambria Math"/>
                                <a:ea typeface="Cambria Math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3200" i="1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altLang="zh-TW" sz="3200" i="1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den>
                        </m:f>
                      </m:fName>
                      <m:e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≥</m:t>
                        </m:r>
                      </m:e>
                    </m:func>
                    <m:func>
                      <m:funcPr>
                        <m:ctrlPr>
                          <a:rPr lang="en-US" altLang="zh-TW" sz="3200" i="1">
                            <a:latin typeface="Cambria Math"/>
                            <a:ea typeface="Cambria Math" pitchFamily="18" charset="0"/>
                          </a:rPr>
                        </m:ctrlPr>
                      </m:funcPr>
                      <m:fName>
                        <m:r>
                          <a:rPr lang="en-US" altLang="zh-TW" sz="3200" b="0" i="1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altLang="zh-TW" sz="3200">
                            <a:latin typeface="Cambria Math" pitchFamily="18" charset="0"/>
                            <a:ea typeface="Cambria Math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3200" b="0" i="1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</m:func>
                    <m:r>
                      <a:rPr lang="en-US" altLang="zh-TW" sz="3200" i="1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func>
                      <m:funcPr>
                        <m:ctrlPr>
                          <a:rPr lang="en-US" altLang="zh-TW" sz="3200" i="1">
                            <a:latin typeface="Cambria Math"/>
                            <a:ea typeface="Cambria Math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3200">
                            <a:latin typeface="Cambria Math" pitchFamily="18" charset="0"/>
                            <a:ea typeface="Cambria Math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3200" i="1">
                            <a:latin typeface="Cambria Math" pitchFamily="18" charset="0"/>
                            <a:ea typeface="Cambria Math" pitchFamily="18" charset="0"/>
                          </a:rPr>
                          <m:t>𝑐</m:t>
                        </m:r>
                      </m:e>
                    </m:func>
                  </m:oMath>
                </a14:m>
                <a:r>
                  <a:rPr lang="en-US" altLang="zh-TW" sz="3200" dirty="0">
                    <a:latin typeface="Cambria Math" pitchFamily="18" charset="0"/>
                    <a:ea typeface="Cambria Math" pitchFamily="18" charset="0"/>
                  </a:rPr>
                  <a:t> </a:t>
                </a:r>
                <a:endParaRPr lang="en-US" altLang="zh-TW" sz="32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=1,</m:t>
                    </m:r>
                  </m:oMath>
                </a14:m>
                <a:r>
                  <a:rPr lang="en-US" altLang="zh-TW" i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𝑛</m:t>
                    </m:r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sSup>
                      <m:sSupPr>
                        <m:ctrlPr>
                          <a:rPr lang="pt-BR" altLang="zh-TW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,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𝑐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b="0" i="1" smtClean="0">
                        <a:latin typeface="Cambria Math" pitchFamily="18" charset="0"/>
                        <a:ea typeface="Cambria Math" pitchFamily="18" charset="0"/>
                      </a:rPr>
                      <m:t>Ω</m:t>
                    </m:r>
                    <m:d>
                      <m:dPr>
                        <m:ctrlPr>
                          <a:rPr lang="el-GR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altLang="zh-TW" b="0" i="1" dirty="0" smtClean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08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Problem 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TW" i="1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0</m:t>
                    </m:r>
                  </m:oMath>
                </a14:m>
                <a:endParaRPr lang="en-US" altLang="zh-TW" i="1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box>
                          <m:boxPr>
                            <m:ctrlPr>
                              <a:rPr lang="en-US" altLang="zh-TW" b="0" i="1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boxPr>
                          <m:e>
                            <m:r>
                              <a:rPr lang="en-US" altLang="zh-TW" b="0" i="1" smtClean="0">
                                <a:latin typeface="Cambria Math" pitchFamily="18" charset="0"/>
                                <a:ea typeface="Cambria Math" pitchFamily="18" charset="0"/>
                              </a:rPr>
                              <m:t>+</m:t>
                            </m:r>
                          </m:e>
                        </m:box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sub>
                    </m:sSub>
                    <m:r>
                      <a:rPr lang="pt-BR" altLang="zh-TW" i="1" dirty="0" smtClean="0">
                        <a:latin typeface="Cambria Math" pitchFamily="18" charset="0"/>
                        <a:ea typeface="Cambria Math" pitchFamily="18" charset="0"/>
                      </a:rPr>
                      <m:t>𝑥</m:t>
                    </m:r>
                    <m:r>
                      <a:rPr lang="pt-BR" altLang="zh-TW" i="1" dirty="0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pt-BR" altLang="zh-TW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pt-BR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pt-BR" altLang="zh-TW" i="1" dirty="0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pt-BR" altLang="zh-TW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pt-BR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…</m:t>
                    </m:r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                  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box>
                          <m:boxPr>
                            <m:ctrlPr>
                              <a:rPr lang="en-US" altLang="zh-TW" i="1">
                                <a:latin typeface="Cambria Math"/>
                                <a:ea typeface="Cambria Math" pitchFamily="18" charset="0"/>
                              </a:rPr>
                            </m:ctrlPr>
                          </m:boxPr>
                          <m:e>
                            <m:r>
                              <a:rPr lang="en-US" altLang="zh-TW" i="1">
                                <a:latin typeface="Cambria Math" pitchFamily="18" charset="0"/>
                                <a:ea typeface="Cambria Math" pitchFamily="18" charset="0"/>
                              </a:rPr>
                              <m:t>+</m:t>
                            </m:r>
                          </m:e>
                        </m:box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   </m:t>
                        </m:r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sub>
                    </m:sSub>
                    <m:r>
                      <a:rPr lang="pt-BR" altLang="zh-TW" i="1" dirty="0">
                        <a:latin typeface="Cambria Math" pitchFamily="18" charset="0"/>
                        <a:ea typeface="Cambria Math" pitchFamily="18" charset="0"/>
                      </a:rPr>
                      <m:t>𝑥</m:t>
                    </m:r>
                    <m:r>
                      <a:rPr lang="pt-BR" altLang="zh-TW" i="1" dirty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pt-BR" altLang="zh-TW" i="1" dirty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pt-BR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pt-BR" altLang="zh-TW" i="1" dirty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pt-BR" altLang="zh-TW" i="1" dirty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pt-BR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i="1">
                        <a:latin typeface="Cambria Math" pitchFamily="18" charset="0"/>
                        <a:ea typeface="Cambria Math" pitchFamily="18" charset="0"/>
                      </a:rPr>
                      <m:t>…</m:t>
                    </m:r>
                  </m:oMath>
                </a14:m>
                <a:endParaRPr lang="en-US" altLang="zh-TW" dirty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 pitchFamily="18" charset="0"/>
                          <a:ea typeface="Cambria Math" pitchFamily="18" charset="0"/>
                        </a:rPr>
                        <m:t>                 3</m:t>
                      </m:r>
                      <m:r>
                        <a:rPr lang="en-US" altLang="zh-TW" b="0" i="1" smtClean="0">
                          <a:latin typeface="Cambria Math" pitchFamily="18" charset="0"/>
                          <a:ea typeface="Cambria Math" pitchFamily="18" charset="0"/>
                        </a:rPr>
                        <m:t>𝑥</m:t>
                      </m:r>
                      <m:r>
                        <m:rPr>
                          <m:sty m:val="p"/>
                        </m:rPr>
                        <a:rPr lang="el-GR" altLang="zh-TW" i="1">
                          <a:latin typeface="Cambria Math" pitchFamily="18" charset="0"/>
                          <a:ea typeface="Cambria Math" pitchFamily="18" charset="0"/>
                        </a:rPr>
                        <m:t>Ϝ</m:t>
                      </m:r>
                      <m:d>
                        <m:dPr>
                          <m:ctrlPr>
                            <a:rPr lang="en-US" altLang="zh-TW" i="1">
                              <a:latin typeface="Cambria Math"/>
                              <a:ea typeface="Cambria Math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i="1">
                          <a:latin typeface="Cambria Math" pitchFamily="18" charset="0"/>
                          <a:ea typeface="Cambria Math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  <a:ea typeface="Cambria Math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itchFamily="18" charset="0"/>
                              <a:ea typeface="Cambria Math" pitchFamily="18" charset="0"/>
                            </a:rPr>
                            <m:t>0+3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b="0" i="1" smtClean="0">
                          <a:latin typeface="Cambria Math" pitchFamily="18" charset="0"/>
                          <a:ea typeface="Cambria Math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  <a:ea typeface="Cambria Math" pitchFamily="18" charset="0"/>
                            </a:rPr>
                          </m:ctrlPr>
                        </m:sSubPr>
                        <m:e>
                          <m:box>
                            <m:boxPr>
                              <m:ctrlPr>
                                <a:rPr lang="en-US" altLang="zh-TW" i="1">
                                  <a:latin typeface="Cambria Math"/>
                                  <a:ea typeface="Cambria Math" pitchFamily="18" charset="0"/>
                                </a:rPr>
                              </m:ctrlPr>
                            </m:boxPr>
                            <m:e>
                              <m:r>
                                <a:rPr lang="en-US" altLang="zh-TW" i="1">
                                  <a:latin typeface="Cambria Math" pitchFamily="18" charset="0"/>
                                  <a:ea typeface="Cambria Math" pitchFamily="18" charset="0"/>
                                </a:rPr>
                                <m:t>+</m:t>
                              </m:r>
                            </m:e>
                          </m:box>
                          <m:r>
                            <a:rPr lang="en-US" altLang="zh-TW" b="0" i="1" smtClean="0">
                              <a:latin typeface="Cambria Math" pitchFamily="18" charset="0"/>
                              <a:ea typeface="Cambria Math" pitchFamily="18" charset="0"/>
                            </a:rPr>
                            <m:t>3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pt-BR" altLang="zh-TW" i="1" dirty="0">
                              <a:latin typeface="Cambria Math"/>
                              <a:ea typeface="Cambria Math" pitchFamily="18" charset="0"/>
                            </a:rPr>
                          </m:ctrlPr>
                        </m:sSupPr>
                        <m:e>
                          <m:r>
                            <a:rPr lang="pt-BR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altLang="zh-TW" i="1" dirty="0">
                          <a:latin typeface="Cambria Math" pitchFamily="18" charset="0"/>
                          <a:ea typeface="Cambria Math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  <a:ea typeface="Cambria Math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itchFamily="18" charset="0"/>
                              <a:ea typeface="Cambria Math" pitchFamily="18" charset="0"/>
                            </a:rPr>
                            <m:t>3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pt-BR" altLang="zh-TW" i="1" dirty="0">
                              <a:latin typeface="Cambria Math"/>
                              <a:ea typeface="Cambria Math" pitchFamily="18" charset="0"/>
                            </a:rPr>
                          </m:ctrlPr>
                        </m:sSupPr>
                        <m:e>
                          <m:r>
                            <a:rPr lang="pt-BR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itchFamily="18" charset="0"/>
                              <a:ea typeface="Cambria Math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zh-TW" i="1">
                          <a:latin typeface="Cambria Math" pitchFamily="18" charset="0"/>
                          <a:ea typeface="Cambria Math" pitchFamily="18" charset="0"/>
                        </a:rPr>
                        <m:t>…</m:t>
                      </m:r>
                    </m:oMath>
                  </m:oMathPara>
                </a14:m>
                <a:endParaRPr lang="en-US" altLang="zh-TW" dirty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 pitchFamily="18" charset="0"/>
                          <a:ea typeface="Cambria Math" pitchFamily="18" charset="0"/>
                        </a:rPr>
                        <m:t>             2</m:t>
                      </m:r>
                      <m:sSup>
                        <m:sSupPr>
                          <m:ctrlPr>
                            <a:rPr lang="pt-BR" altLang="zh-TW" i="1" dirty="0">
                              <a:latin typeface="Cambria Math"/>
                              <a:ea typeface="Cambria Math" pitchFamily="18" charset="0"/>
                            </a:rPr>
                          </m:ctrlPr>
                        </m:sSupPr>
                        <m:e>
                          <m:r>
                            <a:rPr lang="pt-BR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altLang="zh-TW" i="1">
                          <a:latin typeface="Cambria Math" pitchFamily="18" charset="0"/>
                          <a:ea typeface="Cambria Math" pitchFamily="18" charset="0"/>
                        </a:rPr>
                        <m:t>Ϝ</m:t>
                      </m:r>
                      <m:d>
                        <m:dPr>
                          <m:ctrlPr>
                            <a:rPr lang="en-US" altLang="zh-TW" i="1">
                              <a:latin typeface="Cambria Math"/>
                              <a:ea typeface="Cambria Math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i="1">
                          <a:latin typeface="Cambria Math" pitchFamily="18" charset="0"/>
                          <a:ea typeface="Cambria Math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  <a:ea typeface="Cambria Math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itchFamily="18" charset="0"/>
                              <a:ea typeface="Cambria Math" pitchFamily="18" charset="0"/>
                            </a:rPr>
                            <m:t>0+   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0</m:t>
                          </m:r>
                          <m:r>
                            <a:rPr lang="en-US" altLang="zh-TW" b="0" i="1" smtClean="0">
                              <a:latin typeface="Cambria Math" pitchFamily="18" charset="0"/>
                              <a:ea typeface="Cambria Math" pitchFamily="18" charset="0"/>
                            </a:rPr>
                            <m:t>  +2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pt-BR" altLang="zh-TW" i="1" dirty="0">
                              <a:latin typeface="Cambria Math"/>
                              <a:ea typeface="Cambria Math" pitchFamily="18" charset="0"/>
                            </a:rPr>
                          </m:ctrlPr>
                        </m:sSupPr>
                        <m:e>
                          <m:r>
                            <a:rPr lang="pt-BR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altLang="zh-TW" i="1" smtClean="0">
                              <a:latin typeface="Cambria Math"/>
                              <a:ea typeface="Cambria Math" pitchFamily="18" charset="0"/>
                            </a:rPr>
                          </m:ctrlPr>
                        </m:sSubPr>
                        <m:e>
                          <m:box>
                            <m:boxPr>
                              <m:ctrlPr>
                                <a:rPr lang="en-US" altLang="zh-TW" i="1">
                                  <a:latin typeface="Cambria Math"/>
                                  <a:ea typeface="Cambria Math" pitchFamily="18" charset="0"/>
                                </a:rPr>
                              </m:ctrlPr>
                            </m:boxPr>
                            <m:e>
                              <m:r>
                                <a:rPr lang="en-US" altLang="zh-TW" i="1">
                                  <a:latin typeface="Cambria Math" pitchFamily="18" charset="0"/>
                                  <a:ea typeface="Cambria Math" pitchFamily="18" charset="0"/>
                                </a:rPr>
                                <m:t>+</m:t>
                              </m:r>
                            </m:e>
                          </m:box>
                          <m:r>
                            <a:rPr lang="en-US" altLang="zh-TW" b="0" i="1" smtClean="0">
                              <a:latin typeface="Cambria Math" pitchFamily="18" charset="0"/>
                              <a:ea typeface="Cambria Math" pitchFamily="18" charset="0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i="1">
                              <a:latin typeface="Cambria Math" pitchFamily="18" charset="0"/>
                              <a:ea typeface="Cambria Math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pt-BR" altLang="zh-TW" i="1" dirty="0">
                              <a:latin typeface="Cambria Math"/>
                              <a:ea typeface="Cambria Math" pitchFamily="18" charset="0"/>
                            </a:rPr>
                          </m:ctrlPr>
                        </m:sSupPr>
                        <m:e>
                          <m:r>
                            <a:rPr lang="pt-BR" altLang="zh-TW" i="1" dirty="0">
                              <a:latin typeface="Cambria Math" pitchFamily="18" charset="0"/>
                              <a:ea typeface="Cambria Math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itchFamily="18" charset="0"/>
                              <a:ea typeface="Cambria Math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zh-TW" i="1">
                          <a:latin typeface="Cambria Math" pitchFamily="18" charset="0"/>
                          <a:ea typeface="Cambria Math" pitchFamily="18" charset="0"/>
                        </a:rPr>
                        <m:t>…</m:t>
                      </m:r>
                    </m:oMath>
                  </m:oMathPara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sz="2000" i="1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  <m:r>
                      <a:rPr lang="en-US" altLang="zh-TW" sz="2000" i="1">
                        <a:latin typeface="Cambria Math" pitchFamily="18" charset="0"/>
                        <a:ea typeface="Cambria Math" pitchFamily="18" charset="0"/>
                      </a:rPr>
                      <m:t>3</m:t>
                    </m:r>
                    <m:r>
                      <a:rPr lang="en-US" altLang="zh-TW" sz="2000" i="1">
                        <a:latin typeface="Cambria Math" pitchFamily="18" charset="0"/>
                        <a:ea typeface="Cambria Math" pitchFamily="18" charset="0"/>
                      </a:rPr>
                      <m:t>𝑥</m:t>
                    </m:r>
                    <m:r>
                      <m:rPr>
                        <m:sty m:val="p"/>
                      </m:rPr>
                      <a:rPr lang="el-GR" altLang="zh-TW" sz="2000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sz="2000" i="1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r>
                      <a:rPr lang="en-US" altLang="zh-TW" sz="2000" i="1" dirty="0">
                        <a:latin typeface="Cambria Math" pitchFamily="18" charset="0"/>
                        <a:ea typeface="Cambria Math" pitchFamily="18" charset="0"/>
                      </a:rPr>
                      <m:t>2</m:t>
                    </m:r>
                    <m:sSup>
                      <m:sSupPr>
                        <m:ctrlPr>
                          <a:rPr lang="pt-BR" altLang="zh-TW" sz="2000" i="1" dirty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pt-BR" altLang="zh-TW" sz="2000" i="1" dirty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sz="2000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l-GR" altLang="zh-TW" sz="2000" i="1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sz="2000" i="1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  =                        2</m:t>
                    </m:r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𝑥</m:t>
                    </m:r>
                    <m:r>
                      <a:rPr lang="en-US" altLang="zh-TW" sz="2000" b="0" i="1" smtClean="0">
                        <a:latin typeface="Cambria Math" pitchFamily="18" charset="0"/>
                        <a:ea typeface="Cambria Math" pitchFamily="18" charset="0"/>
                      </a:rPr>
                      <m:t>−          2</m:t>
                    </m:r>
                    <m:sSup>
                      <m:sSupPr>
                        <m:ctrlPr>
                          <a:rPr lang="pt-BR" altLang="zh-TW" sz="2000" i="1" dirty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pt-BR" altLang="zh-TW" sz="2000" i="1" dirty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sz="2000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sz="2400" dirty="0" smtClean="0">
                    <a:latin typeface="Cambria Math" pitchFamily="18" charset="0"/>
                    <a:ea typeface="Cambria Math" pitchFamily="18" charset="0"/>
                  </a:rPr>
                  <a:t>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3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altLang="zh-TW" b="0" dirty="0" smtClean="0">
                        <a:latin typeface="Cambria Math" pitchFamily="18" charset="0"/>
                        <a:ea typeface="Cambria Math" pitchFamily="18" charset="0"/>
                      </a:rPr>
                      <m:t>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itchFamily="18" charset="0"/>
                        <a:ea typeface="Cambria Math" pitchFamily="18" charset="0"/>
                      </a:rPr>
                      <m:t>n</m:t>
                    </m:r>
                    <m:r>
                      <a:rPr lang="en-US" altLang="zh-TW" i="1" dirty="0" smtClean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3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f>
                      <m:fPr>
                        <m:ctrlPr>
                          <a:rPr lang="el-GR" altLang="zh-TW" i="1">
                            <a:latin typeface="Cambria Math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  <m:r>
                          <a:rPr lang="pt-BR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−2</m:t>
                        </m:r>
                        <m:sSup>
                          <m:sSupPr>
                            <m:ctrlPr>
                              <a:rPr lang="pt-BR" altLang="zh-TW" i="1" dirty="0">
                                <a:latin typeface="Cambria Math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pt-BR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pt-BR" altLang="zh-TW" i="1" dirty="0">
                                <a:latin typeface="Cambria Math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pt-BR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−3</m:t>
                        </m:r>
                        <m:r>
                          <a:rPr lang="pt-BR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i="1" dirty="0">
                            <a:latin typeface="Cambria Math" pitchFamily="18" charset="0"/>
                            <a:ea typeface="Cambria Math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zh-TW" altLang="en-US" dirty="0">
                  <a:latin typeface="Cambria Math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0796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HW#3 Problem 4 (cont</a:t>
            </a:r>
            <a:r>
              <a:rPr lang="en-US" altLang="zh-TW" dirty="0"/>
              <a:t>.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f>
                      <m:fPr>
                        <m:ctrlPr>
                          <a:rPr lang="el-GR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  <m:r>
                          <a:rPr lang="pt-BR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−2</m:t>
                        </m:r>
                        <m:sSup>
                          <m:sSupPr>
                            <m:ctrlPr>
                              <a:rPr lang="pt-BR" altLang="zh-TW" i="1" dirty="0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pt-BR" altLang="zh-TW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pt-BR" altLang="zh-TW" i="1" dirty="0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pt-BR" altLang="zh-TW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−3</m:t>
                        </m:r>
                        <m:r>
                          <a:rPr lang="pt-BR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+1</m:t>
                        </m:r>
                      </m:den>
                    </m:f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f>
                      <m:fPr>
                        <m:ctrlPr>
                          <a:rPr lang="el-GR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  <m:r>
                          <a:rPr lang="pt-BR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−2</m:t>
                        </m:r>
                        <m:sSup>
                          <m:sSupPr>
                            <m:ctrlPr>
                              <a:rPr lang="pt-BR" altLang="zh-TW" i="1" dirty="0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pt-BR" altLang="zh-TW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pt-BR" altLang="zh-TW" i="1" dirty="0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1−2</m:t>
                            </m:r>
                            <m:r>
                              <a:rPr lang="pt-BR" altLang="zh-TW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</m:d>
                        <m:d>
                          <m:dPr>
                            <m:ctrlPr>
                              <a:rPr lang="pt-BR" altLang="zh-TW" i="1" dirty="0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1−</m:t>
                            </m:r>
                            <m:r>
                              <a:rPr lang="pt-BR" altLang="zh-TW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f>
                      <m:fPr>
                        <m:ctrlPr>
                          <a:rPr lang="el-GR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1−2</m:t>
                        </m:r>
                        <m:r>
                          <a:rPr lang="pt-BR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  <m:f>
                      <m:fPr>
                        <m:ctrlPr>
                          <a:rPr lang="el-GR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1−0</m:t>
                        </m:r>
                        <m:r>
                          <a:rPr lang="pt-BR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l-GR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1−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𝑎𝑥</m:t>
                        </m:r>
                      </m:den>
                    </m:f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1+</m:t>
                    </m:r>
                  </m:oMath>
                </a14:m>
                <a:r>
                  <a:rPr lang="en-US" altLang="zh-TW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𝑎</m:t>
                    </m:r>
                    <m:r>
                      <a:rPr lang="pt-BR" altLang="zh-TW" i="1" dirty="0" smtClean="0">
                        <a:latin typeface="Cambria Math" pitchFamily="18" charset="0"/>
                        <a:ea typeface="Cambria Math" pitchFamily="18" charset="0"/>
                      </a:rPr>
                      <m:t>𝑥</m:t>
                    </m:r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+</m:t>
                    </m:r>
                    <m:sSup>
                      <m:sSupPr>
                        <m:ctrlPr>
                          <a:rPr lang="pt-BR" altLang="zh-TW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pt-BR" altLang="zh-TW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pt-BR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…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smtClean="0">
                        <a:latin typeface="Cambria Math" pitchFamily="18" charset="0"/>
                        <a:ea typeface="Cambria Math" pitchFamily="18" charset="0"/>
                      </a:rPr>
                      <m:t>Ϝ</m:t>
                    </m:r>
                    <m:d>
                      <m:dPr>
                        <m:ctrlPr>
                          <a:rPr lang="en-US" altLang="zh-TW" i="1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1+2</m:t>
                        </m:r>
                        <m:r>
                          <a:rPr lang="pt-BR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pt-BR" altLang="zh-TW" i="1" dirty="0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pt-BR" altLang="zh-TW" i="1" dirty="0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pt-BR" altLang="zh-TW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altLang="zh-TW" dirty="0" smtClean="0">
                            <a:latin typeface="Cambria Math" pitchFamily="18" charset="0"/>
                            <a:ea typeface="Cambria Math" pitchFamily="18" charset="0"/>
                          </a:rPr>
                          <m:t>…</m:t>
                        </m:r>
                      </m:e>
                    </m:d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1+0</m:t>
                        </m:r>
                        <m:r>
                          <a:rPr lang="pt-BR" altLang="zh-TW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pt-BR" altLang="zh-TW" i="1" dirty="0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+0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pt-BR" altLang="zh-TW" i="1" dirty="0" smtClean="0">
                                <a:latin typeface="Cambria Math"/>
                                <a:ea typeface="Cambria Math" pitchFamily="18" charset="0"/>
                              </a:rPr>
                            </m:ctrlPr>
                          </m:sSupPr>
                          <m:e>
                            <m:r>
                              <a:rPr lang="pt-BR" altLang="zh-TW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altLang="zh-TW" dirty="0" smtClean="0">
                            <a:latin typeface="Cambria Math" pitchFamily="18" charset="0"/>
                            <a:ea typeface="Cambria Math" pitchFamily="18" charset="0"/>
                          </a:rPr>
                          <m:t>…</m:t>
                        </m:r>
                      </m:e>
                    </m:d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itchFamily="18" charset="0"/>
                        <a:ea typeface="Cambria Math" pitchFamily="18" charset="0"/>
                      </a:rPr>
                      <m:t>0</m:t>
                    </m:r>
                  </m:oMath>
                </a14:m>
                <a:endParaRPr lang="en-US" altLang="zh-TW" dirty="0" smtClean="0">
                  <a:latin typeface="Cambria Math" pitchFamily="18" charset="0"/>
                  <a:ea typeface="Cambria Math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sSup>
                      <m:sSupPr>
                        <m:ctrlPr>
                          <a:rPr lang="pt-BR" altLang="zh-TW" i="1" dirty="0" smtClean="0">
                            <a:latin typeface="Cambria Math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itchFamily="18" charset="0"/>
                            <a:ea typeface="Cambria Math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,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itchFamily="18" charset="0"/>
                        <a:ea typeface="Cambria Math" pitchFamily="18" charset="0"/>
                      </a:rPr>
                      <m:t>≥</m:t>
                    </m:r>
                    <m:r>
                      <a:rPr lang="en-US" altLang="zh-TW" b="0" i="1" dirty="0" smtClean="0">
                        <a:latin typeface="Cambria Math" pitchFamily="18" charset="0"/>
                        <a:ea typeface="Cambria Math" pitchFamily="18" charset="0"/>
                      </a:rPr>
                      <m:t>1</m:t>
                    </m:r>
                  </m:oMath>
                </a14:m>
                <a:r>
                  <a:rPr lang="en-US" altLang="zh-TW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5591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645</Words>
  <Application>Microsoft Office PowerPoint</Application>
  <PresentationFormat>如螢幕大小 (4:3)</PresentationFormat>
  <Paragraphs>34</Paragraphs>
  <Slides>5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HW#3 solution</vt:lpstr>
      <vt:lpstr>HW#3 Problem 2(a)</vt:lpstr>
      <vt:lpstr>HW#3 Problem 2(b)</vt:lpstr>
      <vt:lpstr>HW#3 Problem 4</vt:lpstr>
      <vt:lpstr>HW#3 Problem 4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Hw03</dc:title>
  <dc:creator>Narration</dc:creator>
  <cp:lastModifiedBy>Narration</cp:lastModifiedBy>
  <cp:revision>43</cp:revision>
  <dcterms:created xsi:type="dcterms:W3CDTF">2012-04-04T13:53:35Z</dcterms:created>
  <dcterms:modified xsi:type="dcterms:W3CDTF">2012-04-13T06:03:32Z</dcterms:modified>
</cp:coreProperties>
</file>