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4"/>
  </p:notesMasterIdLst>
  <p:handoutMasterIdLst>
    <p:handoutMasterId r:id="rId35"/>
  </p:handoutMasterIdLst>
  <p:sldIdLst>
    <p:sldId id="377" r:id="rId3"/>
    <p:sldId id="440" r:id="rId4"/>
    <p:sldId id="442" r:id="rId5"/>
    <p:sldId id="446" r:id="rId6"/>
    <p:sldId id="447" r:id="rId7"/>
    <p:sldId id="450" r:id="rId8"/>
    <p:sldId id="443" r:id="rId9"/>
    <p:sldId id="451" r:id="rId10"/>
    <p:sldId id="453" r:id="rId11"/>
    <p:sldId id="539" r:id="rId12"/>
    <p:sldId id="444" r:id="rId13"/>
    <p:sldId id="452" r:id="rId14"/>
    <p:sldId id="454" r:id="rId15"/>
    <p:sldId id="545" r:id="rId16"/>
    <p:sldId id="554" r:id="rId17"/>
    <p:sldId id="555" r:id="rId18"/>
    <p:sldId id="497" r:id="rId19"/>
    <p:sldId id="556" r:id="rId20"/>
    <p:sldId id="498" r:id="rId21"/>
    <p:sldId id="456" r:id="rId22"/>
    <p:sldId id="483" r:id="rId23"/>
    <p:sldId id="485" r:id="rId24"/>
    <p:sldId id="550" r:id="rId25"/>
    <p:sldId id="553" r:id="rId26"/>
    <p:sldId id="558" r:id="rId27"/>
    <p:sldId id="557" r:id="rId28"/>
    <p:sldId id="546" r:id="rId29"/>
    <p:sldId id="547" r:id="rId30"/>
    <p:sldId id="548" r:id="rId31"/>
    <p:sldId id="549" r:id="rId32"/>
    <p:sldId id="524" r:id="rId3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3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06ADFE4-DF9C-4E69-A00B-965F2630D3EF}" type="slidenum">
              <a:rPr kumimoji="0" lang="zh-TW" altLang="en-US" b="0">
                <a:latin typeface="Times" pitchFamily="18" charset="0"/>
              </a:rPr>
              <a:pPr/>
              <a:t>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B9B9BB-1FCA-47EC-9651-D1579DDAABB0}" type="slidenum">
              <a:rPr kumimoji="0" lang="zh-TW" altLang="en-US" b="0">
                <a:latin typeface="Times" pitchFamily="18" charset="0"/>
              </a:rPr>
              <a:pPr/>
              <a:t>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0089072-C6FE-4710-9F69-C1B09334657F}" type="slidenum">
              <a:rPr kumimoji="0" lang="zh-TW" altLang="en-US" b="0">
                <a:latin typeface="Times" pitchFamily="18" charset="0"/>
              </a:rPr>
              <a:pPr/>
              <a:t>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00E47D2-C057-4723-97CD-2EB353E09E5A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6AEB8ADF-87D3-4990-87FB-29687740095C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322E9D-59E8-49AF-BD9A-1161F45DE41B}" type="slidenum">
              <a:rPr kumimoji="0" lang="zh-TW" altLang="en-US" b="0">
                <a:latin typeface="Times" pitchFamily="18" charset="0"/>
              </a:rPr>
              <a:pPr/>
              <a:t>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27AB63-92DC-45E2-A37A-E7305A8EC64B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27AB63-92DC-45E2-A37A-E7305A8EC64B}" type="slidenum">
              <a:rPr kumimoji="0" lang="zh-TW" altLang="en-US" b="0">
                <a:latin typeface="Times" pitchFamily="18" charset="0"/>
              </a:rPr>
              <a:pPr/>
              <a:t>10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5BB130-EC25-407C-B543-094DC8DF5CF8}" type="slidenum">
              <a:rPr kumimoji="0" lang="zh-TW" altLang="en-US" b="0">
                <a:latin typeface="Times" pitchFamily="18" charset="0"/>
              </a:rPr>
              <a:pPr/>
              <a:t>11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00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35D6AC5-6633-4DBC-84BA-9E289090A88A}" type="slidenum">
              <a:rPr kumimoji="0" lang="zh-TW" altLang="en-US" b="0">
                <a:latin typeface="Times" pitchFamily="18" charset="0"/>
              </a:rPr>
              <a:pPr/>
              <a:t>12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5AB9718-3B95-49AE-A64D-8D721F88AF63}" type="slidenum">
              <a:rPr kumimoji="0" lang="zh-TW" altLang="en-US" smtClean="0">
                <a:latin typeface="Times" pitchFamily="18" charset="0"/>
              </a:rPr>
              <a:pPr/>
              <a:t>13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14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B9B9BB-1FCA-47EC-9651-D1579DDAABB0}" type="slidenum">
              <a:rPr kumimoji="0" lang="zh-TW" altLang="en-US" b="0">
                <a:latin typeface="Times" pitchFamily="18" charset="0"/>
              </a:rPr>
              <a:pPr/>
              <a:t>15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48128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0089072-C6FE-4710-9F69-C1B09334657F}" type="slidenum">
              <a:rPr kumimoji="0" lang="zh-TW" altLang="en-US" b="0">
                <a:latin typeface="Times" pitchFamily="18" charset="0"/>
              </a:rPr>
              <a:pPr/>
              <a:t>16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999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6A75CB1-44D0-43F2-9994-A1EAEAB74DD4}" type="slidenum">
              <a:rPr kumimoji="0" lang="zh-TW" altLang="en-US" smtClean="0">
                <a:latin typeface="Times" pitchFamily="18" charset="0"/>
              </a:rPr>
              <a:pPr/>
              <a:t>17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42D9AD9-2FBB-4C64-A06C-163677BA5056}" type="slidenum">
              <a:rPr kumimoji="0" lang="zh-TW" altLang="en-US" smtClean="0">
                <a:latin typeface="Times" pitchFamily="18" charset="0"/>
              </a:rPr>
              <a:pPr/>
              <a:t>18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403739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42D9AD9-2FBB-4C64-A06C-163677BA5056}" type="slidenum">
              <a:rPr kumimoji="0" lang="zh-TW" altLang="en-US" smtClean="0">
                <a:latin typeface="Times" pitchFamily="18" charset="0"/>
              </a:rPr>
              <a:pPr/>
              <a:t>19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FE21227-06F9-4CEA-A6FD-872BC591FAD2}" type="slidenum">
              <a:rPr kumimoji="0" lang="zh-TW" altLang="en-US" smtClean="0">
                <a:latin typeface="Times" pitchFamily="18" charset="0"/>
              </a:rPr>
              <a:pPr/>
              <a:t>20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D987003-AA91-4E83-8F60-6BFBF609CB0F}" type="slidenum">
              <a:rPr kumimoji="0" lang="zh-TW" altLang="en-US" smtClean="0">
                <a:latin typeface="Times" pitchFamily="18" charset="0"/>
              </a:rPr>
              <a:pPr/>
              <a:t>21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7D26996-180E-425C-9161-D05002428945}" type="slidenum">
              <a:rPr kumimoji="0" lang="zh-TW" altLang="en-US" smtClean="0">
                <a:latin typeface="Times" pitchFamily="18" charset="0"/>
              </a:rPr>
              <a:pPr/>
              <a:t>22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7A4DC16-575F-4104-AD6C-8EFA96C4F683}" type="slidenum">
              <a:rPr kumimoji="0" lang="zh-TW" altLang="en-US" smtClean="0">
                <a:latin typeface="Times" pitchFamily="18" charset="0"/>
              </a:rPr>
              <a:pPr/>
              <a:t>23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7D26996-180E-425C-9161-D05002428945}" type="slidenum">
              <a:rPr kumimoji="0" lang="zh-TW" altLang="en-US" smtClean="0">
                <a:latin typeface="Times" pitchFamily="18" charset="0"/>
              </a:rPr>
              <a:pPr/>
              <a:t>24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976389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27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28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29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30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Lists: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7B05557-8FC0-4513-907F-3DDB46F9B4E7}" type="slidenum">
              <a:rPr kumimoji="0" lang="zh-TW" altLang="en-US" b="0"/>
              <a:pPr eaLnBrk="1" hangingPunct="1"/>
              <a:t>2</a:t>
            </a:fld>
            <a:endParaRPr kumimoji="0" lang="en-US" altLang="zh-TW" b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Array-Based Implementation (1/2)</a:t>
            </a:r>
            <a:endParaRPr lang="zh-TW" altLang="en-US" dirty="0" smtClean="0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Tasks of ADT Implementation: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400" dirty="0" smtClean="0">
                <a:solidFill>
                  <a:schemeClr val="tx2"/>
                </a:solidFill>
              </a:rPr>
              <a:t>Choose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data structure</a:t>
            </a:r>
            <a:r>
              <a:rPr lang="en-US" altLang="zh-TW" sz="2400" dirty="0" smtClean="0">
                <a:solidFill>
                  <a:schemeClr val="tx2"/>
                </a:solidFill>
              </a:rPr>
              <a:t> to represent the ADT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data.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400" dirty="0" smtClean="0">
                <a:solidFill>
                  <a:schemeClr val="tx2"/>
                </a:solidFill>
              </a:rPr>
              <a:t>Write functions that access the data in accordance with the ADT operation specifications.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zh-TW" altLang="en-US" sz="2000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Array as the data structure for lists: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Using an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array</a:t>
            </a:r>
            <a:r>
              <a:rPr lang="en-US" altLang="zh-TW" sz="2400" dirty="0" smtClean="0">
                <a:solidFill>
                  <a:schemeClr val="tx2"/>
                </a:solidFill>
              </a:rPr>
              <a:t> to represent a list is a natural choice.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Both an array and a list identify their items by numbers.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However, an array has a fixed size, but a list can have an arbitrary length.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You need a variable to keep track of the length of the list.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57C45A-124D-4886-A27D-112E60788667}" type="slidenum">
              <a:rPr kumimoji="0" lang="zh-TW" altLang="en-US" b="0"/>
              <a:pPr eaLnBrk="1" hangingPunct="1"/>
              <a:t>3</a:t>
            </a:fld>
            <a:endParaRPr kumimoji="0" lang="en-US" altLang="zh-TW" b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Array-Based Implementation (2/2)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list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</a:t>
            </a:r>
            <a:r>
              <a:rPr lang="en-US" altLang="zh-TW" sz="2400" i="1" dirty="0" err="1" smtClean="0">
                <a:solidFill>
                  <a:schemeClr val="tx2"/>
                </a:solidFill>
              </a:rPr>
              <a:t>k</a:t>
            </a:r>
            <a:r>
              <a:rPr lang="en-US" altLang="zh-TW" sz="24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400" dirty="0" smtClean="0">
                <a:solidFill>
                  <a:schemeClr val="tx2"/>
                </a:solidFill>
              </a:rPr>
              <a:t> item is stored in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items[k-1]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.</a:t>
            </a:r>
            <a:endParaRPr lang="en-US" altLang="zh-TW" sz="2400" dirty="0" smtClean="0">
              <a:solidFill>
                <a:schemeClr val="tx2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441" y="2564905"/>
            <a:ext cx="877405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24" name="Rectangle 11"/>
          <p:cNvSpPr>
            <a:spLocks noChangeArrowheads="1"/>
          </p:cNvSpPr>
          <p:nvPr/>
        </p:nvSpPr>
        <p:spPr bwMode="auto">
          <a:xfrm>
            <a:off x="622481" y="3861048"/>
            <a:ext cx="7344816" cy="864096"/>
          </a:xfrm>
          <a:prstGeom prst="rect">
            <a:avLst/>
          </a:prstGeom>
          <a:noFill/>
          <a:ln w="38100">
            <a:solidFill>
              <a:srgbClr val="FF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23" name="Rectangle 10"/>
          <p:cNvSpPr>
            <a:spLocks noChangeArrowheads="1"/>
          </p:cNvSpPr>
          <p:nvPr/>
        </p:nvSpPr>
        <p:spPr bwMode="auto">
          <a:xfrm>
            <a:off x="694489" y="2564904"/>
            <a:ext cx="7056784" cy="83400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25" name="Oval 12"/>
          <p:cNvSpPr>
            <a:spLocks noChangeArrowheads="1"/>
          </p:cNvSpPr>
          <p:nvPr/>
        </p:nvSpPr>
        <p:spPr bwMode="auto">
          <a:xfrm>
            <a:off x="4545193" y="2996952"/>
            <a:ext cx="685800" cy="1371600"/>
          </a:xfrm>
          <a:prstGeom prst="ellipse">
            <a:avLst/>
          </a:prstGeom>
          <a:noFill/>
          <a:ln w="38100">
            <a:solidFill>
              <a:schemeClr val="hlink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827584" y="6021288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animBg="1"/>
      <p:bldP spid="60423" grpId="0" animBg="1"/>
      <p:bldP spid="604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3D607C0-012F-456F-B85D-DF65BE388348}" type="slidenum">
              <a:rPr kumimoji="0" lang="zh-TW" altLang="en-US" b="0"/>
              <a:pPr eaLnBrk="1" hangingPunct="1"/>
              <a:t>4</a:t>
            </a:fld>
            <a:endParaRPr kumimoji="0" lang="en-US" altLang="zh-TW" b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ArrayList.h</a:t>
            </a:r>
            <a:r>
              <a:rPr lang="en-US" altLang="zh-TW" sz="3400" dirty="0" smtClean="0"/>
              <a:t> (1/2)</a:t>
            </a:r>
            <a:endParaRPr lang="zh-TW" altLang="en-US" sz="3400" dirty="0" smtClean="0"/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358080" y="1743194"/>
            <a:ext cx="8534400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list: Array-based implementation.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_ARRAY_LIST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#define _ARRAY_LIST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See Stacks: Implementations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static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DEFAULT_CAPACITY = 100;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items[DEFAULT_CAPACITY];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Array of list items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list items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Maximum capacity of the list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E58341-CE5B-48E1-A807-425E7B981C65}" type="slidenum">
              <a:rPr kumimoji="0" lang="zh-TW" altLang="en-US" b="0"/>
              <a:pPr eaLnBrk="1" hangingPunct="1"/>
              <a:t>5</a:t>
            </a:fld>
            <a:endParaRPr kumimoji="0" lang="en-US" altLang="zh-TW" b="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ArrayList.h</a:t>
            </a:r>
            <a:r>
              <a:rPr lang="en-US" altLang="zh-TW" sz="3400" dirty="0" smtClean="0"/>
              <a:t> (2/2)</a:t>
            </a:r>
            <a:endParaRPr lang="zh-TW" altLang="en-US" sz="3400" dirty="0" smtClean="0"/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228600" y="1052736"/>
            <a:ext cx="868680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constructor and destructor are supplied by compiler</a:t>
            </a:r>
            <a:endParaRPr lang="zh-TW" altLang="en-US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clear();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“ArrayList.cpp”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10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106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20252A1-7941-418E-BD07-A3CAB7009124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(1/7)</a:t>
            </a:r>
            <a:endParaRPr lang="zh-TW" altLang="en-US" sz="3400" dirty="0" smtClean="0"/>
          </a:p>
        </p:txBody>
      </p:sp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685800" y="1292562"/>
            <a:ext cx="78486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.cpp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#include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ArrayList.h</a:t>
            </a:r>
            <a:r>
              <a:rPr lang="en-US" altLang="zh-TW" sz="1600" dirty="0">
                <a:latin typeface="Lucida Sans Typewriter" panose="020B0509030504030204" pitchFamily="49" charset="0"/>
              </a:rPr>
              <a:t>"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header file</a:t>
            </a:r>
          </a:p>
          <a:p>
            <a:pPr>
              <a:defRPr/>
            </a:pPr>
            <a:endParaRPr lang="en-US" altLang="zh-TW" sz="1600" b="0" dirty="0">
              <a:solidFill>
                <a:schemeClr val="accent1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(0),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(DEFAULT_CAPACITY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default constructor</a:t>
            </a:r>
          </a:p>
          <a:p>
            <a:pPr>
              <a:defRPr/>
            </a:pPr>
            <a:endParaRPr lang="en-US" altLang="zh-TW" sz="1600" b="0" dirty="0">
              <a:solidFill>
                <a:schemeClr val="accent1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== 0;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b="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isEmpty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4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41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4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41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4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41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41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41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41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41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04864"/>
            <a:ext cx="8496944" cy="4108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D90886E-DA20-4F50-BAB0-69AE390B444F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(2/7)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To insert an item, make room in the array.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Insertion of item 44 at position 3: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2627784" y="3789040"/>
            <a:ext cx="3352800" cy="106680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accent2"/>
              </a:solidFill>
            </a:endParaRP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2627784" y="5013176"/>
            <a:ext cx="3352800" cy="122413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accent2"/>
              </a:solidFill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8172400" y="4797152"/>
            <a:ext cx="0" cy="42292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8028384" y="4242574"/>
            <a:ext cx="395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 k</a:t>
            </a:r>
            <a:endParaRPr lang="zh-TW" altLang="en-US" sz="16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39552" y="6217954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0" grpId="0" animBg="1"/>
      <p:bldP spid="8705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66CB4CB-9F47-4A4C-A578-E5A0A1C9B0F3}" type="slidenum">
              <a:rPr kumimoji="0" lang="zh-TW" altLang="en-US" b="0"/>
              <a:pPr eaLnBrk="1" hangingPunct="1"/>
              <a:t>8</a:t>
            </a:fld>
            <a:endParaRPr kumimoji="0" lang="en-US" altLang="zh-TW" b="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(3/7)</a:t>
            </a:r>
            <a:endParaRPr lang="zh-TW" altLang="en-US" sz="3400" dirty="0" smtClean="0"/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82296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>
                <a:latin typeface="Lucida Sans Typewriter" panose="020B0509030504030204" pitchFamily="49" charset="0"/>
              </a:rPr>
              <a:t>insert(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&gt;= 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+ 1)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ake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room for new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entry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by </a:t>
            </a:r>
            <a:r>
              <a:rPr lang="en-US" altLang="zh-TW" sz="16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shifting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all items at</a:t>
            </a: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positions &gt;=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toward the end of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array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(no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 if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+ 1)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for 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pos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>
                <a:latin typeface="Lucida Sans Typewriter" panose="020B0509030504030204" pitchFamily="49" charset="0"/>
              </a:rPr>
              <a:t>pos &gt;=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pos--)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items[pos] </a:t>
            </a:r>
            <a:r>
              <a:rPr lang="en-US" altLang="zh-TW" sz="160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items[pos-1];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insert </a:t>
            </a:r>
            <a:r>
              <a:rPr lang="en-US" altLang="zh-TW" sz="1600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items[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- 1]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;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++;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Increase count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of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entries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</a:p>
          <a:p>
            <a:pPr>
              <a:defRPr/>
            </a:pP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insert</a:t>
            </a:r>
            <a:endParaRPr lang="zh-TW" altLang="en-US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6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6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6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6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6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6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6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6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6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61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0ADF92-8F9E-4CBF-A2E5-52C91C8ACAEB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(4/7)</a:t>
            </a:r>
            <a:endParaRPr lang="zh-TW" altLang="en-US" sz="3400" dirty="0" smtClean="0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395536" y="1844824"/>
            <a:ext cx="8352928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&gt;= 1) &amp;&amp;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items[position - 1];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{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message = 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called with an empty list or”;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message = message + “invalid position.”;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(message));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getEntry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0ADF92-8F9E-4CBF-A2E5-52C91C8ACAEB}" type="slidenum">
              <a:rPr kumimoji="0" lang="zh-TW" altLang="en-US" b="0"/>
              <a:pPr eaLnBrk="1" hangingPunct="1"/>
              <a:t>10</a:t>
            </a:fld>
            <a:endParaRPr kumimoji="0" lang="en-US" altLang="zh-TW" b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(5/7)</a:t>
            </a:r>
            <a:endParaRPr lang="zh-TW" altLang="en-US" sz="3400" dirty="0" smtClean="0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395536" y="1844824"/>
            <a:ext cx="8352928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ArrayList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</a:t>
            </a:r>
            <a:r>
              <a:rPr lang="en-US" altLang="zh-TW" sz="1600" dirty="0" err="1" smtClean="0">
                <a:latin typeface="Lucida Console" pitchFamily="49" charset="0"/>
              </a:rPr>
              <a:t>setEntry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</a:t>
            </a:r>
            <a:r>
              <a:rPr lang="en-US" altLang="zh-TW" sz="1600" dirty="0" smtClean="0">
                <a:latin typeface="Lucida Console" pitchFamily="49" charset="0"/>
              </a:rPr>
              <a:t>position,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      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&amp; </a:t>
            </a:r>
            <a:r>
              <a:rPr lang="en-US" altLang="zh-TW" sz="1600" dirty="0" err="1" smtClean="0">
                <a:latin typeface="Lucida Console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 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{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Console" pitchFamily="49" charset="0"/>
              </a:rPr>
              <a:t> 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Enforce precondition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 err="1" smtClean="0">
                <a:latin typeface="Lucida Console" pitchFamily="49" charset="0"/>
              </a:rPr>
              <a:t>ableToSet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= </a:t>
            </a:r>
            <a:r>
              <a:rPr lang="en-US" altLang="zh-TW" sz="1600" b="0" dirty="0" smtClean="0">
                <a:latin typeface="Lucida Console" pitchFamily="49" charset="0"/>
              </a:rPr>
              <a:t>(</a:t>
            </a:r>
            <a:r>
              <a:rPr lang="en-US" altLang="zh-TW" sz="1600" dirty="0" smtClean="0">
                <a:latin typeface="Lucida Console" pitchFamily="49" charset="0"/>
              </a:rPr>
              <a:t>position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&gt;= 1) &amp;&amp; </a:t>
            </a:r>
            <a:r>
              <a:rPr lang="en-US" altLang="zh-TW" sz="1600" b="0" dirty="0" smtClean="0">
                <a:latin typeface="Lucida Console" pitchFamily="49" charset="0"/>
              </a:rPr>
              <a:t>(</a:t>
            </a:r>
            <a:r>
              <a:rPr lang="en-US" altLang="zh-TW" sz="1600" dirty="0" smtClean="0">
                <a:latin typeface="Lucida Console" pitchFamily="49" charset="0"/>
              </a:rPr>
              <a:t>position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&lt;= </a:t>
            </a:r>
            <a:r>
              <a:rPr lang="en-US" altLang="zh-TW" sz="1600" dirty="0" err="1" smtClean="0">
                <a:latin typeface="Lucida Console" pitchFamily="49" charset="0"/>
              </a:rPr>
              <a:t>itemCount</a:t>
            </a:r>
            <a:r>
              <a:rPr lang="en-US" altLang="zh-TW" sz="1600" b="0" dirty="0" smtClean="0">
                <a:latin typeface="Lucida Console" pitchFamily="49" charset="0"/>
              </a:rPr>
              <a:t>);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if</a:t>
            </a:r>
            <a:r>
              <a:rPr lang="en-US" altLang="zh-TW" sz="1600" b="0" dirty="0" smtClean="0">
                <a:latin typeface="Lucida Console" pitchFamily="49" charset="0"/>
              </a:rPr>
              <a:t> (</a:t>
            </a:r>
            <a:r>
              <a:rPr lang="en-US" altLang="zh-TW" sz="1600" dirty="0" err="1" smtClean="0">
                <a:latin typeface="Lucida Console" pitchFamily="49" charset="0"/>
              </a:rPr>
              <a:t>ableToSet</a:t>
            </a:r>
            <a:r>
              <a:rPr lang="en-US" altLang="zh-TW" sz="1600" b="0" dirty="0" smtClean="0">
                <a:latin typeface="Lucida Console" pitchFamily="49" charset="0"/>
              </a:rPr>
              <a:t>)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    </a:t>
            </a:r>
            <a:r>
              <a:rPr lang="en-US" altLang="zh-TW" sz="1600" b="0" dirty="0" smtClean="0">
                <a:latin typeface="Lucida Console" pitchFamily="49" charset="0"/>
              </a:rPr>
              <a:t>items[position - 1] = </a:t>
            </a:r>
            <a:r>
              <a:rPr lang="en-US" altLang="zh-TW" sz="1600" b="0" dirty="0" err="1" smtClean="0">
                <a:latin typeface="Lucida Console" pitchFamily="49" charset="0"/>
              </a:rPr>
              <a:t>newEntry</a:t>
            </a:r>
            <a:r>
              <a:rPr lang="en-US" altLang="zh-TW" sz="1600" b="0" dirty="0" smtClean="0">
                <a:latin typeface="Lucida Console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else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string</a:t>
            </a:r>
            <a:r>
              <a:rPr lang="en-US" altLang="zh-TW" sz="1600" dirty="0" smtClean="0">
                <a:latin typeface="Lucida Console" pitchFamily="49" charset="0"/>
              </a:rPr>
              <a:t> message = “</a:t>
            </a:r>
            <a:r>
              <a:rPr lang="en-US" altLang="zh-TW" sz="1600" dirty="0" err="1" smtClean="0">
                <a:latin typeface="Lucida Console" pitchFamily="49" charset="0"/>
              </a:rPr>
              <a:t>setEntry</a:t>
            </a:r>
            <a:r>
              <a:rPr lang="en-US" altLang="zh-TW" sz="1600" dirty="0" smtClean="0">
                <a:latin typeface="Lucida Console" pitchFamily="49" charset="0"/>
              </a:rPr>
              <a:t>() called with an empty list or”;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message = message + “invalid position.”;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(message));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if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Console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setEntry</a:t>
            </a:r>
            <a:endParaRPr lang="en-US" altLang="zh-TW" sz="1600" b="0" dirty="0">
              <a:solidFill>
                <a:srgbClr val="00B0F0"/>
              </a:solidFill>
              <a:latin typeface="Lucida Console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42" y="2204269"/>
            <a:ext cx="8892554" cy="410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3532842-14E4-456F-950A-D0B3762725A9}" type="slidenum">
              <a:rPr kumimoji="0" lang="zh-TW" altLang="en-US" b="0"/>
              <a:pPr eaLnBrk="1" hangingPunct="1"/>
              <a:t>11</a:t>
            </a:fld>
            <a:endParaRPr kumimoji="0" lang="en-US" altLang="zh-TW" b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(6/7)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After deleting an item, fill the gap thus caused.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Removal of the entry at position 3: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3059832" y="3810526"/>
            <a:ext cx="4279826" cy="338554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0" dirty="0"/>
              <a:t>Fill the gap caused by the deleted item.</a:t>
            </a:r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2843808" y="3670920"/>
            <a:ext cx="0" cy="55016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352928" y="4509120"/>
            <a:ext cx="395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 k</a:t>
            </a:r>
            <a:endParaRPr lang="zh-TW" altLang="en-US" sz="1600" dirty="0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8532440" y="5022304"/>
            <a:ext cx="0" cy="42292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165304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animBg="1"/>
      <p:bldP spid="88073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21FB58A-7373-4263-B51C-7642B94F8A0D}" type="slidenum">
              <a:rPr kumimoji="0" lang="zh-TW" altLang="en-US" b="0"/>
              <a:pPr eaLnBrk="1" hangingPunct="1"/>
              <a:t>12</a:t>
            </a:fld>
            <a:endParaRPr kumimoji="0" lang="en-US" altLang="zh-TW" b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(7/7)</a:t>
            </a:r>
            <a:endParaRPr lang="zh-TW" altLang="en-US" sz="3400" dirty="0" smtClean="0"/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489345" y="1773391"/>
            <a:ext cx="8331127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>
                <a:latin typeface="Lucida Sans Typewriter" panose="020B0509030504030204" pitchFamily="49" charset="0"/>
              </a:rPr>
              <a:t>remove(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&gt;= 1) &amp;&amp;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entry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by </a:t>
            </a:r>
            <a:r>
              <a:rPr lang="en-US" altLang="zh-TW" sz="16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shifting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all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entrie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 after the one at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toward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beginning of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(no shift if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position,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- 1;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]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];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--;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Decrease count of entries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remove</a:t>
            </a:r>
            <a:endParaRPr lang="zh-TW" altLang="en-US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8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8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82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72DE317-EF57-4682-9920-F33CFC0672BF}" type="slidenum">
              <a:rPr kumimoji="0" lang="zh-TW" altLang="en-US" smtClean="0"/>
              <a:pPr eaLnBrk="1" hangingPunct="1"/>
              <a:t>13</a:t>
            </a:fld>
            <a:endParaRPr kumimoji="0" lang="en-US" altLang="zh-TW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Link-Based Implementation (1/2)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An array has a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fixed size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But the ADT list can have an arbitrary length.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Using an array, data must be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shifted</a:t>
            </a:r>
            <a:r>
              <a:rPr lang="en-US" altLang="zh-TW" sz="2800" dirty="0" smtClean="0">
                <a:solidFill>
                  <a:schemeClr val="tx2"/>
                </a:solidFill>
              </a:rPr>
              <a:t> during insertions and deletions.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time-consuming process.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link-based implementation avoids those problems.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14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Link-Based Implementation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Representation of the ADT list using pointers</a:t>
            </a:r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r>
              <a:rPr lang="en-US" altLang="zh-TW" sz="2400" dirty="0" smtClean="0"/>
              <a:t>An item in the ADT list is represented as a node in the linked list.</a:t>
            </a:r>
          </a:p>
          <a:p>
            <a:pPr lvl="1" eaLnBrk="1" hangingPunct="1"/>
            <a:r>
              <a:rPr lang="en-US" altLang="zh-TW" sz="2400" dirty="0" smtClean="0"/>
              <a:t>Here </a:t>
            </a:r>
            <a:r>
              <a:rPr lang="en-US" altLang="zh-TW" sz="2400" dirty="0" err="1" smtClean="0">
                <a:solidFill>
                  <a:schemeClr val="accent2"/>
                </a:solidFill>
                <a:latin typeface="Courier New" pitchFamily="49" charset="0"/>
              </a:rPr>
              <a:t>headPtr</a:t>
            </a:r>
            <a:r>
              <a:rPr lang="en-US" altLang="zh-TW" sz="2400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dirty="0" smtClean="0"/>
              <a:t>points to the first node in the linked list.</a:t>
            </a:r>
          </a:p>
          <a:p>
            <a:pPr lvl="1" eaLnBrk="1" hangingPunct="1"/>
            <a:r>
              <a:rPr lang="en-US" altLang="zh-TW" sz="2400" dirty="0" smtClean="0"/>
              <a:t>In addition, the variable </a:t>
            </a:r>
            <a:r>
              <a:rPr lang="en-US" altLang="zh-TW" sz="2400" dirty="0" err="1" smtClean="0">
                <a:solidFill>
                  <a:schemeClr val="accent2"/>
                </a:solidFill>
                <a:latin typeface="Courier New" pitchFamily="49" charset="0"/>
              </a:rPr>
              <a:t>itemCount</a:t>
            </a:r>
            <a:r>
              <a:rPr lang="en-US" altLang="zh-TW" sz="2400" dirty="0" smtClean="0"/>
              <a:t> is the current number of entries on the list.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200" y="1988840"/>
            <a:ext cx="78390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99592" y="2977594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3D607C0-012F-456F-B85D-DF65BE388348}" type="slidenum">
              <a:rPr kumimoji="0" lang="zh-TW" altLang="en-US" b="0"/>
              <a:pPr eaLnBrk="1" hangingPunct="1"/>
              <a:t>15</a:t>
            </a:fld>
            <a:endParaRPr kumimoji="0" lang="en-US" altLang="zh-TW" b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Link-Based List: 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LinkedList.h</a:t>
            </a:r>
            <a:r>
              <a:rPr lang="en-US" altLang="zh-TW" sz="3800" dirty="0" smtClean="0"/>
              <a:t> (1/2)</a:t>
            </a:r>
            <a:endParaRPr lang="zh-TW" altLang="en-US" sz="3800" dirty="0" smtClean="0"/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358080" y="1220554"/>
            <a:ext cx="85344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list: Link-based implementation.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LinkedList.h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_LINKED_LIST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#define _LINKED_LIST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#include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Node.h</a:t>
            </a:r>
            <a:r>
              <a:rPr lang="en-US" altLang="zh-TW" sz="1600" dirty="0">
                <a:latin typeface="Lucida Sans Typewriter" panose="020B0509030504030204" pitchFamily="49" charset="0"/>
              </a:rPr>
              <a:t>"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See Link-Based Implementations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See Stacks: Implementations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Pointer to first node in the chain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// (contains the first entry in the list)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list items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/** Locates a specified node in a linked list.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@ pre  position &gt;= 1 and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@ return  A pointer to the node at the given position.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2231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00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0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00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003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E58341-CE5B-48E1-A807-425E7B981C65}" type="slidenum">
              <a:rPr kumimoji="0" lang="zh-TW" altLang="en-US" b="0"/>
              <a:pPr eaLnBrk="1" hangingPunct="1"/>
              <a:t>16</a:t>
            </a:fld>
            <a:endParaRPr kumimoji="0" lang="en-US" altLang="zh-TW" b="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/>
              <a:t>A Link-Based </a:t>
            </a:r>
            <a:r>
              <a:rPr lang="en-US" altLang="zh-TW" sz="3600" dirty="0" smtClean="0"/>
              <a:t>List</a:t>
            </a:r>
            <a:r>
              <a:rPr lang="en-US" altLang="zh-TW" sz="3600" dirty="0"/>
              <a:t>: </a:t>
            </a:r>
            <a:r>
              <a:rPr lang="en-US" altLang="zh-TW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LinkedList.h</a:t>
            </a:r>
            <a:r>
              <a:rPr lang="en-US" altLang="zh-TW" sz="3600" dirty="0"/>
              <a:t> </a:t>
            </a:r>
            <a:r>
              <a:rPr lang="en-US" altLang="zh-TW" sz="3600" dirty="0" smtClean="0"/>
              <a:t>(2/2</a:t>
            </a:r>
            <a:r>
              <a:rPr lang="en-US" altLang="zh-TW" sz="3600" dirty="0"/>
              <a:t>)</a:t>
            </a:r>
            <a:endParaRPr lang="zh-TW" altLang="en-US" sz="3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228600" y="1057954"/>
            <a:ext cx="8686800" cy="57554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clear();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“LinkedList.cpp”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10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106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106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E5FCA85-3A55-4287-9E9B-728A9EBFE2EB}" type="slidenum">
              <a:rPr kumimoji="0" lang="zh-TW" altLang="en-US" smtClean="0"/>
              <a:pPr eaLnBrk="1" hangingPunct="1"/>
              <a:t>17</a:t>
            </a:fld>
            <a:endParaRPr kumimoji="0" lang="en-US" altLang="zh-TW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Constructor and Destructor</a:t>
            </a:r>
            <a:endParaRPr lang="zh-TW" altLang="en-US" sz="3400" dirty="0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default constructor: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destructor is </a:t>
            </a:r>
            <a:r>
              <a:rPr lang="en-US" altLang="zh-TW" sz="2400" b="1" dirty="0" smtClean="0">
                <a:solidFill>
                  <a:srgbClr val="009900"/>
                </a:solidFill>
              </a:rPr>
              <a:t>required</a:t>
            </a:r>
            <a:r>
              <a:rPr lang="en-US" altLang="zh-TW" sz="2400" dirty="0" smtClean="0">
                <a:solidFill>
                  <a:schemeClr val="tx2"/>
                </a:solidFill>
              </a:rPr>
              <a:t> for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dynamically allocated memory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</a:rPr>
              <a:t>	</a:t>
            </a:r>
            <a:endParaRPr lang="zh-TW" altLang="en-US" dirty="0" smtClean="0"/>
          </a:p>
        </p:txBody>
      </p:sp>
      <p:sp>
        <p:nvSpPr>
          <p:cNvPr id="48133" name="Text Box 7"/>
          <p:cNvSpPr txBox="1">
            <a:spLocks noChangeArrowheads="1"/>
          </p:cNvSpPr>
          <p:nvPr/>
        </p:nvSpPr>
        <p:spPr bwMode="auto">
          <a:xfrm>
            <a:off x="1066800" y="3501008"/>
            <a:ext cx="5349875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~</a:t>
            </a: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{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clear();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destructor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48134" name="Text Box 4"/>
          <p:cNvSpPr txBox="1">
            <a:spLocks noChangeArrowheads="1"/>
          </p:cNvSpPr>
          <p:nvPr/>
        </p:nvSpPr>
        <p:spPr bwMode="auto">
          <a:xfrm>
            <a:off x="3995936" y="4232672"/>
            <a:ext cx="4343625" cy="83099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 smtClean="0">
                <a:latin typeface="+mn-lt"/>
              </a:rPr>
              <a:t>Method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en-US" altLang="zh-TW" sz="1600" dirty="0" smtClean="0">
                <a:latin typeface="+mn-lt"/>
              </a:rPr>
              <a:t> invokes</a:t>
            </a:r>
            <a:r>
              <a:rPr lang="en-US" altLang="zh-TW" sz="16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1600" dirty="0" smtClean="0">
                <a:latin typeface="+mn-lt"/>
              </a:rPr>
              <a:t> repeatedly </a:t>
            </a:r>
          </a:p>
          <a:p>
            <a:pPr eaLnBrk="1" hangingPunct="1"/>
            <a:r>
              <a:rPr lang="en-US" altLang="zh-TW" sz="1600" dirty="0" smtClean="0">
                <a:latin typeface="+mn-lt"/>
              </a:rPr>
              <a:t>until the list is empty, and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1600" dirty="0" smtClean="0">
                <a:latin typeface="+mn-lt"/>
              </a:rPr>
              <a:t> </a:t>
            </a:r>
            <a:r>
              <a:rPr lang="en-US" altLang="zh-TW" sz="1600" dirty="0" err="1" smtClean="0">
                <a:latin typeface="+mn-lt"/>
              </a:rPr>
              <a:t>deallocates</a:t>
            </a:r>
            <a:endParaRPr lang="en-US" altLang="zh-TW" sz="1600" dirty="0" smtClean="0">
              <a:latin typeface="+mn-lt"/>
            </a:endParaRPr>
          </a:p>
          <a:p>
            <a:pPr eaLnBrk="1" hangingPunct="1"/>
            <a:r>
              <a:rPr lang="en-US" altLang="zh-TW" sz="1600" dirty="0" smtClean="0">
                <a:latin typeface="+mn-lt"/>
              </a:rPr>
              <a:t>the nodes it removes. </a:t>
            </a:r>
            <a:endParaRPr lang="en-US" altLang="zh-TW" sz="1600" dirty="0">
              <a:latin typeface="+mn-lt"/>
            </a:endParaRPr>
          </a:p>
        </p:txBody>
      </p:sp>
      <p:sp>
        <p:nvSpPr>
          <p:cNvPr id="48135" name="Line 5"/>
          <p:cNvSpPr>
            <a:spLocks noChangeShapeType="1"/>
          </p:cNvSpPr>
          <p:nvPr/>
        </p:nvSpPr>
        <p:spPr bwMode="auto">
          <a:xfrm flipH="1" flipV="1">
            <a:off x="2411760" y="4376688"/>
            <a:ext cx="158417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7544" y="1700808"/>
            <a:ext cx="8280920" cy="10801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default constructor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94333" y="5201905"/>
            <a:ext cx="5349875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clear()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{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())</a:t>
            </a:r>
          </a:p>
          <a:p>
            <a:pPr eaLnBrk="1" hangingPunct="1"/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remove(1);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clear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nimBg="1"/>
      <p:bldP spid="481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AB840DF-9BA7-4260-ACD7-F629A194609C}" type="slidenum">
              <a:rPr kumimoji="0" lang="zh-TW" altLang="en-US" smtClean="0"/>
              <a:pPr eaLnBrk="1" hangingPunct="1"/>
              <a:t>18</a:t>
            </a:fld>
            <a:endParaRPr kumimoji="0"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4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getEntry</a:t>
            </a:r>
            <a:r>
              <a:rPr lang="en-US" altLang="zh-TW" dirty="0" smtClean="0"/>
              <a:t> method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395536" y="1700808"/>
            <a:ext cx="8496944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               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Enforce precondition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(position &gt;= </a:t>
            </a:r>
            <a:r>
              <a:rPr lang="en-US" altLang="zh-TW" sz="1600" dirty="0">
                <a:latin typeface="Lucida Sans Typewriter" panose="020B0509030504030204" pitchFamily="49" charset="0"/>
              </a:rPr>
              <a:t>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 (position 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ableToGet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(position);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}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string message = 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called with an empty list or “;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message = message + “invalid position”;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throw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(message));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getEntry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7398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70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70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0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AB840DF-9BA7-4260-ACD7-F629A194609C}" type="slidenum">
              <a:rPr kumimoji="0" lang="zh-TW" altLang="en-US" smtClean="0"/>
              <a:pPr eaLnBrk="1" hangingPunct="1"/>
              <a:t>19</a:t>
            </a:fld>
            <a:endParaRPr kumimoji="0"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4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getNodeAt</a:t>
            </a:r>
            <a:r>
              <a:rPr lang="en-US" altLang="zh-TW" dirty="0" smtClean="0"/>
              <a:t> method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395536" y="2080007"/>
            <a:ext cx="8496944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Debugging check of precondition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assert( (position &gt;= </a:t>
            </a:r>
            <a:r>
              <a:rPr lang="en-US" altLang="zh-TW" sz="1600" dirty="0">
                <a:latin typeface="Lucida Sans Typewriter" panose="020B0509030504030204" pitchFamily="49" charset="0"/>
              </a:rPr>
              <a:t>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 (position 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ount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from the beginning of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chain.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skip = 1; skip &lt;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position; skip++)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getNodeAt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250950"/>
            <a:ext cx="8229600" cy="809898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Locates the node at a given position by traversing the chain.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9E2912-3618-4DE4-9611-7CAFF4CDD835}" type="slidenum">
              <a:rPr kumimoji="0" lang="zh-TW" altLang="en-US" smtClean="0"/>
              <a:pPr eaLnBrk="1" hangingPunct="1"/>
              <a:t>20</a:t>
            </a:fld>
            <a:endParaRPr kumimoji="0" lang="en-US" altLang="zh-TW" smtClean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Overview of Insertion and Deletion</a:t>
            </a:r>
          </a:p>
        </p:txBody>
      </p:sp>
      <p:pic>
        <p:nvPicPr>
          <p:cNvPr id="6148" name="Picture 9" descr="fig04_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03152"/>
            <a:ext cx="7056784" cy="373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13"/>
          <p:cNvSpPr txBox="1">
            <a:spLocks noChangeArrowheads="1"/>
          </p:cNvSpPr>
          <p:nvPr/>
        </p:nvSpPr>
        <p:spPr bwMode="auto">
          <a:xfrm>
            <a:off x="1910481" y="5445224"/>
            <a:ext cx="5757863" cy="36988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Insertion or deletion with pointer modifications. 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83568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2007].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49BA050-1EEA-4E71-B71D-B9C1BD082EAC}" type="slidenum">
              <a:rPr kumimoji="0" lang="zh-TW" altLang="en-US" smtClean="0"/>
              <a:pPr eaLnBrk="1" hangingPunct="1"/>
              <a:t>21</a:t>
            </a:fld>
            <a:endParaRPr kumimoji="0" lang="en-US" altLang="zh-TW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Inserting a Node into a Specified Position (1/2)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533400" indent="-533400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Insert a new node pointed to by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400" dirty="0" smtClean="0">
                <a:solidFill>
                  <a:schemeClr val="tx2"/>
                </a:solidFill>
              </a:rPr>
              <a:t> between the two nodes that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400" dirty="0" smtClean="0">
                <a:solidFill>
                  <a:schemeClr val="tx2"/>
                </a:solidFill>
              </a:rPr>
              <a:t> and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400" dirty="0" smtClean="0">
                <a:solidFill>
                  <a:schemeClr val="tx2"/>
                </a:solidFill>
              </a:rPr>
              <a:t> point to.</a:t>
            </a:r>
          </a:p>
          <a:p>
            <a:pPr marL="1295400" lvl="2" indent="-385763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1.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marL="1295400" lvl="2" indent="-385763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2.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457200" y="3284984"/>
            <a:ext cx="7924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zh-TW" altLang="en-US" sz="2000">
              <a:latin typeface="Courier New" pitchFamily="49" charset="0"/>
            </a:endParaRPr>
          </a:p>
        </p:txBody>
      </p: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4110038" y="3785047"/>
            <a:ext cx="428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1.</a:t>
            </a:r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3090863" y="3742184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2.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4861569" y="5661248"/>
            <a:ext cx="3598863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Can we reverse the operation</a:t>
            </a:r>
          </a:p>
          <a:p>
            <a:pPr eaLnBrk="1" hangingPunct="1"/>
            <a:r>
              <a:rPr lang="en-US" altLang="zh-TW" dirty="0"/>
              <a:t>sequence </a:t>
            </a:r>
            <a:r>
              <a:rPr lang="en-US" altLang="zh-TW" dirty="0" smtClean="0"/>
              <a:t>?</a:t>
            </a:r>
            <a:r>
              <a:rPr lang="en-US" altLang="zh-TW" b="1" dirty="0" smtClean="0">
                <a:solidFill>
                  <a:schemeClr val="accent2"/>
                </a:solidFill>
              </a:rPr>
              <a:t>     </a:t>
            </a:r>
            <a:endParaRPr lang="en-US" altLang="zh-TW" b="1" dirty="0">
              <a:solidFill>
                <a:schemeClr val="accent2"/>
              </a:solidFill>
            </a:endParaRPr>
          </a:p>
        </p:txBody>
      </p:sp>
      <p:graphicFrame>
        <p:nvGraphicFramePr>
          <p:cNvPr id="25629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85719"/>
              </p:ext>
            </p:extLst>
          </p:nvPr>
        </p:nvGraphicFramePr>
        <p:xfrm>
          <a:off x="2128838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9" name="Line 37"/>
          <p:cNvSpPr>
            <a:spLocks noChangeShapeType="1"/>
          </p:cNvSpPr>
          <p:nvPr/>
        </p:nvSpPr>
        <p:spPr bwMode="auto">
          <a:xfrm>
            <a:off x="1647825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10" name="Rectangle 39"/>
          <p:cNvSpPr>
            <a:spLocks noChangeArrowheads="1"/>
          </p:cNvSpPr>
          <p:nvPr/>
        </p:nvSpPr>
        <p:spPr bwMode="auto">
          <a:xfrm>
            <a:off x="2128837" y="4451797"/>
            <a:ext cx="68848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11" name="Rectangle 40"/>
          <p:cNvSpPr>
            <a:spLocks noChangeArrowheads="1"/>
          </p:cNvSpPr>
          <p:nvPr/>
        </p:nvSpPr>
        <p:spPr bwMode="auto">
          <a:xfrm>
            <a:off x="3300413" y="5487888"/>
            <a:ext cx="668982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12" name="Line 41"/>
          <p:cNvSpPr>
            <a:spLocks noChangeShapeType="1"/>
          </p:cNvSpPr>
          <p:nvPr/>
        </p:nvSpPr>
        <p:spPr bwMode="auto">
          <a:xfrm flipV="1">
            <a:off x="3635896" y="5035449"/>
            <a:ext cx="2654" cy="73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13" name="Line 42"/>
          <p:cNvSpPr>
            <a:spLocks noChangeShapeType="1"/>
          </p:cNvSpPr>
          <p:nvPr/>
        </p:nvSpPr>
        <p:spPr bwMode="auto">
          <a:xfrm flipH="1" flipV="1">
            <a:off x="2457449" y="3994597"/>
            <a:ext cx="14287" cy="7381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43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637171"/>
              </p:ext>
            </p:extLst>
          </p:nvPr>
        </p:nvGraphicFramePr>
        <p:xfrm>
          <a:off x="3300413" y="442585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651" name="Line 51"/>
          <p:cNvSpPr>
            <a:spLocks noChangeShapeType="1"/>
          </p:cNvSpPr>
          <p:nvPr/>
        </p:nvSpPr>
        <p:spPr bwMode="auto">
          <a:xfrm flipV="1">
            <a:off x="2895600" y="3684283"/>
            <a:ext cx="1818828" cy="102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52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28163"/>
              </p:ext>
            </p:extLst>
          </p:nvPr>
        </p:nvGraphicFramePr>
        <p:xfrm>
          <a:off x="4716016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31" name="Line 61"/>
          <p:cNvSpPr>
            <a:spLocks noChangeShapeType="1"/>
          </p:cNvSpPr>
          <p:nvPr/>
        </p:nvSpPr>
        <p:spPr bwMode="auto">
          <a:xfrm>
            <a:off x="5482778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6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147148"/>
              </p:ext>
            </p:extLst>
          </p:nvPr>
        </p:nvGraphicFramePr>
        <p:xfrm>
          <a:off x="7132017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40" name="Line 70"/>
          <p:cNvSpPr>
            <a:spLocks noChangeShapeType="1"/>
          </p:cNvSpPr>
          <p:nvPr/>
        </p:nvSpPr>
        <p:spPr bwMode="auto">
          <a:xfrm>
            <a:off x="6651004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41" name="Text Box 71"/>
          <p:cNvSpPr txBox="1">
            <a:spLocks noChangeArrowheads="1"/>
          </p:cNvSpPr>
          <p:nvPr/>
        </p:nvSpPr>
        <p:spPr bwMode="auto">
          <a:xfrm>
            <a:off x="6133479" y="3446909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3842" name="Line 72"/>
          <p:cNvSpPr>
            <a:spLocks noChangeShapeType="1"/>
          </p:cNvSpPr>
          <p:nvPr/>
        </p:nvSpPr>
        <p:spPr bwMode="auto">
          <a:xfrm flipH="1">
            <a:off x="7795592" y="3384997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43" name="Text Box 75"/>
          <p:cNvSpPr txBox="1">
            <a:spLocks noChangeArrowheads="1"/>
          </p:cNvSpPr>
          <p:nvPr/>
        </p:nvSpPr>
        <p:spPr bwMode="auto">
          <a:xfrm>
            <a:off x="1168400" y="3437384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3844" name="Rectangle 76"/>
          <p:cNvSpPr>
            <a:spLocks noChangeArrowheads="1"/>
          </p:cNvSpPr>
          <p:nvPr/>
        </p:nvSpPr>
        <p:spPr bwMode="auto">
          <a:xfrm>
            <a:off x="4750296" y="4427984"/>
            <a:ext cx="613792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45" name="Line 77"/>
          <p:cNvSpPr>
            <a:spLocks noChangeShapeType="1"/>
          </p:cNvSpPr>
          <p:nvPr/>
        </p:nvSpPr>
        <p:spPr bwMode="auto">
          <a:xfrm flipV="1">
            <a:off x="5067299" y="3994595"/>
            <a:ext cx="9524" cy="7381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78" name="Line 78"/>
          <p:cNvSpPr>
            <a:spLocks noChangeShapeType="1"/>
          </p:cNvSpPr>
          <p:nvPr/>
        </p:nvSpPr>
        <p:spPr bwMode="auto">
          <a:xfrm flipV="1">
            <a:off x="4110037" y="3994595"/>
            <a:ext cx="597989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79" name="Line 79"/>
          <p:cNvSpPr>
            <a:spLocks noChangeShapeType="1"/>
          </p:cNvSpPr>
          <p:nvPr/>
        </p:nvSpPr>
        <p:spPr bwMode="auto">
          <a:xfrm>
            <a:off x="2895600" y="3818384"/>
            <a:ext cx="404813" cy="585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80" name="Text Box 80"/>
          <p:cNvSpPr txBox="1">
            <a:spLocks noChangeArrowheads="1"/>
          </p:cNvSpPr>
          <p:nvPr/>
        </p:nvSpPr>
        <p:spPr bwMode="auto">
          <a:xfrm>
            <a:off x="6714182" y="5937473"/>
            <a:ext cx="854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YES!!</a:t>
            </a:r>
            <a:endParaRPr lang="zh-TW" altLang="en-US"/>
          </a:p>
        </p:txBody>
      </p: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982248" y="501317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46544" y="501317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970673" y="6093296"/>
            <a:ext cx="1457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4" grpId="0"/>
      <p:bldP spid="25625" grpId="0"/>
      <p:bldP spid="25628" grpId="0" animBg="1"/>
      <p:bldP spid="25651" grpId="0" animBg="1"/>
      <p:bldP spid="25678" grpId="0" animBg="1"/>
      <p:bldP spid="25679" grpId="0" animBg="1"/>
      <p:bldP spid="256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B039532-A306-40C8-8527-E81D3D0480F1}" type="slidenum">
              <a:rPr kumimoji="0" lang="zh-TW" altLang="en-US" smtClean="0"/>
              <a:pPr eaLnBrk="1" hangingPunct="1"/>
              <a:t>22</a:t>
            </a:fld>
            <a:endParaRPr kumimoji="0" lang="en-US" altLang="zh-TW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Inserting a Node into a Specified Position (</a:t>
            </a:r>
            <a:r>
              <a:rPr lang="en-US" altLang="zh-TW" sz="3400" dirty="0"/>
              <a:t>2</a:t>
            </a:r>
            <a:r>
              <a:rPr lang="en-US" altLang="zh-TW" sz="3400" dirty="0" smtClean="0"/>
              <a:t>/2)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Inserting at the end of a linked list is not a special case:</a:t>
            </a:r>
          </a:p>
          <a:p>
            <a:pPr eaLnBrk="1" hangingPunct="1"/>
            <a:endParaRPr lang="en-US" altLang="zh-TW" sz="8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000" b="1" dirty="0" smtClean="0">
                <a:solidFill>
                  <a:schemeClr val="accent2"/>
                </a:solidFill>
              </a:rPr>
              <a:t>1.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2.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6375623" y="3914551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1.</a:t>
            </a: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5004048" y="3717032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2.</a:t>
            </a:r>
          </a:p>
        </p:txBody>
      </p:sp>
      <p:sp>
        <p:nvSpPr>
          <p:cNvPr id="35855" name="Rectangle 32"/>
          <p:cNvSpPr>
            <a:spLocks noChangeArrowheads="1"/>
          </p:cNvSpPr>
          <p:nvPr/>
        </p:nvSpPr>
        <p:spPr bwMode="auto">
          <a:xfrm>
            <a:off x="3958878" y="4800600"/>
            <a:ext cx="664637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6" name="Rectangle 33"/>
          <p:cNvSpPr>
            <a:spLocks noChangeArrowheads="1"/>
          </p:cNvSpPr>
          <p:nvPr/>
        </p:nvSpPr>
        <p:spPr bwMode="auto">
          <a:xfrm>
            <a:off x="5408265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7" name="Line 34"/>
          <p:cNvSpPr>
            <a:spLocks noChangeShapeType="1"/>
          </p:cNvSpPr>
          <p:nvPr/>
        </p:nvSpPr>
        <p:spPr bwMode="auto">
          <a:xfrm flipV="1">
            <a:off x="5760691" y="4386808"/>
            <a:ext cx="0" cy="623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58" name="Line 35"/>
          <p:cNvSpPr>
            <a:spLocks noChangeShapeType="1"/>
          </p:cNvSpPr>
          <p:nvPr/>
        </p:nvSpPr>
        <p:spPr bwMode="auto">
          <a:xfrm flipH="1" flipV="1">
            <a:off x="4263007" y="4367212"/>
            <a:ext cx="14511" cy="6432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6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610690"/>
              </p:ext>
            </p:extLst>
          </p:nvPr>
        </p:nvGraphicFramePr>
        <p:xfrm>
          <a:off x="5432078" y="3777208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6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39262"/>
              </p:ext>
            </p:extLst>
          </p:nvPr>
        </p:nvGraphicFramePr>
        <p:xfrm>
          <a:off x="251844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75" name="Line 53"/>
          <p:cNvSpPr>
            <a:spLocks noChangeShapeType="1"/>
          </p:cNvSpPr>
          <p:nvPr/>
        </p:nvSpPr>
        <p:spPr bwMode="auto">
          <a:xfrm>
            <a:off x="3285208" y="4062413"/>
            <a:ext cx="67367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78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36033"/>
              </p:ext>
            </p:extLst>
          </p:nvPr>
        </p:nvGraphicFramePr>
        <p:xfrm>
          <a:off x="396046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88" name="Line 64"/>
          <p:cNvSpPr>
            <a:spLocks noChangeShapeType="1"/>
          </p:cNvSpPr>
          <p:nvPr/>
        </p:nvSpPr>
        <p:spPr bwMode="auto">
          <a:xfrm flipH="1">
            <a:off x="4624040" y="3757613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91" name="Line 67"/>
          <p:cNvSpPr>
            <a:spLocks noChangeShapeType="1"/>
          </p:cNvSpPr>
          <p:nvPr/>
        </p:nvSpPr>
        <p:spPr bwMode="auto">
          <a:xfrm flipV="1">
            <a:off x="4770686" y="4062413"/>
            <a:ext cx="6317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87" name="Text Box 72"/>
          <p:cNvSpPr txBox="1">
            <a:spLocks noChangeArrowheads="1"/>
          </p:cNvSpPr>
          <p:nvPr/>
        </p:nvSpPr>
        <p:spPr bwMode="auto">
          <a:xfrm>
            <a:off x="1473200" y="38100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5888" name="Line 73"/>
          <p:cNvSpPr>
            <a:spLocks noChangeShapeType="1"/>
          </p:cNvSpPr>
          <p:nvPr/>
        </p:nvSpPr>
        <p:spPr bwMode="auto">
          <a:xfrm>
            <a:off x="2051720" y="40671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00" name="Line 76"/>
          <p:cNvSpPr>
            <a:spLocks noChangeShapeType="1"/>
          </p:cNvSpPr>
          <p:nvPr/>
        </p:nvSpPr>
        <p:spPr bwMode="auto">
          <a:xfrm flipH="1">
            <a:off x="6094065" y="3777208"/>
            <a:ext cx="28155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6881987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90" name="Line 75"/>
          <p:cNvSpPr>
            <a:spLocks noChangeShapeType="1"/>
          </p:cNvSpPr>
          <p:nvPr/>
        </p:nvSpPr>
        <p:spPr bwMode="auto">
          <a:xfrm flipH="1">
            <a:off x="6876256" y="4767808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3782448" y="537321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058905" y="5373216"/>
            <a:ext cx="1457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732240" y="537321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6" grpId="0"/>
      <p:bldP spid="26647" grpId="0"/>
      <p:bldP spid="26688" grpId="0" animBg="1"/>
      <p:bldP spid="26691" grpId="0" animBg="1"/>
      <p:bldP spid="267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3A2700-213F-4B66-9237-4F81CB63D5C2}" type="slidenum">
              <a:rPr kumimoji="0" lang="zh-TW" altLang="en-US" smtClean="0"/>
              <a:pPr eaLnBrk="1" hangingPunct="1"/>
              <a:t>23</a:t>
            </a:fld>
            <a:endParaRPr kumimoji="0" lang="en-US" altLang="zh-TW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Deleting a Specified Node (1/3)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2362200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Deleting an interior node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Suppose that node 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000" dirty="0" smtClean="0">
                <a:solidFill>
                  <a:schemeClr val="tx2"/>
                </a:solidFill>
              </a:rPr>
              <a:t> is pointed to by an external variable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Variable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</a:rPr>
              <a:t> points to the node the precedes 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-&gt;next);</a:t>
            </a:r>
          </a:p>
        </p:txBody>
      </p:sp>
      <p:graphicFrame>
        <p:nvGraphicFramePr>
          <p:cNvPr id="2465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97065"/>
              </p:ext>
            </p:extLst>
          </p:nvPr>
        </p:nvGraphicFramePr>
        <p:xfrm>
          <a:off x="22812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33" name="Line 55"/>
          <p:cNvSpPr>
            <a:spLocks noChangeShapeType="1"/>
          </p:cNvSpPr>
          <p:nvPr/>
        </p:nvSpPr>
        <p:spPr bwMode="auto">
          <a:xfrm>
            <a:off x="18002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35" name="Rectangle 64"/>
          <p:cNvSpPr>
            <a:spLocks noChangeArrowheads="1"/>
          </p:cNvSpPr>
          <p:nvPr/>
        </p:nvSpPr>
        <p:spPr bwMode="auto">
          <a:xfrm>
            <a:off x="2281238" y="5334000"/>
            <a:ext cx="6477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0736" name="Rectangle 65"/>
          <p:cNvSpPr>
            <a:spLocks noChangeArrowheads="1"/>
          </p:cNvSpPr>
          <p:nvPr/>
        </p:nvSpPr>
        <p:spPr bwMode="auto">
          <a:xfrm>
            <a:off x="3548064" y="5334000"/>
            <a:ext cx="663896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0737" name="Line 66"/>
          <p:cNvSpPr>
            <a:spLocks noChangeShapeType="1"/>
          </p:cNvSpPr>
          <p:nvPr/>
        </p:nvSpPr>
        <p:spPr bwMode="auto">
          <a:xfrm flipH="1" flipV="1">
            <a:off x="3886200" y="4876800"/>
            <a:ext cx="2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38" name="Line 67"/>
          <p:cNvSpPr>
            <a:spLocks noChangeShapeType="1"/>
          </p:cNvSpPr>
          <p:nvPr/>
        </p:nvSpPr>
        <p:spPr bwMode="auto">
          <a:xfrm flipV="1">
            <a:off x="2590800" y="4876800"/>
            <a:ext cx="1905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722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93177"/>
              </p:ext>
            </p:extLst>
          </p:nvPr>
        </p:nvGraphicFramePr>
        <p:xfrm>
          <a:off x="3548063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685" name="Line 109"/>
          <p:cNvSpPr>
            <a:spLocks noChangeShapeType="1"/>
          </p:cNvSpPr>
          <p:nvPr/>
        </p:nvSpPr>
        <p:spPr bwMode="auto">
          <a:xfrm>
            <a:off x="306705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68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019526"/>
              </p:ext>
            </p:extLst>
          </p:nvPr>
        </p:nvGraphicFramePr>
        <p:xfrm>
          <a:off x="47958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56" name="Line 118"/>
          <p:cNvSpPr>
            <a:spLocks noChangeShapeType="1"/>
          </p:cNvSpPr>
          <p:nvPr/>
        </p:nvSpPr>
        <p:spPr bwMode="auto">
          <a:xfrm>
            <a:off x="43148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57" name="Line 127"/>
          <p:cNvSpPr>
            <a:spLocks noChangeShapeType="1"/>
          </p:cNvSpPr>
          <p:nvPr/>
        </p:nvSpPr>
        <p:spPr bwMode="auto">
          <a:xfrm>
            <a:off x="556260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704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282056"/>
              </p:ext>
            </p:extLst>
          </p:nvPr>
        </p:nvGraphicFramePr>
        <p:xfrm>
          <a:off x="71707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66" name="Line 136"/>
          <p:cNvSpPr>
            <a:spLocks noChangeShapeType="1"/>
          </p:cNvSpPr>
          <p:nvPr/>
        </p:nvSpPr>
        <p:spPr bwMode="auto">
          <a:xfrm>
            <a:off x="66897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67" name="Text Box 138"/>
          <p:cNvSpPr txBox="1">
            <a:spLocks noChangeArrowheads="1"/>
          </p:cNvSpPr>
          <p:nvPr/>
        </p:nvSpPr>
        <p:spPr bwMode="auto">
          <a:xfrm>
            <a:off x="6172200" y="432911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...</a:t>
            </a:r>
          </a:p>
        </p:txBody>
      </p:sp>
      <p:sp>
        <p:nvSpPr>
          <p:cNvPr id="30768" name="Line 139"/>
          <p:cNvSpPr>
            <a:spLocks noChangeShapeType="1"/>
          </p:cNvSpPr>
          <p:nvPr/>
        </p:nvSpPr>
        <p:spPr bwMode="auto">
          <a:xfrm flipH="1">
            <a:off x="7834313" y="42672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69" name="Text Box 140"/>
          <p:cNvSpPr txBox="1">
            <a:spLocks noChangeArrowheads="1"/>
          </p:cNvSpPr>
          <p:nvPr/>
        </p:nvSpPr>
        <p:spPr bwMode="auto">
          <a:xfrm>
            <a:off x="3598911" y="3962400"/>
            <a:ext cx="8290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dirty="0">
                <a:latin typeface="Lucida Sans Typewriter" panose="020B0509030504030204" pitchFamily="49" charset="0"/>
              </a:rPr>
              <a:t>Node N</a:t>
            </a:r>
          </a:p>
        </p:txBody>
      </p:sp>
      <p:sp>
        <p:nvSpPr>
          <p:cNvPr id="24723" name="Freeform 147"/>
          <p:cNvSpPr>
            <a:spLocks/>
          </p:cNvSpPr>
          <p:nvPr/>
        </p:nvSpPr>
        <p:spPr bwMode="auto">
          <a:xfrm>
            <a:off x="3067050" y="3501008"/>
            <a:ext cx="1936998" cy="1009080"/>
          </a:xfrm>
          <a:custGeom>
            <a:avLst/>
            <a:gdLst>
              <a:gd name="T0" fmla="*/ 0 w 1008"/>
              <a:gd name="T1" fmla="*/ 1391126250 h 552"/>
              <a:gd name="T2" fmla="*/ 846772500 w 1008"/>
              <a:gd name="T3" fmla="*/ 60483750 h 552"/>
              <a:gd name="T4" fmla="*/ 2147483647 w 1008"/>
              <a:gd name="T5" fmla="*/ 1028223750 h 552"/>
              <a:gd name="T6" fmla="*/ 0 60000 65536"/>
              <a:gd name="T7" fmla="*/ 0 60000 65536"/>
              <a:gd name="T8" fmla="*/ 0 60000 65536"/>
              <a:gd name="T9" fmla="*/ 0 w 1008"/>
              <a:gd name="T10" fmla="*/ 0 h 552"/>
              <a:gd name="T11" fmla="*/ 1008 w 1008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52">
                <a:moveTo>
                  <a:pt x="0" y="552"/>
                </a:moveTo>
                <a:cubicBezTo>
                  <a:pt x="84" y="300"/>
                  <a:pt x="168" y="48"/>
                  <a:pt x="336" y="24"/>
                </a:cubicBezTo>
                <a:cubicBezTo>
                  <a:pt x="504" y="0"/>
                  <a:pt x="756" y="204"/>
                  <a:pt x="1008" y="4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25" name="Text Box 138"/>
          <p:cNvSpPr txBox="1">
            <a:spLocks noChangeArrowheads="1"/>
          </p:cNvSpPr>
          <p:nvPr/>
        </p:nvSpPr>
        <p:spPr bwMode="auto">
          <a:xfrm>
            <a:off x="1331640" y="4324918"/>
            <a:ext cx="431800" cy="3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...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2126264" y="5898758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3419872" y="5898758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uiExpand="1" build="p"/>
      <p:bldP spid="24685" grpId="0" animBg="1"/>
      <p:bldP spid="247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B039532-A306-40C8-8527-E81D3D0480F1}" type="slidenum">
              <a:rPr kumimoji="0" lang="zh-TW" altLang="en-US" smtClean="0"/>
              <a:pPr eaLnBrk="1" hangingPunct="1"/>
              <a:t>24</a:t>
            </a:fld>
            <a:endParaRPr kumimoji="0" lang="en-US" altLang="zh-TW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Deleting a Specified Node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en-US" altLang="zh-TW" dirty="0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Deleting at the end of a linked list is not a special case:</a:t>
            </a:r>
          </a:p>
          <a:p>
            <a:pPr eaLnBrk="1" hangingPunct="1"/>
            <a:endParaRPr lang="en-US" altLang="zh-TW" sz="8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getNext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());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35855" name="Rectangle 32"/>
          <p:cNvSpPr>
            <a:spLocks noChangeArrowheads="1"/>
          </p:cNvSpPr>
          <p:nvPr/>
        </p:nvSpPr>
        <p:spPr bwMode="auto">
          <a:xfrm>
            <a:off x="3958878" y="4800600"/>
            <a:ext cx="664637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6" name="Rectangle 33"/>
          <p:cNvSpPr>
            <a:spLocks noChangeArrowheads="1"/>
          </p:cNvSpPr>
          <p:nvPr/>
        </p:nvSpPr>
        <p:spPr bwMode="auto">
          <a:xfrm>
            <a:off x="5408265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7" name="Line 34"/>
          <p:cNvSpPr>
            <a:spLocks noChangeShapeType="1"/>
          </p:cNvSpPr>
          <p:nvPr/>
        </p:nvSpPr>
        <p:spPr bwMode="auto">
          <a:xfrm flipV="1">
            <a:off x="5760691" y="4386808"/>
            <a:ext cx="0" cy="623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58" name="Line 35"/>
          <p:cNvSpPr>
            <a:spLocks noChangeShapeType="1"/>
          </p:cNvSpPr>
          <p:nvPr/>
        </p:nvSpPr>
        <p:spPr bwMode="auto">
          <a:xfrm flipH="1" flipV="1">
            <a:off x="4263007" y="4367212"/>
            <a:ext cx="14511" cy="6432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6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60279"/>
              </p:ext>
            </p:extLst>
          </p:nvPr>
        </p:nvGraphicFramePr>
        <p:xfrm>
          <a:off x="5432078" y="3777208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69" name="Group 45"/>
          <p:cNvGraphicFramePr>
            <a:graphicFrameLocks noGrp="1"/>
          </p:cNvGraphicFramePr>
          <p:nvPr>
            <p:extLst/>
          </p:nvPr>
        </p:nvGraphicFramePr>
        <p:xfrm>
          <a:off x="251844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75" name="Line 53"/>
          <p:cNvSpPr>
            <a:spLocks noChangeShapeType="1"/>
          </p:cNvSpPr>
          <p:nvPr/>
        </p:nvSpPr>
        <p:spPr bwMode="auto">
          <a:xfrm>
            <a:off x="3285208" y="4062413"/>
            <a:ext cx="67367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78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232036"/>
              </p:ext>
            </p:extLst>
          </p:nvPr>
        </p:nvGraphicFramePr>
        <p:xfrm>
          <a:off x="396046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88" name="Line 64"/>
          <p:cNvSpPr>
            <a:spLocks noChangeShapeType="1"/>
          </p:cNvSpPr>
          <p:nvPr/>
        </p:nvSpPr>
        <p:spPr bwMode="auto">
          <a:xfrm flipH="1">
            <a:off x="4624040" y="3757613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91" name="Line 67"/>
          <p:cNvSpPr>
            <a:spLocks noChangeShapeType="1"/>
          </p:cNvSpPr>
          <p:nvPr/>
        </p:nvSpPr>
        <p:spPr bwMode="auto">
          <a:xfrm flipV="1">
            <a:off x="4770686" y="4062413"/>
            <a:ext cx="6317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87" name="Text Box 72"/>
          <p:cNvSpPr txBox="1">
            <a:spLocks noChangeArrowheads="1"/>
          </p:cNvSpPr>
          <p:nvPr/>
        </p:nvSpPr>
        <p:spPr bwMode="auto">
          <a:xfrm>
            <a:off x="1473200" y="38100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5888" name="Line 73"/>
          <p:cNvSpPr>
            <a:spLocks noChangeShapeType="1"/>
          </p:cNvSpPr>
          <p:nvPr/>
        </p:nvSpPr>
        <p:spPr bwMode="auto">
          <a:xfrm>
            <a:off x="2051720" y="40671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00" name="Line 76"/>
          <p:cNvSpPr>
            <a:spLocks noChangeShapeType="1"/>
          </p:cNvSpPr>
          <p:nvPr/>
        </p:nvSpPr>
        <p:spPr bwMode="auto">
          <a:xfrm flipH="1">
            <a:off x="6094065" y="3777208"/>
            <a:ext cx="28155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3782448" y="537321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292080" y="537321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7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88" grpId="0" animBg="1"/>
      <p:bldP spid="2669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Deleting a Specified Node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>
                <a:solidFill>
                  <a:schemeClr val="tx2"/>
                </a:solidFill>
              </a:rPr>
              <a:t>Note that </a:t>
            </a:r>
            <a:r>
              <a:rPr lang="en-US" altLang="zh-TW" sz="2600" dirty="0" smtClean="0">
                <a:solidFill>
                  <a:schemeClr val="tx2"/>
                </a:solidFill>
              </a:rPr>
              <a:t>node </a:t>
            </a:r>
            <a:r>
              <a:rPr lang="en-US" altLang="zh-TW" sz="2600" dirty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600" dirty="0">
                <a:solidFill>
                  <a:schemeClr val="tx2"/>
                </a:solidFill>
              </a:rPr>
              <a:t> pointed </a:t>
            </a:r>
            <a:r>
              <a:rPr lang="en-US" altLang="zh-TW" sz="2600" dirty="0" smtClean="0">
                <a:solidFill>
                  <a:schemeClr val="tx2"/>
                </a:solidFill>
              </a:rPr>
              <a:t>to by </a:t>
            </a:r>
            <a:r>
              <a:rPr lang="en-US" altLang="zh-TW" sz="2600" dirty="0" err="1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600" dirty="0">
                <a:solidFill>
                  <a:schemeClr val="tx2"/>
                </a:solidFill>
              </a:rPr>
              <a:t> still exists after its deletion from the linked </a:t>
            </a:r>
            <a:r>
              <a:rPr lang="en-US" altLang="zh-TW" sz="2600" dirty="0" smtClean="0">
                <a:solidFill>
                  <a:schemeClr val="tx2"/>
                </a:solidFill>
              </a:rPr>
              <a:t>list.</a:t>
            </a:r>
          </a:p>
          <a:p>
            <a:r>
              <a:rPr lang="en-US" altLang="zh-TW" sz="2600" dirty="0">
                <a:solidFill>
                  <a:schemeClr val="tx2"/>
                </a:solidFill>
              </a:rPr>
              <a:t>Return deleted node to </a:t>
            </a:r>
            <a:r>
              <a:rPr lang="en-US" altLang="zh-TW" sz="2600" dirty="0" smtClean="0">
                <a:solidFill>
                  <a:schemeClr val="tx2"/>
                </a:solidFill>
              </a:rPr>
              <a:t>the system.</a:t>
            </a:r>
          </a:p>
          <a:p>
            <a:pPr marL="0" indent="0">
              <a:buNone/>
            </a:pPr>
            <a:r>
              <a:rPr lang="en-US" altLang="zh-TW" sz="24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-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&gt;</a:t>
            </a:r>
            <a:r>
              <a:rPr lang="en-US" altLang="zh-TW" sz="2200" dirty="0" err="1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dirty="0" err="1">
                <a:solidFill>
                  <a:schemeClr val="tx2"/>
                </a:solidFill>
                <a:latin typeface="Courier New" pitchFamily="49" charset="0"/>
              </a:rPr>
              <a:t>nullptr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altLang="zh-TW" sz="2200" b="1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b="1" dirty="0" smtClean="0">
                <a:solidFill>
                  <a:schemeClr val="accent2"/>
                </a:solidFill>
                <a:latin typeface="Courier New" pitchFamily="49" charset="0"/>
              </a:rPr>
              <a:t>delete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sz="220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zh-TW" altLang="en-US" sz="2200" dirty="0"/>
          </a:p>
          <a:p>
            <a:r>
              <a:rPr lang="en-US" altLang="zh-TW" sz="2600" dirty="0" smtClean="0">
                <a:solidFill>
                  <a:schemeClr val="tx2"/>
                </a:solidFill>
              </a:rPr>
              <a:t>Three </a:t>
            </a:r>
            <a:r>
              <a:rPr lang="en-US" altLang="zh-TW" sz="2600" dirty="0">
                <a:solidFill>
                  <a:schemeClr val="tx2"/>
                </a:solidFill>
              </a:rPr>
              <a:t>steps to delete a node: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dirty="0">
                <a:solidFill>
                  <a:schemeClr val="tx2"/>
                </a:solidFill>
              </a:rPr>
              <a:t>Locate the node that you want to delete.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dirty="0">
                <a:solidFill>
                  <a:schemeClr val="tx2"/>
                </a:solidFill>
              </a:rPr>
              <a:t>Disconnect this node from the linked list </a:t>
            </a:r>
            <a:r>
              <a:rPr lang="en-US" altLang="zh-TW" sz="2200" u="sng" dirty="0">
                <a:solidFill>
                  <a:schemeClr val="tx2"/>
                </a:solidFill>
              </a:rPr>
              <a:t>by changing pointers</a:t>
            </a:r>
            <a:r>
              <a:rPr lang="en-US" altLang="zh-TW" sz="2200" dirty="0">
                <a:solidFill>
                  <a:schemeClr val="tx2"/>
                </a:solidFill>
              </a:rPr>
              <a:t>.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u="sng" dirty="0">
                <a:solidFill>
                  <a:schemeClr val="tx2"/>
                </a:solidFill>
              </a:rPr>
              <a:t>Return the node to the system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dirty="0">
              <a:solidFill>
                <a:schemeClr val="tx2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167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Using Recursion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Let us consider a recursive implementation of the insertion operation.</a:t>
            </a:r>
          </a:p>
          <a:p>
            <a:r>
              <a:rPr lang="en-US" altLang="zh-TW" dirty="0" smtClean="0"/>
              <a:t>The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dirty="0" smtClean="0"/>
              <a:t> method will need a new private helper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dirty="0" smtClean="0"/>
              <a:t>, which is recursive and takes three arguments:</a:t>
            </a:r>
          </a:p>
          <a:p>
            <a:pPr lvl="1"/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osition</a:t>
            </a:r>
            <a:r>
              <a:rPr lang="en-US" altLang="zh-TW" dirty="0" smtClean="0"/>
              <a:t>: the location (relative to the current </a:t>
            </a:r>
            <a:r>
              <a:rPr lang="en-US" altLang="zh-TW" dirty="0" err="1" smtClean="0"/>
              <a:t>subchain</a:t>
            </a:r>
            <a:r>
              <a:rPr lang="en-US" altLang="zh-TW" dirty="0" smtClean="0"/>
              <a:t>) to insert</a:t>
            </a:r>
          </a:p>
          <a:p>
            <a:pPr lvl="1"/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dirty="0" smtClean="0"/>
              <a:t>: the new node to insert</a:t>
            </a:r>
          </a:p>
          <a:p>
            <a:pPr lvl="1"/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dirty="0" smtClean="0"/>
              <a:t>: the head of the current </a:t>
            </a:r>
            <a:r>
              <a:rPr lang="en-US" altLang="zh-TW" dirty="0" err="1" smtClean="0"/>
              <a:t>subchain</a:t>
            </a:r>
            <a:r>
              <a:rPr lang="en-US" altLang="zh-TW" dirty="0" smtClean="0"/>
              <a:t> (which is some suffix portion of the original linked list)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2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27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at the Head (1/2)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The current list (before the insertion):</a:t>
            </a:r>
          </a:p>
          <a:p>
            <a:pPr eaLnBrk="1" hangingPunct="1"/>
            <a:endParaRPr lang="en-US" altLang="zh-TW" sz="2200" dirty="0" smtClean="0"/>
          </a:p>
          <a:p>
            <a:pPr lvl="8"/>
            <a:endParaRPr lang="en-US" altLang="zh-TW" sz="1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r>
              <a:rPr lang="en-US" altLang="zh-TW" sz="2200" dirty="0" smtClean="0"/>
              <a:t>After method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sz="2200" dirty="0" smtClean="0"/>
              <a:t> creates a node, before calling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200" dirty="0" smtClean="0"/>
              <a:t> (with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200" dirty="0" smtClean="0"/>
              <a:t> for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200" dirty="0" smtClean="0"/>
              <a:t>):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As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altLang="zh-TW" sz="2200" dirty="0" smtClean="0"/>
              <a:t>begins execution: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411031" y="196799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12" name="Group 38"/>
          <p:cNvGraphicFramePr>
            <a:graphicFrameLocks noGrp="1"/>
          </p:cNvGraphicFramePr>
          <p:nvPr/>
        </p:nvGraphicFramePr>
        <p:xfrm>
          <a:off x="5650126" y="1963227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6278652" y="21758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8"/>
          <p:cNvGraphicFramePr>
            <a:graphicFrameLocks noGrp="1"/>
          </p:cNvGraphicFramePr>
          <p:nvPr/>
        </p:nvGraphicFramePr>
        <p:xfrm>
          <a:off x="6874262" y="1963227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8"/>
          <p:cNvSpPr>
            <a:spLocks noChangeShapeType="1"/>
          </p:cNvSpPr>
          <p:nvPr/>
        </p:nvSpPr>
        <p:spPr bwMode="auto">
          <a:xfrm flipH="1">
            <a:off x="7306310" y="1959804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38"/>
          <p:cNvGraphicFramePr>
            <a:graphicFrameLocks noGrp="1"/>
          </p:cNvGraphicFramePr>
          <p:nvPr/>
        </p:nvGraphicFramePr>
        <p:xfrm>
          <a:off x="4425990" y="19598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47"/>
          <p:cNvSpPr>
            <a:spLocks noChangeShapeType="1"/>
          </p:cNvSpPr>
          <p:nvPr/>
        </p:nvSpPr>
        <p:spPr bwMode="auto">
          <a:xfrm>
            <a:off x="5054516" y="2172405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21" name="Group 38"/>
          <p:cNvGraphicFramePr>
            <a:graphicFrameLocks noGrp="1"/>
          </p:cNvGraphicFramePr>
          <p:nvPr/>
        </p:nvGraphicFramePr>
        <p:xfrm>
          <a:off x="3222665" y="19598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47"/>
          <p:cNvSpPr>
            <a:spLocks noChangeShapeType="1"/>
          </p:cNvSpPr>
          <p:nvPr/>
        </p:nvSpPr>
        <p:spPr bwMode="auto">
          <a:xfrm>
            <a:off x="3851191" y="2172405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2627055" y="21758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6" name="文字方塊 15"/>
          <p:cNvSpPr txBox="1"/>
          <p:nvPr/>
        </p:nvSpPr>
        <p:spPr>
          <a:xfrm>
            <a:off x="1401654" y="2010326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2374677" y="376819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0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96020"/>
              </p:ext>
            </p:extLst>
          </p:nvPr>
        </p:nvGraphicFramePr>
        <p:xfrm>
          <a:off x="3186311" y="37600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2590701" y="39760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3" name="文字方塊 32"/>
          <p:cNvSpPr txBox="1"/>
          <p:nvPr/>
        </p:nvSpPr>
        <p:spPr>
          <a:xfrm>
            <a:off x="1007254" y="3810526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newNodePtr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2419415" y="549638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157715"/>
              </p:ext>
            </p:extLst>
          </p:nvPr>
        </p:nvGraphicFramePr>
        <p:xfrm>
          <a:off x="5658510" y="549161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47"/>
          <p:cNvSpPr>
            <a:spLocks noChangeShapeType="1"/>
          </p:cNvSpPr>
          <p:nvPr/>
        </p:nvSpPr>
        <p:spPr bwMode="auto">
          <a:xfrm>
            <a:off x="6287036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7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57447"/>
              </p:ext>
            </p:extLst>
          </p:nvPr>
        </p:nvGraphicFramePr>
        <p:xfrm>
          <a:off x="6882646" y="549161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Line 58"/>
          <p:cNvSpPr>
            <a:spLocks noChangeShapeType="1"/>
          </p:cNvSpPr>
          <p:nvPr/>
        </p:nvSpPr>
        <p:spPr bwMode="auto">
          <a:xfrm flipH="1">
            <a:off x="7314694" y="548819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332166"/>
              </p:ext>
            </p:extLst>
          </p:nvPr>
        </p:nvGraphicFramePr>
        <p:xfrm>
          <a:off x="4434374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5062900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41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592951"/>
              </p:ext>
            </p:extLst>
          </p:nvPr>
        </p:nvGraphicFramePr>
        <p:xfrm>
          <a:off x="3231049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3859575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>
            <a:off x="2635439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4" name="文字方塊 43"/>
          <p:cNvSpPr txBox="1"/>
          <p:nvPr/>
        </p:nvSpPr>
        <p:spPr>
          <a:xfrm>
            <a:off x="1410038" y="553871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2411031" y="614445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 flipV="1">
            <a:off x="2627055" y="5733257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7" name="文字方塊 46"/>
          <p:cNvSpPr txBox="1"/>
          <p:nvPr/>
        </p:nvSpPr>
        <p:spPr>
          <a:xfrm>
            <a:off x="899592" y="618679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28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at the Head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After the new node is linked to the beginning: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000" dirty="0" smtClean="0"/>
          </a:p>
          <a:p>
            <a:pPr eaLnBrk="1" hangingPunct="1"/>
            <a:r>
              <a:rPr lang="en-US" altLang="zh-TW" sz="2000" dirty="0" smtClean="0"/>
              <a:t>After method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sz="2000" dirty="0" smtClean="0"/>
              <a:t> assigns to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000" dirty="0" smtClean="0"/>
              <a:t> the returned reference: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187154" y="201851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12" name="Group 38"/>
          <p:cNvGraphicFramePr>
            <a:graphicFrameLocks noGrp="1"/>
          </p:cNvGraphicFramePr>
          <p:nvPr/>
        </p:nvGraphicFramePr>
        <p:xfrm>
          <a:off x="6298198" y="201374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6926724" y="222635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8"/>
          <p:cNvGraphicFramePr>
            <a:graphicFrameLocks noGrp="1"/>
          </p:cNvGraphicFramePr>
          <p:nvPr/>
        </p:nvGraphicFramePr>
        <p:xfrm>
          <a:off x="7522334" y="201374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8"/>
          <p:cNvSpPr>
            <a:spLocks noChangeShapeType="1"/>
          </p:cNvSpPr>
          <p:nvPr/>
        </p:nvSpPr>
        <p:spPr bwMode="auto">
          <a:xfrm flipH="1">
            <a:off x="7954382" y="201032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38"/>
          <p:cNvGraphicFramePr>
            <a:graphicFrameLocks noGrp="1"/>
          </p:cNvGraphicFramePr>
          <p:nvPr/>
        </p:nvGraphicFramePr>
        <p:xfrm>
          <a:off x="5074062" y="201032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47"/>
          <p:cNvSpPr>
            <a:spLocks noChangeShapeType="1"/>
          </p:cNvSpPr>
          <p:nvPr/>
        </p:nvSpPr>
        <p:spPr bwMode="auto">
          <a:xfrm>
            <a:off x="5702588" y="222292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21" name="Group 38"/>
          <p:cNvGraphicFramePr>
            <a:graphicFrameLocks noGrp="1"/>
          </p:cNvGraphicFramePr>
          <p:nvPr/>
        </p:nvGraphicFramePr>
        <p:xfrm>
          <a:off x="3870737" y="201032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47"/>
          <p:cNvSpPr>
            <a:spLocks noChangeShapeType="1"/>
          </p:cNvSpPr>
          <p:nvPr/>
        </p:nvSpPr>
        <p:spPr bwMode="auto">
          <a:xfrm>
            <a:off x="4499263" y="222292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2411759" y="2204864"/>
            <a:ext cx="1438167" cy="247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6" name="文字方塊 15"/>
          <p:cNvSpPr txBox="1"/>
          <p:nvPr/>
        </p:nvSpPr>
        <p:spPr>
          <a:xfrm>
            <a:off x="1177777" y="206084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2158653" y="283208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0" name="Group 38"/>
          <p:cNvGraphicFramePr>
            <a:graphicFrameLocks noGrp="1"/>
          </p:cNvGraphicFramePr>
          <p:nvPr/>
        </p:nvGraphicFramePr>
        <p:xfrm>
          <a:off x="2970287" y="28239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2374677" y="30399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3" name="文字方塊 32"/>
          <p:cNvSpPr txBox="1"/>
          <p:nvPr/>
        </p:nvSpPr>
        <p:spPr>
          <a:xfrm>
            <a:off x="683568" y="287442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 flipV="1">
            <a:off x="3563889" y="2348881"/>
            <a:ext cx="360040" cy="648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65" name="Rectangle 24"/>
          <p:cNvSpPr>
            <a:spLocks noChangeArrowheads="1"/>
          </p:cNvSpPr>
          <p:nvPr/>
        </p:nvSpPr>
        <p:spPr bwMode="auto">
          <a:xfrm>
            <a:off x="2187154" y="451730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6" name="Group 38"/>
          <p:cNvGraphicFramePr>
            <a:graphicFrameLocks noGrp="1"/>
          </p:cNvGraphicFramePr>
          <p:nvPr/>
        </p:nvGraphicFramePr>
        <p:xfrm>
          <a:off x="6298198" y="4512543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Line 47"/>
          <p:cNvSpPr>
            <a:spLocks noChangeShapeType="1"/>
          </p:cNvSpPr>
          <p:nvPr/>
        </p:nvSpPr>
        <p:spPr bwMode="auto">
          <a:xfrm>
            <a:off x="6926724" y="472514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8" name="Group 48"/>
          <p:cNvGraphicFramePr>
            <a:graphicFrameLocks noGrp="1"/>
          </p:cNvGraphicFramePr>
          <p:nvPr/>
        </p:nvGraphicFramePr>
        <p:xfrm>
          <a:off x="7522334" y="4512543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" name="Line 58"/>
          <p:cNvSpPr>
            <a:spLocks noChangeShapeType="1"/>
          </p:cNvSpPr>
          <p:nvPr/>
        </p:nvSpPr>
        <p:spPr bwMode="auto">
          <a:xfrm flipH="1">
            <a:off x="7954382" y="4509120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70" name="Group 38"/>
          <p:cNvGraphicFramePr>
            <a:graphicFrameLocks noGrp="1"/>
          </p:cNvGraphicFramePr>
          <p:nvPr/>
        </p:nvGraphicFramePr>
        <p:xfrm>
          <a:off x="5074062" y="450912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5702588" y="472172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72" name="Group 38"/>
          <p:cNvGraphicFramePr>
            <a:graphicFrameLocks noGrp="1"/>
          </p:cNvGraphicFramePr>
          <p:nvPr/>
        </p:nvGraphicFramePr>
        <p:xfrm>
          <a:off x="3870737" y="450912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" name="Line 47"/>
          <p:cNvSpPr>
            <a:spLocks noChangeShapeType="1"/>
          </p:cNvSpPr>
          <p:nvPr/>
        </p:nvSpPr>
        <p:spPr bwMode="auto">
          <a:xfrm>
            <a:off x="4499263" y="472172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>
            <a:off x="2411759" y="4703658"/>
            <a:ext cx="504057" cy="7415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1177777" y="455964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2158653" y="533088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77" name="Group 38"/>
          <p:cNvGraphicFramePr>
            <a:graphicFrameLocks noGrp="1"/>
          </p:cNvGraphicFramePr>
          <p:nvPr/>
        </p:nvGraphicFramePr>
        <p:xfrm>
          <a:off x="2970287" y="532269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8" name="Line 47"/>
          <p:cNvSpPr>
            <a:spLocks noChangeShapeType="1"/>
          </p:cNvSpPr>
          <p:nvPr/>
        </p:nvSpPr>
        <p:spPr bwMode="auto">
          <a:xfrm>
            <a:off x="2374677" y="5538718"/>
            <a:ext cx="574799" cy="3299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9" name="文字方塊 78"/>
          <p:cNvSpPr txBox="1"/>
          <p:nvPr/>
        </p:nvSpPr>
        <p:spPr>
          <a:xfrm>
            <a:off x="683568" y="5373216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80" name="Line 47"/>
          <p:cNvSpPr>
            <a:spLocks noChangeShapeType="1"/>
          </p:cNvSpPr>
          <p:nvPr/>
        </p:nvSpPr>
        <p:spPr bwMode="auto">
          <a:xfrm flipV="1">
            <a:off x="3563889" y="4847675"/>
            <a:ext cx="360040" cy="648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29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in the Middle (1/2)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As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insert(3,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altLang="zh-TW" sz="2200" dirty="0" smtClean="0"/>
              <a:t>begins execution: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>
              <a:buNone/>
            </a:pPr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Recursive call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insert(2,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altLang="zh-TW" sz="2000" dirty="0" smtClean="0"/>
              <a:t>:</a:t>
            </a:r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eaLnBrk="1" hangingPunct="1">
              <a:buNone/>
            </a:pPr>
            <a:endParaRPr lang="en-US" altLang="zh-TW" sz="2000" dirty="0" smtClean="0"/>
          </a:p>
          <a:p>
            <a:pPr eaLnBrk="1" hangingPunct="1"/>
            <a:r>
              <a:rPr lang="en-US" altLang="zh-TW" sz="2200" dirty="0" smtClean="0"/>
              <a:t>Recursive call</a:t>
            </a:r>
            <a:r>
              <a:rPr lang="en-US" altLang="zh-TW" sz="2000" dirty="0" smtClean="0">
                <a:latin typeface="Lucida Console" pitchFamily="49" charset="0"/>
              </a:rPr>
              <a:t>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insert(1,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altLang="zh-TW" sz="2200" dirty="0" smtClean="0"/>
              <a:t>: </a:t>
            </a:r>
            <a:endParaRPr lang="en-US" altLang="zh-TW" sz="20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r>
              <a:rPr lang="en-US" altLang="zh-TW" sz="2000" dirty="0" smtClean="0"/>
              <a:t>An item</a:t>
            </a: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2563431" y="163698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01203"/>
              </p:ext>
            </p:extLst>
          </p:nvPr>
        </p:nvGraphicFramePr>
        <p:xfrm>
          <a:off x="5802526" y="1632223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47"/>
          <p:cNvSpPr>
            <a:spLocks noChangeShapeType="1"/>
          </p:cNvSpPr>
          <p:nvPr/>
        </p:nvSpPr>
        <p:spPr bwMode="auto">
          <a:xfrm>
            <a:off x="6431052" y="18448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7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886257"/>
              </p:ext>
            </p:extLst>
          </p:nvPr>
        </p:nvGraphicFramePr>
        <p:xfrm>
          <a:off x="7026662" y="1632223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Line 58"/>
          <p:cNvSpPr>
            <a:spLocks noChangeShapeType="1"/>
          </p:cNvSpPr>
          <p:nvPr/>
        </p:nvSpPr>
        <p:spPr bwMode="auto">
          <a:xfrm flipH="1">
            <a:off x="7458710" y="1628800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24377"/>
              </p:ext>
            </p:extLst>
          </p:nvPr>
        </p:nvGraphicFramePr>
        <p:xfrm>
          <a:off x="4578390" y="16288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5206916" y="184140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41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47570"/>
              </p:ext>
            </p:extLst>
          </p:nvPr>
        </p:nvGraphicFramePr>
        <p:xfrm>
          <a:off x="3375065" y="16288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4003591" y="184140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>
            <a:off x="2779455" y="18448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4" name="文字方塊 43"/>
          <p:cNvSpPr txBox="1"/>
          <p:nvPr/>
        </p:nvSpPr>
        <p:spPr>
          <a:xfrm>
            <a:off x="1554054" y="167932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2555047" y="2285058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 flipV="1">
            <a:off x="2771071" y="1873861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7" name="文字方塊 46"/>
          <p:cNvSpPr txBox="1"/>
          <p:nvPr/>
        </p:nvSpPr>
        <p:spPr>
          <a:xfrm>
            <a:off x="1043608" y="2327394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2563431" y="350919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4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08467"/>
              </p:ext>
            </p:extLst>
          </p:nvPr>
        </p:nvGraphicFramePr>
        <p:xfrm>
          <a:off x="5802526" y="3504431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6431052" y="37170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1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029712"/>
              </p:ext>
            </p:extLst>
          </p:nvPr>
        </p:nvGraphicFramePr>
        <p:xfrm>
          <a:off x="7026662" y="3504431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2" name="Line 58"/>
          <p:cNvSpPr>
            <a:spLocks noChangeShapeType="1"/>
          </p:cNvSpPr>
          <p:nvPr/>
        </p:nvSpPr>
        <p:spPr bwMode="auto">
          <a:xfrm flipH="1">
            <a:off x="7458710" y="3501008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37018"/>
              </p:ext>
            </p:extLst>
          </p:nvPr>
        </p:nvGraphicFramePr>
        <p:xfrm>
          <a:off x="4578390" y="35010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Line 47"/>
          <p:cNvSpPr>
            <a:spLocks noChangeShapeType="1"/>
          </p:cNvSpPr>
          <p:nvPr/>
        </p:nvSpPr>
        <p:spPr bwMode="auto">
          <a:xfrm>
            <a:off x="5206916" y="37136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5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388160"/>
              </p:ext>
            </p:extLst>
          </p:nvPr>
        </p:nvGraphicFramePr>
        <p:xfrm>
          <a:off x="3375065" y="35010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47"/>
          <p:cNvSpPr>
            <a:spLocks noChangeShapeType="1"/>
          </p:cNvSpPr>
          <p:nvPr/>
        </p:nvSpPr>
        <p:spPr bwMode="auto">
          <a:xfrm>
            <a:off x="4003591" y="37136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7" name="Line 47"/>
          <p:cNvSpPr>
            <a:spLocks noChangeShapeType="1"/>
          </p:cNvSpPr>
          <p:nvPr/>
        </p:nvSpPr>
        <p:spPr bwMode="auto">
          <a:xfrm>
            <a:off x="2779455" y="37170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8" name="文字方塊 57"/>
          <p:cNvSpPr txBox="1"/>
          <p:nvPr/>
        </p:nvSpPr>
        <p:spPr>
          <a:xfrm>
            <a:off x="1554054" y="355153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59" name="Rectangle 24"/>
          <p:cNvSpPr>
            <a:spLocks noChangeArrowheads="1"/>
          </p:cNvSpPr>
          <p:nvPr/>
        </p:nvSpPr>
        <p:spPr bwMode="auto">
          <a:xfrm>
            <a:off x="3779183" y="415726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60" name="Line 47"/>
          <p:cNvSpPr>
            <a:spLocks noChangeShapeType="1"/>
          </p:cNvSpPr>
          <p:nvPr/>
        </p:nvSpPr>
        <p:spPr bwMode="auto">
          <a:xfrm flipV="1">
            <a:off x="3995207" y="3746069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61" name="文字方塊 60"/>
          <p:cNvSpPr txBox="1"/>
          <p:nvPr/>
        </p:nvSpPr>
        <p:spPr>
          <a:xfrm>
            <a:off x="2267744" y="419960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2557041" y="538140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52878"/>
              </p:ext>
            </p:extLst>
          </p:nvPr>
        </p:nvGraphicFramePr>
        <p:xfrm>
          <a:off x="5796136" y="537663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47"/>
          <p:cNvSpPr>
            <a:spLocks noChangeShapeType="1"/>
          </p:cNvSpPr>
          <p:nvPr/>
        </p:nvSpPr>
        <p:spPr bwMode="auto">
          <a:xfrm>
            <a:off x="6424662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5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241723"/>
              </p:ext>
            </p:extLst>
          </p:nvPr>
        </p:nvGraphicFramePr>
        <p:xfrm>
          <a:off x="7020272" y="537663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58"/>
          <p:cNvSpPr>
            <a:spLocks noChangeShapeType="1"/>
          </p:cNvSpPr>
          <p:nvPr/>
        </p:nvSpPr>
        <p:spPr bwMode="auto">
          <a:xfrm flipH="1">
            <a:off x="7452320" y="537321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7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904546"/>
              </p:ext>
            </p:extLst>
          </p:nvPr>
        </p:nvGraphicFramePr>
        <p:xfrm>
          <a:off x="4572000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Line 47"/>
          <p:cNvSpPr>
            <a:spLocks noChangeShapeType="1"/>
          </p:cNvSpPr>
          <p:nvPr/>
        </p:nvSpPr>
        <p:spPr bwMode="auto">
          <a:xfrm>
            <a:off x="5200526" y="558581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6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94479"/>
              </p:ext>
            </p:extLst>
          </p:nvPr>
        </p:nvGraphicFramePr>
        <p:xfrm>
          <a:off x="3368675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47"/>
          <p:cNvSpPr>
            <a:spLocks noChangeShapeType="1"/>
          </p:cNvSpPr>
          <p:nvPr/>
        </p:nvSpPr>
        <p:spPr bwMode="auto">
          <a:xfrm>
            <a:off x="3997201" y="558581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2773065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2" name="文字方塊 71"/>
          <p:cNvSpPr txBox="1"/>
          <p:nvPr/>
        </p:nvSpPr>
        <p:spPr>
          <a:xfrm>
            <a:off x="1547664" y="542373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5003319" y="602947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 flipV="1">
            <a:off x="5219343" y="5618277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3491880" y="607181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6" name="日期版面配置區 7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7" name="頁尾版面配置區 7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30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in the Middle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After a new node is added to the head of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</a:t>
            </a:r>
            <a:r>
              <a:rPr lang="en-US" altLang="zh-TW" sz="2200" dirty="0" smtClean="0"/>
              <a:t>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>
              <a:buNone/>
            </a:pPr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After the returned pointer is assigned to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afterPtr</a:t>
            </a:r>
            <a:r>
              <a:rPr lang="en-US" altLang="zh-TW" sz="2200" dirty="0" smtClean="0"/>
              <a:t>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After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setNext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afterPtr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200" dirty="0" smtClean="0"/>
              <a:t> executes:</a:t>
            </a:r>
          </a:p>
        </p:txBody>
      </p:sp>
      <p:graphicFrame>
        <p:nvGraphicFramePr>
          <p:cNvPr id="30" name="Group 38"/>
          <p:cNvGraphicFramePr>
            <a:graphicFrameLocks noGrp="1"/>
          </p:cNvGraphicFramePr>
          <p:nvPr/>
        </p:nvGraphicFramePr>
        <p:xfrm>
          <a:off x="5418559" y="242088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2557041" y="170899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3" name="Group 38"/>
          <p:cNvGraphicFramePr>
            <a:graphicFrameLocks noGrp="1"/>
          </p:cNvGraphicFramePr>
          <p:nvPr/>
        </p:nvGraphicFramePr>
        <p:xfrm>
          <a:off x="5796136" y="1704231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47"/>
          <p:cNvSpPr>
            <a:spLocks noChangeShapeType="1"/>
          </p:cNvSpPr>
          <p:nvPr/>
        </p:nvSpPr>
        <p:spPr bwMode="auto">
          <a:xfrm>
            <a:off x="6424662" y="19168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5" name="Group 48"/>
          <p:cNvGraphicFramePr>
            <a:graphicFrameLocks noGrp="1"/>
          </p:cNvGraphicFramePr>
          <p:nvPr/>
        </p:nvGraphicFramePr>
        <p:xfrm>
          <a:off x="7020272" y="1704231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58"/>
          <p:cNvSpPr>
            <a:spLocks noChangeShapeType="1"/>
          </p:cNvSpPr>
          <p:nvPr/>
        </p:nvSpPr>
        <p:spPr bwMode="auto">
          <a:xfrm flipH="1">
            <a:off x="7452320" y="1700808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7" name="Group 38"/>
          <p:cNvGraphicFramePr>
            <a:graphicFrameLocks noGrp="1"/>
          </p:cNvGraphicFramePr>
          <p:nvPr/>
        </p:nvGraphicFramePr>
        <p:xfrm>
          <a:off x="4572000" y="17008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Line 47"/>
          <p:cNvSpPr>
            <a:spLocks noChangeShapeType="1"/>
          </p:cNvSpPr>
          <p:nvPr/>
        </p:nvSpPr>
        <p:spPr bwMode="auto">
          <a:xfrm>
            <a:off x="5200526" y="19134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69" name="Group 38"/>
          <p:cNvGraphicFramePr>
            <a:graphicFrameLocks noGrp="1"/>
          </p:cNvGraphicFramePr>
          <p:nvPr/>
        </p:nvGraphicFramePr>
        <p:xfrm>
          <a:off x="3368675" y="17008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47"/>
          <p:cNvSpPr>
            <a:spLocks noChangeShapeType="1"/>
          </p:cNvSpPr>
          <p:nvPr/>
        </p:nvSpPr>
        <p:spPr bwMode="auto">
          <a:xfrm>
            <a:off x="3997201" y="19134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2773065" y="19168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2" name="文字方塊 71"/>
          <p:cNvSpPr txBox="1"/>
          <p:nvPr/>
        </p:nvSpPr>
        <p:spPr>
          <a:xfrm>
            <a:off x="1547664" y="175133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4571271" y="242907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 flipH="1" flipV="1">
            <a:off x="6012159" y="2060848"/>
            <a:ext cx="1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3101598" y="247141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4822949" y="263691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76" name="Group 38"/>
          <p:cNvGraphicFramePr>
            <a:graphicFrameLocks noGrp="1"/>
          </p:cNvGraphicFramePr>
          <p:nvPr/>
        </p:nvGraphicFramePr>
        <p:xfrm>
          <a:off x="5418559" y="404803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2557041" y="3365178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78" name="Group 38"/>
          <p:cNvGraphicFramePr>
            <a:graphicFrameLocks noGrp="1"/>
          </p:cNvGraphicFramePr>
          <p:nvPr/>
        </p:nvGraphicFramePr>
        <p:xfrm>
          <a:off x="5796136" y="3360415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47"/>
          <p:cNvSpPr>
            <a:spLocks noChangeShapeType="1"/>
          </p:cNvSpPr>
          <p:nvPr/>
        </p:nvSpPr>
        <p:spPr bwMode="auto">
          <a:xfrm>
            <a:off x="6424662" y="3573016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80" name="Group 48"/>
          <p:cNvGraphicFramePr>
            <a:graphicFrameLocks noGrp="1"/>
          </p:cNvGraphicFramePr>
          <p:nvPr/>
        </p:nvGraphicFramePr>
        <p:xfrm>
          <a:off x="7020272" y="3360415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1" name="Line 58"/>
          <p:cNvSpPr>
            <a:spLocks noChangeShapeType="1"/>
          </p:cNvSpPr>
          <p:nvPr/>
        </p:nvSpPr>
        <p:spPr bwMode="auto">
          <a:xfrm flipH="1">
            <a:off x="7452320" y="3356992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82" name="Group 38"/>
          <p:cNvGraphicFramePr>
            <a:graphicFrameLocks noGrp="1"/>
          </p:cNvGraphicFramePr>
          <p:nvPr/>
        </p:nvGraphicFramePr>
        <p:xfrm>
          <a:off x="4572000" y="3356992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3" name="Line 47"/>
          <p:cNvSpPr>
            <a:spLocks noChangeShapeType="1"/>
          </p:cNvSpPr>
          <p:nvPr/>
        </p:nvSpPr>
        <p:spPr bwMode="auto">
          <a:xfrm>
            <a:off x="5200526" y="3569593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84" name="Group 38"/>
          <p:cNvGraphicFramePr>
            <a:graphicFrameLocks noGrp="1"/>
          </p:cNvGraphicFramePr>
          <p:nvPr/>
        </p:nvGraphicFramePr>
        <p:xfrm>
          <a:off x="3368675" y="3356992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5" name="Line 47"/>
          <p:cNvSpPr>
            <a:spLocks noChangeShapeType="1"/>
          </p:cNvSpPr>
          <p:nvPr/>
        </p:nvSpPr>
        <p:spPr bwMode="auto">
          <a:xfrm>
            <a:off x="3997201" y="3569593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86" name="Line 47"/>
          <p:cNvSpPr>
            <a:spLocks noChangeShapeType="1"/>
          </p:cNvSpPr>
          <p:nvPr/>
        </p:nvSpPr>
        <p:spPr bwMode="auto">
          <a:xfrm>
            <a:off x="2773065" y="3573016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87" name="文字方塊 86"/>
          <p:cNvSpPr txBox="1"/>
          <p:nvPr/>
        </p:nvSpPr>
        <p:spPr>
          <a:xfrm>
            <a:off x="1547664" y="3407514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4571271" y="405622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89" name="Line 47"/>
          <p:cNvSpPr>
            <a:spLocks noChangeShapeType="1"/>
          </p:cNvSpPr>
          <p:nvPr/>
        </p:nvSpPr>
        <p:spPr bwMode="auto">
          <a:xfrm flipH="1" flipV="1">
            <a:off x="6012158" y="3717032"/>
            <a:ext cx="1" cy="5040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90" name="文字方塊 89"/>
          <p:cNvSpPr txBox="1"/>
          <p:nvPr/>
        </p:nvSpPr>
        <p:spPr>
          <a:xfrm>
            <a:off x="4191972" y="4458598"/>
            <a:ext cx="1172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afterPtr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4822949" y="426406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92" name="Rectangle 24"/>
          <p:cNvSpPr>
            <a:spLocks noChangeArrowheads="1"/>
          </p:cNvSpPr>
          <p:nvPr/>
        </p:nvSpPr>
        <p:spPr bwMode="auto">
          <a:xfrm>
            <a:off x="3817531" y="405622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93" name="文字方塊 92"/>
          <p:cNvSpPr txBox="1"/>
          <p:nvPr/>
        </p:nvSpPr>
        <p:spPr>
          <a:xfrm>
            <a:off x="2306092" y="4098558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94" name="Line 47"/>
          <p:cNvSpPr>
            <a:spLocks noChangeShapeType="1"/>
          </p:cNvSpPr>
          <p:nvPr/>
        </p:nvSpPr>
        <p:spPr bwMode="auto">
          <a:xfrm flipV="1">
            <a:off x="3995936" y="3645023"/>
            <a:ext cx="576065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95" name="Group 38"/>
          <p:cNvGraphicFramePr>
            <a:graphicFrameLocks noGrp="1"/>
          </p:cNvGraphicFramePr>
          <p:nvPr/>
        </p:nvGraphicFramePr>
        <p:xfrm>
          <a:off x="5148064" y="607233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6" name="Rectangle 24"/>
          <p:cNvSpPr>
            <a:spLocks noChangeArrowheads="1"/>
          </p:cNvSpPr>
          <p:nvPr/>
        </p:nvSpPr>
        <p:spPr bwMode="auto">
          <a:xfrm>
            <a:off x="2557041" y="538140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97" name="Group 38"/>
          <p:cNvGraphicFramePr>
            <a:graphicFrameLocks noGrp="1"/>
          </p:cNvGraphicFramePr>
          <p:nvPr/>
        </p:nvGraphicFramePr>
        <p:xfrm>
          <a:off x="5796136" y="537663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Line 47"/>
          <p:cNvSpPr>
            <a:spLocks noChangeShapeType="1"/>
          </p:cNvSpPr>
          <p:nvPr/>
        </p:nvSpPr>
        <p:spPr bwMode="auto">
          <a:xfrm>
            <a:off x="6424662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99" name="Group 48"/>
          <p:cNvGraphicFramePr>
            <a:graphicFrameLocks noGrp="1"/>
          </p:cNvGraphicFramePr>
          <p:nvPr/>
        </p:nvGraphicFramePr>
        <p:xfrm>
          <a:off x="7020272" y="537663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" name="Line 58"/>
          <p:cNvSpPr>
            <a:spLocks noChangeShapeType="1"/>
          </p:cNvSpPr>
          <p:nvPr/>
        </p:nvSpPr>
        <p:spPr bwMode="auto">
          <a:xfrm flipH="1">
            <a:off x="7452320" y="537321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01" name="Group 38"/>
          <p:cNvGraphicFramePr>
            <a:graphicFrameLocks noGrp="1"/>
          </p:cNvGraphicFramePr>
          <p:nvPr/>
        </p:nvGraphicFramePr>
        <p:xfrm>
          <a:off x="4572000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" name="Line 47"/>
          <p:cNvSpPr>
            <a:spLocks noChangeShapeType="1"/>
          </p:cNvSpPr>
          <p:nvPr/>
        </p:nvSpPr>
        <p:spPr bwMode="auto">
          <a:xfrm>
            <a:off x="5200526" y="5585817"/>
            <a:ext cx="163562" cy="5074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103" name="Group 38"/>
          <p:cNvGraphicFramePr>
            <a:graphicFrameLocks noGrp="1"/>
          </p:cNvGraphicFramePr>
          <p:nvPr/>
        </p:nvGraphicFramePr>
        <p:xfrm>
          <a:off x="3368675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4" name="Line 47"/>
          <p:cNvSpPr>
            <a:spLocks noChangeShapeType="1"/>
          </p:cNvSpPr>
          <p:nvPr/>
        </p:nvSpPr>
        <p:spPr bwMode="auto">
          <a:xfrm>
            <a:off x="3997201" y="558581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05" name="Line 47"/>
          <p:cNvSpPr>
            <a:spLocks noChangeShapeType="1"/>
          </p:cNvSpPr>
          <p:nvPr/>
        </p:nvSpPr>
        <p:spPr bwMode="auto">
          <a:xfrm>
            <a:off x="2773065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06" name="文字方塊 105"/>
          <p:cNvSpPr txBox="1"/>
          <p:nvPr/>
        </p:nvSpPr>
        <p:spPr>
          <a:xfrm>
            <a:off x="1547664" y="542373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08" name="Line 47"/>
          <p:cNvSpPr>
            <a:spLocks noChangeShapeType="1"/>
          </p:cNvSpPr>
          <p:nvPr/>
        </p:nvSpPr>
        <p:spPr bwMode="auto">
          <a:xfrm flipV="1">
            <a:off x="5724128" y="5733256"/>
            <a:ext cx="288031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12" name="文字方塊 111"/>
          <p:cNvSpPr txBox="1"/>
          <p:nvPr/>
        </p:nvSpPr>
        <p:spPr>
          <a:xfrm>
            <a:off x="2306092" y="611478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14" name="Rectangle 24"/>
          <p:cNvSpPr>
            <a:spLocks noChangeArrowheads="1"/>
          </p:cNvSpPr>
          <p:nvPr/>
        </p:nvSpPr>
        <p:spPr bwMode="auto">
          <a:xfrm>
            <a:off x="3853185" y="6077099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115" name="Line 47"/>
          <p:cNvSpPr>
            <a:spLocks noChangeShapeType="1"/>
          </p:cNvSpPr>
          <p:nvPr/>
        </p:nvSpPr>
        <p:spPr bwMode="auto">
          <a:xfrm flipV="1">
            <a:off x="4069209" y="5661248"/>
            <a:ext cx="502791" cy="623689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6" name="日期版面配置區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7" name="頁尾版面配置區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8B29CBA-42E3-4950-844B-F8FA8CFE3E30}" type="slidenum">
              <a:rPr kumimoji="0" lang="zh-TW" altLang="en-US" smtClean="0"/>
              <a:pPr eaLnBrk="1" hangingPunct="1"/>
              <a:t>31</a:t>
            </a:fld>
            <a:endParaRPr kumimoji="0" lang="en-US" altLang="zh-TW" smtClean="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Comparison and Summary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 smtClean="0">
                <a:solidFill>
                  <a:schemeClr val="tx2"/>
                </a:solidFill>
              </a:rPr>
              <a:t>Reasons for choosing an array-based or a link-based implementation are similar as in the cases of Bags and Stacks.</a:t>
            </a:r>
          </a:p>
          <a:p>
            <a:pPr eaLnBrk="1" hangingPunct="1"/>
            <a:r>
              <a:rPr lang="en-US" altLang="zh-TW" sz="2600" dirty="0" smtClean="0">
                <a:solidFill>
                  <a:schemeClr val="tx2"/>
                </a:solidFill>
              </a:rPr>
              <a:t>Other differences: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An array-based list provides direct access to any of its elements, while a link-based list requires a traversal.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Adding an entry to or removing an entry from an array-based list requires shifting of other entries.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Inserting an item into a linked list does not shift data, an important advantage over array-based implementations.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Adding or removing an entry at or near the end of a link-based list requires a time-consuming traversal.</a:t>
            </a:r>
          </a:p>
          <a:p>
            <a:pPr eaLnBrk="1" hangingPunct="1"/>
            <a:endParaRPr lang="en-US" altLang="zh-TW" sz="25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5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14977</TotalTime>
  <Words>2530</Words>
  <Application>Microsoft Office PowerPoint</Application>
  <PresentationFormat>如螢幕大小 (4:3)</PresentationFormat>
  <Paragraphs>597</Paragraphs>
  <Slides>31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31</vt:i4>
      </vt:variant>
    </vt:vector>
  </HeadingPairs>
  <TitlesOfParts>
    <vt:vector size="44" baseType="lpstr">
      <vt:lpstr>Arial Unicode MS</vt:lpstr>
      <vt:lpstr>DejaVu Sans Mono</vt:lpstr>
      <vt:lpstr>新細明體</vt:lpstr>
      <vt:lpstr>Arial</vt:lpstr>
      <vt:lpstr>Calibri</vt:lpstr>
      <vt:lpstr>Courier New</vt:lpstr>
      <vt:lpstr>Lucida Console</vt:lpstr>
      <vt:lpstr>Lucida Sans Typewriter</vt:lpstr>
      <vt:lpstr>Times</vt:lpstr>
      <vt:lpstr>Verdana</vt:lpstr>
      <vt:lpstr>Wingdings</vt:lpstr>
      <vt:lpstr>1_Edge</vt:lpstr>
      <vt:lpstr>Office 佈景主題</vt:lpstr>
      <vt:lpstr>Lists: Implementations </vt:lpstr>
      <vt:lpstr>Array-Based Implementation (1/2)</vt:lpstr>
      <vt:lpstr>Array-Based Implementation (2/2)</vt:lpstr>
      <vt:lpstr>An Array-Based List: ArrayList.h (1/2)</vt:lpstr>
      <vt:lpstr>An Array-Based List: ArrayList.h (2/2)</vt:lpstr>
      <vt:lpstr>An Array-Based List: ArrayList.cpp (1/7)</vt:lpstr>
      <vt:lpstr>An Array-Based List: ArrayList.cpp (2/7)</vt:lpstr>
      <vt:lpstr>An Array-Based List: ArrayList.cpp (3/7)</vt:lpstr>
      <vt:lpstr>An Array-Based List: ArrayList.cpp (4/7)</vt:lpstr>
      <vt:lpstr>An Array-Based List: ArrayList.cpp (5/7)</vt:lpstr>
      <vt:lpstr>An Array-Based List: ArrayList.cpp (6/7)</vt:lpstr>
      <vt:lpstr>An Array-Based List: ArrayList.cpp (7/7)</vt:lpstr>
      <vt:lpstr>Link-Based Implementation (1/2)</vt:lpstr>
      <vt:lpstr>Link-Based Implementation (2/2)</vt:lpstr>
      <vt:lpstr>A Link-Based List: LinkedList.h (1/2)</vt:lpstr>
      <vt:lpstr>A Link-Based List: LinkedList.h (2/2)</vt:lpstr>
      <vt:lpstr>Constructor and Destructor</vt:lpstr>
      <vt:lpstr>The getEntry method</vt:lpstr>
      <vt:lpstr>The getNodeAt method</vt:lpstr>
      <vt:lpstr>Overview of Insertion and Deletion</vt:lpstr>
      <vt:lpstr>Inserting a Node into a Specified Position (1/2)</vt:lpstr>
      <vt:lpstr>Inserting a Node into a Specified Position (2/2)</vt:lpstr>
      <vt:lpstr>Deleting a Specified Node (1/3)</vt:lpstr>
      <vt:lpstr>Deleting a Specified Node (2/3)</vt:lpstr>
      <vt:lpstr>Deleting a Specified Node (3/3)</vt:lpstr>
      <vt:lpstr>Using Recursion</vt:lpstr>
      <vt:lpstr>Recursively Adding a Node at the Head (1/2)</vt:lpstr>
      <vt:lpstr>Recursively Adding a Node at the Head (2/2)</vt:lpstr>
      <vt:lpstr>Recursively Adding a Node in the Middle (1/2)</vt:lpstr>
      <vt:lpstr>Recursively Adding a Node in the Middle (2/2)</vt:lpstr>
      <vt:lpstr>Comparison and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666</cp:revision>
  <dcterms:created xsi:type="dcterms:W3CDTF">2009-06-21T02:54:00Z</dcterms:created>
  <dcterms:modified xsi:type="dcterms:W3CDTF">2016-10-27T13:22:52Z</dcterms:modified>
</cp:coreProperties>
</file>