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48" r:id="rId2"/>
  </p:sldMasterIdLst>
  <p:notesMasterIdLst>
    <p:notesMasterId r:id="rId57"/>
  </p:notesMasterIdLst>
  <p:handoutMasterIdLst>
    <p:handoutMasterId r:id="rId58"/>
  </p:handoutMasterIdLst>
  <p:sldIdLst>
    <p:sldId id="377" r:id="rId3"/>
    <p:sldId id="429" r:id="rId4"/>
    <p:sldId id="430" r:id="rId5"/>
    <p:sldId id="431" r:id="rId6"/>
    <p:sldId id="432" r:id="rId7"/>
    <p:sldId id="433" r:id="rId8"/>
    <p:sldId id="434" r:id="rId9"/>
    <p:sldId id="435" r:id="rId10"/>
    <p:sldId id="436" r:id="rId11"/>
    <p:sldId id="437" r:id="rId12"/>
    <p:sldId id="438" r:id="rId13"/>
    <p:sldId id="439" r:id="rId14"/>
    <p:sldId id="440" r:id="rId15"/>
    <p:sldId id="441" r:id="rId16"/>
    <p:sldId id="442" r:id="rId17"/>
    <p:sldId id="443" r:id="rId18"/>
    <p:sldId id="444" r:id="rId19"/>
    <p:sldId id="445" r:id="rId20"/>
    <p:sldId id="446" r:id="rId21"/>
    <p:sldId id="481" r:id="rId22"/>
    <p:sldId id="448" r:id="rId23"/>
    <p:sldId id="449" r:id="rId24"/>
    <p:sldId id="450" r:id="rId25"/>
    <p:sldId id="451" r:id="rId26"/>
    <p:sldId id="482" r:id="rId27"/>
    <p:sldId id="452" r:id="rId28"/>
    <p:sldId id="453" r:id="rId29"/>
    <p:sldId id="454" r:id="rId30"/>
    <p:sldId id="455" r:id="rId31"/>
    <p:sldId id="456" r:id="rId32"/>
    <p:sldId id="457" r:id="rId33"/>
    <p:sldId id="458" r:id="rId34"/>
    <p:sldId id="459" r:id="rId35"/>
    <p:sldId id="460" r:id="rId36"/>
    <p:sldId id="461" r:id="rId37"/>
    <p:sldId id="462" r:id="rId38"/>
    <p:sldId id="463" r:id="rId39"/>
    <p:sldId id="464" r:id="rId40"/>
    <p:sldId id="465" r:id="rId41"/>
    <p:sldId id="483" r:id="rId42"/>
    <p:sldId id="467" r:id="rId43"/>
    <p:sldId id="468" r:id="rId44"/>
    <p:sldId id="469" r:id="rId45"/>
    <p:sldId id="470" r:id="rId46"/>
    <p:sldId id="471" r:id="rId47"/>
    <p:sldId id="472" r:id="rId48"/>
    <p:sldId id="473" r:id="rId49"/>
    <p:sldId id="474" r:id="rId50"/>
    <p:sldId id="475" r:id="rId51"/>
    <p:sldId id="476" r:id="rId52"/>
    <p:sldId id="477" r:id="rId53"/>
    <p:sldId id="478" r:id="rId54"/>
    <p:sldId id="479" r:id="rId55"/>
    <p:sldId id="480" r:id="rId56"/>
  </p:sldIdLst>
  <p:sldSz cx="9144000" cy="6858000" type="screen4x3"/>
  <p:notesSz cx="6797675" cy="987425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330" autoAdjust="0"/>
  </p:normalViewPr>
  <p:slideViewPr>
    <p:cSldViewPr>
      <p:cViewPr varScale="1">
        <p:scale>
          <a:sx n="93" d="100"/>
          <a:sy n="93" d="100"/>
        </p:scale>
        <p:origin x="351" y="3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-13329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61" Type="http://schemas.openxmlformats.org/officeDocument/2006/relationships/theme" Target="theme/theme1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presProps" Target="pres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294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r">
              <a:defRPr sz="1100"/>
            </a:lvl1pPr>
          </a:lstStyle>
          <a:p>
            <a:fld id="{30B0BA80-867D-495D-A2A5-DE736D988FD1}" type="datetimeFigureOut">
              <a:rPr lang="zh-TW" altLang="en-US" smtClean="0"/>
              <a:pPr/>
              <a:t>2017/11/13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294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r">
              <a:defRPr sz="1100"/>
            </a:lvl1pPr>
          </a:lstStyle>
          <a:p>
            <a:fld id="{C5016A92-CA56-4516-AD95-8492D9A6F09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r">
              <a:defRPr sz="1200"/>
            </a:lvl1pPr>
          </a:lstStyle>
          <a:p>
            <a:fld id="{906FD2B2-1F63-47DE-812F-31F51145E81B}" type="datetimeFigureOut">
              <a:rPr lang="zh-TW" altLang="en-US" smtClean="0"/>
              <a:pPr/>
              <a:t>2017/11/13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41363"/>
            <a:ext cx="49371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7" rIns="93174" bIns="46587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3174" tIns="46587" rIns="93174" bIns="46587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r">
              <a:defRPr sz="1200"/>
            </a:lvl1pPr>
          </a:lstStyle>
          <a:p>
            <a:fld id="{C9BDA2D7-307D-4608-850F-618728A36AD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fld id="{D8C09369-67CD-44CE-AD02-8BC0C83CFF86}" type="slidenum">
              <a:rPr kumimoji="0" lang="zh-TW" altLang="en-US" u="none" smtClean="0">
                <a:latin typeface="Times" pitchFamily="18" charset="0"/>
              </a:rPr>
              <a:pPr/>
              <a:t>11</a:t>
            </a:fld>
            <a:endParaRPr kumimoji="0" lang="en-US" altLang="zh-TW" u="none" smtClean="0">
              <a:latin typeface="Times" pitchFamily="18" charset="0"/>
            </a:endParaRPr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0700596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 flipV="1">
            <a:off x="899593" y="3789040"/>
            <a:ext cx="7344816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1" y="1524000"/>
            <a:ext cx="7330008" cy="1760984"/>
          </a:xfrm>
        </p:spPr>
        <p:txBody>
          <a:bodyPr/>
          <a:lstStyle>
            <a:lvl1pPr algn="ctr">
              <a:defRPr sz="5000"/>
            </a:lvl1pPr>
          </a:lstStyle>
          <a:p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168" y="4149080"/>
            <a:ext cx="6553200" cy="209932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800"/>
            </a:lvl1pPr>
          </a:lstStyle>
          <a:p>
            <a:r>
              <a:rPr lang="en-US" altLang="zh-TW" dirty="0" err="1"/>
              <a:t>按一下以編輯母片副標題樣式</a:t>
            </a:r>
            <a:endParaRPr lang="en-US" altLang="zh-TW" dirty="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8199550" y="6588000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54</a:t>
            </a:r>
            <a:endParaRPr lang="zh-TW" altLang="en-US" sz="1200" dirty="0"/>
          </a:p>
        </p:txBody>
      </p:sp>
      <p:grpSp>
        <p:nvGrpSpPr>
          <p:cNvPr id="2" name="群組 13"/>
          <p:cNvGrpSpPr/>
          <p:nvPr userDrawn="1"/>
        </p:nvGrpSpPr>
        <p:grpSpPr>
          <a:xfrm>
            <a:off x="6394450" y="785794"/>
            <a:ext cx="2286000" cy="366712"/>
            <a:chOff x="6394450" y="847710"/>
            <a:chExt cx="2286000" cy="366712"/>
          </a:xfrm>
        </p:grpSpPr>
        <p:sp>
          <p:nvSpPr>
            <p:cNvPr id="12" name="Text Box 9"/>
            <p:cNvSpPr txBox="1">
              <a:spLocks noChangeArrowheads="1"/>
            </p:cNvSpPr>
            <p:nvPr userDrawn="1"/>
          </p:nvSpPr>
          <p:spPr bwMode="auto">
            <a:xfrm>
              <a:off x="6394450" y="847710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/>
                <a:t>SVVRL  @  IM.NTU</a:t>
              </a:r>
            </a:p>
          </p:txBody>
        </p:sp>
        <p:pic>
          <p:nvPicPr>
            <p:cNvPr id="13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326000" y="8763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DS 2017: Trees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Trees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1B998F-952A-4FC2-8074-713ED7FB8F0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Trees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8E6BE2-BF97-414A-A987-278B92ABFCC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Trees</a:t>
            </a:r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0F1512E-D9EC-42F1-A625-7D195B30F3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Trees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CBC653B-7227-43A7-8823-A2F551763E8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Trees</a:t>
            </a: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Trees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513A34-AFE8-4E23-BFAA-59C4D71AE4E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Trees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F55BDAC-F5B1-468D-8578-2803192DF50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Trees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9C3B7A0-9A05-4293-809D-331917DF30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4"/>
            <a:ext cx="2057400" cy="6199187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4"/>
            <a:ext cx="6019800" cy="619918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Trees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57C70EA-210A-4B97-8403-CBFA73CFF62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Trees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36883D-96B3-4516-8DD8-4A8F664094C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Trees</a:t>
            </a:r>
            <a:endParaRPr lang="en-US" altLang="zh-TW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BA4A58-33B2-45AA-AED9-A5A5E89C302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標題及文字在物件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41148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Trees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1207B9D-6361-4CA1-B643-002354BF2A5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Trees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Trees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Trees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Trees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Trees</a:t>
            </a:r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Trees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Trees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Trees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Trees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Trees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Trees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4"/>
            <a:ext cx="82296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按一下以編輯母片標題樣式</a:t>
            </a:r>
            <a:endParaRPr lang="en-US" altLang="zh-TW" dirty="0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0950"/>
            <a:ext cx="8229600" cy="522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</a:t>
            </a:r>
            <a:endParaRPr lang="en-US" altLang="zh-TW" dirty="0" smtClean="0"/>
          </a:p>
          <a:p>
            <a:pPr lvl="1"/>
            <a:r>
              <a:rPr lang="en-US" altLang="zh-TW" dirty="0" err="1" smtClean="0"/>
              <a:t>第二層</a:t>
            </a:r>
            <a:endParaRPr lang="en-US" altLang="zh-TW" dirty="0" smtClean="0"/>
          </a:p>
          <a:p>
            <a:pPr lvl="2"/>
            <a:r>
              <a:rPr lang="en-US" altLang="zh-TW" dirty="0" err="1" smtClean="0"/>
              <a:t>第三層</a:t>
            </a:r>
            <a:endParaRPr lang="en-US" altLang="zh-TW" dirty="0" smtClean="0"/>
          </a:p>
          <a:p>
            <a:pPr lvl="3"/>
            <a:r>
              <a:rPr lang="en-US" altLang="zh-TW" dirty="0" err="1" smtClean="0"/>
              <a:t>第四層</a:t>
            </a:r>
            <a:endParaRPr lang="en-US" altLang="zh-TW" dirty="0" smtClean="0"/>
          </a:p>
          <a:p>
            <a:pPr lvl="4"/>
            <a:r>
              <a:rPr lang="en-US" altLang="zh-TW" dirty="0" err="1" smtClean="0"/>
              <a:t>第五層</a:t>
            </a:r>
            <a:endParaRPr lang="en-US" altLang="zh-TW" dirty="0" smtClean="0"/>
          </a:p>
        </p:txBody>
      </p:sp>
      <p:sp>
        <p:nvSpPr>
          <p:cNvPr id="1976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53200"/>
            <a:ext cx="204309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976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90800" y="6553200"/>
            <a:ext cx="518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DS 2017: Trees</a:t>
            </a:r>
            <a:endParaRPr lang="en-US" altLang="zh-TW" dirty="0"/>
          </a:p>
        </p:txBody>
      </p:sp>
      <p:sp>
        <p:nvSpPr>
          <p:cNvPr id="1976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9763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7640" name="Line 8"/>
          <p:cNvSpPr>
            <a:spLocks noChangeShapeType="1"/>
          </p:cNvSpPr>
          <p:nvPr/>
        </p:nvSpPr>
        <p:spPr bwMode="auto">
          <a:xfrm>
            <a:off x="438150" y="6553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grpSp>
        <p:nvGrpSpPr>
          <p:cNvPr id="2" name="群組 11"/>
          <p:cNvGrpSpPr/>
          <p:nvPr userDrawn="1"/>
        </p:nvGrpSpPr>
        <p:grpSpPr>
          <a:xfrm>
            <a:off x="6858000" y="14288"/>
            <a:ext cx="2286000" cy="366712"/>
            <a:chOff x="6858000" y="14288"/>
            <a:chExt cx="2286000" cy="366712"/>
          </a:xfrm>
        </p:grpSpPr>
        <p:sp>
          <p:nvSpPr>
            <p:cNvPr id="197641" name="Text Box 9"/>
            <p:cNvSpPr txBox="1">
              <a:spLocks noChangeArrowheads="1"/>
            </p:cNvSpPr>
            <p:nvPr userDrawn="1"/>
          </p:nvSpPr>
          <p:spPr bwMode="auto">
            <a:xfrm>
              <a:off x="6858000" y="14288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 smtClean="0"/>
                <a:t>SVVRL  </a:t>
              </a:r>
              <a:r>
                <a:rPr lang="en-US" altLang="zh-TW" dirty="0"/>
                <a:t>@  IM.NTU</a:t>
              </a:r>
            </a:p>
          </p:txBody>
        </p:sp>
        <p:pic>
          <p:nvPicPr>
            <p:cNvPr id="23562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7786710" y="5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文字方塊 10"/>
          <p:cNvSpPr txBox="1"/>
          <p:nvPr userDrawn="1"/>
        </p:nvSpPr>
        <p:spPr>
          <a:xfrm>
            <a:off x="8199550" y="6588002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54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30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kumimoji="1" sz="2600">
          <a:solidFill>
            <a:schemeClr val="tx1"/>
          </a:solidFill>
          <a:latin typeface="Calibri" pitchFamily="34" charset="0"/>
          <a:ea typeface="+mn-ea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2200">
          <a:solidFill>
            <a:schemeClr val="tx1"/>
          </a:solidFill>
          <a:latin typeface="Calibri" pitchFamily="34" charset="0"/>
          <a:ea typeface="+mn-ea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kumimoji="1" sz="2000">
          <a:solidFill>
            <a:schemeClr val="tx1"/>
          </a:solidFill>
          <a:latin typeface="Calibri" pitchFamily="34" charset="0"/>
          <a:ea typeface="+mn-ea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Calibri" pitchFamily="34" charset="0"/>
          <a:ea typeface="+mn-ea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DS 2017: Trees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1" y="1412776"/>
            <a:ext cx="7330008" cy="216024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altLang="zh-TW" sz="4800" dirty="0" smtClean="0"/>
              <a:t/>
            </a:r>
            <a:br>
              <a:rPr lang="en-US" altLang="zh-TW" sz="4800" dirty="0" smtClean="0"/>
            </a:br>
            <a:r>
              <a:rPr lang="en-US" altLang="zh-TW" sz="4800" dirty="0" smtClean="0"/>
              <a:t>Trees</a:t>
            </a:r>
            <a:br>
              <a:rPr lang="en-US" altLang="zh-TW" sz="4800" dirty="0" smtClean="0"/>
            </a:br>
            <a:endParaRPr lang="zh-TW" altLang="en-US" sz="36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31168" y="4005064"/>
            <a:ext cx="6553200" cy="2664296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400" b="1" dirty="0" smtClean="0"/>
              <a:t>Yih-Kuen Tsay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Dept. of Information Management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National Taiwan University</a:t>
            </a:r>
          </a:p>
          <a:p>
            <a:pPr eaLnBrk="1" hangingPunct="1">
              <a:lnSpc>
                <a:spcPct val="90000"/>
              </a:lnSpc>
            </a:pPr>
            <a:endParaRPr lang="en-US" altLang="zh-TW" sz="12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Based on [</a:t>
            </a:r>
            <a:r>
              <a:rPr lang="en-US" altLang="zh-TW" sz="2400" dirty="0" err="1" smtClean="0"/>
              <a:t>Carrano</a:t>
            </a:r>
            <a:r>
              <a:rPr lang="en-US" altLang="zh-TW" sz="2400" dirty="0" smtClean="0"/>
              <a:t> and Henry 2013]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With help from Chien Chin Chen</a:t>
            </a:r>
          </a:p>
          <a:p>
            <a:pPr eaLnBrk="1" hangingPunct="1">
              <a:lnSpc>
                <a:spcPct val="90000"/>
              </a:lnSpc>
            </a:pPr>
            <a:endParaRPr lang="en-US" altLang="zh-TW" sz="1200" dirty="0" smtClean="0"/>
          </a:p>
          <a:p>
            <a:pPr eaLnBrk="1" hangingPunct="1">
              <a:lnSpc>
                <a:spcPct val="90000"/>
              </a:lnSpc>
            </a:pPr>
            <a:endParaRPr lang="zh-TW" altLang="en-US" sz="2400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1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96228C-885A-405D-AEBA-B0176541AF6A}" type="slidenum">
              <a:rPr lang="zh-TW" altLang="en-US"/>
              <a:pPr>
                <a:defRPr/>
              </a:pPr>
              <a:t>2</a:t>
            </a:fld>
            <a:endParaRPr lang="en-US" altLang="zh-TW"/>
          </a:p>
        </p:txBody>
      </p:sp>
      <p:sp>
        <p:nvSpPr>
          <p:cNvPr id="4099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Data-Management Operations</a:t>
            </a:r>
          </a:p>
        </p:txBody>
      </p:sp>
      <p:sp>
        <p:nvSpPr>
          <p:cNvPr id="6152" name="Rectangle 8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zh-TW" sz="2400" dirty="0">
                <a:solidFill>
                  <a:schemeClr val="tx2"/>
                </a:solidFill>
              </a:rPr>
              <a:t>O</a:t>
            </a:r>
            <a:r>
              <a:rPr lang="en-US" altLang="zh-TW" sz="2400" dirty="0" smtClean="0">
                <a:solidFill>
                  <a:schemeClr val="tx2"/>
                </a:solidFill>
              </a:rPr>
              <a:t>perations on stacks, lists, sorted lists, </a:t>
            </a:r>
            <a:r>
              <a:rPr lang="en-US" altLang="zh-TW" sz="2400" dirty="0">
                <a:solidFill>
                  <a:schemeClr val="tx2"/>
                </a:solidFill>
              </a:rPr>
              <a:t>queues, and </a:t>
            </a:r>
            <a:r>
              <a:rPr lang="en-US" altLang="zh-TW" sz="2400" dirty="0" smtClean="0">
                <a:solidFill>
                  <a:schemeClr val="tx2"/>
                </a:solidFill>
              </a:rPr>
              <a:t>priority queues fit into at least one of these categories: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200" b="1" dirty="0" smtClean="0">
                <a:solidFill>
                  <a:schemeClr val="tx2"/>
                </a:solidFill>
              </a:rPr>
              <a:t>Insert</a:t>
            </a:r>
            <a:r>
              <a:rPr lang="en-US" altLang="zh-TW" sz="2200" dirty="0" smtClean="0">
                <a:solidFill>
                  <a:schemeClr val="tx2"/>
                </a:solidFill>
              </a:rPr>
              <a:t> data into a data collection.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200" b="1" dirty="0" smtClean="0">
                <a:solidFill>
                  <a:schemeClr val="tx2"/>
                </a:solidFill>
              </a:rPr>
              <a:t>Delete</a:t>
            </a:r>
            <a:r>
              <a:rPr lang="en-US" altLang="zh-TW" sz="2200" dirty="0" smtClean="0">
                <a:solidFill>
                  <a:schemeClr val="tx2"/>
                </a:solidFill>
              </a:rPr>
              <a:t> data from a data collection.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200" b="1" dirty="0" smtClean="0">
                <a:solidFill>
                  <a:schemeClr val="tx2"/>
                </a:solidFill>
              </a:rPr>
              <a:t>Ask questions</a:t>
            </a:r>
            <a:r>
              <a:rPr lang="en-US" altLang="zh-TW" sz="2200" dirty="0" smtClean="0">
                <a:solidFill>
                  <a:schemeClr val="tx2"/>
                </a:solidFill>
              </a:rPr>
              <a:t> about the data in a data collection.</a:t>
            </a:r>
          </a:p>
          <a:p>
            <a:pPr lvl="1" eaLnBrk="1" hangingPunct="1">
              <a:lnSpc>
                <a:spcPct val="80000"/>
              </a:lnSpc>
            </a:pPr>
            <a:endParaRPr lang="en-US" altLang="zh-TW" sz="1800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zh-TW" sz="2400" b="1" dirty="0" smtClean="0">
                <a:solidFill>
                  <a:srgbClr val="0070C0"/>
                </a:solidFill>
              </a:rPr>
              <a:t>Position</a:t>
            </a:r>
            <a:r>
              <a:rPr lang="en-US" altLang="zh-TW" sz="2400" b="1" dirty="0" smtClean="0">
                <a:solidFill>
                  <a:schemeClr val="tx2"/>
                </a:solidFill>
              </a:rPr>
              <a:t>-oriented </a:t>
            </a:r>
            <a:r>
              <a:rPr lang="en-US" altLang="zh-TW" sz="2400" dirty="0" smtClean="0">
                <a:solidFill>
                  <a:schemeClr val="tx2"/>
                </a:solidFill>
              </a:rPr>
              <a:t>ADTs (stack, queue, and list)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200" dirty="0" smtClean="0">
                <a:solidFill>
                  <a:schemeClr val="tx2"/>
                </a:solidFill>
              </a:rPr>
              <a:t>Insert data into the </a:t>
            </a:r>
            <a:r>
              <a:rPr lang="en-US" altLang="zh-TW" sz="2200" i="1" dirty="0" err="1" smtClean="0">
                <a:solidFill>
                  <a:schemeClr val="tx2"/>
                </a:solidFill>
              </a:rPr>
              <a:t>i</a:t>
            </a:r>
            <a:r>
              <a:rPr lang="en-US" altLang="zh-TW" sz="2200" baseline="30000" dirty="0" err="1" smtClean="0">
                <a:solidFill>
                  <a:schemeClr val="tx2"/>
                </a:solidFill>
              </a:rPr>
              <a:t>th</a:t>
            </a:r>
            <a:r>
              <a:rPr lang="en-US" altLang="zh-TW" sz="2200" dirty="0" smtClean="0">
                <a:solidFill>
                  <a:schemeClr val="tx2"/>
                </a:solidFill>
              </a:rPr>
              <a:t> position.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200" dirty="0" smtClean="0">
                <a:solidFill>
                  <a:schemeClr val="tx2"/>
                </a:solidFill>
              </a:rPr>
              <a:t>Delete data from the </a:t>
            </a:r>
            <a:r>
              <a:rPr lang="en-US" altLang="zh-TW" sz="2200" i="1" dirty="0" err="1" smtClean="0">
                <a:solidFill>
                  <a:schemeClr val="tx2"/>
                </a:solidFill>
              </a:rPr>
              <a:t>i</a:t>
            </a:r>
            <a:r>
              <a:rPr lang="en-US" altLang="zh-TW" sz="2200" baseline="30000" dirty="0" err="1" smtClean="0">
                <a:solidFill>
                  <a:schemeClr val="tx2"/>
                </a:solidFill>
              </a:rPr>
              <a:t>th</a:t>
            </a:r>
            <a:r>
              <a:rPr lang="en-US" altLang="zh-TW" sz="2200" dirty="0" smtClean="0">
                <a:solidFill>
                  <a:schemeClr val="tx2"/>
                </a:solidFill>
              </a:rPr>
              <a:t> position.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200" dirty="0" smtClean="0">
                <a:solidFill>
                  <a:schemeClr val="tx2"/>
                </a:solidFill>
              </a:rPr>
              <a:t>Ask a question about the data in the </a:t>
            </a:r>
            <a:r>
              <a:rPr lang="en-US" altLang="zh-TW" sz="2200" i="1" dirty="0" err="1" smtClean="0">
                <a:solidFill>
                  <a:schemeClr val="tx2"/>
                </a:solidFill>
              </a:rPr>
              <a:t>i</a:t>
            </a:r>
            <a:r>
              <a:rPr lang="en-US" altLang="zh-TW" sz="2200" baseline="30000" dirty="0" err="1" smtClean="0">
                <a:solidFill>
                  <a:schemeClr val="tx2"/>
                </a:solidFill>
              </a:rPr>
              <a:t>th</a:t>
            </a:r>
            <a:r>
              <a:rPr lang="en-US" altLang="zh-TW" sz="2200" dirty="0" smtClean="0">
                <a:solidFill>
                  <a:schemeClr val="tx2"/>
                </a:solidFill>
              </a:rPr>
              <a:t> position.</a:t>
            </a:r>
          </a:p>
          <a:p>
            <a:pPr lvl="1" eaLnBrk="1" hangingPunct="1">
              <a:lnSpc>
                <a:spcPct val="80000"/>
              </a:lnSpc>
            </a:pPr>
            <a:endParaRPr lang="en-US" altLang="zh-TW" sz="1800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zh-TW" sz="2400" b="1" dirty="0" smtClean="0">
                <a:solidFill>
                  <a:srgbClr val="0070C0"/>
                </a:solidFill>
              </a:rPr>
              <a:t>Value</a:t>
            </a:r>
            <a:r>
              <a:rPr lang="en-US" altLang="zh-TW" sz="2400" b="1" dirty="0" smtClean="0">
                <a:solidFill>
                  <a:schemeClr val="tx2"/>
                </a:solidFill>
              </a:rPr>
              <a:t>-oriented </a:t>
            </a:r>
            <a:r>
              <a:rPr lang="en-US" altLang="zh-TW" sz="2400" dirty="0" smtClean="0">
                <a:solidFill>
                  <a:schemeClr val="tx2"/>
                </a:solidFill>
              </a:rPr>
              <a:t>ADTs (sorted list and priority queue)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200" dirty="0" smtClean="0">
                <a:solidFill>
                  <a:schemeClr val="tx2"/>
                </a:solidFill>
              </a:rPr>
              <a:t>Insert data according to its value.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200" dirty="0" smtClean="0">
                <a:solidFill>
                  <a:schemeClr val="tx2"/>
                </a:solidFill>
              </a:rPr>
              <a:t>Delete data knowing only its value.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200" dirty="0" smtClean="0">
                <a:solidFill>
                  <a:schemeClr val="tx2"/>
                </a:solidFill>
              </a:rPr>
              <a:t>Ask a question about data knowing only its value.</a:t>
            </a: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Trees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106041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15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5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1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1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15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15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15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15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15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15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15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15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15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15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25DE4F-97FE-4393-BE21-7515BB7680EB}" type="slidenum">
              <a:rPr lang="zh-TW" altLang="en-US"/>
              <a:pPr>
                <a:defRPr/>
              </a:pPr>
              <a:t>3</a:t>
            </a:fld>
            <a:endParaRPr lang="en-US" altLang="zh-TW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Data Organization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800" dirty="0" smtClean="0">
                <a:solidFill>
                  <a:schemeClr val="tx2"/>
                </a:solidFill>
              </a:rPr>
              <a:t>Stacks, lists, and queues are </a:t>
            </a:r>
            <a:r>
              <a:rPr lang="en-US" altLang="zh-TW" sz="2800" b="1" dirty="0" smtClean="0">
                <a:solidFill>
                  <a:schemeClr val="tx2"/>
                </a:solidFill>
              </a:rPr>
              <a:t>linear</a:t>
            </a:r>
            <a:r>
              <a:rPr lang="en-US" altLang="zh-TW" sz="2800" dirty="0" smtClean="0">
                <a:solidFill>
                  <a:schemeClr val="tx2"/>
                </a:solidFill>
              </a:rPr>
              <a:t> in their organization of data.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>
                <a:solidFill>
                  <a:schemeClr val="tx2"/>
                </a:solidFill>
              </a:rPr>
              <a:t>Data are stored one after another.</a:t>
            </a:r>
          </a:p>
          <a:p>
            <a:pPr eaLnBrk="1" hangingPunct="1">
              <a:lnSpc>
                <a:spcPct val="90000"/>
              </a:lnSpc>
            </a:pPr>
            <a:endParaRPr lang="en-US" altLang="zh-TW" sz="2800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TW" sz="2800" dirty="0" smtClean="0">
                <a:solidFill>
                  <a:schemeClr val="tx2"/>
                </a:solidFill>
              </a:rPr>
              <a:t>We will study </a:t>
            </a:r>
            <a:r>
              <a:rPr lang="en-US" altLang="zh-TW" sz="2800" b="1" dirty="0">
                <a:solidFill>
                  <a:srgbClr val="0070C0"/>
                </a:solidFill>
              </a:rPr>
              <a:t>t</a:t>
            </a:r>
            <a:r>
              <a:rPr lang="en-US" altLang="zh-TW" sz="2800" b="1" dirty="0" smtClean="0">
                <a:solidFill>
                  <a:srgbClr val="0070C0"/>
                </a:solidFill>
              </a:rPr>
              <a:t>rees</a:t>
            </a:r>
            <a:r>
              <a:rPr lang="en-US" altLang="zh-TW" sz="2800" dirty="0" smtClean="0">
                <a:solidFill>
                  <a:schemeClr val="tx2"/>
                </a:solidFill>
              </a:rPr>
              <a:t>, which organize data in a </a:t>
            </a:r>
            <a:r>
              <a:rPr lang="en-US" altLang="zh-TW" sz="2800" b="1" dirty="0" smtClean="0">
                <a:solidFill>
                  <a:schemeClr val="tx2"/>
                </a:solidFill>
              </a:rPr>
              <a:t>nonlinear</a:t>
            </a:r>
            <a:r>
              <a:rPr lang="en-US" altLang="zh-TW" sz="2800" dirty="0" smtClean="0">
                <a:solidFill>
                  <a:schemeClr val="tx2"/>
                </a:solidFill>
              </a:rPr>
              <a:t>, </a:t>
            </a:r>
            <a:r>
              <a:rPr lang="en-US" altLang="zh-TW" sz="2800" b="1" dirty="0" smtClean="0">
                <a:solidFill>
                  <a:schemeClr val="tx2"/>
                </a:solidFill>
              </a:rPr>
              <a:t>hierarchical</a:t>
            </a:r>
            <a:r>
              <a:rPr lang="en-US" altLang="zh-TW" sz="2800" dirty="0" smtClean="0">
                <a:solidFill>
                  <a:schemeClr val="tx2"/>
                </a:solidFill>
              </a:rPr>
              <a:t> form.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>
                <a:solidFill>
                  <a:schemeClr val="tx2"/>
                </a:solidFill>
              </a:rPr>
              <a:t>A</a:t>
            </a:r>
            <a:r>
              <a:rPr lang="en-US" altLang="zh-TW" sz="2400" dirty="0" smtClean="0">
                <a:solidFill>
                  <a:schemeClr val="tx2"/>
                </a:solidFill>
              </a:rPr>
              <a:t>n item can have more than one immediate successor.</a:t>
            </a:r>
          </a:p>
          <a:p>
            <a:pPr lvl="1" eaLnBrk="1" hangingPunct="1">
              <a:lnSpc>
                <a:spcPct val="90000"/>
              </a:lnSpc>
            </a:pPr>
            <a:endParaRPr lang="en-US" altLang="zh-TW" sz="2400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TW" sz="2800" dirty="0" smtClean="0">
                <a:solidFill>
                  <a:schemeClr val="tx2"/>
                </a:solidFill>
              </a:rPr>
              <a:t>Will focus on two ADTs.</a:t>
            </a:r>
            <a:endParaRPr lang="en-US" altLang="zh-TW" sz="2800" dirty="0">
              <a:solidFill>
                <a:schemeClr val="tx2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>
                <a:solidFill>
                  <a:schemeClr val="tx2"/>
                </a:solidFill>
              </a:rPr>
              <a:t>Position-oriented ADT: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binary tree</a:t>
            </a:r>
            <a:endParaRPr lang="en-US" altLang="zh-TW" sz="2400" dirty="0" smtClean="0">
              <a:solidFill>
                <a:schemeClr val="tx2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>
                <a:solidFill>
                  <a:schemeClr val="tx2"/>
                </a:solidFill>
              </a:rPr>
              <a:t>Value-oriented ADT: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binary search tree</a:t>
            </a:r>
            <a:endParaRPr lang="en-US" altLang="zh-TW" sz="2400" dirty="0" smtClean="0">
              <a:solidFill>
                <a:schemeClr val="tx2"/>
              </a:solidFill>
            </a:endParaRP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Trees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734484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1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1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1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1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1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99DCFF-0BF7-427C-A28F-FB5C71B4F4A5}" type="slidenum">
              <a:rPr lang="zh-TW" altLang="en-US"/>
              <a:pPr>
                <a:defRPr/>
              </a:pPr>
              <a:t>4</a:t>
            </a:fld>
            <a:endParaRPr lang="en-US" altLang="zh-TW"/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Terminology (1/3)</a:t>
            </a:r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66738" y="1556792"/>
            <a:ext cx="5681662" cy="4700736"/>
          </a:xfrm>
        </p:spPr>
        <p:txBody>
          <a:bodyPr/>
          <a:lstStyle/>
          <a:p>
            <a:pPr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Trees, as a special kind of graphs, </a:t>
            </a:r>
            <a:r>
              <a:rPr lang="en-US" altLang="zh-TW" sz="2400" dirty="0" smtClean="0">
                <a:solidFill>
                  <a:schemeClr val="tx2"/>
                </a:solidFill>
              </a:rPr>
              <a:t>are composed of </a:t>
            </a:r>
            <a:r>
              <a:rPr lang="en-US" altLang="zh-TW" sz="2400" b="1" dirty="0" smtClean="0">
                <a:solidFill>
                  <a:srgbClr val="6600FF"/>
                </a:solidFill>
              </a:rPr>
              <a:t>nodes (vertices)</a:t>
            </a:r>
            <a:r>
              <a:rPr lang="en-US" altLang="zh-TW" sz="2400" dirty="0" smtClean="0">
                <a:solidFill>
                  <a:schemeClr val="tx2"/>
                </a:solidFill>
              </a:rPr>
              <a:t> and </a:t>
            </a:r>
            <a:r>
              <a:rPr lang="en-US" altLang="zh-TW" sz="2400" b="1" dirty="0" smtClean="0">
                <a:solidFill>
                  <a:srgbClr val="6600FF"/>
                </a:solidFill>
              </a:rPr>
              <a:t>edges</a:t>
            </a:r>
            <a:r>
              <a:rPr lang="en-US" altLang="zh-TW" sz="2400" dirty="0" smtClean="0">
                <a:solidFill>
                  <a:schemeClr val="tx2"/>
                </a:solidFill>
              </a:rPr>
              <a:t>.</a:t>
            </a:r>
          </a:p>
          <a:p>
            <a:pPr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Trees are </a:t>
            </a:r>
            <a:r>
              <a:rPr lang="en-US" altLang="zh-TW" sz="2400" b="1" u="sng" dirty="0" smtClean="0">
                <a:solidFill>
                  <a:schemeClr val="accent2"/>
                </a:solidFill>
              </a:rPr>
              <a:t>hierarchical</a:t>
            </a:r>
            <a:r>
              <a:rPr lang="en-US" altLang="zh-TW" sz="2400" dirty="0" smtClean="0">
                <a:solidFill>
                  <a:schemeClr val="tx2"/>
                </a:solidFill>
              </a:rPr>
              <a:t>.</a:t>
            </a:r>
          </a:p>
          <a:p>
            <a:pPr lvl="1" eaLnBrk="1" hangingPunct="1"/>
            <a:r>
              <a:rPr lang="en-US" altLang="zh-TW" sz="2200" b="1" dirty="0" smtClean="0">
                <a:solidFill>
                  <a:srgbClr val="6600FF"/>
                </a:solidFill>
              </a:rPr>
              <a:t>Parent-child</a:t>
            </a:r>
            <a:r>
              <a:rPr lang="en-US" altLang="zh-TW" sz="2200" dirty="0" smtClean="0">
                <a:solidFill>
                  <a:schemeClr val="tx2"/>
                </a:solidFill>
              </a:rPr>
              <a:t> relationship between two nodes, e.g., B and C are children of A.</a:t>
            </a:r>
            <a:endParaRPr lang="en-US" altLang="zh-TW" sz="2200" dirty="0" smtClean="0"/>
          </a:p>
          <a:p>
            <a:pPr eaLnBrk="1" hangingPunct="1"/>
            <a:r>
              <a:rPr lang="en-US" altLang="zh-TW" sz="2400" dirty="0" smtClean="0"/>
              <a:t>Each node in a tree, except the root, has </a:t>
            </a:r>
            <a:r>
              <a:rPr lang="en-US" altLang="zh-TW" sz="2400" b="1" dirty="0" smtClean="0"/>
              <a:t>one</a:t>
            </a:r>
            <a:r>
              <a:rPr lang="en-US" altLang="zh-TW" sz="2400" dirty="0" smtClean="0"/>
              <a:t> parent.</a:t>
            </a:r>
          </a:p>
          <a:p>
            <a:pPr lvl="1" eaLnBrk="1" hangingPunct="1"/>
            <a:r>
              <a:rPr lang="en-US" altLang="zh-TW" sz="2200" dirty="0" smtClean="0"/>
              <a:t>The </a:t>
            </a:r>
            <a:r>
              <a:rPr lang="en-US" altLang="zh-TW" sz="2200" b="1" dirty="0" smtClean="0">
                <a:solidFill>
                  <a:srgbClr val="6600FF"/>
                </a:solidFill>
              </a:rPr>
              <a:t>root</a:t>
            </a:r>
            <a:r>
              <a:rPr lang="en-US" altLang="zh-TW" sz="2200" dirty="0" smtClean="0"/>
              <a:t>, A, has no parent</a:t>
            </a:r>
            <a:r>
              <a:rPr lang="en-US" altLang="zh-TW" sz="2200" dirty="0"/>
              <a:t>.</a:t>
            </a:r>
            <a:endParaRPr lang="en-US" altLang="zh-TW" sz="2200" dirty="0" smtClean="0">
              <a:solidFill>
                <a:schemeClr val="tx2"/>
              </a:solidFill>
            </a:endParaRPr>
          </a:p>
          <a:p>
            <a:pPr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A node that has no children is called a </a:t>
            </a:r>
            <a:r>
              <a:rPr lang="en-US" altLang="zh-TW" sz="2400" b="1" dirty="0" smtClean="0">
                <a:solidFill>
                  <a:srgbClr val="6600FF"/>
                </a:solidFill>
              </a:rPr>
              <a:t>leaf</a:t>
            </a:r>
            <a:r>
              <a:rPr lang="en-US" altLang="zh-TW" sz="2400" dirty="0" smtClean="0">
                <a:solidFill>
                  <a:schemeClr val="tx2"/>
                </a:solidFill>
              </a:rPr>
              <a:t> of the tree, e.g., C, D, E, F.</a:t>
            </a:r>
          </a:p>
        </p:txBody>
      </p:sp>
      <p:pic>
        <p:nvPicPr>
          <p:cNvPr id="6149" name="Picture 7" descr="fig10_01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80188" y="1828800"/>
            <a:ext cx="1954212" cy="3962400"/>
          </a:xfrm>
          <a:noFill/>
        </p:spPr>
      </p:pic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4355976" y="6021288"/>
            <a:ext cx="4824536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15-1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Trees</a:t>
            </a: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01067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8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8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8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8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85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85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85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85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85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85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5AC645-D30F-4874-B324-6A49FB89CD84}" type="slidenum">
              <a:rPr lang="zh-TW" altLang="en-US"/>
              <a:pPr>
                <a:defRPr/>
              </a:pPr>
              <a:t>5</a:t>
            </a:fld>
            <a:endParaRPr lang="en-US" altLang="zh-TW"/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Terminology (2/3)</a:t>
            </a:r>
          </a:p>
        </p:txBody>
      </p:sp>
      <p:sp>
        <p:nvSpPr>
          <p:cNvPr id="110601" name="Rectangle 9"/>
          <p:cNvSpPr>
            <a:spLocks noGrp="1" noChangeArrowheads="1"/>
          </p:cNvSpPr>
          <p:nvPr>
            <p:ph type="body" sz="half" idx="1"/>
          </p:nvPr>
        </p:nvSpPr>
        <p:spPr>
          <a:xfrm>
            <a:off x="566738" y="1268760"/>
            <a:ext cx="5681662" cy="4267200"/>
          </a:xfrm>
        </p:spPr>
        <p:txBody>
          <a:bodyPr/>
          <a:lstStyle/>
          <a:p>
            <a:pPr eaLnBrk="1" hangingPunct="1"/>
            <a:r>
              <a:rPr lang="en-US" altLang="zh-TW" sz="2400" b="1" dirty="0" smtClean="0">
                <a:solidFill>
                  <a:srgbClr val="6600FF"/>
                </a:solidFill>
              </a:rPr>
              <a:t>Sibling</a:t>
            </a:r>
            <a:r>
              <a:rPr lang="en-US" altLang="zh-TW" sz="2400" dirty="0" smtClean="0">
                <a:solidFill>
                  <a:schemeClr val="accent2"/>
                </a:solidFill>
              </a:rPr>
              <a:t> </a:t>
            </a:r>
            <a:r>
              <a:rPr lang="en-US" altLang="zh-TW" sz="2400" dirty="0" smtClean="0">
                <a:solidFill>
                  <a:schemeClr val="tx2"/>
                </a:solidFill>
              </a:rPr>
              <a:t>relationship: children of the same parent, e.g., B and C.</a:t>
            </a:r>
          </a:p>
          <a:p>
            <a:pPr eaLnBrk="1" hangingPunct="1"/>
            <a:endParaRPr lang="en-US" altLang="zh-TW" sz="800" b="1" dirty="0" smtClean="0">
              <a:solidFill>
                <a:schemeClr val="accent2"/>
              </a:solidFill>
            </a:endParaRPr>
          </a:p>
          <a:p>
            <a:pPr eaLnBrk="1" hangingPunct="1"/>
            <a:r>
              <a:rPr lang="en-US" altLang="zh-TW" sz="2400" b="1" dirty="0" smtClean="0">
                <a:solidFill>
                  <a:srgbClr val="6600FF"/>
                </a:solidFill>
              </a:rPr>
              <a:t>Ancestor-descendant</a:t>
            </a:r>
            <a:r>
              <a:rPr lang="en-US" altLang="zh-TW" sz="2400" dirty="0" smtClean="0">
                <a:solidFill>
                  <a:schemeClr val="tx2"/>
                </a:solidFill>
              </a:rPr>
              <a:t> relationships among nodes.</a:t>
            </a:r>
          </a:p>
          <a:p>
            <a:pPr lvl="1" eaLnBrk="1" hangingPunct="1"/>
            <a:r>
              <a:rPr lang="en-US" altLang="zh-TW" sz="2200" dirty="0" smtClean="0">
                <a:solidFill>
                  <a:schemeClr val="tx2"/>
                </a:solidFill>
              </a:rPr>
              <a:t>A is an ancestor of D.</a:t>
            </a:r>
          </a:p>
          <a:p>
            <a:pPr lvl="1" eaLnBrk="1" hangingPunct="1"/>
            <a:r>
              <a:rPr lang="en-US" altLang="zh-TW" sz="2200" dirty="0" smtClean="0">
                <a:solidFill>
                  <a:schemeClr val="tx2"/>
                </a:solidFill>
              </a:rPr>
              <a:t>D is a descendant of A.</a:t>
            </a:r>
          </a:p>
          <a:p>
            <a:pPr lvl="1" eaLnBrk="1" hangingPunct="1"/>
            <a:r>
              <a:rPr lang="en-US" altLang="zh-TW" sz="2200" dirty="0" smtClean="0"/>
              <a:t>The root of any tree is an ancestor of every node in that tree.</a:t>
            </a:r>
          </a:p>
          <a:p>
            <a:pPr lvl="1" eaLnBrk="1" hangingPunct="1"/>
            <a:endParaRPr lang="en-US" altLang="zh-TW" sz="800" dirty="0" smtClean="0"/>
          </a:p>
          <a:p>
            <a:pPr eaLnBrk="1" hangingPunct="1"/>
            <a:r>
              <a:rPr lang="en-US" altLang="zh-TW" sz="2400" b="1" dirty="0" smtClean="0">
                <a:solidFill>
                  <a:srgbClr val="6600FF"/>
                </a:solidFill>
              </a:rPr>
              <a:t>Subtree</a:t>
            </a:r>
            <a:r>
              <a:rPr lang="en-US" altLang="zh-TW" sz="2400" dirty="0" smtClean="0">
                <a:solidFill>
                  <a:schemeClr val="tx2"/>
                </a:solidFill>
              </a:rPr>
              <a:t> of a tree: any node and its descendants.</a:t>
            </a:r>
            <a:endParaRPr lang="zh-TW" altLang="en-US" sz="2400" dirty="0" smtClean="0"/>
          </a:p>
        </p:txBody>
      </p:sp>
      <p:pic>
        <p:nvPicPr>
          <p:cNvPr id="7173" name="Picture 14" descr="fig10_01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80188" y="1828800"/>
            <a:ext cx="1954212" cy="3962400"/>
          </a:xfrm>
          <a:noFill/>
        </p:spPr>
      </p:pic>
      <p:sp>
        <p:nvSpPr>
          <p:cNvPr id="110607" name="Rectangle 15"/>
          <p:cNvSpPr>
            <a:spLocks noChangeArrowheads="1"/>
          </p:cNvSpPr>
          <p:nvPr/>
        </p:nvSpPr>
        <p:spPr bwMode="auto">
          <a:xfrm>
            <a:off x="6553200" y="3505200"/>
            <a:ext cx="1447800" cy="2362200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10608" name="Text Box 16"/>
          <p:cNvSpPr txBox="1">
            <a:spLocks noChangeArrowheads="1"/>
          </p:cNvSpPr>
          <p:nvPr/>
        </p:nvSpPr>
        <p:spPr bwMode="auto">
          <a:xfrm>
            <a:off x="3650530" y="5373216"/>
            <a:ext cx="2433638" cy="376238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u="none" dirty="0">
                <a:latin typeface="Verdana" pitchFamily="34" charset="0"/>
              </a:rPr>
              <a:t>A subtree example.</a:t>
            </a:r>
          </a:p>
        </p:txBody>
      </p:sp>
      <p:sp>
        <p:nvSpPr>
          <p:cNvPr id="110609" name="Line 17"/>
          <p:cNvSpPr>
            <a:spLocks noChangeShapeType="1"/>
          </p:cNvSpPr>
          <p:nvPr/>
        </p:nvSpPr>
        <p:spPr bwMode="auto">
          <a:xfrm flipV="1">
            <a:off x="6084168" y="5085184"/>
            <a:ext cx="457200" cy="36004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4355976" y="6021288"/>
            <a:ext cx="4824536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15-1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Trees</a:t>
            </a: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9223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06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06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06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06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06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06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06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06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060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0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0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0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607" grpId="0" animBg="1"/>
      <p:bldP spid="110608" grpId="0" animBg="1"/>
      <p:bldP spid="11060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標題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Terminology </a:t>
            </a:r>
            <a:r>
              <a:rPr lang="en-US" altLang="zh-TW" dirty="0" smtClean="0"/>
              <a:t>(3/3</a:t>
            </a:r>
            <a:r>
              <a:rPr lang="en-US" altLang="zh-TW" dirty="0"/>
              <a:t>)</a:t>
            </a:r>
            <a:endParaRPr lang="zh-TW" altLang="en-US" dirty="0"/>
          </a:p>
        </p:txBody>
      </p:sp>
      <p:sp>
        <p:nvSpPr>
          <p:cNvPr id="8" name="內容版面配置區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sz="2400" dirty="0">
                <a:solidFill>
                  <a:schemeClr val="tx2"/>
                </a:solidFill>
              </a:rPr>
              <a:t>The hierarchical property of </a:t>
            </a:r>
            <a:r>
              <a:rPr lang="en-US" altLang="zh-TW" sz="2400" dirty="0" smtClean="0">
                <a:solidFill>
                  <a:schemeClr val="tx2"/>
                </a:solidFill>
              </a:rPr>
              <a:t>a tree</a:t>
            </a:r>
            <a:r>
              <a:rPr lang="en-US" altLang="zh-TW" sz="2400" dirty="0">
                <a:solidFill>
                  <a:schemeClr val="tx2"/>
                </a:solidFill>
              </a:rPr>
              <a:t>:</a:t>
            </a:r>
          </a:p>
          <a:p>
            <a:pPr lvl="1" eaLnBrk="1" hangingPunct="1"/>
            <a:r>
              <a:rPr lang="en-US" altLang="zh-TW" sz="2200" dirty="0">
                <a:solidFill>
                  <a:schemeClr val="tx2"/>
                </a:solidFill>
              </a:rPr>
              <a:t>Can be used to represent information that itself is hierarchical in </a:t>
            </a:r>
            <a:r>
              <a:rPr lang="en-US" altLang="zh-TW" sz="2200" dirty="0" smtClean="0">
                <a:solidFill>
                  <a:schemeClr val="tx2"/>
                </a:solidFill>
              </a:rPr>
              <a:t>nature, e.g</a:t>
            </a:r>
            <a:r>
              <a:rPr lang="en-US" altLang="zh-TW" sz="2200" dirty="0">
                <a:solidFill>
                  <a:schemeClr val="tx2"/>
                </a:solidFill>
              </a:rPr>
              <a:t>., </a:t>
            </a:r>
            <a:r>
              <a:rPr lang="en-US" altLang="zh-TW" sz="2200" dirty="0" smtClean="0">
                <a:solidFill>
                  <a:schemeClr val="tx2"/>
                </a:solidFill>
              </a:rPr>
              <a:t>organization chart or family tree.</a:t>
            </a:r>
            <a:endParaRPr lang="en-US" altLang="zh-TW" sz="2200" dirty="0">
              <a:solidFill>
                <a:schemeClr val="tx2"/>
              </a:solidFill>
            </a:endParaRPr>
          </a:p>
          <a:p>
            <a:endParaRPr lang="zh-TW" altLang="en-US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4DD2D5-1600-454A-81DA-6AD2D715FCD6}" type="slidenum">
              <a:rPr lang="zh-TW" altLang="en-US" smtClean="0"/>
              <a:pPr>
                <a:defRPr/>
              </a:pPr>
              <a:t>6</a:t>
            </a:fld>
            <a:endParaRPr lang="en-US" altLang="zh-TW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007" y="2786980"/>
            <a:ext cx="7591425" cy="316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611560" y="6021288"/>
            <a:ext cx="4824536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15-2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Trees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88010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627173-1C4A-4202-89E8-C044459F8238}" type="slidenum">
              <a:rPr lang="zh-TW" altLang="en-US"/>
              <a:pPr>
                <a:defRPr/>
              </a:pPr>
              <a:t>7</a:t>
            </a:fld>
            <a:endParaRPr lang="en-US" altLang="zh-TW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Kinds of Trees</a:t>
            </a:r>
          </a:p>
        </p:txBody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A </a:t>
            </a:r>
            <a:r>
              <a:rPr lang="en-US" altLang="zh-TW" sz="2400" b="1" dirty="0" smtClean="0">
                <a:solidFill>
                  <a:srgbClr val="6600FF"/>
                </a:solidFill>
              </a:rPr>
              <a:t>general tree</a:t>
            </a:r>
            <a:r>
              <a:rPr lang="en-US" altLang="zh-TW" sz="2400" dirty="0" smtClean="0">
                <a:solidFill>
                  <a:schemeClr val="tx2"/>
                </a:solidFill>
              </a:rPr>
              <a:t> </a:t>
            </a:r>
            <a:r>
              <a:rPr lang="en-US" altLang="zh-TW" sz="2400" i="1" dirty="0" smtClean="0">
                <a:solidFill>
                  <a:schemeClr val="tx2"/>
                </a:solidFill>
              </a:rPr>
              <a:t>T</a:t>
            </a:r>
            <a:r>
              <a:rPr lang="en-US" altLang="zh-TW" sz="2400" dirty="0" smtClean="0">
                <a:solidFill>
                  <a:schemeClr val="tx2"/>
                </a:solidFill>
              </a:rPr>
              <a:t> is a set of one or more nodes such that </a:t>
            </a:r>
            <a:r>
              <a:rPr lang="en-US" altLang="zh-TW" sz="2400" i="1" dirty="0" smtClean="0">
                <a:solidFill>
                  <a:schemeClr val="tx2"/>
                </a:solidFill>
              </a:rPr>
              <a:t>T</a:t>
            </a:r>
            <a:r>
              <a:rPr lang="en-US" altLang="zh-TW" sz="2400" dirty="0" smtClean="0">
                <a:solidFill>
                  <a:schemeClr val="tx2"/>
                </a:solidFill>
              </a:rPr>
              <a:t> is partitioned into </a:t>
            </a:r>
            <a:r>
              <a:rPr lang="en-US" altLang="zh-TW" sz="2400" b="1" dirty="0" smtClean="0">
                <a:solidFill>
                  <a:schemeClr val="accent2"/>
                </a:solidFill>
              </a:rPr>
              <a:t>disjoint</a:t>
            </a:r>
            <a:r>
              <a:rPr lang="en-US" altLang="zh-TW" sz="2400" dirty="0" smtClean="0">
                <a:solidFill>
                  <a:schemeClr val="tx2"/>
                </a:solidFill>
              </a:rPr>
              <a:t> subsets:</a:t>
            </a:r>
          </a:p>
          <a:p>
            <a:pPr lvl="1" eaLnBrk="1" hangingPunct="1"/>
            <a:r>
              <a:rPr lang="en-US" altLang="zh-TW" sz="2200" dirty="0" smtClean="0">
                <a:solidFill>
                  <a:schemeClr val="tx2"/>
                </a:solidFill>
              </a:rPr>
              <a:t>A single node </a:t>
            </a:r>
            <a:r>
              <a:rPr lang="en-US" altLang="zh-TW" sz="2200" i="1" dirty="0" smtClean="0">
                <a:solidFill>
                  <a:schemeClr val="tx2"/>
                </a:solidFill>
              </a:rPr>
              <a:t>r</a:t>
            </a:r>
            <a:r>
              <a:rPr lang="en-US" altLang="zh-TW" sz="2200" dirty="0" smtClean="0">
                <a:solidFill>
                  <a:schemeClr val="tx2"/>
                </a:solidFill>
              </a:rPr>
              <a:t>, the root.</a:t>
            </a:r>
          </a:p>
          <a:p>
            <a:pPr lvl="1" eaLnBrk="1" hangingPunct="1"/>
            <a:r>
              <a:rPr lang="en-US" altLang="zh-TW" sz="2200" dirty="0" smtClean="0">
                <a:solidFill>
                  <a:schemeClr val="tx2"/>
                </a:solidFill>
              </a:rPr>
              <a:t>Sets that are </a:t>
            </a:r>
            <a:r>
              <a:rPr lang="en-US" altLang="zh-TW" sz="2200" dirty="0" smtClean="0">
                <a:solidFill>
                  <a:srgbClr val="FF0000"/>
                </a:solidFill>
              </a:rPr>
              <a:t>empty or</a:t>
            </a:r>
            <a:r>
              <a:rPr lang="en-US" altLang="zh-TW" sz="2200" dirty="0" smtClean="0">
                <a:solidFill>
                  <a:schemeClr val="tx2"/>
                </a:solidFill>
              </a:rPr>
              <a:t> general trees, called subtrees of </a:t>
            </a:r>
            <a:r>
              <a:rPr lang="en-US" altLang="zh-TW" sz="2200" i="1" dirty="0" smtClean="0">
                <a:solidFill>
                  <a:schemeClr val="tx2"/>
                </a:solidFill>
              </a:rPr>
              <a:t>r.</a:t>
            </a:r>
          </a:p>
          <a:p>
            <a:pPr lvl="2" eaLnBrk="1" hangingPunct="1"/>
            <a:endParaRPr lang="en-US" altLang="zh-TW" sz="1800" dirty="0" smtClean="0">
              <a:solidFill>
                <a:schemeClr val="tx2"/>
              </a:solidFill>
            </a:endParaRPr>
          </a:p>
          <a:p>
            <a:pPr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An </a:t>
            </a:r>
            <a:r>
              <a:rPr lang="en-US" altLang="zh-TW" sz="2400" b="1" i="1" dirty="0" smtClean="0">
                <a:solidFill>
                  <a:srgbClr val="6600FF"/>
                </a:solidFill>
              </a:rPr>
              <a:t>n</a:t>
            </a:r>
            <a:r>
              <a:rPr lang="en-US" altLang="zh-TW" sz="2400" b="1" dirty="0" smtClean="0">
                <a:solidFill>
                  <a:srgbClr val="6600FF"/>
                </a:solidFill>
              </a:rPr>
              <a:t>-</a:t>
            </a:r>
            <a:r>
              <a:rPr lang="en-US" altLang="zh-TW" sz="2400" b="1" dirty="0" err="1" smtClean="0">
                <a:solidFill>
                  <a:srgbClr val="6600FF"/>
                </a:solidFill>
              </a:rPr>
              <a:t>ary</a:t>
            </a:r>
            <a:r>
              <a:rPr lang="en-US" altLang="zh-TW" sz="2400" dirty="0" smtClean="0">
                <a:solidFill>
                  <a:schemeClr val="tx2"/>
                </a:solidFill>
              </a:rPr>
              <a:t> </a:t>
            </a:r>
            <a:r>
              <a:rPr lang="en-US" altLang="zh-TW" sz="2400" dirty="0">
                <a:solidFill>
                  <a:schemeClr val="tx2"/>
                </a:solidFill>
              </a:rPr>
              <a:t>tree </a:t>
            </a:r>
            <a:r>
              <a:rPr lang="en-US" altLang="zh-TW" sz="2400" i="1" dirty="0">
                <a:solidFill>
                  <a:schemeClr val="tx2"/>
                </a:solidFill>
              </a:rPr>
              <a:t>T</a:t>
            </a:r>
            <a:r>
              <a:rPr lang="en-US" altLang="zh-TW" sz="2400" dirty="0">
                <a:solidFill>
                  <a:schemeClr val="tx2"/>
                </a:solidFill>
              </a:rPr>
              <a:t> is a </a:t>
            </a:r>
            <a:r>
              <a:rPr lang="en-US" altLang="zh-TW" sz="2400" dirty="0" smtClean="0">
                <a:solidFill>
                  <a:schemeClr val="tx2"/>
                </a:solidFill>
              </a:rPr>
              <a:t>set of nodes that is either empty or partitioned into disjoint subsets:</a:t>
            </a:r>
          </a:p>
          <a:p>
            <a:pPr lvl="1" eaLnBrk="1" hangingPunct="1"/>
            <a:r>
              <a:rPr lang="en-US" altLang="zh-TW" sz="2200" dirty="0" smtClean="0">
                <a:solidFill>
                  <a:schemeClr val="tx2"/>
                </a:solidFill>
              </a:rPr>
              <a:t>A single node </a:t>
            </a:r>
            <a:r>
              <a:rPr lang="en-US" altLang="zh-TW" sz="2200" i="1" dirty="0" smtClean="0">
                <a:solidFill>
                  <a:schemeClr val="tx2"/>
                </a:solidFill>
              </a:rPr>
              <a:t>r</a:t>
            </a:r>
            <a:r>
              <a:rPr lang="en-US" altLang="zh-TW" sz="2200" dirty="0" smtClean="0">
                <a:solidFill>
                  <a:schemeClr val="tx2"/>
                </a:solidFill>
              </a:rPr>
              <a:t>, the root.</a:t>
            </a:r>
          </a:p>
          <a:p>
            <a:pPr lvl="1" eaLnBrk="1" hangingPunct="1"/>
            <a:r>
              <a:rPr lang="en-US" altLang="zh-TW" sz="2200" i="1" dirty="0" smtClean="0">
                <a:solidFill>
                  <a:schemeClr val="tx2"/>
                </a:solidFill>
              </a:rPr>
              <a:t>n</a:t>
            </a:r>
            <a:r>
              <a:rPr lang="en-US" altLang="zh-TW" sz="2200" dirty="0" smtClean="0">
                <a:solidFill>
                  <a:schemeClr val="tx2"/>
                </a:solidFill>
              </a:rPr>
              <a:t> </a:t>
            </a:r>
            <a:r>
              <a:rPr lang="en-US" altLang="zh-TW" sz="2200" b="1" dirty="0" smtClean="0">
                <a:solidFill>
                  <a:srgbClr val="C00000"/>
                </a:solidFill>
              </a:rPr>
              <a:t>possibly empty </a:t>
            </a:r>
            <a:r>
              <a:rPr lang="en-US" altLang="zh-TW" sz="2200" dirty="0" smtClean="0">
                <a:solidFill>
                  <a:schemeClr val="tx2"/>
                </a:solidFill>
              </a:rPr>
              <a:t>sets that are </a:t>
            </a:r>
            <a:r>
              <a:rPr lang="en-US" altLang="zh-TW" sz="2200" i="1" dirty="0" smtClean="0">
                <a:solidFill>
                  <a:schemeClr val="tx2"/>
                </a:solidFill>
              </a:rPr>
              <a:t>n</a:t>
            </a:r>
            <a:r>
              <a:rPr lang="en-US" altLang="zh-TW" sz="2200" dirty="0" smtClean="0">
                <a:solidFill>
                  <a:schemeClr val="tx2"/>
                </a:solidFill>
              </a:rPr>
              <a:t>-</a:t>
            </a:r>
            <a:r>
              <a:rPr lang="en-US" altLang="zh-TW" sz="2200" dirty="0" err="1" smtClean="0">
                <a:solidFill>
                  <a:schemeClr val="tx2"/>
                </a:solidFill>
              </a:rPr>
              <a:t>ary</a:t>
            </a:r>
            <a:r>
              <a:rPr lang="en-US" altLang="zh-TW" sz="2200" dirty="0" smtClean="0">
                <a:solidFill>
                  <a:schemeClr val="tx2"/>
                </a:solidFill>
              </a:rPr>
              <a:t> subtrees of </a:t>
            </a:r>
            <a:r>
              <a:rPr lang="en-US" altLang="zh-TW" sz="2200" i="1" dirty="0" smtClean="0">
                <a:solidFill>
                  <a:schemeClr val="tx2"/>
                </a:solidFill>
              </a:rPr>
              <a:t>r</a:t>
            </a:r>
            <a:r>
              <a:rPr lang="en-US" altLang="zh-TW" sz="2200" dirty="0" smtClean="0">
                <a:solidFill>
                  <a:schemeClr val="tx2"/>
                </a:solidFill>
              </a:rPr>
              <a:t>.</a:t>
            </a: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128" y="4780548"/>
            <a:ext cx="990600" cy="1888812"/>
          </a:xfrm>
          <a:prstGeom prst="rect">
            <a:avLst/>
          </a:prstGeom>
        </p:spPr>
      </p:pic>
      <p:sp>
        <p:nvSpPr>
          <p:cNvPr id="3" name="文字方塊 2"/>
          <p:cNvSpPr txBox="1"/>
          <p:nvPr/>
        </p:nvSpPr>
        <p:spPr>
          <a:xfrm>
            <a:off x="2446888" y="5650468"/>
            <a:ext cx="3493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u="none" dirty="0" smtClean="0"/>
              <a:t>An example of 3-ary tree</a:t>
            </a:r>
            <a:endParaRPr lang="zh-TW" altLang="en-US" u="none" dirty="0"/>
          </a:p>
        </p:txBody>
      </p:sp>
      <p:cxnSp>
        <p:nvCxnSpPr>
          <p:cNvPr id="6" name="直線單箭頭接點 5"/>
          <p:cNvCxnSpPr>
            <a:stCxn id="3" idx="1"/>
          </p:cNvCxnSpPr>
          <p:nvPr/>
        </p:nvCxnSpPr>
        <p:spPr bwMode="auto">
          <a:xfrm flipH="1">
            <a:off x="2218288" y="5835134"/>
            <a:ext cx="22860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Trees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394752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9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9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90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90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90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90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B35265-640C-48B3-BC34-B178849F14C7}" type="slidenum">
              <a:rPr lang="zh-TW" altLang="en-US"/>
              <a:pPr>
                <a:defRPr/>
              </a:pPr>
              <a:t>8</a:t>
            </a:fld>
            <a:endParaRPr lang="en-US" altLang="zh-TW"/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Binary Trees (1/2)</a:t>
            </a:r>
          </a:p>
        </p:txBody>
      </p:sp>
      <p:sp>
        <p:nvSpPr>
          <p:cNvPr id="922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66738" y="1340768"/>
            <a:ext cx="4538662" cy="4267200"/>
          </a:xfrm>
        </p:spPr>
        <p:txBody>
          <a:bodyPr/>
          <a:lstStyle/>
          <a:p>
            <a:pPr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A </a:t>
            </a:r>
            <a:r>
              <a:rPr lang="en-US" altLang="zh-TW" sz="2400" b="1" dirty="0" smtClean="0">
                <a:solidFill>
                  <a:srgbClr val="6600FF"/>
                </a:solidFill>
              </a:rPr>
              <a:t>binary tree</a:t>
            </a:r>
            <a:r>
              <a:rPr lang="en-US" altLang="zh-TW" sz="2400" dirty="0" smtClean="0">
                <a:solidFill>
                  <a:schemeClr val="tx2"/>
                </a:solidFill>
              </a:rPr>
              <a:t> is a set </a:t>
            </a:r>
            <a:r>
              <a:rPr lang="en-US" altLang="zh-TW" sz="2400" i="1" dirty="0" smtClean="0">
                <a:solidFill>
                  <a:schemeClr val="tx2"/>
                </a:solidFill>
              </a:rPr>
              <a:t>T</a:t>
            </a:r>
            <a:r>
              <a:rPr lang="en-US" altLang="zh-TW" sz="2400" dirty="0" smtClean="0">
                <a:solidFill>
                  <a:schemeClr val="tx2"/>
                </a:solidFill>
              </a:rPr>
              <a:t> of nodes such that either:</a:t>
            </a:r>
          </a:p>
          <a:p>
            <a:pPr lvl="1" eaLnBrk="1" hangingPunct="1"/>
            <a:r>
              <a:rPr lang="en-US" altLang="zh-TW" sz="2200" i="1" dirty="0" smtClean="0">
                <a:solidFill>
                  <a:schemeClr val="tx2"/>
                </a:solidFill>
              </a:rPr>
              <a:t>T</a:t>
            </a:r>
            <a:r>
              <a:rPr lang="en-US" altLang="zh-TW" sz="2200" dirty="0" smtClean="0">
                <a:solidFill>
                  <a:schemeClr val="tx2"/>
                </a:solidFill>
              </a:rPr>
              <a:t> is empty, or </a:t>
            </a:r>
          </a:p>
          <a:p>
            <a:pPr lvl="1" eaLnBrk="1" hangingPunct="1"/>
            <a:r>
              <a:rPr lang="en-US" altLang="zh-TW" sz="2200" i="1" dirty="0" smtClean="0">
                <a:solidFill>
                  <a:schemeClr val="tx2"/>
                </a:solidFill>
              </a:rPr>
              <a:t>T</a:t>
            </a:r>
            <a:r>
              <a:rPr lang="en-US" altLang="zh-TW" sz="2200" dirty="0" smtClean="0">
                <a:solidFill>
                  <a:schemeClr val="tx2"/>
                </a:solidFill>
              </a:rPr>
              <a:t> is partitioned into </a:t>
            </a:r>
            <a:r>
              <a:rPr lang="en-US" altLang="zh-TW" sz="2200" b="1" u="sng" dirty="0" smtClean="0">
                <a:solidFill>
                  <a:schemeClr val="accent2"/>
                </a:solidFill>
              </a:rPr>
              <a:t>disjoint</a:t>
            </a:r>
            <a:r>
              <a:rPr lang="en-US" altLang="zh-TW" sz="2200" dirty="0" smtClean="0">
                <a:solidFill>
                  <a:schemeClr val="tx2"/>
                </a:solidFill>
              </a:rPr>
              <a:t> subsets:</a:t>
            </a:r>
          </a:p>
          <a:p>
            <a:pPr lvl="2" eaLnBrk="1" hangingPunct="1"/>
            <a:r>
              <a:rPr lang="en-US" altLang="zh-TW" sz="2000" dirty="0" smtClean="0">
                <a:solidFill>
                  <a:schemeClr val="tx2"/>
                </a:solidFill>
              </a:rPr>
              <a:t>A single node </a:t>
            </a:r>
            <a:r>
              <a:rPr lang="en-US" altLang="zh-TW" sz="2000" i="1" dirty="0" smtClean="0">
                <a:solidFill>
                  <a:schemeClr val="tx2"/>
                </a:solidFill>
              </a:rPr>
              <a:t>r</a:t>
            </a:r>
            <a:r>
              <a:rPr lang="en-US" altLang="zh-TW" sz="2000" dirty="0" smtClean="0">
                <a:solidFill>
                  <a:schemeClr val="tx2"/>
                </a:solidFill>
              </a:rPr>
              <a:t>, the root.</a:t>
            </a:r>
          </a:p>
          <a:p>
            <a:pPr lvl="2" eaLnBrk="1" hangingPunct="1"/>
            <a:r>
              <a:rPr lang="en-US" altLang="zh-TW" sz="2000" dirty="0" smtClean="0">
                <a:solidFill>
                  <a:schemeClr val="tx2"/>
                </a:solidFill>
              </a:rPr>
              <a:t>Two </a:t>
            </a:r>
            <a:r>
              <a:rPr lang="en-US" altLang="zh-TW" sz="2000" b="1" dirty="0" smtClean="0">
                <a:solidFill>
                  <a:srgbClr val="C00000"/>
                </a:solidFill>
              </a:rPr>
              <a:t>possibly empty </a:t>
            </a:r>
            <a:r>
              <a:rPr lang="en-US" altLang="zh-TW" sz="2000" dirty="0" smtClean="0">
                <a:solidFill>
                  <a:schemeClr val="tx2"/>
                </a:solidFill>
              </a:rPr>
              <a:t>sets that are binary trees, called the </a:t>
            </a:r>
            <a:r>
              <a:rPr lang="en-US" altLang="zh-TW" sz="2000" b="1" u="sng" dirty="0" smtClean="0">
                <a:solidFill>
                  <a:srgbClr val="6600FF"/>
                </a:solidFill>
              </a:rPr>
              <a:t>left</a:t>
            </a:r>
            <a:r>
              <a:rPr lang="en-US" altLang="zh-TW" sz="2000" u="sng" dirty="0" smtClean="0">
                <a:solidFill>
                  <a:schemeClr val="tx2"/>
                </a:solidFill>
              </a:rPr>
              <a:t> subtree</a:t>
            </a:r>
            <a:r>
              <a:rPr lang="en-US" altLang="zh-TW" sz="2000" dirty="0" smtClean="0">
                <a:solidFill>
                  <a:schemeClr val="tx2"/>
                </a:solidFill>
              </a:rPr>
              <a:t> of </a:t>
            </a:r>
            <a:r>
              <a:rPr lang="en-US" altLang="zh-TW" sz="2000" i="1" dirty="0" smtClean="0">
                <a:solidFill>
                  <a:schemeClr val="tx2"/>
                </a:solidFill>
              </a:rPr>
              <a:t>r </a:t>
            </a:r>
            <a:r>
              <a:rPr lang="en-US" altLang="zh-TW" sz="2000" dirty="0" smtClean="0">
                <a:solidFill>
                  <a:schemeClr val="tx2"/>
                </a:solidFill>
              </a:rPr>
              <a:t>and the </a:t>
            </a:r>
            <a:r>
              <a:rPr lang="en-US" altLang="zh-TW" sz="2000" b="1" u="sng" dirty="0" smtClean="0">
                <a:solidFill>
                  <a:srgbClr val="6600FF"/>
                </a:solidFill>
              </a:rPr>
              <a:t>right</a:t>
            </a:r>
            <a:r>
              <a:rPr lang="en-US" altLang="zh-TW" sz="2000" u="sng" dirty="0" smtClean="0">
                <a:solidFill>
                  <a:schemeClr val="tx2"/>
                </a:solidFill>
              </a:rPr>
              <a:t> subtree</a:t>
            </a:r>
            <a:r>
              <a:rPr lang="en-US" altLang="zh-TW" sz="2000" dirty="0" smtClean="0">
                <a:solidFill>
                  <a:schemeClr val="tx2"/>
                </a:solidFill>
              </a:rPr>
              <a:t> of </a:t>
            </a:r>
            <a:r>
              <a:rPr lang="en-US" altLang="zh-TW" sz="2000" i="1" dirty="0" smtClean="0">
                <a:solidFill>
                  <a:schemeClr val="tx2"/>
                </a:solidFill>
              </a:rPr>
              <a:t>r</a:t>
            </a:r>
            <a:r>
              <a:rPr lang="en-US" altLang="zh-TW" sz="2000" dirty="0" smtClean="0">
                <a:solidFill>
                  <a:schemeClr val="tx2"/>
                </a:solidFill>
              </a:rPr>
              <a:t>.</a:t>
            </a:r>
            <a:endParaRPr lang="en-US" altLang="zh-TW" sz="2000" i="1" dirty="0" smtClean="0">
              <a:solidFill>
                <a:schemeClr val="tx2"/>
              </a:solidFill>
            </a:endParaRPr>
          </a:p>
        </p:txBody>
      </p:sp>
      <p:pic>
        <p:nvPicPr>
          <p:cNvPr id="9221" name="Picture 9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57800" y="2227263"/>
            <a:ext cx="3309938" cy="2798762"/>
          </a:xfrm>
          <a:noFill/>
        </p:spPr>
      </p:pic>
      <p:sp>
        <p:nvSpPr>
          <p:cNvPr id="2" name="文字方塊 1"/>
          <p:cNvSpPr txBox="1"/>
          <p:nvPr/>
        </p:nvSpPr>
        <p:spPr>
          <a:xfrm>
            <a:off x="4572001" y="5334000"/>
            <a:ext cx="44644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u="none" dirty="0" smtClean="0"/>
              <a:t>Each node in a binary tree </a:t>
            </a:r>
            <a:r>
              <a:rPr lang="en-US" altLang="zh-TW" dirty="0" smtClean="0"/>
              <a:t>h</a:t>
            </a:r>
            <a:r>
              <a:rPr lang="en-US" altLang="zh-TW" u="none" dirty="0" smtClean="0"/>
              <a:t>as no more than two children.</a:t>
            </a:r>
            <a:endParaRPr lang="zh-TW" altLang="en-US" u="none" dirty="0"/>
          </a:p>
        </p:txBody>
      </p:sp>
      <p:cxnSp>
        <p:nvCxnSpPr>
          <p:cNvPr id="4" name="直線單箭頭接點 3"/>
          <p:cNvCxnSpPr/>
          <p:nvPr/>
        </p:nvCxnSpPr>
        <p:spPr bwMode="auto">
          <a:xfrm flipV="1">
            <a:off x="6096000" y="5026025"/>
            <a:ext cx="152400" cy="30797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4283968" y="6021288"/>
            <a:ext cx="4824536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15-2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Trees</a:t>
            </a: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24686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3511FB-CF27-4279-A4DD-96920945309A}" type="slidenum">
              <a:rPr lang="zh-TW" altLang="en-US"/>
              <a:pPr>
                <a:defRPr/>
              </a:pPr>
              <a:t>9</a:t>
            </a:fld>
            <a:endParaRPr lang="en-US" altLang="zh-TW"/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Binary Trees (2/2)</a:t>
            </a:r>
          </a:p>
        </p:txBody>
      </p:sp>
      <p:sp>
        <p:nvSpPr>
          <p:cNvPr id="10244" name="Rectangle 6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400" dirty="0" smtClean="0"/>
              <a:t>You can use binary trees to represent algebraic expressions.</a:t>
            </a:r>
          </a:p>
          <a:p>
            <a:pPr lvl="1" eaLnBrk="1" hangingPunct="1"/>
            <a:r>
              <a:rPr lang="en-US" altLang="zh-TW" sz="2200" dirty="0" smtClean="0"/>
              <a:t>Leaves are operands.</a:t>
            </a:r>
          </a:p>
          <a:p>
            <a:pPr lvl="1" eaLnBrk="1" hangingPunct="1"/>
            <a:r>
              <a:rPr lang="en-US" altLang="zh-TW" sz="2200" dirty="0" smtClean="0"/>
              <a:t>Evaluation order: </a:t>
            </a:r>
            <a:r>
              <a:rPr lang="en-US" altLang="zh-TW" sz="2200" b="1" dirty="0" smtClean="0"/>
              <a:t>bottom-up</a:t>
            </a:r>
            <a:r>
              <a:rPr lang="en-US" altLang="zh-TW" sz="2200" dirty="0" smtClean="0"/>
              <a:t>.</a:t>
            </a:r>
          </a:p>
          <a:p>
            <a:pPr lvl="2" eaLnBrk="1" hangingPunct="1"/>
            <a:r>
              <a:rPr lang="en-US" altLang="zh-TW" sz="2000" dirty="0" smtClean="0"/>
              <a:t>The </a:t>
            </a:r>
            <a:r>
              <a:rPr lang="en-US" altLang="zh-TW" sz="2000" b="1" dirty="0" smtClean="0"/>
              <a:t>hierarchy</a:t>
            </a:r>
            <a:r>
              <a:rPr lang="en-US" altLang="zh-TW" sz="2000" dirty="0" smtClean="0"/>
              <a:t> specifies an unambiguous order for evaluating an expression.</a:t>
            </a:r>
          </a:p>
          <a:p>
            <a:pPr lvl="2" eaLnBrk="1" hangingPunct="1"/>
            <a:r>
              <a:rPr lang="en-US" altLang="zh-TW" sz="2000" dirty="0" smtClean="0"/>
              <a:t>Parentheses do not appear in these trees.</a:t>
            </a:r>
          </a:p>
        </p:txBody>
      </p:sp>
      <p:pic>
        <p:nvPicPr>
          <p:cNvPr id="10245" name="Picture 7" descr="fig10_0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3645024"/>
            <a:ext cx="6341465" cy="3024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611560" y="5661248"/>
            <a:ext cx="2664296" cy="810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15-3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Trees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029139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91E5D5-EF24-4270-83D3-B9C62D003420}" type="slidenum">
              <a:rPr lang="zh-TW" altLang="en-US"/>
              <a:pPr>
                <a:defRPr/>
              </a:pPr>
              <a:t>10</a:t>
            </a:fld>
            <a:endParaRPr lang="en-US" altLang="zh-TW"/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Binary </a:t>
            </a:r>
            <a:r>
              <a:rPr lang="en-US" altLang="zh-TW" b="1" dirty="0" smtClean="0">
                <a:solidFill>
                  <a:schemeClr val="accent2"/>
                </a:solidFill>
              </a:rPr>
              <a:t>Search</a:t>
            </a:r>
            <a:r>
              <a:rPr lang="en-US" altLang="zh-TW" dirty="0" smtClean="0"/>
              <a:t> Trees</a:t>
            </a:r>
          </a:p>
        </p:txBody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A </a:t>
            </a:r>
            <a:r>
              <a:rPr lang="en-US" altLang="zh-TW" sz="2400" b="1" dirty="0" smtClean="0">
                <a:solidFill>
                  <a:srgbClr val="6600FF"/>
                </a:solidFill>
              </a:rPr>
              <a:t>binary search tree</a:t>
            </a:r>
            <a:r>
              <a:rPr lang="en-US" altLang="zh-TW" sz="2400" dirty="0" smtClean="0">
                <a:solidFill>
                  <a:schemeClr val="tx2"/>
                </a:solidFill>
              </a:rPr>
              <a:t> is a binary tree,</a:t>
            </a:r>
          </a:p>
          <a:p>
            <a:pPr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But has the following properties for each node </a:t>
            </a:r>
            <a:r>
              <a:rPr lang="en-US" altLang="zh-TW" sz="2400" i="1" dirty="0" smtClean="0">
                <a:solidFill>
                  <a:schemeClr val="tx2"/>
                </a:solidFill>
              </a:rPr>
              <a:t>n:</a:t>
            </a:r>
          </a:p>
          <a:p>
            <a:pPr lvl="1" eaLnBrk="1" hangingPunct="1"/>
            <a:r>
              <a:rPr lang="en-US" altLang="zh-TW" sz="2200" i="1" dirty="0" smtClean="0">
                <a:solidFill>
                  <a:schemeClr val="tx2"/>
                </a:solidFill>
              </a:rPr>
              <a:t>n</a:t>
            </a:r>
            <a:r>
              <a:rPr lang="en-US" altLang="zh-TW" sz="2200" dirty="0" smtClean="0">
                <a:solidFill>
                  <a:schemeClr val="tx2"/>
                </a:solidFill>
                <a:latin typeface="Times" pitchFamily="18" charset="0"/>
              </a:rPr>
              <a:t>’</a:t>
            </a:r>
            <a:r>
              <a:rPr lang="en-US" altLang="zh-TW" sz="2200" dirty="0" smtClean="0">
                <a:solidFill>
                  <a:schemeClr val="tx2"/>
                </a:solidFill>
              </a:rPr>
              <a:t>s value is &gt; all values in </a:t>
            </a:r>
            <a:r>
              <a:rPr lang="en-US" altLang="zh-TW" sz="2200" i="1" dirty="0" smtClean="0">
                <a:solidFill>
                  <a:schemeClr val="tx2"/>
                </a:solidFill>
              </a:rPr>
              <a:t>n</a:t>
            </a:r>
            <a:r>
              <a:rPr lang="en-US" altLang="zh-TW" sz="2200" dirty="0" smtClean="0">
                <a:solidFill>
                  <a:schemeClr val="tx2"/>
                </a:solidFill>
                <a:latin typeface="Times" pitchFamily="18" charset="0"/>
              </a:rPr>
              <a:t>’</a:t>
            </a:r>
            <a:r>
              <a:rPr lang="en-US" altLang="zh-TW" sz="2200" dirty="0" smtClean="0">
                <a:solidFill>
                  <a:schemeClr val="tx2"/>
                </a:solidFill>
              </a:rPr>
              <a:t>s left subtree </a:t>
            </a:r>
            <a:r>
              <a:rPr lang="en-US" altLang="zh-TW" sz="2200" i="1" dirty="0" smtClean="0">
                <a:solidFill>
                  <a:schemeClr val="tx2"/>
                </a:solidFill>
              </a:rPr>
              <a:t>T</a:t>
            </a:r>
            <a:r>
              <a:rPr lang="en-US" altLang="zh-TW" sz="2200" i="1" baseline="-25000" dirty="0" smtClean="0">
                <a:solidFill>
                  <a:schemeClr val="tx2"/>
                </a:solidFill>
              </a:rPr>
              <a:t>L</a:t>
            </a:r>
            <a:r>
              <a:rPr lang="en-US" altLang="zh-TW" sz="2200" dirty="0" smtClean="0">
                <a:solidFill>
                  <a:schemeClr val="tx2"/>
                </a:solidFill>
              </a:rPr>
              <a:t>.</a:t>
            </a:r>
            <a:endParaRPr lang="en-US" altLang="zh-TW" sz="2200" i="1" dirty="0" smtClean="0">
              <a:solidFill>
                <a:schemeClr val="tx2"/>
              </a:solidFill>
            </a:endParaRPr>
          </a:p>
          <a:p>
            <a:pPr lvl="1" eaLnBrk="1" hangingPunct="1"/>
            <a:r>
              <a:rPr lang="en-US" altLang="zh-TW" sz="2200" i="1" dirty="0" smtClean="0">
                <a:solidFill>
                  <a:schemeClr val="tx2"/>
                </a:solidFill>
              </a:rPr>
              <a:t>n</a:t>
            </a:r>
            <a:r>
              <a:rPr lang="en-US" altLang="zh-TW" sz="2200" dirty="0" smtClean="0">
                <a:solidFill>
                  <a:schemeClr val="tx2"/>
                </a:solidFill>
                <a:latin typeface="Times" pitchFamily="18" charset="0"/>
              </a:rPr>
              <a:t>’</a:t>
            </a:r>
            <a:r>
              <a:rPr lang="en-US" altLang="zh-TW" sz="2200" dirty="0" smtClean="0">
                <a:solidFill>
                  <a:schemeClr val="tx2"/>
                </a:solidFill>
              </a:rPr>
              <a:t>s value is &lt; all values in </a:t>
            </a:r>
            <a:r>
              <a:rPr lang="en-US" altLang="zh-TW" sz="2200" i="1" dirty="0" smtClean="0">
                <a:solidFill>
                  <a:schemeClr val="tx2"/>
                </a:solidFill>
              </a:rPr>
              <a:t>n</a:t>
            </a:r>
            <a:r>
              <a:rPr lang="en-US" altLang="zh-TW" sz="2200" dirty="0" smtClean="0">
                <a:solidFill>
                  <a:schemeClr val="tx2"/>
                </a:solidFill>
                <a:latin typeface="Times" pitchFamily="18" charset="0"/>
              </a:rPr>
              <a:t>’</a:t>
            </a:r>
            <a:r>
              <a:rPr lang="en-US" altLang="zh-TW" sz="2200" dirty="0" smtClean="0">
                <a:solidFill>
                  <a:schemeClr val="tx2"/>
                </a:solidFill>
              </a:rPr>
              <a:t>s right subtree </a:t>
            </a:r>
            <a:r>
              <a:rPr lang="en-US" altLang="zh-TW" sz="2200" i="1" dirty="0" smtClean="0">
                <a:solidFill>
                  <a:schemeClr val="tx2"/>
                </a:solidFill>
              </a:rPr>
              <a:t>T</a:t>
            </a:r>
            <a:r>
              <a:rPr lang="en-US" altLang="zh-TW" sz="2200" i="1" baseline="-25000" dirty="0" smtClean="0">
                <a:solidFill>
                  <a:schemeClr val="tx2"/>
                </a:solidFill>
              </a:rPr>
              <a:t>R</a:t>
            </a:r>
            <a:r>
              <a:rPr lang="en-US" altLang="zh-TW" sz="2200" dirty="0" smtClean="0">
                <a:solidFill>
                  <a:schemeClr val="tx2"/>
                </a:solidFill>
              </a:rPr>
              <a:t>.</a:t>
            </a:r>
            <a:endParaRPr lang="en-US" altLang="zh-TW" sz="2200" i="1" dirty="0" smtClean="0">
              <a:solidFill>
                <a:schemeClr val="tx2"/>
              </a:solidFill>
            </a:endParaRPr>
          </a:p>
          <a:p>
            <a:pPr lvl="1" eaLnBrk="1" hangingPunct="1"/>
            <a:r>
              <a:rPr lang="en-US" altLang="zh-TW" sz="2200" dirty="0" smtClean="0">
                <a:solidFill>
                  <a:schemeClr val="tx2"/>
                </a:solidFill>
              </a:rPr>
              <a:t>Both</a:t>
            </a:r>
            <a:r>
              <a:rPr lang="en-US" altLang="zh-TW" sz="2200" i="1" dirty="0" smtClean="0">
                <a:solidFill>
                  <a:schemeClr val="tx2"/>
                </a:solidFill>
              </a:rPr>
              <a:t> T</a:t>
            </a:r>
            <a:r>
              <a:rPr lang="en-US" altLang="zh-TW" sz="2200" i="1" baseline="-25000" dirty="0" smtClean="0">
                <a:solidFill>
                  <a:schemeClr val="tx2"/>
                </a:solidFill>
              </a:rPr>
              <a:t>L</a:t>
            </a:r>
            <a:r>
              <a:rPr lang="en-US" altLang="zh-TW" sz="2200" dirty="0" smtClean="0">
                <a:solidFill>
                  <a:schemeClr val="tx2"/>
                </a:solidFill>
              </a:rPr>
              <a:t> and </a:t>
            </a:r>
            <a:r>
              <a:rPr lang="en-US" altLang="zh-TW" sz="2200" i="1" dirty="0" smtClean="0">
                <a:solidFill>
                  <a:schemeClr val="tx2"/>
                </a:solidFill>
              </a:rPr>
              <a:t>T</a:t>
            </a:r>
            <a:r>
              <a:rPr lang="en-US" altLang="zh-TW" sz="2200" i="1" baseline="-25000" dirty="0" smtClean="0">
                <a:solidFill>
                  <a:schemeClr val="tx2"/>
                </a:solidFill>
              </a:rPr>
              <a:t>R</a:t>
            </a:r>
            <a:r>
              <a:rPr lang="en-US" altLang="zh-TW" sz="2200" dirty="0" smtClean="0">
                <a:solidFill>
                  <a:schemeClr val="tx2"/>
                </a:solidFill>
              </a:rPr>
              <a:t> are binary search trees.</a:t>
            </a:r>
          </a:p>
        </p:txBody>
      </p:sp>
      <p:pic>
        <p:nvPicPr>
          <p:cNvPr id="11269" name="Picture 4" descr="fig10_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9778" y="3573016"/>
            <a:ext cx="4018221" cy="2367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611560" y="6021288"/>
            <a:ext cx="4824536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15-4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Trees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679378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3E57C3B-1A7C-416F-B3D0-6AD6B3805AE4}" type="slidenum">
              <a:rPr lang="zh-TW" altLang="en-US"/>
              <a:pPr>
                <a:defRPr/>
              </a:pPr>
              <a:t>11</a:t>
            </a:fld>
            <a:endParaRPr lang="en-US" altLang="zh-TW"/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The Height of a Tree (1/3)</a:t>
            </a:r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800" b="1" dirty="0" smtClean="0">
                <a:solidFill>
                  <a:srgbClr val="6600FF"/>
                </a:solidFill>
              </a:rPr>
              <a:t>Height</a:t>
            </a:r>
            <a:r>
              <a:rPr lang="en-US" altLang="zh-TW" sz="2800" dirty="0" smtClean="0">
                <a:solidFill>
                  <a:schemeClr val="tx2"/>
                </a:solidFill>
              </a:rPr>
              <a:t> of a tree:</a:t>
            </a:r>
          </a:p>
          <a:p>
            <a:pPr lvl="1" eaLnBrk="1" hangingPunct="1"/>
            <a:r>
              <a:rPr lang="en-US" altLang="zh-TW" sz="2400" u="sng" dirty="0" smtClean="0">
                <a:solidFill>
                  <a:schemeClr val="tx2"/>
                </a:solidFill>
              </a:rPr>
              <a:t>Number of nodes</a:t>
            </a:r>
            <a:r>
              <a:rPr lang="en-US" altLang="zh-TW" sz="2400" dirty="0" smtClean="0">
                <a:solidFill>
                  <a:schemeClr val="tx2"/>
                </a:solidFill>
              </a:rPr>
              <a:t> along the </a:t>
            </a:r>
            <a:r>
              <a:rPr lang="en-US" altLang="zh-TW" sz="2400" b="1" u="sng" dirty="0" smtClean="0">
                <a:solidFill>
                  <a:schemeClr val="tx2"/>
                </a:solidFill>
              </a:rPr>
              <a:t>longest</a:t>
            </a:r>
            <a:r>
              <a:rPr lang="en-US" altLang="zh-TW" sz="2400" u="sng" dirty="0" smtClean="0">
                <a:solidFill>
                  <a:schemeClr val="tx2"/>
                </a:solidFill>
              </a:rPr>
              <a:t> path from the root to a leaf</a:t>
            </a:r>
            <a:r>
              <a:rPr lang="en-US" altLang="zh-TW" sz="2400" dirty="0" smtClean="0">
                <a:solidFill>
                  <a:schemeClr val="tx2"/>
                </a:solidFill>
              </a:rPr>
              <a:t>.</a:t>
            </a:r>
            <a:endParaRPr lang="en-US" altLang="zh-TW" sz="2400" dirty="0">
              <a:solidFill>
                <a:schemeClr val="tx2"/>
              </a:solidFill>
            </a:endParaRPr>
          </a:p>
        </p:txBody>
      </p:sp>
      <p:pic>
        <p:nvPicPr>
          <p:cNvPr id="12293" name="Picture 8" descr="fig10_0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3648" y="3006244"/>
            <a:ext cx="6400800" cy="294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4" name="Text Box 9"/>
          <p:cNvSpPr txBox="1">
            <a:spLocks noChangeArrowheads="1"/>
          </p:cNvSpPr>
          <p:nvPr/>
        </p:nvSpPr>
        <p:spPr bwMode="auto">
          <a:xfrm>
            <a:off x="3292092" y="6021288"/>
            <a:ext cx="509633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u="none" dirty="0">
                <a:solidFill>
                  <a:schemeClr val="accent2"/>
                </a:solidFill>
                <a:latin typeface="+mn-lt"/>
              </a:rPr>
              <a:t>Trees with the same nodes but different heights.</a:t>
            </a:r>
          </a:p>
        </p:txBody>
      </p:sp>
      <p:sp>
        <p:nvSpPr>
          <p:cNvPr id="2" name="文字方塊 1"/>
          <p:cNvSpPr txBox="1"/>
          <p:nvPr/>
        </p:nvSpPr>
        <p:spPr>
          <a:xfrm>
            <a:off x="2771800" y="2646204"/>
            <a:ext cx="1043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solidFill>
                  <a:schemeClr val="tx2"/>
                </a:solidFill>
              </a:rPr>
              <a:t>Height 3</a:t>
            </a:r>
            <a:endParaRPr lang="zh-TW" altLang="en-US" dirty="0"/>
          </a:p>
        </p:txBody>
      </p:sp>
      <p:sp>
        <p:nvSpPr>
          <p:cNvPr id="8" name="文字方塊 7"/>
          <p:cNvSpPr txBox="1"/>
          <p:nvPr/>
        </p:nvSpPr>
        <p:spPr>
          <a:xfrm>
            <a:off x="5616356" y="2636912"/>
            <a:ext cx="1043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solidFill>
                  <a:schemeClr val="tx2"/>
                </a:solidFill>
              </a:rPr>
              <a:t>Height </a:t>
            </a:r>
            <a:r>
              <a:rPr lang="en-US" altLang="zh-TW" dirty="0" smtClean="0">
                <a:solidFill>
                  <a:schemeClr val="tx2"/>
                </a:solidFill>
              </a:rPr>
              <a:t>5</a:t>
            </a:r>
            <a:endParaRPr lang="zh-TW" altLang="en-US" dirty="0"/>
          </a:p>
        </p:txBody>
      </p:sp>
      <p:sp>
        <p:nvSpPr>
          <p:cNvPr id="9" name="文字方塊 8"/>
          <p:cNvSpPr txBox="1"/>
          <p:nvPr/>
        </p:nvSpPr>
        <p:spPr>
          <a:xfrm>
            <a:off x="7632580" y="2636912"/>
            <a:ext cx="1043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solidFill>
                  <a:schemeClr val="tx2"/>
                </a:solidFill>
              </a:rPr>
              <a:t>Height 7</a:t>
            </a:r>
            <a:endParaRPr lang="zh-TW" altLang="en-US" dirty="0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467544" y="5661248"/>
            <a:ext cx="2664296" cy="810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15-5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Trees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358607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84FFA-A689-4282-AD82-9443CADA8AEF}" type="slidenum">
              <a:rPr lang="zh-TW" altLang="en-US"/>
              <a:pPr>
                <a:defRPr/>
              </a:pPr>
              <a:t>12</a:t>
            </a:fld>
            <a:endParaRPr lang="en-US" altLang="zh-TW"/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The Height of a Tree (2/3)</a:t>
            </a:r>
          </a:p>
        </p:txBody>
      </p:sp>
      <p:sp>
        <p:nvSpPr>
          <p:cNvPr id="13316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400" b="1" u="sng" dirty="0" smtClean="0">
                <a:solidFill>
                  <a:srgbClr val="6600FF"/>
                </a:solidFill>
              </a:rPr>
              <a:t>Level</a:t>
            </a:r>
            <a:r>
              <a:rPr lang="en-US" altLang="zh-TW" sz="2400" u="sng" dirty="0" smtClean="0">
                <a:solidFill>
                  <a:schemeClr val="tx2"/>
                </a:solidFill>
              </a:rPr>
              <a:t> of a node</a:t>
            </a:r>
            <a:r>
              <a:rPr lang="en-US" altLang="zh-TW" sz="2400" dirty="0" smtClean="0">
                <a:solidFill>
                  <a:schemeClr val="tx2"/>
                </a:solidFill>
              </a:rPr>
              <a:t> </a:t>
            </a:r>
            <a:r>
              <a:rPr lang="en-US" altLang="zh-TW" sz="2400" i="1" dirty="0" smtClean="0">
                <a:solidFill>
                  <a:schemeClr val="tx2"/>
                </a:solidFill>
              </a:rPr>
              <a:t>n</a:t>
            </a:r>
            <a:r>
              <a:rPr lang="en-US" altLang="zh-TW" sz="2400" dirty="0" smtClean="0">
                <a:solidFill>
                  <a:schemeClr val="tx2"/>
                </a:solidFill>
              </a:rPr>
              <a:t> in a tree </a:t>
            </a:r>
            <a:r>
              <a:rPr lang="en-US" altLang="zh-TW" sz="2400" i="1" dirty="0" smtClean="0">
                <a:solidFill>
                  <a:schemeClr val="tx2"/>
                </a:solidFill>
              </a:rPr>
              <a:t>T</a:t>
            </a:r>
            <a:r>
              <a:rPr lang="en-US" altLang="zh-TW" sz="2400" dirty="0" smtClean="0">
                <a:solidFill>
                  <a:schemeClr val="tx2"/>
                </a:solidFill>
              </a:rPr>
              <a:t>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200" dirty="0" smtClean="0">
                <a:solidFill>
                  <a:schemeClr val="tx2"/>
                </a:solidFill>
              </a:rPr>
              <a:t>If </a:t>
            </a:r>
            <a:r>
              <a:rPr lang="en-US" altLang="zh-TW" sz="2200" i="1" dirty="0" smtClean="0">
                <a:solidFill>
                  <a:schemeClr val="tx2"/>
                </a:solidFill>
              </a:rPr>
              <a:t>n </a:t>
            </a:r>
            <a:r>
              <a:rPr lang="en-US" altLang="zh-TW" sz="2200" dirty="0" smtClean="0">
                <a:solidFill>
                  <a:schemeClr val="tx2"/>
                </a:solidFill>
              </a:rPr>
              <a:t>is the root of </a:t>
            </a:r>
            <a:r>
              <a:rPr lang="en-US" altLang="zh-TW" sz="2200" i="1" dirty="0" smtClean="0">
                <a:solidFill>
                  <a:schemeClr val="tx2"/>
                </a:solidFill>
              </a:rPr>
              <a:t>T</a:t>
            </a:r>
            <a:r>
              <a:rPr lang="en-US" altLang="zh-TW" sz="2200" dirty="0" smtClean="0">
                <a:solidFill>
                  <a:schemeClr val="tx2"/>
                </a:solidFill>
              </a:rPr>
              <a:t>, it is at level 1.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200" dirty="0" smtClean="0">
                <a:solidFill>
                  <a:schemeClr val="tx2"/>
                </a:solidFill>
              </a:rPr>
              <a:t>If </a:t>
            </a:r>
            <a:r>
              <a:rPr lang="en-US" altLang="zh-TW" sz="2200" i="1" dirty="0" smtClean="0">
                <a:solidFill>
                  <a:schemeClr val="tx2"/>
                </a:solidFill>
              </a:rPr>
              <a:t>n</a:t>
            </a:r>
            <a:r>
              <a:rPr lang="en-US" altLang="zh-TW" sz="2200" dirty="0" smtClean="0">
                <a:solidFill>
                  <a:schemeClr val="tx2"/>
                </a:solidFill>
              </a:rPr>
              <a:t> is not the root of </a:t>
            </a:r>
            <a:r>
              <a:rPr lang="en-US" altLang="zh-TW" sz="2200" i="1" dirty="0" smtClean="0">
                <a:solidFill>
                  <a:schemeClr val="tx2"/>
                </a:solidFill>
              </a:rPr>
              <a:t>T</a:t>
            </a:r>
            <a:r>
              <a:rPr lang="en-US" altLang="zh-TW" sz="2200" dirty="0" smtClean="0">
                <a:solidFill>
                  <a:schemeClr val="tx2"/>
                </a:solidFill>
              </a:rPr>
              <a:t>, its level is 1 greater than the level of its parent.</a:t>
            </a:r>
          </a:p>
        </p:txBody>
      </p:sp>
      <p:pic>
        <p:nvPicPr>
          <p:cNvPr id="13317" name="Picture 9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91063" y="2047875"/>
            <a:ext cx="3386137" cy="3251200"/>
          </a:xfrm>
          <a:noFill/>
        </p:spPr>
      </p:pic>
      <p:sp>
        <p:nvSpPr>
          <p:cNvPr id="13318" name="Text Box 10"/>
          <p:cNvSpPr txBox="1">
            <a:spLocks noChangeArrowheads="1"/>
          </p:cNvSpPr>
          <p:nvPr/>
        </p:nvSpPr>
        <p:spPr bwMode="auto">
          <a:xfrm>
            <a:off x="7959551" y="2133600"/>
            <a:ext cx="1009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u="none" dirty="0">
                <a:latin typeface="Verdana" pitchFamily="34" charset="0"/>
              </a:rPr>
              <a:t>Level 1</a:t>
            </a:r>
          </a:p>
        </p:txBody>
      </p:sp>
      <p:sp>
        <p:nvSpPr>
          <p:cNvPr id="13319" name="Text Box 11"/>
          <p:cNvSpPr txBox="1">
            <a:spLocks noChangeArrowheads="1"/>
          </p:cNvSpPr>
          <p:nvPr/>
        </p:nvSpPr>
        <p:spPr bwMode="auto">
          <a:xfrm>
            <a:off x="7956376" y="3443288"/>
            <a:ext cx="10096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u="none">
                <a:latin typeface="Verdana" pitchFamily="34" charset="0"/>
              </a:rPr>
              <a:t>Level 2</a:t>
            </a:r>
          </a:p>
        </p:txBody>
      </p:sp>
      <p:sp>
        <p:nvSpPr>
          <p:cNvPr id="13320" name="Text Box 12"/>
          <p:cNvSpPr txBox="1">
            <a:spLocks noChangeArrowheads="1"/>
          </p:cNvSpPr>
          <p:nvPr/>
        </p:nvSpPr>
        <p:spPr bwMode="auto">
          <a:xfrm>
            <a:off x="7959551" y="4738688"/>
            <a:ext cx="10096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u="none">
                <a:latin typeface="Verdana" pitchFamily="34" charset="0"/>
              </a:rPr>
              <a:t>Level 3</a:t>
            </a: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4283968" y="6021288"/>
            <a:ext cx="4824536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15-5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Trees</a:t>
            </a: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97459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161334-C1D5-4201-ABDD-54985FEC2A42}" type="slidenum">
              <a:rPr lang="zh-TW" altLang="en-US"/>
              <a:pPr>
                <a:defRPr/>
              </a:pPr>
              <a:t>13</a:t>
            </a:fld>
            <a:endParaRPr lang="en-US" altLang="zh-TW"/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The Height of a Tree (3/3)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400" dirty="0" smtClean="0">
                <a:solidFill>
                  <a:schemeClr val="tx2"/>
                </a:solidFill>
              </a:rPr>
              <a:t>Height of a tree </a:t>
            </a:r>
            <a:r>
              <a:rPr lang="en-US" altLang="zh-TW" sz="2400" i="1" dirty="0" smtClean="0">
                <a:solidFill>
                  <a:schemeClr val="tx2"/>
                </a:solidFill>
              </a:rPr>
              <a:t>T</a:t>
            </a:r>
            <a:r>
              <a:rPr lang="en-US" altLang="zh-TW" sz="2400" dirty="0" smtClean="0">
                <a:solidFill>
                  <a:schemeClr val="tx2"/>
                </a:solidFill>
              </a:rPr>
              <a:t> defined in terms of the levels of its nodes.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200" dirty="0" smtClean="0">
                <a:solidFill>
                  <a:schemeClr val="tx2"/>
                </a:solidFill>
              </a:rPr>
              <a:t>If </a:t>
            </a:r>
            <a:r>
              <a:rPr lang="en-US" altLang="zh-TW" sz="2200" i="1" dirty="0" smtClean="0">
                <a:solidFill>
                  <a:schemeClr val="tx2"/>
                </a:solidFill>
              </a:rPr>
              <a:t>T </a:t>
            </a:r>
            <a:r>
              <a:rPr lang="en-US" altLang="zh-TW" sz="2200" dirty="0" smtClean="0">
                <a:solidFill>
                  <a:schemeClr val="tx2"/>
                </a:solidFill>
              </a:rPr>
              <a:t>is empty, its height is 0.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200" dirty="0" smtClean="0">
                <a:solidFill>
                  <a:schemeClr val="tx2"/>
                </a:solidFill>
              </a:rPr>
              <a:t>If </a:t>
            </a:r>
            <a:r>
              <a:rPr lang="en-US" altLang="zh-TW" sz="2200" i="1" dirty="0" smtClean="0">
                <a:solidFill>
                  <a:schemeClr val="tx2"/>
                </a:solidFill>
              </a:rPr>
              <a:t>T</a:t>
            </a:r>
            <a:r>
              <a:rPr lang="en-US" altLang="zh-TW" sz="2200" dirty="0" smtClean="0">
                <a:solidFill>
                  <a:schemeClr val="tx2"/>
                </a:solidFill>
              </a:rPr>
              <a:t> is not empty, </a:t>
            </a:r>
            <a:r>
              <a:rPr lang="en-US" altLang="zh-TW" sz="2200" u="sng" dirty="0" smtClean="0">
                <a:solidFill>
                  <a:schemeClr val="tx2"/>
                </a:solidFill>
              </a:rPr>
              <a:t>its height is equal to the maximum level of its nodes</a:t>
            </a:r>
            <a:r>
              <a:rPr lang="en-US" altLang="zh-TW" sz="2200" dirty="0" smtClean="0">
                <a:solidFill>
                  <a:schemeClr val="tx2"/>
                </a:solidFill>
              </a:rPr>
              <a:t>.</a:t>
            </a:r>
          </a:p>
          <a:p>
            <a:pPr lvl="1" eaLnBrk="1" hangingPunct="1">
              <a:lnSpc>
                <a:spcPct val="90000"/>
              </a:lnSpc>
            </a:pPr>
            <a:endParaRPr lang="en-US" altLang="zh-TW" sz="1000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>
                <a:solidFill>
                  <a:schemeClr val="tx2"/>
                </a:solidFill>
              </a:rPr>
              <a:t>A </a:t>
            </a:r>
            <a:r>
              <a:rPr lang="en-US" altLang="zh-TW" sz="2400" b="1" dirty="0" smtClean="0">
                <a:solidFill>
                  <a:schemeClr val="tx2"/>
                </a:solidFill>
              </a:rPr>
              <a:t>recursive</a:t>
            </a:r>
            <a:r>
              <a:rPr lang="en-US" altLang="zh-TW" sz="2400" dirty="0" smtClean="0">
                <a:solidFill>
                  <a:schemeClr val="tx2"/>
                </a:solidFill>
              </a:rPr>
              <a:t> definition of height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200" dirty="0" smtClean="0">
                <a:solidFill>
                  <a:schemeClr val="tx2"/>
                </a:solidFill>
              </a:rPr>
              <a:t>If </a:t>
            </a:r>
            <a:r>
              <a:rPr lang="en-US" altLang="zh-TW" sz="2200" i="1" dirty="0" smtClean="0">
                <a:solidFill>
                  <a:schemeClr val="tx2"/>
                </a:solidFill>
              </a:rPr>
              <a:t>T </a:t>
            </a:r>
            <a:r>
              <a:rPr lang="en-US" altLang="zh-TW" sz="2200" dirty="0" smtClean="0">
                <a:solidFill>
                  <a:schemeClr val="tx2"/>
                </a:solidFill>
              </a:rPr>
              <a:t>is empty, its height is 0.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200" dirty="0" smtClean="0">
                <a:solidFill>
                  <a:schemeClr val="tx2"/>
                </a:solidFill>
              </a:rPr>
              <a:t>If </a:t>
            </a:r>
            <a:r>
              <a:rPr lang="en-US" altLang="zh-TW" sz="2200" i="1" dirty="0" smtClean="0">
                <a:solidFill>
                  <a:schemeClr val="tx2"/>
                </a:solidFill>
              </a:rPr>
              <a:t>T</a:t>
            </a:r>
            <a:r>
              <a:rPr lang="en-US" altLang="zh-TW" sz="2200" dirty="0" smtClean="0">
                <a:solidFill>
                  <a:schemeClr val="tx2"/>
                </a:solidFill>
              </a:rPr>
              <a:t> is not empty, 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200" i="1" dirty="0" smtClean="0">
                <a:solidFill>
                  <a:schemeClr val="tx2"/>
                </a:solidFill>
              </a:rPr>
              <a:t>	height</a:t>
            </a:r>
            <a:r>
              <a:rPr lang="en-US" altLang="zh-TW" sz="2200" dirty="0" smtClean="0">
                <a:solidFill>
                  <a:schemeClr val="tx2"/>
                </a:solidFill>
              </a:rPr>
              <a:t>(</a:t>
            </a:r>
            <a:r>
              <a:rPr lang="en-US" altLang="zh-TW" sz="2200" i="1" dirty="0" smtClean="0">
                <a:solidFill>
                  <a:schemeClr val="tx2"/>
                </a:solidFill>
              </a:rPr>
              <a:t>T</a:t>
            </a:r>
            <a:r>
              <a:rPr lang="en-US" altLang="zh-TW" sz="2200" dirty="0" smtClean="0">
                <a:solidFill>
                  <a:schemeClr val="tx2"/>
                </a:solidFill>
              </a:rPr>
              <a:t>) = 1 + max{</a:t>
            </a:r>
            <a:r>
              <a:rPr lang="en-US" altLang="zh-TW" sz="2200" i="1" dirty="0" smtClean="0">
                <a:solidFill>
                  <a:schemeClr val="tx2"/>
                </a:solidFill>
              </a:rPr>
              <a:t>height</a:t>
            </a:r>
            <a:r>
              <a:rPr lang="en-US" altLang="zh-TW" sz="2200" dirty="0" smtClean="0">
                <a:solidFill>
                  <a:schemeClr val="tx2"/>
                </a:solidFill>
              </a:rPr>
              <a:t>(</a:t>
            </a:r>
            <a:r>
              <a:rPr lang="en-US" altLang="zh-TW" sz="2200" i="1" dirty="0" smtClean="0">
                <a:solidFill>
                  <a:schemeClr val="tx2"/>
                </a:solidFill>
              </a:rPr>
              <a:t>T</a:t>
            </a:r>
            <a:r>
              <a:rPr lang="en-US" altLang="zh-TW" sz="2200" i="1" baseline="-25000" dirty="0" smtClean="0">
                <a:solidFill>
                  <a:schemeClr val="tx2"/>
                </a:solidFill>
              </a:rPr>
              <a:t>L</a:t>
            </a:r>
            <a:r>
              <a:rPr lang="en-US" altLang="zh-TW" sz="2200" dirty="0" smtClean="0">
                <a:solidFill>
                  <a:schemeClr val="tx2"/>
                </a:solidFill>
              </a:rPr>
              <a:t>), </a:t>
            </a:r>
            <a:r>
              <a:rPr lang="en-US" altLang="zh-TW" sz="2200" i="1" dirty="0" smtClean="0">
                <a:solidFill>
                  <a:schemeClr val="tx2"/>
                </a:solidFill>
              </a:rPr>
              <a:t>height</a:t>
            </a:r>
            <a:r>
              <a:rPr lang="en-US" altLang="zh-TW" sz="2200" dirty="0" smtClean="0">
                <a:solidFill>
                  <a:schemeClr val="tx2"/>
                </a:solidFill>
              </a:rPr>
              <a:t>(</a:t>
            </a:r>
            <a:r>
              <a:rPr lang="en-US" altLang="zh-TW" sz="2200" i="1" dirty="0" smtClean="0">
                <a:solidFill>
                  <a:schemeClr val="tx2"/>
                </a:solidFill>
              </a:rPr>
              <a:t>T</a:t>
            </a:r>
            <a:r>
              <a:rPr lang="en-US" altLang="zh-TW" sz="2200" i="1" baseline="-25000" dirty="0" smtClean="0">
                <a:solidFill>
                  <a:schemeClr val="tx2"/>
                </a:solidFill>
              </a:rPr>
              <a:t>R</a:t>
            </a:r>
            <a:r>
              <a:rPr lang="en-US" altLang="zh-TW" sz="2200" dirty="0" smtClean="0">
                <a:solidFill>
                  <a:schemeClr val="tx2"/>
                </a:solidFill>
              </a:rPr>
              <a:t>)}.</a:t>
            </a:r>
          </a:p>
        </p:txBody>
      </p:sp>
      <p:grpSp>
        <p:nvGrpSpPr>
          <p:cNvPr id="9" name="群組 8"/>
          <p:cNvGrpSpPr/>
          <p:nvPr/>
        </p:nvGrpSpPr>
        <p:grpSpPr>
          <a:xfrm>
            <a:off x="3563888" y="4613066"/>
            <a:ext cx="1728192" cy="1120190"/>
            <a:chOff x="3563888" y="4613066"/>
            <a:chExt cx="1728192" cy="1120190"/>
          </a:xfrm>
        </p:grpSpPr>
        <p:sp>
          <p:nvSpPr>
            <p:cNvPr id="2" name="文字方塊 1"/>
            <p:cNvSpPr txBox="1"/>
            <p:nvPr/>
          </p:nvSpPr>
          <p:spPr>
            <a:xfrm>
              <a:off x="4166241" y="4613066"/>
              <a:ext cx="40575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i="1" dirty="0" smtClean="0"/>
                <a:t>r</a:t>
              </a:r>
            </a:p>
          </p:txBody>
        </p:sp>
        <p:sp>
          <p:nvSpPr>
            <p:cNvPr id="6" name="文字方塊 5"/>
            <p:cNvSpPr txBox="1"/>
            <p:nvPr/>
          </p:nvSpPr>
          <p:spPr>
            <a:xfrm>
              <a:off x="3563888" y="5323854"/>
              <a:ext cx="4777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i="1" dirty="0">
                  <a:solidFill>
                    <a:schemeClr val="tx2"/>
                  </a:solidFill>
                </a:rPr>
                <a:t>T</a:t>
              </a:r>
              <a:r>
                <a:rPr lang="en-US" altLang="zh-TW" i="1" baseline="-25000" dirty="0">
                  <a:solidFill>
                    <a:schemeClr val="tx2"/>
                  </a:solidFill>
                </a:rPr>
                <a:t>L </a:t>
              </a:r>
              <a:endParaRPr lang="en-US" altLang="zh-TW" i="1" dirty="0" smtClean="0"/>
            </a:p>
          </p:txBody>
        </p:sp>
        <p:sp>
          <p:nvSpPr>
            <p:cNvPr id="7" name="文字方塊 6"/>
            <p:cNvSpPr txBox="1"/>
            <p:nvPr/>
          </p:nvSpPr>
          <p:spPr>
            <a:xfrm>
              <a:off x="4788024" y="5333146"/>
              <a:ext cx="50405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1"/>
              <a:r>
                <a:rPr lang="en-US" altLang="zh-TW" sz="2000" i="1" dirty="0" smtClean="0">
                  <a:solidFill>
                    <a:schemeClr val="tx2"/>
                  </a:solidFill>
                </a:rPr>
                <a:t>T</a:t>
              </a:r>
              <a:r>
                <a:rPr lang="en-US" altLang="zh-TW" sz="2000" i="1" baseline="-25000" dirty="0" smtClean="0">
                  <a:solidFill>
                    <a:schemeClr val="tx2"/>
                  </a:solidFill>
                </a:rPr>
                <a:t>R</a:t>
              </a:r>
              <a:r>
                <a:rPr lang="en-US" altLang="zh-TW" i="1" baseline="-25000" dirty="0" smtClean="0">
                  <a:solidFill>
                    <a:schemeClr val="tx2"/>
                  </a:solidFill>
                </a:rPr>
                <a:t> </a:t>
              </a:r>
              <a:endParaRPr lang="en-US" altLang="zh-TW" i="1" dirty="0" smtClean="0"/>
            </a:p>
          </p:txBody>
        </p:sp>
        <p:cxnSp>
          <p:nvCxnSpPr>
            <p:cNvPr id="4" name="直線接點 3"/>
            <p:cNvCxnSpPr>
              <a:endCxn id="6" idx="0"/>
            </p:cNvCxnSpPr>
            <p:nvPr/>
          </p:nvCxnSpPr>
          <p:spPr bwMode="auto">
            <a:xfrm flipH="1">
              <a:off x="3802772" y="4933704"/>
              <a:ext cx="358325" cy="390150"/>
            </a:xfrm>
            <a:prstGeom prst="line">
              <a:avLst/>
            </a:prstGeom>
            <a:noFill/>
            <a:ln w="25400" cap="sq" cmpd="sng" algn="ctr">
              <a:solidFill>
                <a:srgbClr val="000000"/>
              </a:solidFill>
              <a:prstDash val="solid"/>
              <a:round/>
              <a:headEnd type="none" w="sm" len="sm"/>
              <a:tailEnd type="none" w="lg" len="med"/>
            </a:ln>
            <a:effectLst/>
          </p:spPr>
        </p:cxnSp>
        <p:cxnSp>
          <p:nvCxnSpPr>
            <p:cNvPr id="10" name="直線接點 9"/>
            <p:cNvCxnSpPr/>
            <p:nvPr/>
          </p:nvCxnSpPr>
          <p:spPr bwMode="auto">
            <a:xfrm>
              <a:off x="4470605" y="4933704"/>
              <a:ext cx="389427" cy="471450"/>
            </a:xfrm>
            <a:prstGeom prst="line">
              <a:avLst/>
            </a:prstGeom>
            <a:noFill/>
            <a:ln w="25400" cap="sq" cmpd="sng" algn="ctr">
              <a:solidFill>
                <a:srgbClr val="000000"/>
              </a:solidFill>
              <a:prstDash val="solid"/>
              <a:round/>
              <a:headEnd type="none" w="sm" len="sm"/>
              <a:tailEnd type="none" w="lg" len="med"/>
            </a:ln>
            <a:effectLst/>
          </p:spPr>
        </p:cxnSp>
      </p:grp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Trees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818609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E50E59-ADCF-42B2-8A9C-6220720B378F}" type="slidenum">
              <a:rPr lang="zh-TW" altLang="en-US"/>
              <a:pPr>
                <a:defRPr/>
              </a:pPr>
              <a:t>14</a:t>
            </a:fld>
            <a:endParaRPr lang="en-US" altLang="zh-TW"/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/>
              <a:t>Full Binary Trees</a:t>
            </a:r>
          </a:p>
        </p:txBody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6738" y="1752600"/>
            <a:ext cx="5376862" cy="4267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400" dirty="0" smtClean="0">
                <a:solidFill>
                  <a:schemeClr val="tx2"/>
                </a:solidFill>
              </a:rPr>
              <a:t>A binary tree of height </a:t>
            </a:r>
            <a:r>
              <a:rPr lang="en-US" altLang="zh-TW" sz="2400" i="1" dirty="0" smtClean="0">
                <a:solidFill>
                  <a:schemeClr val="tx2"/>
                </a:solidFill>
              </a:rPr>
              <a:t>h</a:t>
            </a:r>
            <a:r>
              <a:rPr lang="en-US" altLang="zh-TW" sz="2400" dirty="0" smtClean="0">
                <a:solidFill>
                  <a:schemeClr val="tx2"/>
                </a:solidFill>
              </a:rPr>
              <a:t> is </a:t>
            </a:r>
            <a:r>
              <a:rPr lang="en-US" altLang="zh-TW" sz="2400" b="1" i="1" dirty="0" smtClean="0">
                <a:solidFill>
                  <a:srgbClr val="6600FF"/>
                </a:solidFill>
              </a:rPr>
              <a:t>full</a:t>
            </a:r>
            <a:r>
              <a:rPr lang="en-US" altLang="zh-TW" sz="2400" i="1" dirty="0" smtClean="0">
                <a:solidFill>
                  <a:schemeClr val="tx2"/>
                </a:solidFill>
              </a:rPr>
              <a:t> </a:t>
            </a:r>
            <a:r>
              <a:rPr lang="en-US" altLang="zh-TW" sz="2400" dirty="0" smtClean="0">
                <a:solidFill>
                  <a:schemeClr val="tx2"/>
                </a:solidFill>
              </a:rPr>
              <a:t>if n</a:t>
            </a:r>
            <a:r>
              <a:rPr lang="en-US" altLang="zh-TW" sz="2200" dirty="0" smtClean="0">
                <a:solidFill>
                  <a:schemeClr val="tx2"/>
                </a:solidFill>
              </a:rPr>
              <a:t>odes at levels &lt; </a:t>
            </a:r>
            <a:r>
              <a:rPr lang="en-US" altLang="zh-TW" sz="2200" i="1" dirty="0" smtClean="0">
                <a:solidFill>
                  <a:schemeClr val="tx2"/>
                </a:solidFill>
              </a:rPr>
              <a:t>h</a:t>
            </a:r>
            <a:r>
              <a:rPr lang="en-US" altLang="zh-TW" sz="2200" dirty="0" smtClean="0">
                <a:solidFill>
                  <a:schemeClr val="tx2"/>
                </a:solidFill>
              </a:rPr>
              <a:t> have two children each.</a:t>
            </a:r>
          </a:p>
          <a:p>
            <a:pPr eaLnBrk="1" hangingPunct="1">
              <a:lnSpc>
                <a:spcPct val="90000"/>
              </a:lnSpc>
            </a:pPr>
            <a:endParaRPr lang="en-US" altLang="zh-TW" sz="2400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>
                <a:solidFill>
                  <a:schemeClr val="tx2"/>
                </a:solidFill>
              </a:rPr>
              <a:t>Recursive definition: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200" dirty="0" smtClean="0">
                <a:solidFill>
                  <a:schemeClr val="tx2"/>
                </a:solidFill>
              </a:rPr>
              <a:t>If </a:t>
            </a:r>
            <a:r>
              <a:rPr lang="en-US" altLang="zh-TW" sz="2200" i="1" dirty="0" smtClean="0">
                <a:solidFill>
                  <a:schemeClr val="tx2"/>
                </a:solidFill>
              </a:rPr>
              <a:t>T </a:t>
            </a:r>
            <a:r>
              <a:rPr lang="en-US" altLang="zh-TW" sz="2200" dirty="0" smtClean="0">
                <a:solidFill>
                  <a:schemeClr val="tx2"/>
                </a:solidFill>
              </a:rPr>
              <a:t>is empty, </a:t>
            </a:r>
            <a:r>
              <a:rPr lang="en-US" altLang="zh-TW" sz="2200" i="1" dirty="0" smtClean="0">
                <a:solidFill>
                  <a:schemeClr val="tx2"/>
                </a:solidFill>
              </a:rPr>
              <a:t>T</a:t>
            </a:r>
            <a:r>
              <a:rPr lang="en-US" altLang="zh-TW" sz="2200" dirty="0" smtClean="0">
                <a:solidFill>
                  <a:schemeClr val="tx2"/>
                </a:solidFill>
              </a:rPr>
              <a:t> is a full binary tree of height 0.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200" dirty="0" smtClean="0">
                <a:solidFill>
                  <a:schemeClr val="tx2"/>
                </a:solidFill>
              </a:rPr>
              <a:t>If </a:t>
            </a:r>
            <a:r>
              <a:rPr lang="en-US" altLang="zh-TW" sz="2200" i="1" dirty="0" smtClean="0">
                <a:solidFill>
                  <a:schemeClr val="tx2"/>
                </a:solidFill>
              </a:rPr>
              <a:t>T</a:t>
            </a:r>
            <a:r>
              <a:rPr lang="en-US" altLang="zh-TW" sz="2200" dirty="0" smtClean="0">
                <a:solidFill>
                  <a:schemeClr val="tx2"/>
                </a:solidFill>
              </a:rPr>
              <a:t> is not empty and has height </a:t>
            </a:r>
            <a:r>
              <a:rPr lang="en-US" altLang="zh-TW" sz="2200" i="1" dirty="0" smtClean="0">
                <a:solidFill>
                  <a:schemeClr val="tx2"/>
                </a:solidFill>
              </a:rPr>
              <a:t>h</a:t>
            </a:r>
            <a:r>
              <a:rPr lang="en-US" altLang="zh-TW" sz="2200" dirty="0" smtClean="0">
                <a:solidFill>
                  <a:schemeClr val="tx2"/>
                </a:solidFill>
              </a:rPr>
              <a:t> &gt; 0, </a:t>
            </a:r>
            <a:r>
              <a:rPr lang="en-US" altLang="zh-TW" sz="2200" i="1" dirty="0" smtClean="0">
                <a:solidFill>
                  <a:schemeClr val="tx2"/>
                </a:solidFill>
              </a:rPr>
              <a:t>T</a:t>
            </a:r>
            <a:r>
              <a:rPr lang="en-US" altLang="zh-TW" sz="2200" dirty="0" smtClean="0">
                <a:solidFill>
                  <a:schemeClr val="tx2"/>
                </a:solidFill>
              </a:rPr>
              <a:t> is a full binary tree if the root</a:t>
            </a:r>
            <a:r>
              <a:rPr lang="en-US" altLang="zh-TW" sz="2200" dirty="0" smtClean="0">
                <a:solidFill>
                  <a:schemeClr val="tx2"/>
                </a:solidFill>
                <a:latin typeface="Times" pitchFamily="18" charset="0"/>
              </a:rPr>
              <a:t>’</a:t>
            </a:r>
            <a:r>
              <a:rPr lang="en-US" altLang="zh-TW" sz="2200" dirty="0" smtClean="0">
                <a:solidFill>
                  <a:schemeClr val="tx2"/>
                </a:solidFill>
              </a:rPr>
              <a:t>s subtrees are both full binary trees of height </a:t>
            </a:r>
            <a:r>
              <a:rPr lang="en-US" altLang="zh-TW" sz="2200" i="1" dirty="0" smtClean="0">
                <a:solidFill>
                  <a:schemeClr val="tx2"/>
                </a:solidFill>
              </a:rPr>
              <a:t>h </a:t>
            </a:r>
            <a:r>
              <a:rPr lang="en-US" altLang="zh-TW" sz="2200" dirty="0" smtClean="0">
                <a:solidFill>
                  <a:schemeClr val="tx2"/>
                </a:solidFill>
                <a:latin typeface="Times" pitchFamily="18" charset="0"/>
              </a:rPr>
              <a:t>–</a:t>
            </a:r>
            <a:r>
              <a:rPr lang="en-US" altLang="zh-TW" sz="2200" dirty="0" smtClean="0">
                <a:solidFill>
                  <a:schemeClr val="tx2"/>
                </a:solidFill>
              </a:rPr>
              <a:t> 1.</a:t>
            </a:r>
          </a:p>
        </p:txBody>
      </p:sp>
      <p:pic>
        <p:nvPicPr>
          <p:cNvPr id="15365" name="Picture 10" descr="fig10_0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209800"/>
            <a:ext cx="2311400" cy="3281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4283968" y="6021288"/>
            <a:ext cx="4824536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15-6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Trees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74907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00CF3F-5B4E-4084-B7D9-447ED279073F}" type="slidenum">
              <a:rPr lang="zh-TW" altLang="en-US"/>
              <a:pPr>
                <a:defRPr/>
              </a:pPr>
              <a:t>15</a:t>
            </a:fld>
            <a:endParaRPr lang="en-US" altLang="zh-TW"/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/>
              <a:t>Complete Binary Trees (1/2)</a:t>
            </a:r>
          </a:p>
        </p:txBody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A binary tree of height </a:t>
            </a:r>
            <a:r>
              <a:rPr lang="en-US" altLang="zh-TW" sz="2400" i="1" dirty="0" smtClean="0">
                <a:solidFill>
                  <a:schemeClr val="tx2"/>
                </a:solidFill>
              </a:rPr>
              <a:t>h</a:t>
            </a:r>
            <a:r>
              <a:rPr lang="en-US" altLang="zh-TW" sz="2400" dirty="0" smtClean="0">
                <a:solidFill>
                  <a:schemeClr val="tx2"/>
                </a:solidFill>
              </a:rPr>
              <a:t> is </a:t>
            </a:r>
            <a:r>
              <a:rPr lang="en-US" altLang="zh-TW" sz="2400" b="1" i="1" dirty="0" smtClean="0">
                <a:solidFill>
                  <a:srgbClr val="6600FF"/>
                </a:solidFill>
              </a:rPr>
              <a:t>complete</a:t>
            </a:r>
            <a:r>
              <a:rPr lang="en-US" altLang="zh-TW" sz="2400" dirty="0" smtClean="0">
                <a:solidFill>
                  <a:schemeClr val="tx2"/>
                </a:solidFill>
              </a:rPr>
              <a:t> if</a:t>
            </a:r>
          </a:p>
          <a:p>
            <a:pPr lvl="1" eaLnBrk="1" hangingPunct="1"/>
            <a:r>
              <a:rPr lang="en-US" altLang="zh-TW" sz="2200" dirty="0" smtClean="0">
                <a:solidFill>
                  <a:schemeClr val="tx2"/>
                </a:solidFill>
              </a:rPr>
              <a:t>It is full to level </a:t>
            </a:r>
            <a:r>
              <a:rPr lang="en-US" altLang="zh-TW" sz="2200" i="1" dirty="0" smtClean="0">
                <a:solidFill>
                  <a:schemeClr val="tx2"/>
                </a:solidFill>
              </a:rPr>
              <a:t>h</a:t>
            </a:r>
            <a:r>
              <a:rPr lang="en-US" altLang="zh-TW" sz="2200" dirty="0" smtClean="0">
                <a:solidFill>
                  <a:schemeClr val="tx2"/>
                </a:solidFill>
              </a:rPr>
              <a:t> </a:t>
            </a:r>
            <a:r>
              <a:rPr lang="en-US" altLang="zh-TW" sz="2200" dirty="0" smtClean="0">
                <a:solidFill>
                  <a:schemeClr val="tx2"/>
                </a:solidFill>
                <a:latin typeface="Times" pitchFamily="18" charset="0"/>
              </a:rPr>
              <a:t>–</a:t>
            </a:r>
            <a:r>
              <a:rPr lang="en-US" altLang="zh-TW" sz="2200" dirty="0" smtClean="0">
                <a:solidFill>
                  <a:schemeClr val="tx2"/>
                </a:solidFill>
              </a:rPr>
              <a:t> 1 and</a:t>
            </a:r>
          </a:p>
          <a:p>
            <a:pPr lvl="1" eaLnBrk="1" hangingPunct="1"/>
            <a:r>
              <a:rPr lang="en-US" altLang="zh-TW" sz="2200" dirty="0" smtClean="0">
                <a:solidFill>
                  <a:schemeClr val="tx2"/>
                </a:solidFill>
              </a:rPr>
              <a:t>Level </a:t>
            </a:r>
            <a:r>
              <a:rPr lang="en-US" altLang="zh-TW" sz="2200" i="1" dirty="0" smtClean="0">
                <a:solidFill>
                  <a:schemeClr val="tx2"/>
                </a:solidFill>
              </a:rPr>
              <a:t>h</a:t>
            </a:r>
            <a:r>
              <a:rPr lang="en-US" altLang="zh-TW" sz="2200" dirty="0" smtClean="0">
                <a:solidFill>
                  <a:schemeClr val="tx2"/>
                </a:solidFill>
              </a:rPr>
              <a:t> is </a:t>
            </a:r>
            <a:r>
              <a:rPr lang="en-US" altLang="zh-TW" sz="2200" b="1" dirty="0" smtClean="0">
                <a:solidFill>
                  <a:schemeClr val="accent2"/>
                </a:solidFill>
              </a:rPr>
              <a:t>filled</a:t>
            </a:r>
            <a:r>
              <a:rPr lang="en-US" altLang="zh-TW" sz="2200" dirty="0" smtClean="0">
                <a:solidFill>
                  <a:schemeClr val="tx2"/>
                </a:solidFill>
              </a:rPr>
              <a:t> </a:t>
            </a:r>
            <a:r>
              <a:rPr lang="en-US" altLang="zh-TW" sz="2200" b="1" dirty="0" smtClean="0">
                <a:solidFill>
                  <a:schemeClr val="accent2"/>
                </a:solidFill>
              </a:rPr>
              <a:t>from left to right</a:t>
            </a:r>
            <a:r>
              <a:rPr lang="en-US" altLang="zh-TW" sz="2200" dirty="0" smtClean="0">
                <a:solidFill>
                  <a:schemeClr val="tx2"/>
                </a:solidFill>
              </a:rPr>
              <a:t>.</a:t>
            </a:r>
          </a:p>
        </p:txBody>
      </p:sp>
      <p:pic>
        <p:nvPicPr>
          <p:cNvPr id="16389" name="Picture 4" descr="fig10_0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7096" y="2780928"/>
            <a:ext cx="5029200" cy="315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611560" y="6021288"/>
            <a:ext cx="4824536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15-7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Trees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162702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F31905-7F5B-4ABF-9579-01E217408C67}" type="slidenum">
              <a:rPr lang="zh-TW" altLang="en-US"/>
              <a:pPr>
                <a:defRPr/>
              </a:pPr>
              <a:t>16</a:t>
            </a:fld>
            <a:endParaRPr lang="en-US" altLang="zh-TW"/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/>
              <a:t>Complete Binary Trees (2/2)</a:t>
            </a:r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altLang="zh-TW" sz="2400" dirty="0" smtClean="0">
                <a:solidFill>
                  <a:schemeClr val="tx2"/>
                </a:solidFill>
              </a:rPr>
              <a:t>Another definition:</a:t>
            </a:r>
          </a:p>
          <a:p>
            <a:pPr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A binary tree of height </a:t>
            </a:r>
            <a:r>
              <a:rPr lang="en-US" altLang="zh-TW" sz="2400" i="1" dirty="0" smtClean="0">
                <a:solidFill>
                  <a:schemeClr val="tx2"/>
                </a:solidFill>
              </a:rPr>
              <a:t>h</a:t>
            </a:r>
            <a:r>
              <a:rPr lang="en-US" altLang="zh-TW" sz="2400" dirty="0" smtClean="0">
                <a:solidFill>
                  <a:schemeClr val="tx2"/>
                </a:solidFill>
              </a:rPr>
              <a:t> is </a:t>
            </a:r>
            <a:r>
              <a:rPr lang="en-US" altLang="zh-TW" sz="2400" i="1" dirty="0" smtClean="0">
                <a:solidFill>
                  <a:schemeClr val="tx2"/>
                </a:solidFill>
              </a:rPr>
              <a:t>complete</a:t>
            </a:r>
            <a:r>
              <a:rPr lang="en-US" altLang="zh-TW" sz="2400" dirty="0" smtClean="0">
                <a:solidFill>
                  <a:schemeClr val="tx2"/>
                </a:solidFill>
              </a:rPr>
              <a:t> if</a:t>
            </a:r>
          </a:p>
          <a:p>
            <a:pPr lvl="1" eaLnBrk="1" hangingPunct="1"/>
            <a:r>
              <a:rPr lang="en-US" altLang="zh-TW" sz="2200" dirty="0" smtClean="0">
                <a:solidFill>
                  <a:schemeClr val="tx2"/>
                </a:solidFill>
              </a:rPr>
              <a:t>All nodes at levels &lt;= </a:t>
            </a:r>
            <a:r>
              <a:rPr lang="en-US" altLang="zh-TW" sz="2200" i="1" dirty="0" smtClean="0">
                <a:solidFill>
                  <a:schemeClr val="tx2"/>
                </a:solidFill>
              </a:rPr>
              <a:t>h</a:t>
            </a:r>
            <a:r>
              <a:rPr lang="en-US" altLang="zh-TW" sz="2200" dirty="0" smtClean="0">
                <a:solidFill>
                  <a:schemeClr val="tx2"/>
                </a:solidFill>
              </a:rPr>
              <a:t> </a:t>
            </a:r>
            <a:r>
              <a:rPr lang="en-US" altLang="zh-TW" sz="2200" dirty="0" smtClean="0">
                <a:solidFill>
                  <a:schemeClr val="tx2"/>
                </a:solidFill>
                <a:latin typeface="Times" pitchFamily="18" charset="0"/>
              </a:rPr>
              <a:t>–</a:t>
            </a:r>
            <a:r>
              <a:rPr lang="en-US" altLang="zh-TW" sz="2200" dirty="0" smtClean="0">
                <a:solidFill>
                  <a:schemeClr val="tx2"/>
                </a:solidFill>
              </a:rPr>
              <a:t> 2 have two children each, </a:t>
            </a:r>
          </a:p>
          <a:p>
            <a:pPr lvl="1" eaLnBrk="1" hangingPunct="1"/>
            <a:r>
              <a:rPr lang="en-US" altLang="zh-TW" sz="2200" dirty="0" smtClean="0">
                <a:solidFill>
                  <a:schemeClr val="tx2"/>
                </a:solidFill>
              </a:rPr>
              <a:t>When a node at level </a:t>
            </a:r>
            <a:r>
              <a:rPr lang="en-US" altLang="zh-TW" sz="2200" i="1" dirty="0" smtClean="0">
                <a:solidFill>
                  <a:schemeClr val="tx2"/>
                </a:solidFill>
              </a:rPr>
              <a:t>h</a:t>
            </a:r>
            <a:r>
              <a:rPr lang="en-US" altLang="zh-TW" sz="2200" dirty="0" smtClean="0">
                <a:solidFill>
                  <a:schemeClr val="tx2"/>
                </a:solidFill>
              </a:rPr>
              <a:t> </a:t>
            </a:r>
            <a:r>
              <a:rPr lang="en-US" altLang="zh-TW" sz="2200" dirty="0" smtClean="0">
                <a:solidFill>
                  <a:schemeClr val="tx2"/>
                </a:solidFill>
                <a:latin typeface="Times" pitchFamily="18" charset="0"/>
              </a:rPr>
              <a:t>–</a:t>
            </a:r>
            <a:r>
              <a:rPr lang="en-US" altLang="zh-TW" sz="2200" dirty="0" smtClean="0">
                <a:solidFill>
                  <a:schemeClr val="tx2"/>
                </a:solidFill>
              </a:rPr>
              <a:t> 1 has children, all nodes to its left at the same level have two children each, and</a:t>
            </a:r>
          </a:p>
          <a:p>
            <a:pPr lvl="1" eaLnBrk="1" hangingPunct="1"/>
            <a:r>
              <a:rPr lang="en-US" altLang="zh-TW" sz="2200" dirty="0" smtClean="0">
                <a:solidFill>
                  <a:schemeClr val="tx2"/>
                </a:solidFill>
              </a:rPr>
              <a:t>When a node at level </a:t>
            </a:r>
            <a:r>
              <a:rPr lang="en-US" altLang="zh-TW" sz="2200" i="1" dirty="0" smtClean="0">
                <a:solidFill>
                  <a:schemeClr val="tx2"/>
                </a:solidFill>
              </a:rPr>
              <a:t>h</a:t>
            </a:r>
            <a:r>
              <a:rPr lang="en-US" altLang="zh-TW" sz="2200" dirty="0" smtClean="0">
                <a:solidFill>
                  <a:schemeClr val="tx2"/>
                </a:solidFill>
              </a:rPr>
              <a:t> </a:t>
            </a:r>
            <a:r>
              <a:rPr lang="en-US" altLang="zh-TW" sz="2200" dirty="0" smtClean="0">
                <a:solidFill>
                  <a:schemeClr val="tx2"/>
                </a:solidFill>
                <a:latin typeface="Times" pitchFamily="18" charset="0"/>
              </a:rPr>
              <a:t>–</a:t>
            </a:r>
            <a:r>
              <a:rPr lang="en-US" altLang="zh-TW" sz="2200" dirty="0" smtClean="0">
                <a:solidFill>
                  <a:schemeClr val="tx2"/>
                </a:solidFill>
              </a:rPr>
              <a:t> 1 has one child, it is a left child.</a:t>
            </a:r>
          </a:p>
        </p:txBody>
      </p:sp>
      <p:pic>
        <p:nvPicPr>
          <p:cNvPr id="17413" name="Picture 4" descr="fig10_0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3376" y="4334371"/>
            <a:ext cx="2362200" cy="148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4" name="Text Box 5"/>
          <p:cNvSpPr txBox="1">
            <a:spLocks noChangeArrowheads="1"/>
          </p:cNvSpPr>
          <p:nvPr/>
        </p:nvSpPr>
        <p:spPr bwMode="auto">
          <a:xfrm>
            <a:off x="5256064" y="4293096"/>
            <a:ext cx="82391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400" u="none">
                <a:latin typeface="Verdana" pitchFamily="34" charset="0"/>
              </a:rPr>
              <a:t>Level 1</a:t>
            </a:r>
          </a:p>
        </p:txBody>
      </p:sp>
      <p:sp>
        <p:nvSpPr>
          <p:cNvPr id="17415" name="Text Box 6"/>
          <p:cNvSpPr txBox="1">
            <a:spLocks noChangeArrowheads="1"/>
          </p:cNvSpPr>
          <p:nvPr/>
        </p:nvSpPr>
        <p:spPr bwMode="auto">
          <a:xfrm>
            <a:off x="5256064" y="4521696"/>
            <a:ext cx="82391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400" u="none">
                <a:latin typeface="Verdana" pitchFamily="34" charset="0"/>
              </a:rPr>
              <a:t>Level 2</a:t>
            </a:r>
          </a:p>
        </p:txBody>
      </p:sp>
      <p:sp>
        <p:nvSpPr>
          <p:cNvPr id="17416" name="Text Box 7"/>
          <p:cNvSpPr txBox="1">
            <a:spLocks noChangeArrowheads="1"/>
          </p:cNvSpPr>
          <p:nvPr/>
        </p:nvSpPr>
        <p:spPr bwMode="auto">
          <a:xfrm>
            <a:off x="5256064" y="4902696"/>
            <a:ext cx="82391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400" u="none">
                <a:latin typeface="Verdana" pitchFamily="34" charset="0"/>
              </a:rPr>
              <a:t>Level 3</a:t>
            </a:r>
          </a:p>
        </p:txBody>
      </p:sp>
      <p:sp>
        <p:nvSpPr>
          <p:cNvPr id="17417" name="Text Box 8"/>
          <p:cNvSpPr txBox="1">
            <a:spLocks noChangeArrowheads="1"/>
          </p:cNvSpPr>
          <p:nvPr/>
        </p:nvSpPr>
        <p:spPr bwMode="auto">
          <a:xfrm>
            <a:off x="5256064" y="5283696"/>
            <a:ext cx="82391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400" u="none">
                <a:latin typeface="Verdana" pitchFamily="34" charset="0"/>
              </a:rPr>
              <a:t>Level 4</a:t>
            </a:r>
          </a:p>
        </p:txBody>
      </p:sp>
      <p:sp>
        <p:nvSpPr>
          <p:cNvPr id="17418" name="Text Box 9"/>
          <p:cNvSpPr txBox="1">
            <a:spLocks noChangeArrowheads="1"/>
          </p:cNvSpPr>
          <p:nvPr/>
        </p:nvSpPr>
        <p:spPr bwMode="auto">
          <a:xfrm>
            <a:off x="5256064" y="5588496"/>
            <a:ext cx="82391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400" u="none">
                <a:latin typeface="Verdana" pitchFamily="34" charset="0"/>
              </a:rPr>
              <a:t>Level 5</a:t>
            </a:r>
          </a:p>
        </p:txBody>
      </p:sp>
      <p:sp>
        <p:nvSpPr>
          <p:cNvPr id="130058" name="Rectangle 10"/>
          <p:cNvSpPr>
            <a:spLocks noChangeArrowheads="1"/>
          </p:cNvSpPr>
          <p:nvPr/>
        </p:nvSpPr>
        <p:spPr bwMode="auto">
          <a:xfrm>
            <a:off x="2727176" y="4293096"/>
            <a:ext cx="3429000" cy="914400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30059" name="Rectangle 11"/>
          <p:cNvSpPr>
            <a:spLocks noChangeArrowheads="1"/>
          </p:cNvSpPr>
          <p:nvPr/>
        </p:nvSpPr>
        <p:spPr bwMode="auto">
          <a:xfrm>
            <a:off x="2727176" y="5283696"/>
            <a:ext cx="3429000" cy="304800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Trees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856932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0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0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0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0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0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058" grpId="0" animBg="1"/>
      <p:bldP spid="13005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8713C6-C7B9-4008-88CF-9AD4A880637B}" type="slidenum">
              <a:rPr lang="zh-TW" altLang="en-US"/>
              <a:pPr>
                <a:defRPr/>
              </a:pPr>
              <a:t>17</a:t>
            </a:fld>
            <a:endParaRPr lang="en-US" altLang="zh-TW"/>
          </a:p>
        </p:txBody>
      </p:sp>
      <p:sp>
        <p:nvSpPr>
          <p:cNvPr id="18435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/>
              <a:t>Balanced Binary Trees</a:t>
            </a:r>
          </a:p>
        </p:txBody>
      </p:sp>
      <p:sp>
        <p:nvSpPr>
          <p:cNvPr id="18436" name="Text Box 9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A binary tree is </a:t>
            </a:r>
            <a:r>
              <a:rPr lang="en-US" altLang="zh-TW" sz="2400" b="1" i="1" dirty="0" smtClean="0">
                <a:solidFill>
                  <a:srgbClr val="6600FF"/>
                </a:solidFill>
              </a:rPr>
              <a:t>balanced</a:t>
            </a:r>
            <a:r>
              <a:rPr lang="en-US" altLang="zh-TW" sz="2400" dirty="0" smtClean="0">
                <a:solidFill>
                  <a:schemeClr val="tx2"/>
                </a:solidFill>
              </a:rPr>
              <a:t> if the heights of </a:t>
            </a:r>
            <a:r>
              <a:rPr lang="en-US" altLang="zh-TW" sz="2400" b="1" dirty="0" smtClean="0">
                <a:solidFill>
                  <a:schemeClr val="accent2"/>
                </a:solidFill>
              </a:rPr>
              <a:t>any</a:t>
            </a:r>
            <a:r>
              <a:rPr lang="en-US" altLang="zh-TW" sz="2400" dirty="0" smtClean="0">
                <a:solidFill>
                  <a:schemeClr val="tx2"/>
                </a:solidFill>
              </a:rPr>
              <a:t> node</a:t>
            </a:r>
            <a:r>
              <a:rPr lang="en-US" altLang="zh-TW" sz="2400" dirty="0" smtClean="0">
                <a:solidFill>
                  <a:schemeClr val="tx2"/>
                </a:solidFill>
                <a:latin typeface="Times" pitchFamily="18" charset="0"/>
              </a:rPr>
              <a:t>’</a:t>
            </a:r>
            <a:r>
              <a:rPr lang="en-US" altLang="zh-TW" sz="2400" dirty="0" smtClean="0">
                <a:solidFill>
                  <a:schemeClr val="tx2"/>
                </a:solidFill>
              </a:rPr>
              <a:t>s two subtrees differ by no more than </a:t>
            </a:r>
            <a:r>
              <a:rPr lang="en-US" altLang="zh-TW" sz="2400" dirty="0" smtClean="0">
                <a:solidFill>
                  <a:schemeClr val="tx2"/>
                </a:solidFill>
              </a:rPr>
              <a:t>1. (Could be more general.)</a:t>
            </a:r>
            <a:endParaRPr lang="en-US" altLang="zh-TW" sz="2400" dirty="0" smtClean="0">
              <a:solidFill>
                <a:schemeClr val="tx2"/>
              </a:solidFill>
            </a:endParaRPr>
          </a:p>
          <a:p>
            <a:pPr lvl="1" eaLnBrk="1" hangingPunct="1"/>
            <a:r>
              <a:rPr lang="en-US" altLang="zh-TW" sz="2000" dirty="0" smtClean="0">
                <a:solidFill>
                  <a:schemeClr val="tx2"/>
                </a:solidFill>
              </a:rPr>
              <a:t>Complete binary trees are balanced.</a:t>
            </a:r>
          </a:p>
          <a:p>
            <a:pPr lvl="1" eaLnBrk="1" hangingPunct="1"/>
            <a:r>
              <a:rPr lang="en-US" altLang="zh-TW" sz="2000" dirty="0" smtClean="0">
                <a:solidFill>
                  <a:schemeClr val="tx2"/>
                </a:solidFill>
              </a:rPr>
              <a:t>Full binary trees are complete and balanced.</a:t>
            </a:r>
          </a:p>
          <a:p>
            <a:pPr eaLnBrk="1" hangingPunct="1">
              <a:buFont typeface="Wingdings" pitchFamily="2" charset="2"/>
              <a:buNone/>
            </a:pPr>
            <a:endParaRPr lang="zh-TW" altLang="en-US" sz="2400" dirty="0" smtClean="0">
              <a:solidFill>
                <a:schemeClr val="tx2"/>
              </a:solidFill>
            </a:endParaRPr>
          </a:p>
        </p:txBody>
      </p:sp>
      <p:pic>
        <p:nvPicPr>
          <p:cNvPr id="18437" name="Picture 10" descr="fig10_0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294509"/>
            <a:ext cx="4114800" cy="2582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8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7400" y="3284984"/>
            <a:ext cx="2819400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9" name="Text Box 12"/>
          <p:cNvSpPr txBox="1">
            <a:spLocks noChangeArrowheads="1"/>
          </p:cNvSpPr>
          <p:nvPr/>
        </p:nvSpPr>
        <p:spPr bwMode="auto">
          <a:xfrm>
            <a:off x="1047800" y="3437384"/>
            <a:ext cx="13382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 u="none">
                <a:solidFill>
                  <a:schemeClr val="accent2"/>
                </a:solidFill>
                <a:latin typeface="Verdana" pitchFamily="34" charset="0"/>
              </a:rPr>
              <a:t>balanced</a:t>
            </a:r>
          </a:p>
        </p:txBody>
      </p:sp>
      <p:sp>
        <p:nvSpPr>
          <p:cNvPr id="18440" name="Text Box 13"/>
          <p:cNvSpPr txBox="1">
            <a:spLocks noChangeArrowheads="1"/>
          </p:cNvSpPr>
          <p:nvPr/>
        </p:nvSpPr>
        <p:spPr bwMode="auto">
          <a:xfrm>
            <a:off x="5543600" y="3437384"/>
            <a:ext cx="166528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 u="none">
                <a:solidFill>
                  <a:schemeClr val="accent2"/>
                </a:solidFill>
                <a:latin typeface="Verdana" pitchFamily="34" charset="0"/>
              </a:rPr>
              <a:t>unbalanced</a:t>
            </a: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611560" y="6021288"/>
            <a:ext cx="568863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15-7 and 15-5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Trees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870276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The Maximum Height of a Binary Tree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dirty="0"/>
              <a:t>The </a:t>
            </a:r>
            <a:r>
              <a:rPr lang="en-US" altLang="zh-TW" sz="2800" b="1" dirty="0">
                <a:solidFill>
                  <a:srgbClr val="6600FF"/>
                </a:solidFill>
              </a:rPr>
              <a:t>maximum height </a:t>
            </a:r>
            <a:r>
              <a:rPr lang="en-US" altLang="zh-TW" sz="2800" dirty="0"/>
              <a:t>of an </a:t>
            </a:r>
            <a:r>
              <a:rPr lang="en-US" altLang="zh-TW" sz="2800" i="1" dirty="0" smtClean="0"/>
              <a:t>n</a:t>
            </a:r>
            <a:r>
              <a:rPr lang="en-US" altLang="zh-TW" sz="2800" dirty="0" smtClean="0"/>
              <a:t>-node </a:t>
            </a:r>
            <a:r>
              <a:rPr lang="en-US" altLang="zh-TW" sz="2800" dirty="0"/>
              <a:t>binary tree is </a:t>
            </a:r>
            <a:r>
              <a:rPr lang="en-US" altLang="zh-TW" sz="2800" b="1" i="1" dirty="0" smtClean="0">
                <a:solidFill>
                  <a:srgbClr val="C00000"/>
                </a:solidFill>
              </a:rPr>
              <a:t>n</a:t>
            </a:r>
            <a:r>
              <a:rPr lang="en-US" altLang="zh-TW" sz="2800" dirty="0" smtClean="0"/>
              <a:t>, by giving each internal node exactly one child.</a:t>
            </a:r>
            <a:endParaRPr lang="en-US" altLang="zh-TW" sz="2800" dirty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18</a:t>
            </a:fld>
            <a:endParaRPr lang="en-US" altLang="zh-TW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0767" y="2924944"/>
            <a:ext cx="3019425" cy="2743200"/>
          </a:xfrm>
          <a:prstGeom prst="rect">
            <a:avLst/>
          </a:prstGeom>
        </p:spPr>
      </p:pic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611560" y="6021288"/>
            <a:ext cx="4824536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15-5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Trees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586567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/>
              <a:t>The </a:t>
            </a:r>
            <a:r>
              <a:rPr lang="en-US" altLang="zh-TW" sz="3600" dirty="0" smtClean="0"/>
              <a:t>Minimum </a:t>
            </a:r>
            <a:r>
              <a:rPr lang="en-US" altLang="zh-TW" sz="3600" dirty="0"/>
              <a:t>Height of a Binary </a:t>
            </a:r>
            <a:r>
              <a:rPr lang="en-US" altLang="zh-TW" sz="3600" dirty="0" smtClean="0"/>
              <a:t>Tree (1/2)</a:t>
            </a:r>
            <a:endParaRPr lang="zh-TW" altLang="en-US" sz="36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400" dirty="0" smtClean="0"/>
              <a:t>To minimize the height of a binary tree given n nodes, you must fill each level of the tree as completely as possible.</a:t>
            </a:r>
            <a:endParaRPr lang="zh-TW" altLang="en-US" sz="24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19</a:t>
            </a:fld>
            <a:endParaRPr lang="en-US" altLang="zh-TW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795" y="2348880"/>
            <a:ext cx="7186613" cy="3610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611560" y="6021288"/>
            <a:ext cx="4824536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15-9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Trees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807427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/>
              <a:t>The Minimum Height of a Binary Tree (2/2)</a:t>
            </a:r>
            <a:endParaRPr lang="zh-TW" altLang="en-US" sz="3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TW" dirty="0" smtClean="0"/>
                  <a:t>The minimum height of a binary tree with </a:t>
                </a:r>
                <a:r>
                  <a:rPr lang="en-US" altLang="zh-TW" i="1" dirty="0"/>
                  <a:t>n</a:t>
                </a:r>
                <a:r>
                  <a:rPr lang="en-US" altLang="zh-TW" dirty="0"/>
                  <a:t> nodes </a:t>
                </a:r>
                <a:r>
                  <a:rPr lang="en-US" altLang="zh-TW" dirty="0" smtClean="0"/>
                  <a:t>is</a:t>
                </a:r>
                <a:r>
                  <a:rPr lang="en-US" altLang="zh-TW" dirty="0" smtClean="0">
                    <a:solidFill>
                      <a:schemeClr val="tx2"/>
                    </a:solidFill>
                    <a:sym typeface="Symbol" pitchFamily="18" charset="2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altLang="zh-TW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sym typeface="Symbol" pitchFamily="18" charset="2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TW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itchFamily="18" charset="2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TW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itchFamily="18" charset="2"/>
                              </a:rPr>
                              <m:t>log</m:t>
                            </m:r>
                          </m:e>
                          <m:sub>
                            <m:r>
                              <a:rPr lang="en-US" altLang="zh-TW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itchFamily="18" charset="2"/>
                              </a:rPr>
                              <m:t>2</m:t>
                            </m:r>
                          </m:sub>
                        </m:sSub>
                        <m:d>
                          <m:dPr>
                            <m:ctrlPr>
                              <a:rPr lang="en-US" altLang="zh-TW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itchFamily="18" charset="2"/>
                              </a:rPr>
                            </m:ctrlPr>
                          </m:dPr>
                          <m:e>
                            <m:r>
                              <a:rPr lang="en-US" altLang="zh-TW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itchFamily="18" charset="2"/>
                              </a:rPr>
                              <m:t>𝑛</m:t>
                            </m:r>
                            <m:r>
                              <a:rPr lang="en-US" altLang="zh-TW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itchFamily="18" charset="2"/>
                              </a:rPr>
                              <m:t>+1</m:t>
                            </m:r>
                          </m:e>
                        </m:d>
                      </m:e>
                    </m:d>
                  </m:oMath>
                </a14:m>
                <a:r>
                  <a:rPr lang="en-US" altLang="zh-TW" dirty="0" smtClean="0">
                    <a:solidFill>
                      <a:schemeClr val="tx2"/>
                    </a:solidFill>
                    <a:sym typeface="Symbol" pitchFamily="18" charset="2"/>
                  </a:rPr>
                  <a:t>.</a:t>
                </a: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sym typeface="Symbol" pitchFamily="18" charset="2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sym typeface="Symbol" pitchFamily="18" charset="2"/>
                          </a:rPr>
                          <m:t>2</m:t>
                        </m:r>
                      </m:e>
                      <m:sup>
                        <m:r>
                          <a:rPr lang="en-US" altLang="zh-TW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sym typeface="Symbol" pitchFamily="18" charset="2"/>
                          </a:rPr>
                          <m:t>h</m:t>
                        </m:r>
                        <m:r>
                          <a:rPr lang="en-US" altLang="zh-TW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sym typeface="Symbol" pitchFamily="18" charset="2"/>
                          </a:rPr>
                          <m:t>−1</m:t>
                        </m:r>
                      </m:sup>
                    </m:sSup>
                    <m:r>
                      <a:rPr lang="en-US" altLang="zh-TW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  <a:sym typeface="Symbol" pitchFamily="18" charset="2"/>
                      </a:rPr>
                      <m:t>−1</m:t>
                    </m:r>
                    <m:r>
                      <a:rPr lang="en-US" altLang="zh-TW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itchFamily="18" charset="2"/>
                      </a:rPr>
                      <m:t>&lt;</m:t>
                    </m:r>
                    <m:r>
                      <a:rPr lang="en-US" altLang="zh-TW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itchFamily="18" charset="2"/>
                      </a:rPr>
                      <m:t>𝑛</m:t>
                    </m:r>
                    <m:r>
                      <a:rPr lang="en-US" altLang="zh-TW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itchFamily="18" charset="2"/>
                      </a:rPr>
                      <m:t> ≤</m:t>
                    </m:r>
                    <m:sSup>
                      <m:sSupPr>
                        <m:ctrlPr>
                          <a:rPr lang="en-US" altLang="zh-TW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sym typeface="Symbol" pitchFamily="18" charset="2"/>
                          </a:rPr>
                        </m:ctrlPr>
                      </m:sSupPr>
                      <m:e>
                        <m:r>
                          <a:rPr lang="en-US" altLang="zh-TW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sym typeface="Symbol" pitchFamily="18" charset="2"/>
                          </a:rPr>
                          <m:t>2</m:t>
                        </m:r>
                      </m:e>
                      <m:sup>
                        <m:r>
                          <a:rPr lang="en-US" altLang="zh-TW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sym typeface="Symbol" pitchFamily="18" charset="2"/>
                          </a:rPr>
                          <m:t>h</m:t>
                        </m:r>
                      </m:sup>
                    </m:sSup>
                  </m:oMath>
                </a14:m>
                <a:r>
                  <a:rPr lang="en-US" altLang="zh-TW" dirty="0">
                    <a:solidFill>
                      <a:schemeClr val="tx2"/>
                    </a:solidFill>
                    <a:sym typeface="Symbol" pitchFamily="18" charset="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TW" i="1">
                        <a:solidFill>
                          <a:schemeClr val="tx2"/>
                        </a:solidFill>
                        <a:latin typeface="Cambria Math" panose="02040503050406030204" pitchFamily="18" charset="0"/>
                        <a:sym typeface="Symbol" pitchFamily="18" charset="2"/>
                      </a:rPr>
                      <m:t>−</m:t>
                    </m:r>
                    <m:r>
                      <a:rPr lang="en-US" altLang="zh-TW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  <a:sym typeface="Symbol" pitchFamily="18" charset="2"/>
                      </a:rPr>
                      <m:t> </m:t>
                    </m:r>
                    <m:r>
                      <a:rPr lang="en-US" altLang="zh-TW" i="1">
                        <a:solidFill>
                          <a:schemeClr val="tx2"/>
                        </a:solidFill>
                        <a:latin typeface="Cambria Math" panose="02040503050406030204" pitchFamily="18" charset="0"/>
                        <a:sym typeface="Symbol" pitchFamily="18" charset="2"/>
                      </a:rPr>
                      <m:t>1</m:t>
                    </m:r>
                  </m:oMath>
                </a14:m>
                <a:endParaRPr lang="en-US" altLang="zh-TW" dirty="0" smtClean="0">
                  <a:solidFill>
                    <a:schemeClr val="tx2"/>
                  </a:solidFill>
                  <a:sym typeface="Symbol" pitchFamily="18" charset="2"/>
                </a:endParaRP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sym typeface="Symbol" pitchFamily="18" charset="2"/>
                          </a:rPr>
                        </m:ctrlPr>
                      </m:sSupPr>
                      <m:e>
                        <m:r>
                          <a:rPr lang="en-US" altLang="zh-TW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sym typeface="Symbol" pitchFamily="18" charset="2"/>
                          </a:rPr>
                          <m:t>2</m:t>
                        </m:r>
                      </m:e>
                      <m:sup>
                        <m:r>
                          <a:rPr lang="en-US" altLang="zh-TW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sym typeface="Symbol" pitchFamily="18" charset="2"/>
                          </a:rPr>
                          <m:t>h</m:t>
                        </m:r>
                        <m:r>
                          <a:rPr lang="en-US" altLang="zh-TW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sym typeface="Symbol" pitchFamily="18" charset="2"/>
                          </a:rPr>
                          <m:t>−1</m:t>
                        </m:r>
                      </m:sup>
                    </m:sSup>
                    <m:r>
                      <a:rPr lang="en-US" altLang="zh-TW" i="1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itchFamily="18" charset="2"/>
                      </a:rPr>
                      <m:t>&lt;</m:t>
                    </m:r>
                    <m:r>
                      <a:rPr lang="en-US" altLang="zh-TW" i="1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itchFamily="18" charset="2"/>
                      </a:rPr>
                      <m:t>𝑛</m:t>
                    </m:r>
                    <m:r>
                      <a:rPr lang="en-US" altLang="zh-TW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itchFamily="18" charset="2"/>
                      </a:rPr>
                      <m:t>+1</m:t>
                    </m:r>
                    <m:r>
                      <a:rPr lang="en-US" altLang="zh-TW" i="1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itchFamily="18" charset="2"/>
                      </a:rPr>
                      <m:t> ≤</m:t>
                    </m:r>
                    <m:sSup>
                      <m:sSupPr>
                        <m:ctrlPr>
                          <a:rPr lang="en-US" altLang="zh-TW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sym typeface="Symbol" pitchFamily="18" charset="2"/>
                          </a:rPr>
                        </m:ctrlPr>
                      </m:sSupPr>
                      <m:e>
                        <m:r>
                          <a:rPr lang="en-US" altLang="zh-TW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sym typeface="Symbol" pitchFamily="18" charset="2"/>
                          </a:rPr>
                          <m:t>2</m:t>
                        </m:r>
                      </m:e>
                      <m:sup>
                        <m:r>
                          <a:rPr lang="en-US" altLang="zh-TW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sym typeface="Symbol" pitchFamily="18" charset="2"/>
                          </a:rPr>
                          <m:t>h</m:t>
                        </m:r>
                      </m:sup>
                    </m:sSup>
                  </m:oMath>
                </a14:m>
                <a:endParaRPr lang="en-US" altLang="zh-TW" dirty="0">
                  <a:solidFill>
                    <a:schemeClr val="tx2"/>
                  </a:solidFill>
                  <a:sym typeface="Symbol" pitchFamily="18" charset="2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altLang="zh-TW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  <a:sym typeface="Symbol" pitchFamily="18" charset="2"/>
                      </a:rPr>
                      <m:t>h</m:t>
                    </m:r>
                    <m:r>
                      <a:rPr lang="en-US" altLang="zh-TW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  <a:sym typeface="Symbol" pitchFamily="18" charset="2"/>
                      </a:rPr>
                      <m:t> −1&lt;</m:t>
                    </m:r>
                    <m:sSub>
                      <m:sSubPr>
                        <m:ctrlPr>
                          <a:rPr lang="en-US" altLang="zh-TW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itchFamily="18" charset="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TW" b="0" i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itchFamily="18" charset="2"/>
                          </a:rPr>
                          <m:t>log</m:t>
                        </m:r>
                      </m:e>
                      <m:sub>
                        <m:r>
                          <a:rPr lang="en-US" altLang="zh-TW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itchFamily="18" charset="2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altLang="zh-TW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itchFamily="18" charset="2"/>
                          </a:rPr>
                        </m:ctrlPr>
                      </m:dPr>
                      <m:e>
                        <m:r>
                          <a:rPr lang="en-US" altLang="zh-TW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itchFamily="18" charset="2"/>
                          </a:rPr>
                          <m:t>𝑛</m:t>
                        </m:r>
                        <m:r>
                          <a:rPr lang="en-US" altLang="zh-TW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itchFamily="18" charset="2"/>
                          </a:rPr>
                          <m:t>+1</m:t>
                        </m:r>
                      </m:e>
                    </m:d>
                    <m:r>
                      <a:rPr lang="en-US" altLang="zh-TW" i="1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itchFamily="18" charset="2"/>
                      </a:rPr>
                      <m:t>≤</m:t>
                    </m:r>
                    <m:r>
                      <a:rPr lang="en-US" altLang="zh-TW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itchFamily="18" charset="2"/>
                      </a:rPr>
                      <m:t>h</m:t>
                    </m:r>
                  </m:oMath>
                </a14:m>
                <a:r>
                  <a:rPr lang="en-US" altLang="zh-TW" dirty="0" smtClean="0">
                    <a:solidFill>
                      <a:schemeClr val="tx2"/>
                    </a:solidFill>
                    <a:sym typeface="Symbol" pitchFamily="18" charset="2"/>
                  </a:rPr>
                  <a:t> </a:t>
                </a:r>
              </a:p>
              <a:p>
                <a:pPr lvl="2"/>
                <a:r>
                  <a:rPr lang="en-US" altLang="zh-TW" dirty="0">
                    <a:solidFill>
                      <a:schemeClr val="tx2"/>
                    </a:solidFill>
                    <a:sym typeface="Symbol" pitchFamily="18" charset="2"/>
                  </a:rPr>
                  <a:t>When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itchFamily="18" charset="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TW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itchFamily="18" charset="2"/>
                          </a:rPr>
                          <m:t>log</m:t>
                        </m:r>
                      </m:e>
                      <m:sub>
                        <m:r>
                          <a:rPr lang="en-US" altLang="zh-TW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itchFamily="18" charset="2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altLang="zh-TW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itchFamily="18" charset="2"/>
                          </a:rPr>
                        </m:ctrlPr>
                      </m:dPr>
                      <m:e>
                        <m:r>
                          <a:rPr lang="en-US" altLang="zh-TW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itchFamily="18" charset="2"/>
                          </a:rPr>
                          <m:t>𝑛</m:t>
                        </m:r>
                        <m:r>
                          <a:rPr lang="en-US" altLang="zh-TW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itchFamily="18" charset="2"/>
                          </a:rPr>
                          <m:t>+1</m:t>
                        </m:r>
                      </m:e>
                    </m:d>
                    <m:r>
                      <a:rPr lang="en-US" altLang="zh-TW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itchFamily="18" charset="2"/>
                      </a:rPr>
                      <m:t>=</m:t>
                    </m:r>
                    <m:r>
                      <a:rPr lang="en-US" altLang="zh-TW" i="1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itchFamily="18" charset="2"/>
                      </a:rPr>
                      <m:t>h</m:t>
                    </m:r>
                  </m:oMath>
                </a14:m>
                <a:r>
                  <a:rPr lang="en-US" altLang="zh-TW" dirty="0">
                    <a:solidFill>
                      <a:schemeClr val="tx2"/>
                    </a:solidFill>
                    <a:sym typeface="Symbol" pitchFamily="18" charset="2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itchFamily="18" charset="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TW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itchFamily="18" charset="2"/>
                          </a:rPr>
                          <m:t>log</m:t>
                        </m:r>
                      </m:e>
                      <m:sub>
                        <m:r>
                          <a:rPr lang="en-US" altLang="zh-TW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itchFamily="18" charset="2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altLang="zh-TW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itchFamily="18" charset="2"/>
                          </a:rPr>
                        </m:ctrlPr>
                      </m:dPr>
                      <m:e>
                        <m:r>
                          <a:rPr lang="en-US" altLang="zh-TW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itchFamily="18" charset="2"/>
                          </a:rPr>
                          <m:t>𝑛</m:t>
                        </m:r>
                        <m:r>
                          <a:rPr lang="en-US" altLang="zh-TW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itchFamily="18" charset="2"/>
                          </a:rPr>
                          <m:t>+1</m:t>
                        </m:r>
                      </m:e>
                    </m:d>
                  </m:oMath>
                </a14:m>
                <a:r>
                  <a:rPr lang="en-US" altLang="zh-TW" dirty="0">
                    <a:solidFill>
                      <a:schemeClr val="tx2"/>
                    </a:solidFill>
                    <a:sym typeface="Symbol" pitchFamily="18" charset="2"/>
                  </a:rPr>
                  <a:t> is </a:t>
                </a:r>
                <a:r>
                  <a:rPr lang="en-US" altLang="zh-TW" dirty="0" smtClean="0">
                    <a:solidFill>
                      <a:schemeClr val="tx2"/>
                    </a:solidFill>
                    <a:sym typeface="Symbol" pitchFamily="18" charset="2"/>
                  </a:rPr>
                  <a:t>an </a:t>
                </a:r>
                <a:r>
                  <a:rPr lang="en-US" altLang="zh-TW" dirty="0">
                    <a:solidFill>
                      <a:schemeClr val="tx2"/>
                    </a:solidFill>
                    <a:sym typeface="Symbol" pitchFamily="18" charset="2"/>
                  </a:rPr>
                  <a:t>integer and hence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altLang="zh-TW" i="1" dirty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itchFamily="18" charset="2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TW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itchFamily="18" charset="2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TW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itchFamily="18" charset="2"/>
                              </a:rPr>
                              <m:t>log</m:t>
                            </m:r>
                          </m:e>
                          <m:sub>
                            <m:r>
                              <a:rPr lang="en-US" altLang="zh-TW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itchFamily="18" charset="2"/>
                              </a:rPr>
                              <m:t>2</m:t>
                            </m:r>
                          </m:sub>
                        </m:sSub>
                        <m:d>
                          <m:dPr>
                            <m:ctrlPr>
                              <a:rPr lang="en-US" altLang="zh-TW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itchFamily="18" charset="2"/>
                              </a:rPr>
                            </m:ctrlPr>
                          </m:dPr>
                          <m:e>
                            <m:r>
                              <a:rPr lang="en-US" altLang="zh-TW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itchFamily="18" charset="2"/>
                              </a:rPr>
                              <m:t>𝑛</m:t>
                            </m:r>
                            <m:r>
                              <a:rPr lang="en-US" altLang="zh-TW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itchFamily="18" charset="2"/>
                              </a:rPr>
                              <m:t>+1</m:t>
                            </m:r>
                          </m:e>
                        </m:d>
                      </m:e>
                    </m:d>
                    <m:r>
                      <a:rPr lang="en-US" altLang="zh-TW" i="1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itchFamily="18" charset="2"/>
                      </a:rPr>
                      <m:t>=</m:t>
                    </m:r>
                    <m:r>
                      <a:rPr lang="en-US" altLang="zh-TW" i="1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itchFamily="18" charset="2"/>
                      </a:rPr>
                      <m:t>h</m:t>
                    </m:r>
                  </m:oMath>
                </a14:m>
                <a:r>
                  <a:rPr lang="en-US" altLang="zh-TW" dirty="0">
                    <a:solidFill>
                      <a:schemeClr val="tx2"/>
                    </a:solidFill>
                    <a:sym typeface="Symbol" pitchFamily="18" charset="2"/>
                  </a:rPr>
                  <a:t>.</a:t>
                </a:r>
              </a:p>
              <a:p>
                <a:pPr lvl="2"/>
                <a:r>
                  <a:rPr lang="en-US" altLang="zh-TW" dirty="0" smtClean="0">
                    <a:solidFill>
                      <a:schemeClr val="tx2"/>
                    </a:solidFill>
                    <a:sym typeface="Symbol" pitchFamily="18" charset="2"/>
                  </a:rPr>
                  <a:t>When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itchFamily="18" charset="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TW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itchFamily="18" charset="2"/>
                          </a:rPr>
                          <m:t>log</m:t>
                        </m:r>
                      </m:e>
                      <m:sub>
                        <m:r>
                          <a:rPr lang="en-US" altLang="zh-TW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itchFamily="18" charset="2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altLang="zh-TW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itchFamily="18" charset="2"/>
                          </a:rPr>
                        </m:ctrlPr>
                      </m:dPr>
                      <m:e>
                        <m:r>
                          <a:rPr lang="en-US" altLang="zh-TW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itchFamily="18" charset="2"/>
                          </a:rPr>
                          <m:t>𝑛</m:t>
                        </m:r>
                        <m:r>
                          <a:rPr lang="en-US" altLang="zh-TW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itchFamily="18" charset="2"/>
                          </a:rPr>
                          <m:t>+1</m:t>
                        </m:r>
                      </m:e>
                    </m:d>
                    <m:r>
                      <a:rPr lang="en-US" altLang="zh-TW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itchFamily="18" charset="2"/>
                      </a:rPr>
                      <m:t>&lt;</m:t>
                    </m:r>
                    <m:r>
                      <a:rPr lang="en-US" altLang="zh-TW" i="1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itchFamily="18" charset="2"/>
                      </a:rPr>
                      <m:t>h</m:t>
                    </m:r>
                  </m:oMath>
                </a14:m>
                <a:r>
                  <a:rPr lang="en-US" altLang="zh-TW" dirty="0" smtClean="0">
                    <a:solidFill>
                      <a:schemeClr val="tx2"/>
                    </a:solidFill>
                    <a:sym typeface="Symbol" pitchFamily="18" charset="2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itchFamily="18" charset="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TW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itchFamily="18" charset="2"/>
                          </a:rPr>
                          <m:t>log</m:t>
                        </m:r>
                      </m:e>
                      <m:sub>
                        <m:r>
                          <a:rPr lang="en-US" altLang="zh-TW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itchFamily="18" charset="2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altLang="zh-TW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itchFamily="18" charset="2"/>
                          </a:rPr>
                        </m:ctrlPr>
                      </m:dPr>
                      <m:e>
                        <m:r>
                          <a:rPr lang="en-US" altLang="zh-TW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itchFamily="18" charset="2"/>
                          </a:rPr>
                          <m:t>𝑛</m:t>
                        </m:r>
                        <m:r>
                          <a:rPr lang="en-US" altLang="zh-TW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itchFamily="18" charset="2"/>
                          </a:rPr>
                          <m:t>+1</m:t>
                        </m:r>
                      </m:e>
                    </m:d>
                  </m:oMath>
                </a14:m>
                <a:r>
                  <a:rPr lang="en-US" altLang="zh-TW" dirty="0" smtClean="0">
                    <a:solidFill>
                      <a:schemeClr val="tx2"/>
                    </a:solidFill>
                    <a:sym typeface="Symbol" pitchFamily="18" charset="2"/>
                  </a:rPr>
                  <a:t> is not an integer and hence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altLang="zh-TW" i="1" dirty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itchFamily="18" charset="2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TW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itchFamily="18" charset="2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TW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itchFamily="18" charset="2"/>
                              </a:rPr>
                              <m:t>log</m:t>
                            </m:r>
                          </m:e>
                          <m:sub>
                            <m:r>
                              <a:rPr lang="en-US" altLang="zh-TW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itchFamily="18" charset="2"/>
                              </a:rPr>
                              <m:t>2</m:t>
                            </m:r>
                          </m:sub>
                        </m:sSub>
                        <m:d>
                          <m:dPr>
                            <m:ctrlPr>
                              <a:rPr lang="en-US" altLang="zh-TW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itchFamily="18" charset="2"/>
                              </a:rPr>
                            </m:ctrlPr>
                          </m:dPr>
                          <m:e>
                            <m:r>
                              <a:rPr lang="en-US" altLang="zh-TW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itchFamily="18" charset="2"/>
                              </a:rPr>
                              <m:t>𝑛</m:t>
                            </m:r>
                            <m:r>
                              <a:rPr lang="en-US" altLang="zh-TW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itchFamily="18" charset="2"/>
                              </a:rPr>
                              <m:t>+1</m:t>
                            </m:r>
                          </m:e>
                        </m:d>
                      </m:e>
                    </m:d>
                    <m:r>
                      <a:rPr lang="en-US" altLang="zh-TW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itchFamily="18" charset="2"/>
                      </a:rPr>
                      <m:t>=</m:t>
                    </m:r>
                    <m:r>
                      <a:rPr lang="en-US" altLang="zh-TW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itchFamily="18" charset="2"/>
                      </a:rPr>
                      <m:t>h</m:t>
                    </m:r>
                  </m:oMath>
                </a14:m>
                <a:r>
                  <a:rPr lang="en-US" altLang="zh-TW" dirty="0" smtClean="0">
                    <a:solidFill>
                      <a:schemeClr val="tx2"/>
                    </a:solidFill>
                    <a:sym typeface="Symbol" pitchFamily="18" charset="2"/>
                  </a:rPr>
                  <a:t>.</a:t>
                </a:r>
              </a:p>
              <a:p>
                <a:r>
                  <a:rPr lang="en-US" altLang="zh-TW" dirty="0" smtClean="0">
                    <a:solidFill>
                      <a:schemeClr val="tx2"/>
                    </a:solidFill>
                    <a:sym typeface="Symbol" pitchFamily="18" charset="2"/>
                  </a:rPr>
                  <a:t>Complete trees and full trees have minimum height.</a:t>
                </a:r>
              </a:p>
              <a:p>
                <a:endParaRPr lang="en-US" altLang="zh-TW" dirty="0" smtClean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93" t="-1399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Trees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20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522560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The ADT Binary Tree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As an abstract data type, the binary tree has operations that:</a:t>
            </a:r>
          </a:p>
          <a:p>
            <a:pPr lvl="1"/>
            <a:r>
              <a:rPr lang="en-US" altLang="zh-TW" b="1" dirty="0" smtClean="0"/>
              <a:t>Add</a:t>
            </a:r>
            <a:r>
              <a:rPr lang="en-US" altLang="zh-TW" dirty="0" smtClean="0"/>
              <a:t> or </a:t>
            </a:r>
            <a:r>
              <a:rPr lang="en-US" altLang="zh-TW" b="1" dirty="0" smtClean="0"/>
              <a:t>remove</a:t>
            </a:r>
            <a:r>
              <a:rPr lang="en-US" altLang="zh-TW" dirty="0" smtClean="0"/>
              <a:t> a node</a:t>
            </a:r>
          </a:p>
          <a:p>
            <a:pPr lvl="1"/>
            <a:r>
              <a:rPr lang="en-US" altLang="zh-TW" b="1" dirty="0" smtClean="0"/>
              <a:t>Set</a:t>
            </a:r>
            <a:r>
              <a:rPr lang="en-US" altLang="zh-TW" dirty="0" smtClean="0"/>
              <a:t> or </a:t>
            </a:r>
            <a:r>
              <a:rPr lang="en-US" altLang="zh-TW" b="1" dirty="0" smtClean="0"/>
              <a:t>retrieve</a:t>
            </a:r>
            <a:r>
              <a:rPr lang="en-US" altLang="zh-TW" dirty="0" smtClean="0"/>
              <a:t> the data in the root</a:t>
            </a:r>
          </a:p>
          <a:p>
            <a:pPr lvl="1"/>
            <a:r>
              <a:rPr lang="en-US" altLang="zh-TW" b="1" dirty="0" smtClean="0"/>
              <a:t>Test</a:t>
            </a:r>
            <a:r>
              <a:rPr lang="en-US" altLang="zh-TW" dirty="0" smtClean="0"/>
              <a:t> whether the tree is empty</a:t>
            </a:r>
          </a:p>
          <a:p>
            <a:pPr lvl="1"/>
            <a:r>
              <a:rPr lang="en-US" altLang="zh-TW" b="1" dirty="0" smtClean="0"/>
              <a:t>Traverse</a:t>
            </a:r>
            <a:r>
              <a:rPr lang="en-US" altLang="zh-TW" dirty="0" smtClean="0"/>
              <a:t> the nodes, i.e.,</a:t>
            </a:r>
            <a:r>
              <a:rPr lang="en-US" altLang="zh-TW" b="1" dirty="0" smtClean="0">
                <a:solidFill>
                  <a:srgbClr val="C00000"/>
                </a:solidFill>
              </a:rPr>
              <a:t> visit every node</a:t>
            </a:r>
            <a:r>
              <a:rPr lang="en-US" altLang="zh-TW" dirty="0" smtClean="0"/>
              <a:t>, in the tree</a:t>
            </a:r>
          </a:p>
          <a:p>
            <a:pPr lvl="2"/>
            <a:r>
              <a:rPr lang="en-US" altLang="zh-TW" dirty="0" smtClean="0"/>
              <a:t>Visit </a:t>
            </a:r>
            <a:r>
              <a:rPr lang="en-US" altLang="zh-TW" dirty="0" smtClean="0">
                <a:sym typeface="Wingdings" panose="05000000000000000000" pitchFamily="2" charset="2"/>
              </a:rPr>
              <a:t> doing </a:t>
            </a:r>
            <a:r>
              <a:rPr lang="en-US" altLang="zh-TW" b="1" dirty="0" smtClean="0">
                <a:sym typeface="Wingdings" panose="05000000000000000000" pitchFamily="2" charset="2"/>
              </a:rPr>
              <a:t>something</a:t>
            </a:r>
            <a:r>
              <a:rPr lang="en-US" altLang="zh-TW" dirty="0" smtClean="0">
                <a:sym typeface="Wingdings" panose="05000000000000000000" pitchFamily="2" charset="2"/>
              </a:rPr>
              <a:t> with or to the node.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21</a:t>
            </a:fld>
            <a:endParaRPr lang="en-US" altLang="zh-TW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Trees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555959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9C3823-C64A-4243-A12B-EEBF8F77BD21}" type="slidenum">
              <a:rPr lang="zh-TW" altLang="en-US"/>
              <a:pPr>
                <a:defRPr/>
              </a:pPr>
              <a:t>22</a:t>
            </a:fld>
            <a:endParaRPr lang="en-US" altLang="zh-TW"/>
          </a:p>
        </p:txBody>
      </p:sp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Traversals of a Binary Tree (1/7)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zh-TW" sz="2800" dirty="0" smtClean="0">
                <a:solidFill>
                  <a:schemeClr val="tx2"/>
                </a:solidFill>
              </a:rPr>
              <a:t>A </a:t>
            </a:r>
            <a:r>
              <a:rPr lang="en-US" altLang="zh-TW" sz="2800" b="1" dirty="0" smtClean="0">
                <a:solidFill>
                  <a:schemeClr val="accent2"/>
                </a:solidFill>
              </a:rPr>
              <a:t>traversal</a:t>
            </a:r>
            <a:r>
              <a:rPr lang="en-US" altLang="zh-TW" sz="2800" dirty="0" smtClean="0">
                <a:solidFill>
                  <a:schemeClr val="tx2"/>
                </a:solidFill>
              </a:rPr>
              <a:t> visits </a:t>
            </a:r>
            <a:r>
              <a:rPr lang="en-US" altLang="zh-TW" sz="2800" b="1" dirty="0" smtClean="0">
                <a:solidFill>
                  <a:schemeClr val="tx2"/>
                </a:solidFill>
              </a:rPr>
              <a:t>each node</a:t>
            </a:r>
            <a:r>
              <a:rPr lang="en-US" altLang="zh-TW" sz="2800" dirty="0" smtClean="0">
                <a:solidFill>
                  <a:schemeClr val="tx2"/>
                </a:solidFill>
              </a:rPr>
              <a:t> in a tree.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400" dirty="0" smtClean="0">
                <a:solidFill>
                  <a:schemeClr val="tx2"/>
                </a:solidFill>
              </a:rPr>
              <a:t>You do something with or to the node during a visit.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400" dirty="0" smtClean="0">
                <a:solidFill>
                  <a:schemeClr val="tx2"/>
                </a:solidFill>
              </a:rPr>
              <a:t>For example, </a:t>
            </a:r>
            <a:r>
              <a:rPr lang="en-US" altLang="zh-TW" sz="2400" b="1" dirty="0" smtClean="0">
                <a:solidFill>
                  <a:schemeClr val="tx2"/>
                </a:solidFill>
              </a:rPr>
              <a:t>display</a:t>
            </a:r>
            <a:r>
              <a:rPr lang="en-US" altLang="zh-TW" sz="2400" dirty="0" smtClean="0">
                <a:solidFill>
                  <a:schemeClr val="tx2"/>
                </a:solidFill>
              </a:rPr>
              <a:t> or </a:t>
            </a:r>
            <a:r>
              <a:rPr lang="en-US" altLang="zh-TW" sz="2400" b="1" dirty="0" smtClean="0">
                <a:solidFill>
                  <a:schemeClr val="tx2"/>
                </a:solidFill>
              </a:rPr>
              <a:t>modify</a:t>
            </a:r>
            <a:r>
              <a:rPr lang="en-US" altLang="zh-TW" sz="2400" dirty="0" smtClean="0">
                <a:solidFill>
                  <a:schemeClr val="tx2"/>
                </a:solidFill>
              </a:rPr>
              <a:t> the data in the node.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zh-TW" dirty="0" smtClean="0">
                <a:solidFill>
                  <a:schemeClr val="tx2"/>
                </a:solidFill>
              </a:rPr>
              <a:t>Will assume that visiting means displaying data.</a:t>
            </a:r>
          </a:p>
          <a:p>
            <a:pPr lvl="2" eaLnBrk="1" hangingPunct="1">
              <a:lnSpc>
                <a:spcPct val="80000"/>
              </a:lnSpc>
            </a:pPr>
            <a:endParaRPr lang="en-US" altLang="zh-TW" sz="1800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zh-TW" sz="2800" dirty="0" smtClean="0">
                <a:solidFill>
                  <a:schemeClr val="tx2"/>
                </a:solidFill>
              </a:rPr>
              <a:t>With the </a:t>
            </a:r>
            <a:r>
              <a:rPr lang="en-US" altLang="zh-TW" sz="2800" u="sng" dirty="0" smtClean="0">
                <a:solidFill>
                  <a:schemeClr val="tx2"/>
                </a:solidFill>
              </a:rPr>
              <a:t>recursive definition</a:t>
            </a:r>
            <a:r>
              <a:rPr lang="en-US" altLang="zh-TW" sz="2800" dirty="0" smtClean="0">
                <a:solidFill>
                  <a:schemeClr val="tx2"/>
                </a:solidFill>
              </a:rPr>
              <a:t> of a binary tree, you can construct a </a:t>
            </a:r>
            <a:r>
              <a:rPr lang="en-US" altLang="zh-TW" sz="2800" u="sng" dirty="0" smtClean="0">
                <a:solidFill>
                  <a:schemeClr val="tx2"/>
                </a:solidFill>
              </a:rPr>
              <a:t>recursive traversal algorithm</a:t>
            </a:r>
            <a:r>
              <a:rPr lang="en-US" altLang="zh-TW" sz="2800" dirty="0" smtClean="0">
                <a:solidFill>
                  <a:schemeClr val="tx2"/>
                </a:solidFill>
              </a:rPr>
              <a:t>.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400" dirty="0" smtClean="0">
                <a:solidFill>
                  <a:schemeClr val="tx2"/>
                </a:solidFill>
              </a:rPr>
              <a:t>If the tree is </a:t>
            </a:r>
            <a:r>
              <a:rPr lang="en-US" altLang="zh-TW" sz="2400" u="sng" dirty="0" smtClean="0">
                <a:solidFill>
                  <a:schemeClr val="tx2"/>
                </a:solidFill>
              </a:rPr>
              <a:t>not empty</a:t>
            </a:r>
            <a:r>
              <a:rPr lang="en-US" altLang="zh-TW" sz="2400" dirty="0" smtClean="0">
                <a:solidFill>
                  <a:schemeClr val="tx2"/>
                </a:solidFill>
              </a:rPr>
              <a:t>, the traversal algorithm must perform these tasks: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zh-TW" dirty="0" smtClean="0">
                <a:solidFill>
                  <a:schemeClr val="tx2"/>
                </a:solidFill>
              </a:rPr>
              <a:t>Display the data in the root.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zh-TW" b="1" dirty="0" smtClean="0">
                <a:solidFill>
                  <a:srgbClr val="0070C0"/>
                </a:solidFill>
              </a:rPr>
              <a:t>Traverse</a:t>
            </a:r>
            <a:r>
              <a:rPr lang="en-US" altLang="zh-TW" dirty="0" smtClean="0">
                <a:solidFill>
                  <a:schemeClr val="tx2"/>
                </a:solidFill>
              </a:rPr>
              <a:t> the two subtrees (recursive </a:t>
            </a:r>
            <a:r>
              <a:rPr lang="en-US" altLang="zh-TW" dirty="0" smtClean="0">
                <a:solidFill>
                  <a:schemeClr val="tx2"/>
                </a:solidFill>
                <a:latin typeface="Times" pitchFamily="18" charset="0"/>
              </a:rPr>
              <a:t>…</a:t>
            </a:r>
            <a:r>
              <a:rPr lang="en-US" altLang="zh-TW" dirty="0" smtClean="0">
                <a:solidFill>
                  <a:schemeClr val="tx2"/>
                </a:solidFill>
              </a:rPr>
              <a:t> smaller problems).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400" dirty="0" smtClean="0">
                <a:solidFill>
                  <a:schemeClr val="tx2"/>
                </a:solidFill>
              </a:rPr>
              <a:t>The base case: If the tree is </a:t>
            </a:r>
            <a:r>
              <a:rPr lang="en-US" altLang="zh-TW" sz="2400" u="sng" dirty="0" smtClean="0">
                <a:solidFill>
                  <a:schemeClr val="tx2"/>
                </a:solidFill>
              </a:rPr>
              <a:t>empty</a:t>
            </a:r>
            <a:r>
              <a:rPr lang="en-US" altLang="zh-TW" sz="2400" dirty="0" smtClean="0">
                <a:solidFill>
                  <a:schemeClr val="tx2"/>
                </a:solidFill>
              </a:rPr>
              <a:t>, the algorithm takes no action.</a:t>
            </a: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Trees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25767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3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3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3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3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3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3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ADB281-224D-466E-A73E-5FA90CB0113A}" type="slidenum">
              <a:rPr lang="zh-TW" altLang="en-US"/>
              <a:pPr>
                <a:defRPr/>
              </a:pPr>
              <a:t>23</a:t>
            </a:fld>
            <a:endParaRPr lang="en-US" altLang="zh-TW"/>
          </a:p>
        </p:txBody>
      </p:sp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Traversals of a Binary Tree (2/7)</a:t>
            </a:r>
          </a:p>
        </p:txBody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>
                <a:solidFill>
                  <a:schemeClr val="tx2"/>
                </a:solidFill>
              </a:rPr>
              <a:t>The algorithm has </a:t>
            </a:r>
            <a:r>
              <a:rPr lang="en-US" altLang="zh-TW" sz="2800" b="1" i="1" u="sng" dirty="0" smtClean="0">
                <a:solidFill>
                  <a:schemeClr val="accent2"/>
                </a:solidFill>
              </a:rPr>
              <a:t>three</a:t>
            </a:r>
            <a:r>
              <a:rPr lang="en-US" altLang="zh-TW" sz="2800" b="1" i="1" u="sng" dirty="0" smtClean="0">
                <a:solidFill>
                  <a:schemeClr val="tx2"/>
                </a:solidFill>
              </a:rPr>
              <a:t> choices of when to  visit the root</a:t>
            </a:r>
            <a:r>
              <a:rPr lang="en-US" altLang="zh-TW" sz="2800" dirty="0" smtClean="0">
                <a:solidFill>
                  <a:schemeClr val="tx2"/>
                </a:solidFill>
              </a:rPr>
              <a:t>:</a:t>
            </a:r>
          </a:p>
          <a:p>
            <a:pPr lvl="1" eaLnBrk="1" hangingPunct="1"/>
            <a:r>
              <a:rPr lang="en-US" altLang="zh-TW" sz="2400" b="1" dirty="0" smtClean="0">
                <a:solidFill>
                  <a:srgbClr val="0070C0"/>
                </a:solidFill>
              </a:rPr>
              <a:t>Preorder traversal</a:t>
            </a:r>
          </a:p>
          <a:p>
            <a:pPr lvl="2" eaLnBrk="1" hangingPunct="1"/>
            <a:r>
              <a:rPr lang="en-US" altLang="zh-TW" dirty="0" smtClean="0">
                <a:solidFill>
                  <a:schemeClr val="tx2"/>
                </a:solidFill>
              </a:rPr>
              <a:t>Visit root </a:t>
            </a:r>
            <a:r>
              <a:rPr lang="en-US" altLang="zh-TW" b="1" dirty="0" smtClean="0">
                <a:solidFill>
                  <a:schemeClr val="tx2"/>
                </a:solidFill>
              </a:rPr>
              <a:t>before</a:t>
            </a:r>
            <a:r>
              <a:rPr lang="en-US" altLang="zh-TW" dirty="0" smtClean="0">
                <a:solidFill>
                  <a:schemeClr val="tx2"/>
                </a:solidFill>
              </a:rPr>
              <a:t> visiting its subtrees, i.e., before the recursive calls.</a:t>
            </a:r>
          </a:p>
          <a:p>
            <a:pPr lvl="1" eaLnBrk="1" hangingPunct="1"/>
            <a:r>
              <a:rPr lang="en-US" altLang="zh-TW" sz="2400" b="1" dirty="0" err="1" smtClean="0">
                <a:solidFill>
                  <a:srgbClr val="0070C0"/>
                </a:solidFill>
              </a:rPr>
              <a:t>Inorder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 traversal</a:t>
            </a:r>
          </a:p>
          <a:p>
            <a:pPr lvl="2" eaLnBrk="1" hangingPunct="1"/>
            <a:r>
              <a:rPr lang="en-US" altLang="zh-TW" dirty="0" smtClean="0">
                <a:solidFill>
                  <a:schemeClr val="tx2"/>
                </a:solidFill>
              </a:rPr>
              <a:t>Visit root </a:t>
            </a:r>
            <a:r>
              <a:rPr lang="en-US" altLang="zh-TW" b="1" dirty="0" smtClean="0">
                <a:solidFill>
                  <a:schemeClr val="tx2"/>
                </a:solidFill>
              </a:rPr>
              <a:t>between</a:t>
            </a:r>
            <a:r>
              <a:rPr lang="en-US" altLang="zh-TW" dirty="0" smtClean="0">
                <a:solidFill>
                  <a:schemeClr val="tx2"/>
                </a:solidFill>
              </a:rPr>
              <a:t> visiting its subtrees, i.e., between the recursive calls.</a:t>
            </a:r>
          </a:p>
          <a:p>
            <a:pPr lvl="1" eaLnBrk="1" hangingPunct="1"/>
            <a:r>
              <a:rPr lang="en-US" altLang="zh-TW" sz="2400" b="1" dirty="0" err="1" smtClean="0">
                <a:solidFill>
                  <a:srgbClr val="0070C0"/>
                </a:solidFill>
              </a:rPr>
              <a:t>Postorder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 traversal</a:t>
            </a:r>
          </a:p>
          <a:p>
            <a:pPr lvl="2" eaLnBrk="1" hangingPunct="1"/>
            <a:r>
              <a:rPr lang="en-US" altLang="zh-TW" dirty="0" smtClean="0">
                <a:solidFill>
                  <a:schemeClr val="tx2"/>
                </a:solidFill>
              </a:rPr>
              <a:t>Visit root </a:t>
            </a:r>
            <a:r>
              <a:rPr lang="en-US" altLang="zh-TW" b="1" dirty="0" smtClean="0">
                <a:solidFill>
                  <a:schemeClr val="tx2"/>
                </a:solidFill>
              </a:rPr>
              <a:t>after</a:t>
            </a:r>
            <a:r>
              <a:rPr lang="en-US" altLang="zh-TW" dirty="0" smtClean="0">
                <a:solidFill>
                  <a:schemeClr val="tx2"/>
                </a:solidFill>
              </a:rPr>
              <a:t> visiting its subtrees, i.e., after the recursive calls.</a:t>
            </a: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Trees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282384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437EA2-E9DC-4173-B7A5-96CE2E1B2BD9}" type="slidenum">
              <a:rPr lang="zh-TW" altLang="en-US"/>
              <a:pPr>
                <a:defRPr/>
              </a:pPr>
              <a:t>24</a:t>
            </a:fld>
            <a:endParaRPr lang="en-US" altLang="zh-TW"/>
          </a:p>
        </p:txBody>
      </p:sp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Traversals of a Binary Tree (3/7)</a:t>
            </a:r>
            <a:endParaRPr lang="zh-TW" altLang="en-US" dirty="0" smtClean="0"/>
          </a:p>
        </p:txBody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400" dirty="0" smtClean="0"/>
              <a:t>The preorder traversal algorithm:</a:t>
            </a:r>
          </a:p>
        </p:txBody>
      </p:sp>
      <p:sp>
        <p:nvSpPr>
          <p:cNvPr id="193540" name="Text Box 4"/>
          <p:cNvSpPr txBox="1">
            <a:spLocks noChangeArrowheads="1"/>
          </p:cNvSpPr>
          <p:nvPr/>
        </p:nvSpPr>
        <p:spPr bwMode="auto">
          <a:xfrm>
            <a:off x="1143000" y="1988840"/>
            <a:ext cx="6599884" cy="1754326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TW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preorder</a:t>
            </a:r>
            <a:r>
              <a:rPr lang="en-US" altLang="zh-TW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binTree</a:t>
            </a:r>
            <a:r>
              <a:rPr lang="en-US" altLang="zh-TW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: </a:t>
            </a:r>
            <a:r>
              <a:rPr lang="en-US" altLang="zh-TW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Binarytree</a:t>
            </a:r>
            <a:r>
              <a:rPr lang="en-US" altLang="zh-TW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): void</a:t>
            </a:r>
            <a:endParaRPr lang="en-US" altLang="zh-TW" u="none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</a:t>
            </a:r>
            <a:r>
              <a:rPr lang="en-US" altLang="zh-TW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(</a:t>
            </a:r>
            <a:r>
              <a:rPr lang="en-US" altLang="zh-TW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binTree</a:t>
            </a:r>
            <a:r>
              <a:rPr lang="en-US" altLang="zh-TW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i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is not empty</a:t>
            </a:r>
            <a:r>
              <a:rPr lang="en-US" altLang="zh-TW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 {</a:t>
            </a:r>
            <a:endParaRPr lang="en-US" altLang="zh-TW" u="none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</a:t>
            </a:r>
            <a:r>
              <a:rPr lang="en-US" altLang="zh-TW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i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Visit the root of </a:t>
            </a:r>
            <a:r>
              <a:rPr lang="en-US" altLang="zh-TW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binTree</a:t>
            </a:r>
            <a:endParaRPr lang="en-US" altLang="zh-TW" u="none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  </a:t>
            </a:r>
            <a:r>
              <a:rPr lang="en-US" altLang="zh-TW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preorder</a:t>
            </a:r>
            <a:r>
              <a:rPr lang="en-US" altLang="zh-TW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i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Left </a:t>
            </a:r>
            <a:r>
              <a:rPr lang="en-US" altLang="zh-TW" i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subtree of </a:t>
            </a:r>
            <a:r>
              <a:rPr lang="en-US" altLang="zh-TW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binTree’s</a:t>
            </a:r>
            <a:r>
              <a:rPr lang="en-US" altLang="zh-TW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i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root</a:t>
            </a:r>
            <a:r>
              <a:rPr lang="en-US" altLang="zh-TW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</a:p>
          <a:p>
            <a:pPr>
              <a:defRPr/>
            </a:pPr>
            <a:r>
              <a:rPr lang="en-US" altLang="zh-TW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  </a:t>
            </a:r>
            <a:r>
              <a:rPr lang="en-US" altLang="zh-TW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preorder</a:t>
            </a:r>
            <a:r>
              <a:rPr lang="en-US" altLang="zh-TW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i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Right </a:t>
            </a:r>
            <a:r>
              <a:rPr lang="en-US" altLang="zh-TW" i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subtree of </a:t>
            </a:r>
            <a:r>
              <a:rPr lang="en-US" altLang="zh-TW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binTree’s</a:t>
            </a:r>
            <a:r>
              <a:rPr lang="en-US" altLang="zh-TW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i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root</a:t>
            </a:r>
            <a:r>
              <a:rPr lang="en-US" altLang="zh-TW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</a:p>
          <a:p>
            <a:pPr>
              <a:defRPr/>
            </a:pPr>
            <a:r>
              <a:rPr lang="en-US" altLang="zh-TW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</a:t>
            </a:r>
            <a:r>
              <a:rPr lang="en-US" altLang="zh-TW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}     </a:t>
            </a:r>
            <a:endParaRPr lang="en-US" altLang="zh-TW" u="none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</p:txBody>
      </p:sp>
      <p:sp>
        <p:nvSpPr>
          <p:cNvPr id="30726" name="Oval 5"/>
          <p:cNvSpPr>
            <a:spLocks noChangeArrowheads="1"/>
          </p:cNvSpPr>
          <p:nvPr/>
        </p:nvSpPr>
        <p:spPr bwMode="auto">
          <a:xfrm>
            <a:off x="2158702" y="4193530"/>
            <a:ext cx="381000" cy="3810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60</a:t>
            </a:r>
          </a:p>
        </p:txBody>
      </p:sp>
      <p:sp>
        <p:nvSpPr>
          <p:cNvPr id="30727" name="Oval 6"/>
          <p:cNvSpPr>
            <a:spLocks noChangeArrowheads="1"/>
          </p:cNvSpPr>
          <p:nvPr/>
        </p:nvSpPr>
        <p:spPr bwMode="auto">
          <a:xfrm>
            <a:off x="1777702" y="4803130"/>
            <a:ext cx="381000" cy="3810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20</a:t>
            </a:r>
          </a:p>
        </p:txBody>
      </p:sp>
      <p:sp>
        <p:nvSpPr>
          <p:cNvPr id="30728" name="Oval 7"/>
          <p:cNvSpPr>
            <a:spLocks noChangeArrowheads="1"/>
          </p:cNvSpPr>
          <p:nvPr/>
        </p:nvSpPr>
        <p:spPr bwMode="auto">
          <a:xfrm>
            <a:off x="2539702" y="4803130"/>
            <a:ext cx="381000" cy="3810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70</a:t>
            </a:r>
          </a:p>
        </p:txBody>
      </p:sp>
      <p:sp>
        <p:nvSpPr>
          <p:cNvPr id="30729" name="Oval 8"/>
          <p:cNvSpPr>
            <a:spLocks noChangeArrowheads="1"/>
          </p:cNvSpPr>
          <p:nvPr/>
        </p:nvSpPr>
        <p:spPr bwMode="auto">
          <a:xfrm>
            <a:off x="2234902" y="5412730"/>
            <a:ext cx="381000" cy="3810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 dirty="0">
                <a:latin typeface="Verdana" pitchFamily="34" charset="0"/>
              </a:rPr>
              <a:t>40</a:t>
            </a:r>
          </a:p>
        </p:txBody>
      </p:sp>
      <p:sp>
        <p:nvSpPr>
          <p:cNvPr id="30730" name="Oval 9"/>
          <p:cNvSpPr>
            <a:spLocks noChangeArrowheads="1"/>
          </p:cNvSpPr>
          <p:nvPr/>
        </p:nvSpPr>
        <p:spPr bwMode="auto">
          <a:xfrm>
            <a:off x="1853902" y="6022330"/>
            <a:ext cx="381000" cy="3810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30</a:t>
            </a:r>
          </a:p>
        </p:txBody>
      </p:sp>
      <p:sp>
        <p:nvSpPr>
          <p:cNvPr id="30731" name="Oval 10"/>
          <p:cNvSpPr>
            <a:spLocks noChangeArrowheads="1"/>
          </p:cNvSpPr>
          <p:nvPr/>
        </p:nvSpPr>
        <p:spPr bwMode="auto">
          <a:xfrm>
            <a:off x="2615902" y="6022330"/>
            <a:ext cx="381000" cy="3810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 dirty="0">
                <a:latin typeface="Verdana" pitchFamily="34" charset="0"/>
              </a:rPr>
              <a:t>50</a:t>
            </a:r>
          </a:p>
        </p:txBody>
      </p:sp>
      <p:sp>
        <p:nvSpPr>
          <p:cNvPr id="30732" name="Oval 11"/>
          <p:cNvSpPr>
            <a:spLocks noChangeArrowheads="1"/>
          </p:cNvSpPr>
          <p:nvPr/>
        </p:nvSpPr>
        <p:spPr bwMode="auto">
          <a:xfrm>
            <a:off x="1396702" y="5412730"/>
            <a:ext cx="381000" cy="3810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10</a:t>
            </a:r>
          </a:p>
        </p:txBody>
      </p:sp>
      <p:cxnSp>
        <p:nvCxnSpPr>
          <p:cNvPr id="30733" name="AutoShape 12"/>
          <p:cNvCxnSpPr>
            <a:cxnSpLocks noChangeShapeType="1"/>
            <a:stCxn id="30726" idx="3"/>
            <a:endCxn id="30727" idx="0"/>
          </p:cNvCxnSpPr>
          <p:nvPr/>
        </p:nvCxnSpPr>
        <p:spPr bwMode="auto">
          <a:xfrm flipH="1">
            <a:off x="1968202" y="4518968"/>
            <a:ext cx="246063" cy="2841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734" name="AutoShape 13"/>
          <p:cNvCxnSpPr>
            <a:cxnSpLocks noChangeShapeType="1"/>
            <a:stCxn id="30726" idx="5"/>
            <a:endCxn id="30728" idx="0"/>
          </p:cNvCxnSpPr>
          <p:nvPr/>
        </p:nvCxnSpPr>
        <p:spPr bwMode="auto">
          <a:xfrm>
            <a:off x="2484140" y="4518968"/>
            <a:ext cx="246062" cy="2841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735" name="AutoShape 14"/>
          <p:cNvCxnSpPr>
            <a:cxnSpLocks noChangeShapeType="1"/>
            <a:stCxn id="30727" idx="3"/>
            <a:endCxn id="30732" idx="0"/>
          </p:cNvCxnSpPr>
          <p:nvPr/>
        </p:nvCxnSpPr>
        <p:spPr bwMode="auto">
          <a:xfrm flipH="1">
            <a:off x="1587202" y="5128568"/>
            <a:ext cx="246063" cy="2841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736" name="AutoShape 15"/>
          <p:cNvCxnSpPr>
            <a:cxnSpLocks noChangeShapeType="1"/>
            <a:stCxn id="30727" idx="5"/>
            <a:endCxn id="30729" idx="0"/>
          </p:cNvCxnSpPr>
          <p:nvPr/>
        </p:nvCxnSpPr>
        <p:spPr bwMode="auto">
          <a:xfrm>
            <a:off x="2103140" y="5128568"/>
            <a:ext cx="322262" cy="2841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737" name="AutoShape 16"/>
          <p:cNvCxnSpPr>
            <a:cxnSpLocks noChangeShapeType="1"/>
            <a:stCxn id="30729" idx="3"/>
            <a:endCxn id="30730" idx="0"/>
          </p:cNvCxnSpPr>
          <p:nvPr/>
        </p:nvCxnSpPr>
        <p:spPr bwMode="auto">
          <a:xfrm flipH="1">
            <a:off x="2044402" y="5738168"/>
            <a:ext cx="246063" cy="2841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738" name="AutoShape 17"/>
          <p:cNvCxnSpPr>
            <a:cxnSpLocks noChangeShapeType="1"/>
            <a:stCxn id="30729" idx="5"/>
            <a:endCxn id="30731" idx="0"/>
          </p:cNvCxnSpPr>
          <p:nvPr/>
        </p:nvCxnSpPr>
        <p:spPr bwMode="auto">
          <a:xfrm>
            <a:off x="2560340" y="5738168"/>
            <a:ext cx="246062" cy="2841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0739" name="Text Box 18"/>
          <p:cNvSpPr txBox="1">
            <a:spLocks noChangeArrowheads="1"/>
          </p:cNvSpPr>
          <p:nvPr/>
        </p:nvSpPr>
        <p:spPr bwMode="auto">
          <a:xfrm>
            <a:off x="3784302" y="4741218"/>
            <a:ext cx="12700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u="none">
                <a:latin typeface="Verdana" pitchFamily="34" charset="0"/>
              </a:rPr>
              <a:t>Preorder:</a:t>
            </a:r>
          </a:p>
        </p:txBody>
      </p:sp>
      <p:sp>
        <p:nvSpPr>
          <p:cNvPr id="193555" name="Rectangle 19"/>
          <p:cNvSpPr>
            <a:spLocks noChangeArrowheads="1"/>
          </p:cNvSpPr>
          <p:nvPr/>
        </p:nvSpPr>
        <p:spPr bwMode="auto">
          <a:xfrm>
            <a:off x="2082502" y="4149080"/>
            <a:ext cx="533400" cy="457200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93556" name="Text Box 20"/>
          <p:cNvSpPr txBox="1">
            <a:spLocks noChangeArrowheads="1"/>
          </p:cNvSpPr>
          <p:nvPr/>
        </p:nvSpPr>
        <p:spPr bwMode="auto">
          <a:xfrm>
            <a:off x="4962227" y="4726930"/>
            <a:ext cx="476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u="none">
                <a:latin typeface="Verdana" pitchFamily="34" charset="0"/>
              </a:rPr>
              <a:t>60</a:t>
            </a:r>
          </a:p>
        </p:txBody>
      </p:sp>
      <p:sp>
        <p:nvSpPr>
          <p:cNvPr id="193557" name="Text Box 21"/>
          <p:cNvSpPr txBox="1">
            <a:spLocks noChangeArrowheads="1"/>
          </p:cNvSpPr>
          <p:nvPr/>
        </p:nvSpPr>
        <p:spPr bwMode="auto">
          <a:xfrm>
            <a:off x="5340052" y="4726930"/>
            <a:ext cx="476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u="none">
                <a:latin typeface="Verdana" pitchFamily="34" charset="0"/>
              </a:rPr>
              <a:t>20</a:t>
            </a:r>
          </a:p>
        </p:txBody>
      </p:sp>
      <p:sp>
        <p:nvSpPr>
          <p:cNvPr id="193558" name="Text Box 22"/>
          <p:cNvSpPr txBox="1">
            <a:spLocks noChangeArrowheads="1"/>
          </p:cNvSpPr>
          <p:nvPr/>
        </p:nvSpPr>
        <p:spPr bwMode="auto">
          <a:xfrm>
            <a:off x="5740102" y="4726930"/>
            <a:ext cx="476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u="none">
                <a:latin typeface="Verdana" pitchFamily="34" charset="0"/>
              </a:rPr>
              <a:t>10</a:t>
            </a:r>
          </a:p>
        </p:txBody>
      </p:sp>
      <p:sp>
        <p:nvSpPr>
          <p:cNvPr id="193559" name="Text Box 23"/>
          <p:cNvSpPr txBox="1">
            <a:spLocks noChangeArrowheads="1"/>
          </p:cNvSpPr>
          <p:nvPr/>
        </p:nvSpPr>
        <p:spPr bwMode="auto">
          <a:xfrm>
            <a:off x="6102052" y="4726930"/>
            <a:ext cx="476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u="none">
                <a:latin typeface="Verdana" pitchFamily="34" charset="0"/>
              </a:rPr>
              <a:t>40</a:t>
            </a:r>
          </a:p>
        </p:txBody>
      </p:sp>
      <p:sp>
        <p:nvSpPr>
          <p:cNvPr id="193560" name="Text Box 24"/>
          <p:cNvSpPr txBox="1">
            <a:spLocks noChangeArrowheads="1"/>
          </p:cNvSpPr>
          <p:nvPr/>
        </p:nvSpPr>
        <p:spPr bwMode="auto">
          <a:xfrm>
            <a:off x="6483052" y="4726930"/>
            <a:ext cx="476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u="none">
                <a:latin typeface="Verdana" pitchFamily="34" charset="0"/>
              </a:rPr>
              <a:t>30</a:t>
            </a:r>
          </a:p>
        </p:txBody>
      </p:sp>
      <p:sp>
        <p:nvSpPr>
          <p:cNvPr id="193561" name="Text Box 25"/>
          <p:cNvSpPr txBox="1">
            <a:spLocks noChangeArrowheads="1"/>
          </p:cNvSpPr>
          <p:nvPr/>
        </p:nvSpPr>
        <p:spPr bwMode="auto">
          <a:xfrm>
            <a:off x="6883102" y="4726930"/>
            <a:ext cx="476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u="none">
                <a:latin typeface="Verdana" pitchFamily="34" charset="0"/>
              </a:rPr>
              <a:t>50</a:t>
            </a:r>
          </a:p>
        </p:txBody>
      </p:sp>
      <p:sp>
        <p:nvSpPr>
          <p:cNvPr id="193562" name="Text Box 26"/>
          <p:cNvSpPr txBox="1">
            <a:spLocks noChangeArrowheads="1"/>
          </p:cNvSpPr>
          <p:nvPr/>
        </p:nvSpPr>
        <p:spPr bwMode="auto">
          <a:xfrm>
            <a:off x="7264102" y="4726930"/>
            <a:ext cx="476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u="none">
                <a:latin typeface="Verdana" pitchFamily="34" charset="0"/>
              </a:rPr>
              <a:t>70</a:t>
            </a:r>
          </a:p>
        </p:txBody>
      </p:sp>
      <p:sp>
        <p:nvSpPr>
          <p:cNvPr id="193563" name="Rectangle 27"/>
          <p:cNvSpPr>
            <a:spLocks noChangeArrowheads="1"/>
          </p:cNvSpPr>
          <p:nvPr/>
        </p:nvSpPr>
        <p:spPr bwMode="auto">
          <a:xfrm>
            <a:off x="1714202" y="4758680"/>
            <a:ext cx="533400" cy="457200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93564" name="Rectangle 28"/>
          <p:cNvSpPr>
            <a:spLocks noChangeArrowheads="1"/>
          </p:cNvSpPr>
          <p:nvPr/>
        </p:nvSpPr>
        <p:spPr bwMode="auto">
          <a:xfrm>
            <a:off x="1320502" y="5368280"/>
            <a:ext cx="533400" cy="457200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93565" name="Rectangle 29"/>
          <p:cNvSpPr>
            <a:spLocks noChangeArrowheads="1"/>
          </p:cNvSpPr>
          <p:nvPr/>
        </p:nvSpPr>
        <p:spPr bwMode="auto">
          <a:xfrm>
            <a:off x="2158702" y="5380980"/>
            <a:ext cx="533400" cy="457200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93566" name="Rectangle 30"/>
          <p:cNvSpPr>
            <a:spLocks noChangeArrowheads="1"/>
          </p:cNvSpPr>
          <p:nvPr/>
        </p:nvSpPr>
        <p:spPr bwMode="auto">
          <a:xfrm>
            <a:off x="1777702" y="5977880"/>
            <a:ext cx="533400" cy="457200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93567" name="Rectangle 31"/>
          <p:cNvSpPr>
            <a:spLocks noChangeArrowheads="1"/>
          </p:cNvSpPr>
          <p:nvPr/>
        </p:nvSpPr>
        <p:spPr bwMode="auto">
          <a:xfrm>
            <a:off x="2539702" y="5977880"/>
            <a:ext cx="533400" cy="457200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93568" name="Rectangle 32"/>
          <p:cNvSpPr>
            <a:spLocks noChangeArrowheads="1"/>
          </p:cNvSpPr>
          <p:nvPr/>
        </p:nvSpPr>
        <p:spPr bwMode="auto">
          <a:xfrm>
            <a:off x="2476202" y="4758680"/>
            <a:ext cx="533400" cy="457200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Trees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253976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3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3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3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3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3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93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93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3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3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93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93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93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3555" grpId="0" animBg="1"/>
      <p:bldP spid="193556" grpId="0"/>
      <p:bldP spid="193557" grpId="0"/>
      <p:bldP spid="193558" grpId="0"/>
      <p:bldP spid="193559" grpId="0"/>
      <p:bldP spid="193560" grpId="0"/>
      <p:bldP spid="193561" grpId="0"/>
      <p:bldP spid="193562" grpId="0"/>
      <p:bldP spid="193563" grpId="0" animBg="1"/>
      <p:bldP spid="193564" grpId="0" animBg="1"/>
      <p:bldP spid="193565" grpId="0" animBg="1"/>
      <p:bldP spid="193566" grpId="0" animBg="1"/>
      <p:bldP spid="193567" grpId="0" animBg="1"/>
      <p:bldP spid="19356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437EA2-E9DC-4173-B7A5-96CE2E1B2BD9}" type="slidenum">
              <a:rPr lang="zh-TW" altLang="en-US"/>
              <a:pPr>
                <a:defRPr/>
              </a:pPr>
              <a:t>25</a:t>
            </a:fld>
            <a:endParaRPr lang="en-US" altLang="zh-TW"/>
          </a:p>
        </p:txBody>
      </p:sp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Traversals of a Binary Tree (4/7)</a:t>
            </a:r>
            <a:endParaRPr lang="zh-TW" altLang="en-US" dirty="0" smtClean="0"/>
          </a:p>
        </p:txBody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400" dirty="0" smtClean="0"/>
              <a:t>The </a:t>
            </a:r>
            <a:r>
              <a:rPr lang="en-US" altLang="zh-TW" sz="2400" dirty="0" err="1" smtClean="0"/>
              <a:t>inorder</a:t>
            </a:r>
            <a:r>
              <a:rPr lang="en-US" altLang="zh-TW" sz="2400" dirty="0" smtClean="0"/>
              <a:t> traversal algorithm:</a:t>
            </a:r>
          </a:p>
        </p:txBody>
      </p:sp>
      <p:sp>
        <p:nvSpPr>
          <p:cNvPr id="193540" name="Text Box 4"/>
          <p:cNvSpPr txBox="1">
            <a:spLocks noChangeArrowheads="1"/>
          </p:cNvSpPr>
          <p:nvPr/>
        </p:nvSpPr>
        <p:spPr bwMode="auto">
          <a:xfrm>
            <a:off x="1143000" y="1988840"/>
            <a:ext cx="6460423" cy="1754326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TW" b="1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inorder</a:t>
            </a:r>
            <a:r>
              <a:rPr lang="en-US" altLang="zh-TW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binTree</a:t>
            </a:r>
            <a:r>
              <a:rPr lang="en-US" altLang="zh-TW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: </a:t>
            </a:r>
            <a:r>
              <a:rPr lang="en-US" altLang="zh-TW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Binarytree</a:t>
            </a:r>
            <a:r>
              <a:rPr lang="en-US" altLang="zh-TW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): void</a:t>
            </a:r>
            <a:endParaRPr lang="en-US" altLang="zh-TW" u="none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</a:t>
            </a:r>
            <a:r>
              <a:rPr lang="en-US" altLang="zh-TW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(</a:t>
            </a:r>
            <a:r>
              <a:rPr lang="en-US" altLang="zh-TW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binTree</a:t>
            </a:r>
            <a:r>
              <a:rPr lang="en-US" altLang="zh-TW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i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is not empty</a:t>
            </a:r>
            <a:r>
              <a:rPr lang="en-US" altLang="zh-TW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 {</a:t>
            </a:r>
            <a:endParaRPr lang="en-US" altLang="zh-TW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b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</a:t>
            </a:r>
            <a:r>
              <a:rPr lang="en-US" altLang="zh-TW" b="1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inorder</a:t>
            </a:r>
            <a:r>
              <a:rPr lang="en-US" altLang="zh-TW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i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Left </a:t>
            </a:r>
            <a:r>
              <a:rPr lang="en-US" altLang="zh-TW" i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subtree of </a:t>
            </a:r>
            <a:r>
              <a:rPr lang="en-US" altLang="zh-TW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binTree’s</a:t>
            </a:r>
            <a:r>
              <a:rPr lang="en-US" altLang="zh-TW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i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root</a:t>
            </a:r>
            <a:r>
              <a:rPr lang="en-US" altLang="zh-TW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</a:p>
          <a:p>
            <a:pPr>
              <a:defRPr/>
            </a:pPr>
            <a:r>
              <a:rPr lang="en-US" altLang="zh-TW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Visit </a:t>
            </a:r>
            <a:r>
              <a:rPr lang="en-US" altLang="zh-TW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the root of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binTree</a:t>
            </a:r>
            <a:endParaRPr lang="en-US" altLang="zh-TW" dirty="0" smtClean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 </a:t>
            </a:r>
            <a:r>
              <a:rPr lang="en-US" altLang="zh-TW" b="1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inorder</a:t>
            </a:r>
            <a:r>
              <a:rPr lang="en-US" altLang="zh-TW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i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Right </a:t>
            </a:r>
            <a:r>
              <a:rPr lang="en-US" altLang="zh-TW" i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subtree of </a:t>
            </a:r>
            <a:r>
              <a:rPr lang="en-US" altLang="zh-TW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binTree’s</a:t>
            </a:r>
            <a:r>
              <a:rPr lang="en-US" altLang="zh-TW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i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root</a:t>
            </a:r>
            <a:r>
              <a:rPr lang="en-US" altLang="zh-TW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</a:p>
          <a:p>
            <a:pPr>
              <a:defRPr/>
            </a:pPr>
            <a:r>
              <a:rPr lang="en-US" altLang="zh-TW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</a:t>
            </a:r>
            <a:r>
              <a:rPr lang="en-US" altLang="zh-TW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}     </a:t>
            </a:r>
            <a:endParaRPr lang="en-US" altLang="zh-TW" u="none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</p:txBody>
      </p:sp>
      <p:sp>
        <p:nvSpPr>
          <p:cNvPr id="30726" name="Oval 5"/>
          <p:cNvSpPr>
            <a:spLocks noChangeArrowheads="1"/>
          </p:cNvSpPr>
          <p:nvPr/>
        </p:nvSpPr>
        <p:spPr bwMode="auto">
          <a:xfrm>
            <a:off x="2158702" y="4193530"/>
            <a:ext cx="381000" cy="3810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60</a:t>
            </a:r>
          </a:p>
        </p:txBody>
      </p:sp>
      <p:sp>
        <p:nvSpPr>
          <p:cNvPr id="30727" name="Oval 6"/>
          <p:cNvSpPr>
            <a:spLocks noChangeArrowheads="1"/>
          </p:cNvSpPr>
          <p:nvPr/>
        </p:nvSpPr>
        <p:spPr bwMode="auto">
          <a:xfrm>
            <a:off x="1777702" y="4803130"/>
            <a:ext cx="381000" cy="3810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20</a:t>
            </a:r>
          </a:p>
        </p:txBody>
      </p:sp>
      <p:sp>
        <p:nvSpPr>
          <p:cNvPr id="30728" name="Oval 7"/>
          <p:cNvSpPr>
            <a:spLocks noChangeArrowheads="1"/>
          </p:cNvSpPr>
          <p:nvPr/>
        </p:nvSpPr>
        <p:spPr bwMode="auto">
          <a:xfrm>
            <a:off x="2539702" y="4803130"/>
            <a:ext cx="381000" cy="3810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70</a:t>
            </a:r>
          </a:p>
        </p:txBody>
      </p:sp>
      <p:sp>
        <p:nvSpPr>
          <p:cNvPr id="30729" name="Oval 8"/>
          <p:cNvSpPr>
            <a:spLocks noChangeArrowheads="1"/>
          </p:cNvSpPr>
          <p:nvPr/>
        </p:nvSpPr>
        <p:spPr bwMode="auto">
          <a:xfrm>
            <a:off x="2234902" y="5412730"/>
            <a:ext cx="381000" cy="3810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 dirty="0">
                <a:latin typeface="Verdana" pitchFamily="34" charset="0"/>
              </a:rPr>
              <a:t>40</a:t>
            </a:r>
          </a:p>
        </p:txBody>
      </p:sp>
      <p:sp>
        <p:nvSpPr>
          <p:cNvPr id="30730" name="Oval 9"/>
          <p:cNvSpPr>
            <a:spLocks noChangeArrowheads="1"/>
          </p:cNvSpPr>
          <p:nvPr/>
        </p:nvSpPr>
        <p:spPr bwMode="auto">
          <a:xfrm>
            <a:off x="1853902" y="6022330"/>
            <a:ext cx="381000" cy="3810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30</a:t>
            </a:r>
          </a:p>
        </p:txBody>
      </p:sp>
      <p:sp>
        <p:nvSpPr>
          <p:cNvPr id="30731" name="Oval 10"/>
          <p:cNvSpPr>
            <a:spLocks noChangeArrowheads="1"/>
          </p:cNvSpPr>
          <p:nvPr/>
        </p:nvSpPr>
        <p:spPr bwMode="auto">
          <a:xfrm>
            <a:off x="2615902" y="6022330"/>
            <a:ext cx="381000" cy="3810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 dirty="0">
                <a:latin typeface="Verdana" pitchFamily="34" charset="0"/>
              </a:rPr>
              <a:t>50</a:t>
            </a:r>
          </a:p>
        </p:txBody>
      </p:sp>
      <p:sp>
        <p:nvSpPr>
          <p:cNvPr id="30732" name="Oval 11"/>
          <p:cNvSpPr>
            <a:spLocks noChangeArrowheads="1"/>
          </p:cNvSpPr>
          <p:nvPr/>
        </p:nvSpPr>
        <p:spPr bwMode="auto">
          <a:xfrm>
            <a:off x="1396702" y="5412730"/>
            <a:ext cx="381000" cy="3810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10</a:t>
            </a:r>
          </a:p>
        </p:txBody>
      </p:sp>
      <p:cxnSp>
        <p:nvCxnSpPr>
          <p:cNvPr id="30733" name="AutoShape 12"/>
          <p:cNvCxnSpPr>
            <a:cxnSpLocks noChangeShapeType="1"/>
            <a:stCxn id="30726" idx="3"/>
            <a:endCxn id="30727" idx="0"/>
          </p:cNvCxnSpPr>
          <p:nvPr/>
        </p:nvCxnSpPr>
        <p:spPr bwMode="auto">
          <a:xfrm flipH="1">
            <a:off x="1968202" y="4518968"/>
            <a:ext cx="246063" cy="2841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734" name="AutoShape 13"/>
          <p:cNvCxnSpPr>
            <a:cxnSpLocks noChangeShapeType="1"/>
            <a:stCxn id="30726" idx="5"/>
            <a:endCxn id="30728" idx="0"/>
          </p:cNvCxnSpPr>
          <p:nvPr/>
        </p:nvCxnSpPr>
        <p:spPr bwMode="auto">
          <a:xfrm>
            <a:off x="2484140" y="4518968"/>
            <a:ext cx="246062" cy="2841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735" name="AutoShape 14"/>
          <p:cNvCxnSpPr>
            <a:cxnSpLocks noChangeShapeType="1"/>
            <a:stCxn id="30727" idx="3"/>
            <a:endCxn id="30732" idx="0"/>
          </p:cNvCxnSpPr>
          <p:nvPr/>
        </p:nvCxnSpPr>
        <p:spPr bwMode="auto">
          <a:xfrm flipH="1">
            <a:off x="1587202" y="5128568"/>
            <a:ext cx="246063" cy="2841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736" name="AutoShape 15"/>
          <p:cNvCxnSpPr>
            <a:cxnSpLocks noChangeShapeType="1"/>
            <a:stCxn id="30727" idx="5"/>
            <a:endCxn id="30729" idx="0"/>
          </p:cNvCxnSpPr>
          <p:nvPr/>
        </p:nvCxnSpPr>
        <p:spPr bwMode="auto">
          <a:xfrm>
            <a:off x="2103140" y="5128568"/>
            <a:ext cx="322262" cy="2841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737" name="AutoShape 16"/>
          <p:cNvCxnSpPr>
            <a:cxnSpLocks noChangeShapeType="1"/>
            <a:stCxn id="30729" idx="3"/>
            <a:endCxn id="30730" idx="0"/>
          </p:cNvCxnSpPr>
          <p:nvPr/>
        </p:nvCxnSpPr>
        <p:spPr bwMode="auto">
          <a:xfrm flipH="1">
            <a:off x="2044402" y="5738168"/>
            <a:ext cx="246063" cy="2841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738" name="AutoShape 17"/>
          <p:cNvCxnSpPr>
            <a:cxnSpLocks noChangeShapeType="1"/>
            <a:stCxn id="30729" idx="5"/>
            <a:endCxn id="30731" idx="0"/>
          </p:cNvCxnSpPr>
          <p:nvPr/>
        </p:nvCxnSpPr>
        <p:spPr bwMode="auto">
          <a:xfrm>
            <a:off x="2560340" y="5738168"/>
            <a:ext cx="246062" cy="2841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0739" name="Text Box 18"/>
          <p:cNvSpPr txBox="1">
            <a:spLocks noChangeArrowheads="1"/>
          </p:cNvSpPr>
          <p:nvPr/>
        </p:nvSpPr>
        <p:spPr bwMode="auto">
          <a:xfrm>
            <a:off x="3784302" y="4741218"/>
            <a:ext cx="114967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u="none" dirty="0" err="1" smtClean="0">
                <a:latin typeface="Verdana" pitchFamily="34" charset="0"/>
              </a:rPr>
              <a:t>Inorder</a:t>
            </a:r>
            <a:r>
              <a:rPr lang="en-US" altLang="zh-TW" u="none" dirty="0">
                <a:latin typeface="Verdana" pitchFamily="34" charset="0"/>
              </a:rPr>
              <a:t>:</a:t>
            </a:r>
          </a:p>
        </p:txBody>
      </p:sp>
      <p:sp>
        <p:nvSpPr>
          <p:cNvPr id="193555" name="Rectangle 19"/>
          <p:cNvSpPr>
            <a:spLocks noChangeArrowheads="1"/>
          </p:cNvSpPr>
          <p:nvPr/>
        </p:nvSpPr>
        <p:spPr bwMode="auto">
          <a:xfrm>
            <a:off x="2082502" y="4149080"/>
            <a:ext cx="533400" cy="457200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93556" name="Text Box 20"/>
          <p:cNvSpPr txBox="1">
            <a:spLocks noChangeArrowheads="1"/>
          </p:cNvSpPr>
          <p:nvPr/>
        </p:nvSpPr>
        <p:spPr bwMode="auto">
          <a:xfrm>
            <a:off x="4962227" y="4726930"/>
            <a:ext cx="47961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u="none" dirty="0">
                <a:latin typeface="Verdana" pitchFamily="34" charset="0"/>
              </a:rPr>
              <a:t>1</a:t>
            </a:r>
            <a:r>
              <a:rPr lang="en-US" altLang="zh-TW" u="none" dirty="0" smtClean="0">
                <a:latin typeface="Verdana" pitchFamily="34" charset="0"/>
              </a:rPr>
              <a:t>0</a:t>
            </a:r>
            <a:endParaRPr lang="en-US" altLang="zh-TW" u="none" dirty="0">
              <a:latin typeface="Verdana" pitchFamily="34" charset="0"/>
            </a:endParaRPr>
          </a:p>
        </p:txBody>
      </p:sp>
      <p:sp>
        <p:nvSpPr>
          <p:cNvPr id="193557" name="Text Box 21"/>
          <p:cNvSpPr txBox="1">
            <a:spLocks noChangeArrowheads="1"/>
          </p:cNvSpPr>
          <p:nvPr/>
        </p:nvSpPr>
        <p:spPr bwMode="auto">
          <a:xfrm>
            <a:off x="5340052" y="4726930"/>
            <a:ext cx="476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u="none" dirty="0">
                <a:latin typeface="Verdana" pitchFamily="34" charset="0"/>
              </a:rPr>
              <a:t>20</a:t>
            </a:r>
          </a:p>
        </p:txBody>
      </p:sp>
      <p:sp>
        <p:nvSpPr>
          <p:cNvPr id="193558" name="Text Box 22"/>
          <p:cNvSpPr txBox="1">
            <a:spLocks noChangeArrowheads="1"/>
          </p:cNvSpPr>
          <p:nvPr/>
        </p:nvSpPr>
        <p:spPr bwMode="auto">
          <a:xfrm>
            <a:off x="5740102" y="4726930"/>
            <a:ext cx="47961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u="none" dirty="0">
                <a:latin typeface="Verdana" pitchFamily="34" charset="0"/>
              </a:rPr>
              <a:t>3</a:t>
            </a:r>
            <a:r>
              <a:rPr lang="en-US" altLang="zh-TW" u="none" dirty="0" smtClean="0">
                <a:latin typeface="Verdana" pitchFamily="34" charset="0"/>
              </a:rPr>
              <a:t>0</a:t>
            </a:r>
            <a:endParaRPr lang="en-US" altLang="zh-TW" u="none" dirty="0">
              <a:latin typeface="Verdana" pitchFamily="34" charset="0"/>
            </a:endParaRPr>
          </a:p>
        </p:txBody>
      </p:sp>
      <p:sp>
        <p:nvSpPr>
          <p:cNvPr id="193559" name="Text Box 23"/>
          <p:cNvSpPr txBox="1">
            <a:spLocks noChangeArrowheads="1"/>
          </p:cNvSpPr>
          <p:nvPr/>
        </p:nvSpPr>
        <p:spPr bwMode="auto">
          <a:xfrm>
            <a:off x="6102052" y="4726930"/>
            <a:ext cx="476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u="none">
                <a:latin typeface="Verdana" pitchFamily="34" charset="0"/>
              </a:rPr>
              <a:t>40</a:t>
            </a:r>
          </a:p>
        </p:txBody>
      </p:sp>
      <p:sp>
        <p:nvSpPr>
          <p:cNvPr id="193560" name="Text Box 24"/>
          <p:cNvSpPr txBox="1">
            <a:spLocks noChangeArrowheads="1"/>
          </p:cNvSpPr>
          <p:nvPr/>
        </p:nvSpPr>
        <p:spPr bwMode="auto">
          <a:xfrm>
            <a:off x="6483052" y="4726930"/>
            <a:ext cx="47961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u="none" dirty="0">
                <a:latin typeface="Verdana" pitchFamily="34" charset="0"/>
              </a:rPr>
              <a:t>5</a:t>
            </a:r>
            <a:r>
              <a:rPr lang="en-US" altLang="zh-TW" u="none" dirty="0" smtClean="0">
                <a:latin typeface="Verdana" pitchFamily="34" charset="0"/>
              </a:rPr>
              <a:t>0</a:t>
            </a:r>
            <a:endParaRPr lang="en-US" altLang="zh-TW" u="none" dirty="0">
              <a:latin typeface="Verdana" pitchFamily="34" charset="0"/>
            </a:endParaRPr>
          </a:p>
        </p:txBody>
      </p:sp>
      <p:sp>
        <p:nvSpPr>
          <p:cNvPr id="193561" name="Text Box 25"/>
          <p:cNvSpPr txBox="1">
            <a:spLocks noChangeArrowheads="1"/>
          </p:cNvSpPr>
          <p:nvPr/>
        </p:nvSpPr>
        <p:spPr bwMode="auto">
          <a:xfrm>
            <a:off x="6883102" y="4726930"/>
            <a:ext cx="47961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u="none" dirty="0">
                <a:latin typeface="Verdana" pitchFamily="34" charset="0"/>
              </a:rPr>
              <a:t>6</a:t>
            </a:r>
            <a:r>
              <a:rPr lang="en-US" altLang="zh-TW" u="none" dirty="0" smtClean="0">
                <a:latin typeface="Verdana" pitchFamily="34" charset="0"/>
              </a:rPr>
              <a:t>0</a:t>
            </a:r>
            <a:endParaRPr lang="en-US" altLang="zh-TW" u="none" dirty="0">
              <a:latin typeface="Verdana" pitchFamily="34" charset="0"/>
            </a:endParaRPr>
          </a:p>
        </p:txBody>
      </p:sp>
      <p:sp>
        <p:nvSpPr>
          <p:cNvPr id="193562" name="Text Box 26"/>
          <p:cNvSpPr txBox="1">
            <a:spLocks noChangeArrowheads="1"/>
          </p:cNvSpPr>
          <p:nvPr/>
        </p:nvSpPr>
        <p:spPr bwMode="auto">
          <a:xfrm>
            <a:off x="7264102" y="4726930"/>
            <a:ext cx="476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u="none">
                <a:latin typeface="Verdana" pitchFamily="34" charset="0"/>
              </a:rPr>
              <a:t>70</a:t>
            </a:r>
          </a:p>
        </p:txBody>
      </p:sp>
      <p:sp>
        <p:nvSpPr>
          <p:cNvPr id="193563" name="Rectangle 27"/>
          <p:cNvSpPr>
            <a:spLocks noChangeArrowheads="1"/>
          </p:cNvSpPr>
          <p:nvPr/>
        </p:nvSpPr>
        <p:spPr bwMode="auto">
          <a:xfrm>
            <a:off x="1714202" y="4758680"/>
            <a:ext cx="533400" cy="457200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93564" name="Rectangle 28"/>
          <p:cNvSpPr>
            <a:spLocks noChangeArrowheads="1"/>
          </p:cNvSpPr>
          <p:nvPr/>
        </p:nvSpPr>
        <p:spPr bwMode="auto">
          <a:xfrm>
            <a:off x="1320502" y="5368280"/>
            <a:ext cx="533400" cy="457200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93565" name="Rectangle 29"/>
          <p:cNvSpPr>
            <a:spLocks noChangeArrowheads="1"/>
          </p:cNvSpPr>
          <p:nvPr/>
        </p:nvSpPr>
        <p:spPr bwMode="auto">
          <a:xfrm>
            <a:off x="2158702" y="5380980"/>
            <a:ext cx="533400" cy="457200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93566" name="Rectangle 30"/>
          <p:cNvSpPr>
            <a:spLocks noChangeArrowheads="1"/>
          </p:cNvSpPr>
          <p:nvPr/>
        </p:nvSpPr>
        <p:spPr bwMode="auto">
          <a:xfrm>
            <a:off x="1777702" y="5977880"/>
            <a:ext cx="533400" cy="457200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93567" name="Rectangle 31"/>
          <p:cNvSpPr>
            <a:spLocks noChangeArrowheads="1"/>
          </p:cNvSpPr>
          <p:nvPr/>
        </p:nvSpPr>
        <p:spPr bwMode="auto">
          <a:xfrm>
            <a:off x="2539702" y="5977880"/>
            <a:ext cx="533400" cy="457200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93568" name="Rectangle 32"/>
          <p:cNvSpPr>
            <a:spLocks noChangeArrowheads="1"/>
          </p:cNvSpPr>
          <p:nvPr/>
        </p:nvSpPr>
        <p:spPr bwMode="auto">
          <a:xfrm>
            <a:off x="2476202" y="4758680"/>
            <a:ext cx="533400" cy="457200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Trees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949871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3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3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3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3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3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93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93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3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3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93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93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93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3555" grpId="0" animBg="1"/>
      <p:bldP spid="193556" grpId="0"/>
      <p:bldP spid="193557" grpId="0"/>
      <p:bldP spid="193558" grpId="0"/>
      <p:bldP spid="193559" grpId="0"/>
      <p:bldP spid="193560" grpId="0"/>
      <p:bldP spid="193561" grpId="0"/>
      <p:bldP spid="193562" grpId="0"/>
      <p:bldP spid="193563" grpId="0" animBg="1"/>
      <p:bldP spid="193564" grpId="0" animBg="1"/>
      <p:bldP spid="193565" grpId="0" animBg="1"/>
      <p:bldP spid="193566" grpId="0" animBg="1"/>
      <p:bldP spid="193567" grpId="0" animBg="1"/>
      <p:bldP spid="19356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11106C-62BE-4379-9B7B-55FAE63E5536}" type="slidenum">
              <a:rPr lang="zh-TW" altLang="en-US"/>
              <a:pPr>
                <a:defRPr/>
              </a:pPr>
              <a:t>26</a:t>
            </a:fld>
            <a:endParaRPr lang="en-US" altLang="zh-TW"/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Traversals of a Binary Tree (5/7)</a:t>
            </a:r>
          </a:p>
        </p:txBody>
      </p:sp>
      <p:sp>
        <p:nvSpPr>
          <p:cNvPr id="31748" name="Rectangle 9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400" dirty="0" smtClean="0"/>
              <a:t>The </a:t>
            </a:r>
            <a:r>
              <a:rPr lang="en-US" altLang="zh-TW" sz="2400" dirty="0" err="1" smtClean="0"/>
              <a:t>postorder</a:t>
            </a:r>
            <a:r>
              <a:rPr lang="en-US" altLang="zh-TW" sz="2400" dirty="0" smtClean="0"/>
              <a:t> traversal algorithm:</a:t>
            </a:r>
          </a:p>
          <a:p>
            <a:pPr eaLnBrk="1" hangingPunct="1"/>
            <a:endParaRPr lang="zh-TW" altLang="en-US" dirty="0" smtClean="0"/>
          </a:p>
        </p:txBody>
      </p:sp>
      <p:sp>
        <p:nvSpPr>
          <p:cNvPr id="16394" name="Text Box 10"/>
          <p:cNvSpPr txBox="1">
            <a:spLocks noChangeArrowheads="1"/>
          </p:cNvSpPr>
          <p:nvPr/>
        </p:nvSpPr>
        <p:spPr bwMode="auto">
          <a:xfrm>
            <a:off x="1143000" y="2039615"/>
            <a:ext cx="6739345" cy="1754326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TW" b="1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postorder</a:t>
            </a:r>
            <a:r>
              <a:rPr lang="en-US" altLang="zh-TW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(in </a:t>
            </a:r>
            <a:r>
              <a:rPr lang="en-US" altLang="zh-TW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binTree:Binarytree</a:t>
            </a:r>
            <a:r>
              <a:rPr lang="en-US" altLang="zh-TW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): void</a:t>
            </a:r>
            <a:endParaRPr lang="en-US" altLang="zh-TW" u="none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</a:t>
            </a:r>
            <a:r>
              <a:rPr lang="en-US" altLang="zh-TW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(</a:t>
            </a:r>
            <a:r>
              <a:rPr lang="en-US" altLang="zh-TW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binTree</a:t>
            </a:r>
            <a:r>
              <a:rPr lang="en-US" altLang="zh-TW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i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is not empty</a:t>
            </a:r>
            <a:r>
              <a:rPr lang="en-US" altLang="zh-TW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 {</a:t>
            </a:r>
            <a:endParaRPr lang="en-US" altLang="zh-TW" u="none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</a:t>
            </a:r>
            <a:r>
              <a:rPr lang="en-US" altLang="zh-TW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b="1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postorder</a:t>
            </a:r>
            <a:r>
              <a:rPr lang="en-US" altLang="zh-TW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i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Left </a:t>
            </a:r>
            <a:r>
              <a:rPr lang="en-US" altLang="zh-TW" i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subtree of </a:t>
            </a:r>
            <a:r>
              <a:rPr lang="en-US" altLang="zh-TW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binTree’s</a:t>
            </a:r>
            <a:r>
              <a:rPr lang="en-US" altLang="zh-TW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i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root</a:t>
            </a:r>
            <a:r>
              <a:rPr lang="en-US" altLang="zh-TW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</a:p>
          <a:p>
            <a:pPr>
              <a:defRPr/>
            </a:pPr>
            <a:r>
              <a:rPr lang="en-US" altLang="zh-TW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  </a:t>
            </a:r>
            <a:r>
              <a:rPr lang="en-US" altLang="zh-TW" b="1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postorder</a:t>
            </a:r>
            <a:r>
              <a:rPr lang="en-US" altLang="zh-TW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i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Right </a:t>
            </a:r>
            <a:r>
              <a:rPr lang="en-US" altLang="zh-TW" i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subtree of </a:t>
            </a:r>
            <a:r>
              <a:rPr lang="en-US" altLang="zh-TW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binTree’s</a:t>
            </a:r>
            <a:r>
              <a:rPr lang="en-US" altLang="zh-TW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i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root</a:t>
            </a:r>
            <a:r>
              <a:rPr lang="en-US" altLang="zh-TW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</a:p>
          <a:p>
            <a:pPr>
              <a:defRPr/>
            </a:pPr>
            <a:r>
              <a:rPr lang="en-US" altLang="zh-TW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 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Visit</a:t>
            </a:r>
            <a:r>
              <a:rPr lang="en-US" altLang="zh-TW" i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i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the root of </a:t>
            </a:r>
            <a:r>
              <a:rPr lang="en-US" altLang="zh-TW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binTree</a:t>
            </a:r>
            <a:endParaRPr lang="en-US" altLang="zh-TW" u="none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</a:t>
            </a:r>
            <a:r>
              <a:rPr lang="en-US" altLang="zh-TW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}  </a:t>
            </a:r>
            <a:endParaRPr lang="en-US" altLang="zh-TW" u="none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</p:txBody>
      </p:sp>
      <p:sp>
        <p:nvSpPr>
          <p:cNvPr id="31750" name="Oval 11"/>
          <p:cNvSpPr>
            <a:spLocks noChangeArrowheads="1"/>
          </p:cNvSpPr>
          <p:nvPr/>
        </p:nvSpPr>
        <p:spPr bwMode="auto">
          <a:xfrm>
            <a:off x="2173560" y="4265538"/>
            <a:ext cx="381000" cy="3810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60</a:t>
            </a:r>
          </a:p>
        </p:txBody>
      </p:sp>
      <p:sp>
        <p:nvSpPr>
          <p:cNvPr id="31751" name="Oval 12"/>
          <p:cNvSpPr>
            <a:spLocks noChangeArrowheads="1"/>
          </p:cNvSpPr>
          <p:nvPr/>
        </p:nvSpPr>
        <p:spPr bwMode="auto">
          <a:xfrm>
            <a:off x="1792560" y="4875138"/>
            <a:ext cx="381000" cy="3810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20</a:t>
            </a:r>
          </a:p>
        </p:txBody>
      </p:sp>
      <p:sp>
        <p:nvSpPr>
          <p:cNvPr id="31752" name="Oval 13"/>
          <p:cNvSpPr>
            <a:spLocks noChangeArrowheads="1"/>
          </p:cNvSpPr>
          <p:nvPr/>
        </p:nvSpPr>
        <p:spPr bwMode="auto">
          <a:xfrm>
            <a:off x="2554560" y="4875138"/>
            <a:ext cx="381000" cy="3810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70</a:t>
            </a:r>
          </a:p>
        </p:txBody>
      </p:sp>
      <p:sp>
        <p:nvSpPr>
          <p:cNvPr id="31753" name="Oval 14"/>
          <p:cNvSpPr>
            <a:spLocks noChangeArrowheads="1"/>
          </p:cNvSpPr>
          <p:nvPr/>
        </p:nvSpPr>
        <p:spPr bwMode="auto">
          <a:xfrm>
            <a:off x="2249760" y="5484738"/>
            <a:ext cx="381000" cy="3810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40</a:t>
            </a:r>
          </a:p>
        </p:txBody>
      </p:sp>
      <p:sp>
        <p:nvSpPr>
          <p:cNvPr id="31754" name="Oval 15"/>
          <p:cNvSpPr>
            <a:spLocks noChangeArrowheads="1"/>
          </p:cNvSpPr>
          <p:nvPr/>
        </p:nvSpPr>
        <p:spPr bwMode="auto">
          <a:xfrm>
            <a:off x="1868760" y="6094338"/>
            <a:ext cx="381000" cy="3810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30</a:t>
            </a:r>
          </a:p>
        </p:txBody>
      </p:sp>
      <p:sp>
        <p:nvSpPr>
          <p:cNvPr id="31755" name="Oval 16"/>
          <p:cNvSpPr>
            <a:spLocks noChangeArrowheads="1"/>
          </p:cNvSpPr>
          <p:nvPr/>
        </p:nvSpPr>
        <p:spPr bwMode="auto">
          <a:xfrm>
            <a:off x="2630760" y="6094338"/>
            <a:ext cx="381000" cy="3810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50</a:t>
            </a:r>
          </a:p>
        </p:txBody>
      </p:sp>
      <p:sp>
        <p:nvSpPr>
          <p:cNvPr id="31756" name="Oval 17"/>
          <p:cNvSpPr>
            <a:spLocks noChangeArrowheads="1"/>
          </p:cNvSpPr>
          <p:nvPr/>
        </p:nvSpPr>
        <p:spPr bwMode="auto">
          <a:xfrm>
            <a:off x="1411560" y="5484738"/>
            <a:ext cx="381000" cy="3810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 dirty="0">
                <a:latin typeface="Verdana" pitchFamily="34" charset="0"/>
              </a:rPr>
              <a:t>10</a:t>
            </a:r>
          </a:p>
        </p:txBody>
      </p:sp>
      <p:cxnSp>
        <p:nvCxnSpPr>
          <p:cNvPr id="31757" name="AutoShape 18"/>
          <p:cNvCxnSpPr>
            <a:cxnSpLocks noChangeShapeType="1"/>
            <a:stCxn id="31750" idx="3"/>
            <a:endCxn id="31751" idx="0"/>
          </p:cNvCxnSpPr>
          <p:nvPr/>
        </p:nvCxnSpPr>
        <p:spPr bwMode="auto">
          <a:xfrm flipH="1">
            <a:off x="1983060" y="4590976"/>
            <a:ext cx="246063" cy="2841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58" name="AutoShape 19"/>
          <p:cNvCxnSpPr>
            <a:cxnSpLocks noChangeShapeType="1"/>
            <a:stCxn id="31750" idx="5"/>
            <a:endCxn id="31752" idx="0"/>
          </p:cNvCxnSpPr>
          <p:nvPr/>
        </p:nvCxnSpPr>
        <p:spPr bwMode="auto">
          <a:xfrm>
            <a:off x="2498998" y="4590976"/>
            <a:ext cx="246062" cy="2841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59" name="AutoShape 20"/>
          <p:cNvCxnSpPr>
            <a:cxnSpLocks noChangeShapeType="1"/>
            <a:stCxn id="31751" idx="3"/>
            <a:endCxn id="31756" idx="0"/>
          </p:cNvCxnSpPr>
          <p:nvPr/>
        </p:nvCxnSpPr>
        <p:spPr bwMode="auto">
          <a:xfrm flipH="1">
            <a:off x="1602060" y="5200576"/>
            <a:ext cx="246063" cy="2841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60" name="AutoShape 21"/>
          <p:cNvCxnSpPr>
            <a:cxnSpLocks noChangeShapeType="1"/>
            <a:stCxn id="31751" idx="5"/>
            <a:endCxn id="31753" idx="0"/>
          </p:cNvCxnSpPr>
          <p:nvPr/>
        </p:nvCxnSpPr>
        <p:spPr bwMode="auto">
          <a:xfrm>
            <a:off x="2117998" y="5200576"/>
            <a:ext cx="322262" cy="2841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61" name="AutoShape 22"/>
          <p:cNvCxnSpPr>
            <a:cxnSpLocks noChangeShapeType="1"/>
            <a:stCxn id="31753" idx="3"/>
            <a:endCxn id="31754" idx="0"/>
          </p:cNvCxnSpPr>
          <p:nvPr/>
        </p:nvCxnSpPr>
        <p:spPr bwMode="auto">
          <a:xfrm flipH="1">
            <a:off x="2059260" y="5810176"/>
            <a:ext cx="246063" cy="2841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62" name="AutoShape 23"/>
          <p:cNvCxnSpPr>
            <a:cxnSpLocks noChangeShapeType="1"/>
            <a:stCxn id="31753" idx="5"/>
            <a:endCxn id="31755" idx="0"/>
          </p:cNvCxnSpPr>
          <p:nvPr/>
        </p:nvCxnSpPr>
        <p:spPr bwMode="auto">
          <a:xfrm>
            <a:off x="2575198" y="5810176"/>
            <a:ext cx="246062" cy="2841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763" name="Text Box 24"/>
          <p:cNvSpPr txBox="1">
            <a:spLocks noChangeArrowheads="1"/>
          </p:cNvSpPr>
          <p:nvPr/>
        </p:nvSpPr>
        <p:spPr bwMode="auto">
          <a:xfrm>
            <a:off x="3697560" y="4813226"/>
            <a:ext cx="13843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u="none">
                <a:latin typeface="Verdana" pitchFamily="34" charset="0"/>
              </a:rPr>
              <a:t>Postorder:</a:t>
            </a:r>
          </a:p>
        </p:txBody>
      </p:sp>
      <p:sp>
        <p:nvSpPr>
          <p:cNvPr id="16409" name="Rectangle 25"/>
          <p:cNvSpPr>
            <a:spLocks noChangeArrowheads="1"/>
          </p:cNvSpPr>
          <p:nvPr/>
        </p:nvSpPr>
        <p:spPr bwMode="auto">
          <a:xfrm>
            <a:off x="2097360" y="4221088"/>
            <a:ext cx="533400" cy="457200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6410" name="Text Box 26"/>
          <p:cNvSpPr txBox="1">
            <a:spLocks noChangeArrowheads="1"/>
          </p:cNvSpPr>
          <p:nvPr/>
        </p:nvSpPr>
        <p:spPr bwMode="auto">
          <a:xfrm>
            <a:off x="7336110" y="4813226"/>
            <a:ext cx="4762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u="none">
                <a:latin typeface="Verdana" pitchFamily="34" charset="0"/>
              </a:rPr>
              <a:t>60</a:t>
            </a:r>
          </a:p>
        </p:txBody>
      </p:sp>
      <p:sp>
        <p:nvSpPr>
          <p:cNvPr id="16411" name="Text Box 27"/>
          <p:cNvSpPr txBox="1">
            <a:spLocks noChangeArrowheads="1"/>
          </p:cNvSpPr>
          <p:nvPr/>
        </p:nvSpPr>
        <p:spPr bwMode="auto">
          <a:xfrm>
            <a:off x="6574110" y="4813226"/>
            <a:ext cx="4762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u="none">
                <a:latin typeface="Verdana" pitchFamily="34" charset="0"/>
              </a:rPr>
              <a:t>20</a:t>
            </a:r>
          </a:p>
        </p:txBody>
      </p:sp>
      <p:sp>
        <p:nvSpPr>
          <p:cNvPr id="16412" name="Text Box 28"/>
          <p:cNvSpPr txBox="1">
            <a:spLocks noChangeArrowheads="1"/>
          </p:cNvSpPr>
          <p:nvPr/>
        </p:nvSpPr>
        <p:spPr bwMode="auto">
          <a:xfrm>
            <a:off x="5069160" y="4813226"/>
            <a:ext cx="4762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u="none">
                <a:latin typeface="Verdana" pitchFamily="34" charset="0"/>
              </a:rPr>
              <a:t>10</a:t>
            </a:r>
          </a:p>
        </p:txBody>
      </p:sp>
      <p:sp>
        <p:nvSpPr>
          <p:cNvPr id="16413" name="Text Box 29"/>
          <p:cNvSpPr txBox="1">
            <a:spLocks noChangeArrowheads="1"/>
          </p:cNvSpPr>
          <p:nvPr/>
        </p:nvSpPr>
        <p:spPr bwMode="auto">
          <a:xfrm>
            <a:off x="6193110" y="4813226"/>
            <a:ext cx="4762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u="none">
                <a:latin typeface="Verdana" pitchFamily="34" charset="0"/>
              </a:rPr>
              <a:t>40</a:t>
            </a:r>
          </a:p>
        </p:txBody>
      </p:sp>
      <p:sp>
        <p:nvSpPr>
          <p:cNvPr id="16414" name="Text Box 30"/>
          <p:cNvSpPr txBox="1">
            <a:spLocks noChangeArrowheads="1"/>
          </p:cNvSpPr>
          <p:nvPr/>
        </p:nvSpPr>
        <p:spPr bwMode="auto">
          <a:xfrm>
            <a:off x="5450160" y="4813226"/>
            <a:ext cx="4762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u="none">
                <a:latin typeface="Verdana" pitchFamily="34" charset="0"/>
              </a:rPr>
              <a:t>30</a:t>
            </a:r>
          </a:p>
        </p:txBody>
      </p:sp>
      <p:sp>
        <p:nvSpPr>
          <p:cNvPr id="16415" name="Text Box 31"/>
          <p:cNvSpPr txBox="1">
            <a:spLocks noChangeArrowheads="1"/>
          </p:cNvSpPr>
          <p:nvPr/>
        </p:nvSpPr>
        <p:spPr bwMode="auto">
          <a:xfrm>
            <a:off x="5812110" y="4813226"/>
            <a:ext cx="4762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u="none">
                <a:latin typeface="Verdana" pitchFamily="34" charset="0"/>
              </a:rPr>
              <a:t>50</a:t>
            </a:r>
          </a:p>
        </p:txBody>
      </p:sp>
      <p:sp>
        <p:nvSpPr>
          <p:cNvPr id="16416" name="Text Box 32"/>
          <p:cNvSpPr txBox="1">
            <a:spLocks noChangeArrowheads="1"/>
          </p:cNvSpPr>
          <p:nvPr/>
        </p:nvSpPr>
        <p:spPr bwMode="auto">
          <a:xfrm>
            <a:off x="6955110" y="4813226"/>
            <a:ext cx="4762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u="none">
                <a:latin typeface="Verdana" pitchFamily="34" charset="0"/>
              </a:rPr>
              <a:t>70</a:t>
            </a:r>
          </a:p>
        </p:txBody>
      </p:sp>
      <p:sp>
        <p:nvSpPr>
          <p:cNvPr id="16417" name="Rectangle 33"/>
          <p:cNvSpPr>
            <a:spLocks noChangeArrowheads="1"/>
          </p:cNvSpPr>
          <p:nvPr/>
        </p:nvSpPr>
        <p:spPr bwMode="auto">
          <a:xfrm>
            <a:off x="1729060" y="4830688"/>
            <a:ext cx="533400" cy="457200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6418" name="Rectangle 34"/>
          <p:cNvSpPr>
            <a:spLocks noChangeArrowheads="1"/>
          </p:cNvSpPr>
          <p:nvPr/>
        </p:nvSpPr>
        <p:spPr bwMode="auto">
          <a:xfrm>
            <a:off x="1335360" y="5440288"/>
            <a:ext cx="533400" cy="457200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6419" name="Rectangle 35"/>
          <p:cNvSpPr>
            <a:spLocks noChangeArrowheads="1"/>
          </p:cNvSpPr>
          <p:nvPr/>
        </p:nvSpPr>
        <p:spPr bwMode="auto">
          <a:xfrm>
            <a:off x="2173560" y="5452988"/>
            <a:ext cx="533400" cy="457200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6420" name="Rectangle 36"/>
          <p:cNvSpPr>
            <a:spLocks noChangeArrowheads="1"/>
          </p:cNvSpPr>
          <p:nvPr/>
        </p:nvSpPr>
        <p:spPr bwMode="auto">
          <a:xfrm>
            <a:off x="1792560" y="6049888"/>
            <a:ext cx="533400" cy="457200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6421" name="Rectangle 37"/>
          <p:cNvSpPr>
            <a:spLocks noChangeArrowheads="1"/>
          </p:cNvSpPr>
          <p:nvPr/>
        </p:nvSpPr>
        <p:spPr bwMode="auto">
          <a:xfrm>
            <a:off x="2554560" y="6049888"/>
            <a:ext cx="533400" cy="457200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6422" name="Rectangle 38"/>
          <p:cNvSpPr>
            <a:spLocks noChangeArrowheads="1"/>
          </p:cNvSpPr>
          <p:nvPr/>
        </p:nvSpPr>
        <p:spPr bwMode="auto">
          <a:xfrm>
            <a:off x="2491060" y="4830688"/>
            <a:ext cx="533400" cy="457200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Trees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65415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6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6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6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09" grpId="0" animBg="1"/>
      <p:bldP spid="16410" grpId="0"/>
      <p:bldP spid="16411" grpId="0"/>
      <p:bldP spid="16412" grpId="0"/>
      <p:bldP spid="16413" grpId="0"/>
      <p:bldP spid="16414" grpId="0"/>
      <p:bldP spid="16415" grpId="0"/>
      <p:bldP spid="16416" grpId="0"/>
      <p:bldP spid="16417" grpId="0" animBg="1"/>
      <p:bldP spid="16418" grpId="0" animBg="1"/>
      <p:bldP spid="16419" grpId="0" animBg="1"/>
      <p:bldP spid="16420" grpId="0" animBg="1"/>
      <p:bldP spid="16421" grpId="0" animBg="1"/>
      <p:bldP spid="1642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74674" y="304800"/>
            <a:ext cx="8188326" cy="1216025"/>
          </a:xfrm>
        </p:spPr>
        <p:txBody>
          <a:bodyPr/>
          <a:lstStyle/>
          <a:p>
            <a:r>
              <a:rPr lang="en-US" altLang="zh-TW" dirty="0"/>
              <a:t>Traversals of a Binary Tree </a:t>
            </a:r>
            <a:r>
              <a:rPr lang="en-US" altLang="zh-TW" dirty="0" smtClean="0"/>
              <a:t>(6/7)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400" dirty="0" smtClean="0"/>
              <a:t>Each of these traversals visits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every node</a:t>
            </a:r>
            <a:r>
              <a:rPr lang="en-US" altLang="zh-TW" sz="2400" dirty="0" smtClean="0"/>
              <a:t> in a binary tree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exactly once</a:t>
            </a:r>
            <a:r>
              <a:rPr lang="en-US" altLang="zh-TW" sz="2400" dirty="0" smtClean="0"/>
              <a:t>.</a:t>
            </a:r>
          </a:p>
          <a:p>
            <a:pPr lvl="1"/>
            <a:r>
              <a:rPr lang="en-US" altLang="zh-TW" sz="2200" i="1" dirty="0" smtClean="0"/>
              <a:t>n</a:t>
            </a:r>
            <a:r>
              <a:rPr lang="en-US" altLang="zh-TW" sz="2200" dirty="0" smtClean="0"/>
              <a:t> visits occur for a tree of </a:t>
            </a:r>
            <a:r>
              <a:rPr lang="en-US" altLang="zh-TW" sz="2200" i="1" dirty="0" smtClean="0"/>
              <a:t>n</a:t>
            </a:r>
            <a:r>
              <a:rPr lang="en-US" altLang="zh-TW" sz="2200" dirty="0" smtClean="0"/>
              <a:t> nodes.</a:t>
            </a:r>
          </a:p>
          <a:p>
            <a:endParaRPr lang="en-US" altLang="zh-TW" sz="2400" dirty="0" smtClean="0"/>
          </a:p>
          <a:p>
            <a:r>
              <a:rPr lang="en-US" altLang="zh-TW" sz="2400" dirty="0" smtClean="0"/>
              <a:t>Each visit performs the same operations on each node, independently of </a:t>
            </a:r>
            <a:r>
              <a:rPr lang="en-US" altLang="zh-TW" sz="2400" i="1" dirty="0" smtClean="0"/>
              <a:t>n</a:t>
            </a:r>
            <a:r>
              <a:rPr lang="en-US" altLang="zh-TW" sz="2400" dirty="0" smtClean="0"/>
              <a:t>.</a:t>
            </a:r>
          </a:p>
          <a:p>
            <a:pPr lvl="1"/>
            <a:r>
              <a:rPr lang="en-US" altLang="zh-TW" sz="2200" dirty="0" smtClean="0"/>
              <a:t>It must be O(1).</a:t>
            </a:r>
          </a:p>
          <a:p>
            <a:pPr lvl="1"/>
            <a:endParaRPr lang="en-US" altLang="zh-TW" sz="2000" dirty="0"/>
          </a:p>
          <a:p>
            <a:r>
              <a:rPr lang="en-US" altLang="zh-TW" sz="2400" dirty="0" smtClean="0"/>
              <a:t>Thus,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each traversal is O(</a:t>
            </a:r>
            <a:r>
              <a:rPr lang="en-US" altLang="zh-TW" sz="2400" b="1" i="1" dirty="0" smtClean="0">
                <a:solidFill>
                  <a:srgbClr val="0070C0"/>
                </a:solidFill>
              </a:rPr>
              <a:t>n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)</a:t>
            </a:r>
            <a:r>
              <a:rPr lang="en-US" altLang="zh-TW" sz="2400" dirty="0" smtClean="0"/>
              <a:t>.</a:t>
            </a:r>
            <a:endParaRPr lang="zh-TW" altLang="en-US" sz="24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27</a:t>
            </a:fld>
            <a:endParaRPr lang="en-US" altLang="zh-TW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Trees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843585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BFF7E8-2B3A-45BF-ACE8-64DD0AA359DD}" type="slidenum">
              <a:rPr lang="zh-TW" altLang="en-US"/>
              <a:pPr>
                <a:defRPr/>
              </a:pPr>
              <a:t>28</a:t>
            </a:fld>
            <a:endParaRPr lang="en-US" altLang="zh-TW"/>
          </a:p>
        </p:txBody>
      </p:sp>
      <p:sp>
        <p:nvSpPr>
          <p:cNvPr id="327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Traversals of a Binary Tree (7/7)</a:t>
            </a:r>
          </a:p>
        </p:txBody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The task of a tree traversal can be more than to display each item when you visit it. </a:t>
            </a:r>
          </a:p>
          <a:p>
            <a:pPr lvl="1" eaLnBrk="1" hangingPunct="1"/>
            <a:r>
              <a:rPr lang="en-US" altLang="zh-TW" sz="2200" dirty="0" smtClean="0">
                <a:solidFill>
                  <a:schemeClr val="tx2"/>
                </a:solidFill>
              </a:rPr>
              <a:t>Copy the item or even alter it.</a:t>
            </a:r>
          </a:p>
          <a:p>
            <a:pPr lvl="1" eaLnBrk="1" hangingPunct="1"/>
            <a:r>
              <a:rPr lang="en-US" altLang="zh-TW" sz="2200" dirty="0" smtClean="0">
                <a:solidFill>
                  <a:schemeClr val="tx2"/>
                </a:solidFill>
              </a:rPr>
              <a:t>Thus, you might devise many different traversal operations:</a:t>
            </a:r>
          </a:p>
          <a:p>
            <a:pPr lvl="2" eaLnBrk="1" hangingPunct="1"/>
            <a:r>
              <a:rPr lang="en-US" altLang="zh-TW" sz="2000" dirty="0" err="1" smtClean="0">
                <a:solidFill>
                  <a:schemeClr val="tx2"/>
                </a:solidFill>
                <a:latin typeface="Courier New" pitchFamily="49" charset="0"/>
              </a:rPr>
              <a:t>preorderTraverseAndDisplay</a:t>
            </a:r>
            <a:r>
              <a:rPr lang="en-US" altLang="zh-TW" sz="2000" dirty="0" smtClean="0">
                <a:solidFill>
                  <a:schemeClr val="tx2"/>
                </a:solidFill>
              </a:rPr>
              <a:t>, </a:t>
            </a:r>
            <a:r>
              <a:rPr lang="en-US" altLang="zh-TW" sz="2000" dirty="0" err="1" smtClean="0">
                <a:solidFill>
                  <a:schemeClr val="tx2"/>
                </a:solidFill>
                <a:latin typeface="Courier New" pitchFamily="49" charset="0"/>
              </a:rPr>
              <a:t>preorderTraverseAndCopy</a:t>
            </a:r>
            <a:r>
              <a:rPr lang="en-US" altLang="zh-TW" sz="2000" dirty="0" smtClean="0">
                <a:solidFill>
                  <a:schemeClr val="tx2"/>
                </a:solidFill>
              </a:rPr>
              <a:t>, </a:t>
            </a:r>
            <a:r>
              <a:rPr lang="en-US" altLang="zh-TW" sz="2000" dirty="0" smtClean="0">
                <a:solidFill>
                  <a:schemeClr val="tx2"/>
                </a:solidFill>
                <a:latin typeface="Times" pitchFamily="18" charset="0"/>
              </a:rPr>
              <a:t>…</a:t>
            </a:r>
            <a:endParaRPr lang="en-US" altLang="zh-TW" sz="2000" dirty="0" smtClean="0">
              <a:solidFill>
                <a:schemeClr val="tx2"/>
              </a:solidFill>
            </a:endParaRPr>
          </a:p>
          <a:p>
            <a:pPr lvl="2" eaLnBrk="1" hangingPunct="1"/>
            <a:endParaRPr lang="en-US" altLang="zh-TW" sz="2000" dirty="0" smtClean="0">
              <a:solidFill>
                <a:schemeClr val="tx2"/>
              </a:solidFill>
            </a:endParaRPr>
          </a:p>
          <a:p>
            <a:pPr eaLnBrk="1" hangingPunct="1"/>
            <a:r>
              <a:rPr lang="en-US" altLang="zh-TW" sz="2400" b="1" dirty="0" smtClean="0">
                <a:solidFill>
                  <a:schemeClr val="tx2"/>
                </a:solidFill>
              </a:rPr>
              <a:t>A better solution</a:t>
            </a:r>
            <a:r>
              <a:rPr lang="en-US" altLang="zh-TW" sz="2400" dirty="0" smtClean="0">
                <a:solidFill>
                  <a:schemeClr val="tx2"/>
                </a:solidFill>
              </a:rPr>
              <a:t>: devise a traversal operation that </a:t>
            </a:r>
            <a:r>
              <a:rPr lang="en-US" altLang="zh-TW" sz="2400" u="sng" dirty="0" smtClean="0">
                <a:solidFill>
                  <a:schemeClr val="tx2"/>
                </a:solidFill>
              </a:rPr>
              <a:t>can call a function to perform a task on each item in the tree</a:t>
            </a:r>
            <a:r>
              <a:rPr lang="en-US" altLang="zh-TW" sz="2400" dirty="0" smtClean="0">
                <a:solidFill>
                  <a:schemeClr val="tx2"/>
                </a:solidFill>
              </a:rPr>
              <a:t>.</a:t>
            </a:r>
          </a:p>
          <a:p>
            <a:pPr lvl="1" eaLnBrk="1" hangingPunct="1"/>
            <a:r>
              <a:rPr lang="en-US" altLang="zh-TW" sz="2200" dirty="0" smtClean="0">
                <a:solidFill>
                  <a:schemeClr val="tx2"/>
                </a:solidFill>
              </a:rPr>
              <a:t>Function of displaying, copying, or altering items. </a:t>
            </a:r>
          </a:p>
          <a:p>
            <a:pPr lvl="1" eaLnBrk="1" hangingPunct="1"/>
            <a:r>
              <a:rPr lang="en-US" altLang="zh-TW" sz="2200" dirty="0" smtClean="0">
                <a:solidFill>
                  <a:schemeClr val="tx2"/>
                </a:solidFill>
              </a:rPr>
              <a:t>The </a:t>
            </a:r>
            <a:r>
              <a:rPr lang="en-US" altLang="zh-TW" sz="2200" dirty="0" smtClean="0">
                <a:solidFill>
                  <a:schemeClr val="tx2"/>
                </a:solidFill>
                <a:cs typeface="Calibri" panose="020F0502020204030204" pitchFamily="34" charset="0"/>
              </a:rPr>
              <a:t>client</a:t>
            </a:r>
            <a:r>
              <a:rPr lang="en-US" altLang="zh-TW" sz="2200" dirty="0" smtClean="0">
                <a:solidFill>
                  <a:schemeClr val="tx2"/>
                </a:solidFill>
              </a:rPr>
              <a:t> defines and passes this function as an argument to the traversal operation.</a:t>
            </a:r>
          </a:p>
          <a:p>
            <a:pPr lvl="1" eaLnBrk="1" hangingPunct="1"/>
            <a:r>
              <a:rPr lang="en-US" altLang="zh-TW" sz="2200" dirty="0" smtClean="0">
                <a:solidFill>
                  <a:schemeClr val="tx2"/>
                </a:solidFill>
              </a:rPr>
              <a:t>For instance: </a:t>
            </a:r>
            <a:r>
              <a:rPr lang="en-US" altLang="zh-TW" sz="2200" dirty="0" err="1" smtClean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bintree.preorderTraverse</a:t>
            </a:r>
            <a:r>
              <a:rPr lang="en-US" altLang="zh-TW" sz="2200" dirty="0" smtClean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(display);</a:t>
            </a:r>
          </a:p>
          <a:p>
            <a:pPr lvl="1" eaLnBrk="1" hangingPunct="1"/>
            <a:r>
              <a:rPr lang="en-US" altLang="zh-TW" sz="2200" dirty="0" smtClean="0">
                <a:solidFill>
                  <a:schemeClr val="tx2"/>
                </a:solidFill>
                <a:cs typeface="Calibri" panose="020F0502020204030204" pitchFamily="34" charset="0"/>
              </a:rPr>
              <a:t>Next chapter will discuss the implementation details.</a:t>
            </a: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Trees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4070611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87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87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87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87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87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87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87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87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87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87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6995C-7408-4F07-B675-4113ECD63E61}" type="slidenum">
              <a:rPr lang="zh-TW" altLang="en-US"/>
              <a:pPr>
                <a:defRPr/>
              </a:pPr>
              <a:t>29</a:t>
            </a:fld>
            <a:endParaRPr lang="en-US" altLang="zh-TW"/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Binary Tree Operations (1/5)</a:t>
            </a: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2835559"/>
              </p:ext>
            </p:extLst>
          </p:nvPr>
        </p:nvGraphicFramePr>
        <p:xfrm>
          <a:off x="848814" y="1719808"/>
          <a:ext cx="7467602" cy="358140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37338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338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19200">
                <a:tc>
                  <a:txBody>
                    <a:bodyPr/>
                    <a:lstStyle/>
                    <a:p>
                      <a:r>
                        <a:rPr lang="en-US" altLang="zh-TW" sz="1400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isEmpty</a:t>
                      </a:r>
                      <a:r>
                        <a:rPr lang="en-US" altLang="zh-TW" sz="1400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()</a:t>
                      </a:r>
                      <a:endParaRPr lang="zh-TW" altLang="en-US" sz="1400" b="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dirty="0" smtClean="0"/>
                        <a:t>Task: </a:t>
                      </a:r>
                      <a:r>
                        <a:rPr lang="en-US" altLang="zh-TW" sz="1400" b="0" dirty="0" smtClean="0"/>
                        <a:t>Tests whether this binary tree is empty.</a:t>
                      </a:r>
                    </a:p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dirty="0" smtClean="0"/>
                        <a:t>Input: </a:t>
                      </a:r>
                      <a:r>
                        <a:rPr lang="en-US" altLang="zh-TW" sz="1400" b="0" dirty="0" smtClean="0"/>
                        <a:t>None.</a:t>
                      </a:r>
                    </a:p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dirty="0" smtClean="0"/>
                        <a:t>Output: </a:t>
                      </a:r>
                      <a:r>
                        <a:rPr lang="en-US" altLang="zh-TW" sz="1400" b="0" dirty="0" smtClean="0"/>
                        <a:t>True if the binary tree is empty; otherwise false.</a:t>
                      </a:r>
                      <a:endParaRPr lang="zh-TW" altLang="en-US" sz="14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0600">
                <a:tc>
                  <a:txBody>
                    <a:bodyPr/>
                    <a:lstStyle/>
                    <a:p>
                      <a:r>
                        <a:rPr lang="en-US" altLang="zh-TW" sz="1400" b="1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getHeight</a:t>
                      </a:r>
                      <a:r>
                        <a:rPr lang="en-US" altLang="zh-TW" sz="1400" b="1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()</a:t>
                      </a:r>
                      <a:endParaRPr lang="zh-TW" altLang="en-US" sz="1400" b="1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dirty="0" smtClean="0"/>
                        <a:t>Task:</a:t>
                      </a:r>
                      <a:r>
                        <a:rPr lang="en-US" altLang="zh-TW" sz="1400" dirty="0" smtClean="0"/>
                        <a:t> </a:t>
                      </a:r>
                      <a:r>
                        <a:rPr lang="en-US" altLang="zh-TW" sz="1400" b="0" dirty="0" smtClean="0"/>
                        <a:t>Gets the height of this binary</a:t>
                      </a:r>
                      <a:r>
                        <a:rPr lang="en-US" altLang="zh-TW" sz="1400" b="0" baseline="0" dirty="0" smtClean="0"/>
                        <a:t> tree</a:t>
                      </a:r>
                      <a:r>
                        <a:rPr lang="en-US" altLang="zh-TW" sz="1400" b="0" dirty="0" smtClean="0"/>
                        <a:t>.</a:t>
                      </a:r>
                    </a:p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dirty="0" smtClean="0"/>
                        <a:t>Input: </a:t>
                      </a:r>
                      <a:r>
                        <a:rPr lang="en-US" altLang="zh-TW" sz="1400" b="0" dirty="0" smtClean="0"/>
                        <a:t>None.</a:t>
                      </a:r>
                    </a:p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dirty="0" smtClean="0"/>
                        <a:t>Output: </a:t>
                      </a:r>
                      <a:r>
                        <a:rPr lang="en-US" altLang="zh-TW" sz="1400" b="0" dirty="0" smtClean="0"/>
                        <a:t>The height of the binary tree.</a:t>
                      </a:r>
                      <a:endParaRPr lang="zh-TW" altLang="en-US" sz="14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1400" b="1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getNumberOfNodes</a:t>
                      </a:r>
                      <a:r>
                        <a:rPr lang="en-US" altLang="zh-TW" sz="1400" b="1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()</a:t>
                      </a:r>
                      <a:endParaRPr lang="zh-TW" altLang="en-US" sz="1400" b="1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dirty="0" smtClean="0"/>
                        <a:t>Task:</a:t>
                      </a:r>
                      <a:r>
                        <a:rPr lang="en-US" altLang="zh-TW" sz="1400" dirty="0" smtClean="0"/>
                        <a:t> </a:t>
                      </a:r>
                      <a:r>
                        <a:rPr lang="en-US" altLang="zh-TW" sz="1400" b="0" dirty="0" smtClean="0"/>
                        <a:t>Gets the number of nodes in this binary tree.</a:t>
                      </a:r>
                    </a:p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dirty="0" smtClean="0"/>
                        <a:t>Input: </a:t>
                      </a:r>
                      <a:r>
                        <a:rPr lang="en-US" altLang="zh-TW" sz="1400" b="0" dirty="0" smtClean="0"/>
                        <a:t>None.</a:t>
                      </a:r>
                    </a:p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dirty="0" smtClean="0"/>
                        <a:t>Output: </a:t>
                      </a:r>
                      <a:r>
                        <a:rPr lang="en-US" altLang="zh-TW" sz="1400" b="0" dirty="0" smtClean="0"/>
                        <a:t>The number of nodes</a:t>
                      </a:r>
                      <a:r>
                        <a:rPr lang="en-US" altLang="zh-TW" sz="1400" b="0" baseline="0" dirty="0" smtClean="0"/>
                        <a:t> in </a:t>
                      </a:r>
                      <a:r>
                        <a:rPr lang="en-US" altLang="zh-TW" sz="1400" b="0" dirty="0" smtClean="0"/>
                        <a:t>the binary tree.</a:t>
                      </a:r>
                      <a:endParaRPr lang="zh-TW" altLang="en-US" sz="1400" b="0" dirty="0" smtClean="0"/>
                    </a:p>
                    <a:p>
                      <a:endParaRPr lang="zh-TW" altLang="en-US" sz="14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Trees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073278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27FADF-0F92-4C06-8C5C-79C00CD64571}" type="slidenum">
              <a:rPr lang="zh-TW" altLang="en-US"/>
              <a:pPr>
                <a:defRPr/>
              </a:pPr>
              <a:t>30</a:t>
            </a:fld>
            <a:endParaRPr lang="en-US" altLang="zh-TW"/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Binary Tree </a:t>
            </a:r>
            <a:r>
              <a:rPr lang="en-US" altLang="zh-TW" dirty="0" smtClean="0"/>
              <a:t>Operations (</a:t>
            </a:r>
            <a:r>
              <a:rPr lang="en-US" altLang="zh-TW" dirty="0"/>
              <a:t>2/5</a:t>
            </a:r>
            <a:r>
              <a:rPr lang="en-US" altLang="zh-TW" dirty="0" smtClean="0"/>
              <a:t>)</a:t>
            </a:r>
            <a:endParaRPr lang="zh-TW" altLang="en-US" dirty="0" smtClean="0"/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2695288"/>
              </p:ext>
            </p:extLst>
          </p:nvPr>
        </p:nvGraphicFramePr>
        <p:xfrm>
          <a:off x="827584" y="1493948"/>
          <a:ext cx="7467602" cy="438751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37338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338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17590">
                <a:tc>
                  <a:txBody>
                    <a:bodyPr/>
                    <a:lstStyle/>
                    <a:p>
                      <a:r>
                        <a:rPr lang="en-US" altLang="zh-TW" sz="1400" b="1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getRootData</a:t>
                      </a:r>
                      <a:r>
                        <a:rPr lang="en-US" altLang="zh-TW" sz="1400" b="1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()</a:t>
                      </a:r>
                      <a:endParaRPr lang="zh-TW" altLang="en-US" sz="1400" b="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dirty="0" smtClean="0"/>
                        <a:t>Task: </a:t>
                      </a:r>
                      <a:r>
                        <a:rPr lang="en-US" altLang="zh-TW" sz="1400" b="0" dirty="0" smtClean="0"/>
                        <a:t>Gets the data that is in the root of this binary tree.</a:t>
                      </a:r>
                    </a:p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dirty="0" smtClean="0"/>
                        <a:t>Input: </a:t>
                      </a:r>
                      <a:r>
                        <a:rPr lang="en-US" altLang="zh-TW" sz="1400" b="0" dirty="0" smtClean="0"/>
                        <a:t>none.</a:t>
                      </a:r>
                    </a:p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dirty="0" smtClean="0"/>
                        <a:t>Output: </a:t>
                      </a:r>
                      <a:r>
                        <a:rPr lang="en-US" altLang="zh-TW" sz="1400" b="0" dirty="0" smtClean="0"/>
                        <a:t>The root’s data</a:t>
                      </a:r>
                      <a:endParaRPr lang="zh-TW" altLang="en-US" sz="14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95945">
                <a:tc>
                  <a:txBody>
                    <a:bodyPr/>
                    <a:lstStyle/>
                    <a:p>
                      <a:r>
                        <a:rPr lang="en-US" altLang="zh-TW" sz="1400" b="1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setRootData</a:t>
                      </a:r>
                      <a:r>
                        <a:rPr lang="en-US" altLang="zh-TW" sz="1400" b="1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(</a:t>
                      </a:r>
                      <a:r>
                        <a:rPr lang="en-US" altLang="zh-TW" sz="1400" b="1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newData</a:t>
                      </a:r>
                      <a:r>
                        <a:rPr lang="en-US" altLang="zh-TW" sz="1400" b="1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)</a:t>
                      </a:r>
                      <a:endParaRPr lang="zh-TW" altLang="en-US" sz="1400" b="1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dirty="0" smtClean="0"/>
                        <a:t>Task:</a:t>
                      </a:r>
                      <a:r>
                        <a:rPr lang="en-US" altLang="zh-TW" sz="1400" dirty="0" smtClean="0"/>
                        <a:t> </a:t>
                      </a:r>
                      <a:r>
                        <a:rPr lang="en-US" altLang="zh-TW" sz="1400" b="0" dirty="0" smtClean="0"/>
                        <a:t>Replaces the data</a:t>
                      </a:r>
                      <a:r>
                        <a:rPr lang="en-US" altLang="zh-TW" sz="1400" b="0" baseline="0" dirty="0" smtClean="0"/>
                        <a:t> item in the root of this binary tree with </a:t>
                      </a:r>
                      <a:r>
                        <a:rPr lang="en-US" altLang="zh-TW" sz="1400" b="0" baseline="0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newData</a:t>
                      </a:r>
                      <a:r>
                        <a:rPr lang="en-US" altLang="zh-TW" sz="1400" b="0" baseline="0" dirty="0" smtClean="0">
                          <a:latin typeface="+mn-lt"/>
                          <a:cs typeface="+mn-cs"/>
                        </a:rPr>
                        <a:t>, if the tree is note empty.</a:t>
                      </a:r>
                    </a:p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0" u="sng" baseline="0" dirty="0" smtClean="0">
                          <a:solidFill>
                            <a:srgbClr val="C00000"/>
                          </a:solidFill>
                          <a:latin typeface="+mn-lt"/>
                          <a:cs typeface="+mn-cs"/>
                        </a:rPr>
                        <a:t>However, if the tree is empty</a:t>
                      </a:r>
                      <a:r>
                        <a:rPr lang="en-US" altLang="zh-TW" sz="1400" b="0" baseline="0" dirty="0" smtClean="0">
                          <a:latin typeface="+mn-lt"/>
                          <a:cs typeface="+mn-cs"/>
                        </a:rPr>
                        <a:t>, </a:t>
                      </a:r>
                      <a:r>
                        <a:rPr lang="en-US" altLang="zh-TW" sz="1400" b="1" u="sng" baseline="0" dirty="0" smtClean="0">
                          <a:latin typeface="+mn-lt"/>
                          <a:cs typeface="+mn-cs"/>
                        </a:rPr>
                        <a:t>inserts a new root node </a:t>
                      </a:r>
                      <a:r>
                        <a:rPr lang="en-US" altLang="zh-TW" sz="1400" b="0" baseline="0" dirty="0" smtClean="0">
                          <a:latin typeface="+mn-lt"/>
                          <a:cs typeface="+mn-cs"/>
                        </a:rPr>
                        <a:t>whose data item is </a:t>
                      </a:r>
                      <a:r>
                        <a:rPr lang="en-US" altLang="zh-TW" sz="1400" b="0" baseline="0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newData</a:t>
                      </a:r>
                      <a:r>
                        <a:rPr lang="en-US" altLang="zh-TW" sz="1400" b="0" baseline="0" dirty="0" smtClean="0">
                          <a:latin typeface="+mn-lt"/>
                          <a:cs typeface="+mn-cs"/>
                        </a:rPr>
                        <a:t> into the tree</a:t>
                      </a:r>
                      <a:endParaRPr lang="en-US" altLang="zh-TW" sz="1400" b="0" dirty="0" smtClean="0"/>
                    </a:p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dirty="0" smtClean="0"/>
                        <a:t>Input: </a:t>
                      </a:r>
                      <a:r>
                        <a:rPr lang="en-US" altLang="zh-TW" sz="1400" b="0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newData</a:t>
                      </a:r>
                      <a:r>
                        <a:rPr lang="en-US" altLang="zh-TW" sz="1400" b="0" dirty="0" smtClean="0"/>
                        <a:t> is the data item.</a:t>
                      </a:r>
                    </a:p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dirty="0" smtClean="0"/>
                        <a:t>Output: </a:t>
                      </a:r>
                      <a:r>
                        <a:rPr lang="en-US" altLang="zh-TW" sz="1400" b="0" dirty="0" smtClean="0"/>
                        <a:t>None.</a:t>
                      </a:r>
                      <a:endParaRPr lang="zh-TW" altLang="en-US" sz="14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69788">
                <a:tc>
                  <a:txBody>
                    <a:bodyPr/>
                    <a:lstStyle/>
                    <a:p>
                      <a:r>
                        <a:rPr lang="en-US" altLang="zh-TW" sz="1400" b="1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add(</a:t>
                      </a:r>
                      <a:r>
                        <a:rPr lang="en-US" altLang="zh-TW" sz="1400" b="1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newData</a:t>
                      </a:r>
                      <a:r>
                        <a:rPr lang="en-US" altLang="zh-TW" sz="1400" b="1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)</a:t>
                      </a:r>
                      <a:endParaRPr lang="zh-TW" altLang="en-US" sz="1400" b="1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dirty="0" smtClean="0"/>
                        <a:t>Task:</a:t>
                      </a:r>
                      <a:r>
                        <a:rPr lang="en-US" altLang="zh-TW" sz="1400" dirty="0" smtClean="0"/>
                        <a:t> </a:t>
                      </a:r>
                      <a:r>
                        <a:rPr lang="en-US" altLang="zh-TW" sz="1400" b="0" dirty="0" smtClean="0"/>
                        <a:t>Adds a new node containing a given data item into this binary tree.</a:t>
                      </a:r>
                    </a:p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dirty="0" smtClean="0"/>
                        <a:t>Input: </a:t>
                      </a:r>
                      <a:r>
                        <a:rPr lang="en-US" altLang="zh-TW" sz="1400" b="0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newData</a:t>
                      </a:r>
                      <a:r>
                        <a:rPr lang="en-US" altLang="zh-TW" sz="1400" b="0" dirty="0" smtClean="0"/>
                        <a:t> is the data item.</a:t>
                      </a:r>
                    </a:p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dirty="0" smtClean="0"/>
                        <a:t>Output: </a:t>
                      </a:r>
                      <a:r>
                        <a:rPr lang="en-US" altLang="zh-TW" sz="1400" b="0" dirty="0" smtClean="0"/>
                        <a:t>True if the addition is successful, or false if not.</a:t>
                      </a:r>
                      <a:endParaRPr lang="zh-TW" altLang="en-US" sz="1400" b="0" dirty="0" smtClean="0"/>
                    </a:p>
                    <a:p>
                      <a:endParaRPr lang="zh-TW" altLang="en-US" sz="14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" name="文字方塊 1"/>
          <p:cNvSpPr txBox="1"/>
          <p:nvPr/>
        </p:nvSpPr>
        <p:spPr>
          <a:xfrm>
            <a:off x="755576" y="6042774"/>
            <a:ext cx="76866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 smtClean="0">
                <a:latin typeface="+mj-lt"/>
              </a:rPr>
              <a:t>The specification of </a:t>
            </a:r>
            <a:r>
              <a:rPr lang="en-US" altLang="zh-TW" sz="1600" dirty="0" smtClean="0">
                <a:cs typeface="Courier New" panose="02070309020205020404" pitchFamily="49" charset="0"/>
              </a:rPr>
              <a:t>add</a:t>
            </a:r>
            <a:r>
              <a:rPr lang="en-US" altLang="zh-TW" sz="1600" dirty="0" smtClean="0">
                <a:latin typeface="+mj-lt"/>
              </a:rPr>
              <a:t> is intentionally vague, and gives the programmer flexibility.</a:t>
            </a:r>
            <a:endParaRPr lang="zh-TW" altLang="en-US" sz="1600" dirty="0">
              <a:latin typeface="+mj-lt"/>
            </a:endParaRP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Trees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975453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BAE085-E2D3-4BF7-9F6B-A1D60E571D63}" type="slidenum">
              <a:rPr lang="zh-TW" altLang="en-US"/>
              <a:pPr>
                <a:defRPr/>
              </a:pPr>
              <a:t>31</a:t>
            </a:fld>
            <a:endParaRPr lang="en-US" altLang="zh-TW"/>
          </a:p>
        </p:txBody>
      </p:sp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Binary Tree </a:t>
            </a:r>
            <a:r>
              <a:rPr lang="en-US" altLang="zh-TW" dirty="0" smtClean="0"/>
              <a:t>Operations (</a:t>
            </a:r>
            <a:r>
              <a:rPr lang="en-US" altLang="zh-TW" dirty="0"/>
              <a:t>3/5</a:t>
            </a:r>
            <a:r>
              <a:rPr lang="en-US" altLang="zh-TW" dirty="0" smtClean="0"/>
              <a:t>)</a:t>
            </a:r>
            <a:endParaRPr lang="zh-TW" altLang="en-US" dirty="0" smtClean="0"/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1844531"/>
              </p:ext>
            </p:extLst>
          </p:nvPr>
        </p:nvGraphicFramePr>
        <p:xfrm>
          <a:off x="899592" y="1828800"/>
          <a:ext cx="7467602" cy="358140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37338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338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19200">
                <a:tc>
                  <a:txBody>
                    <a:bodyPr/>
                    <a:lstStyle/>
                    <a:p>
                      <a:r>
                        <a:rPr lang="en-US" altLang="zh-TW" sz="1400" b="1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remove(data)</a:t>
                      </a:r>
                      <a:endParaRPr lang="zh-TW" altLang="en-US" sz="1400" b="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dirty="0" smtClean="0"/>
                        <a:t>Task: </a:t>
                      </a:r>
                      <a:r>
                        <a:rPr lang="en-US" altLang="zh-TW" sz="1400" b="0" dirty="0" smtClean="0"/>
                        <a:t>Removes the node containing</a:t>
                      </a:r>
                      <a:r>
                        <a:rPr lang="en-US" altLang="zh-TW" sz="1400" b="0" baseline="0" dirty="0" smtClean="0"/>
                        <a:t> the given data item from this binary tree</a:t>
                      </a:r>
                      <a:r>
                        <a:rPr lang="en-US" altLang="zh-TW" sz="1400" b="0" dirty="0" smtClean="0"/>
                        <a:t>.</a:t>
                      </a:r>
                    </a:p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dirty="0" smtClean="0"/>
                        <a:t>Input: </a:t>
                      </a:r>
                      <a:r>
                        <a:rPr lang="en-US" altLang="zh-TW" sz="1400" b="0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data</a:t>
                      </a:r>
                      <a:r>
                        <a:rPr lang="en-US" altLang="zh-TW" sz="1400" b="0" dirty="0" smtClean="0"/>
                        <a:t> is the data item.</a:t>
                      </a:r>
                    </a:p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dirty="0" smtClean="0"/>
                        <a:t>Output: </a:t>
                      </a:r>
                      <a:r>
                        <a:rPr lang="en-US" altLang="zh-TW" sz="1400" b="0" dirty="0" smtClean="0"/>
                        <a:t>True</a:t>
                      </a:r>
                      <a:r>
                        <a:rPr lang="en-US" altLang="zh-TW" sz="1400" b="0" baseline="0" dirty="0" smtClean="0"/>
                        <a:t> if the removal is successful, or false if not.</a:t>
                      </a:r>
                      <a:endParaRPr lang="zh-TW" altLang="en-US" sz="14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0600">
                <a:tc>
                  <a:txBody>
                    <a:bodyPr/>
                    <a:lstStyle/>
                    <a:p>
                      <a:r>
                        <a:rPr lang="en-US" altLang="zh-TW" sz="1400" b="1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clear()</a:t>
                      </a:r>
                      <a:endParaRPr lang="zh-TW" altLang="en-US" sz="1400" b="1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dirty="0" smtClean="0"/>
                        <a:t>Task:</a:t>
                      </a:r>
                      <a:r>
                        <a:rPr lang="en-US" altLang="zh-TW" sz="1400" dirty="0" smtClean="0"/>
                        <a:t> </a:t>
                      </a:r>
                      <a:r>
                        <a:rPr lang="en-US" altLang="zh-TW" sz="1400" b="0" dirty="0" smtClean="0"/>
                        <a:t>Removes all nodes from this binary tree</a:t>
                      </a:r>
                      <a:r>
                        <a:rPr lang="en-US" altLang="zh-TW" sz="1400" b="0" baseline="0" dirty="0" smtClean="0">
                          <a:latin typeface="+mn-lt"/>
                          <a:cs typeface="+mn-cs"/>
                        </a:rPr>
                        <a:t>.</a:t>
                      </a:r>
                    </a:p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dirty="0" smtClean="0"/>
                        <a:t>Input: </a:t>
                      </a:r>
                      <a:r>
                        <a:rPr lang="en-US" altLang="zh-TW" sz="1400" b="0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None</a:t>
                      </a:r>
                      <a:r>
                        <a:rPr lang="en-US" altLang="zh-TW" sz="1400" b="0" dirty="0" smtClean="0"/>
                        <a:t>.</a:t>
                      </a:r>
                    </a:p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dirty="0" smtClean="0"/>
                        <a:t>Output: </a:t>
                      </a:r>
                      <a:r>
                        <a:rPr lang="en-US" altLang="zh-TW" sz="1400" b="0" dirty="0" smtClean="0"/>
                        <a:t>None. (The tree is empty.)</a:t>
                      </a:r>
                      <a:endParaRPr lang="zh-TW" altLang="en-US" sz="14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1400" b="1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getEntry</a:t>
                      </a:r>
                      <a:r>
                        <a:rPr lang="en-US" altLang="zh-TW" sz="1400" b="1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(</a:t>
                      </a:r>
                      <a:r>
                        <a:rPr lang="en-US" altLang="zh-TW" sz="1400" b="1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anEntry</a:t>
                      </a:r>
                      <a:r>
                        <a:rPr lang="en-US" altLang="zh-TW" sz="1400" b="1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)</a:t>
                      </a:r>
                      <a:endParaRPr lang="zh-TW" altLang="en-US" sz="1400" b="1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dirty="0" smtClean="0"/>
                        <a:t>Task:</a:t>
                      </a:r>
                      <a:r>
                        <a:rPr lang="en-US" altLang="zh-TW" sz="1400" dirty="0" smtClean="0"/>
                        <a:t> </a:t>
                      </a:r>
                      <a:r>
                        <a:rPr lang="en-US" altLang="zh-TW" sz="1400" b="0" dirty="0" smtClean="0"/>
                        <a:t>Gets</a:t>
                      </a:r>
                      <a:r>
                        <a:rPr lang="en-US" altLang="zh-TW" sz="1400" b="0" baseline="0" dirty="0" smtClean="0"/>
                        <a:t> a specific entry in this binary tree</a:t>
                      </a:r>
                      <a:r>
                        <a:rPr lang="en-US" altLang="zh-TW" sz="1400" b="0" dirty="0" smtClean="0"/>
                        <a:t>.</a:t>
                      </a:r>
                    </a:p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dirty="0" smtClean="0"/>
                        <a:t>Input: </a:t>
                      </a:r>
                      <a:r>
                        <a:rPr lang="en-US" altLang="zh-TW" sz="1400" b="0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anEntry</a:t>
                      </a:r>
                      <a:r>
                        <a:rPr lang="en-US" altLang="zh-TW" sz="1400" b="0" dirty="0" smtClean="0">
                          <a:latin typeface="+mj-lt"/>
                          <a:cs typeface="Courier New" panose="02070309020205020404" pitchFamily="49" charset="0"/>
                        </a:rPr>
                        <a:t> is the desired data item</a:t>
                      </a:r>
                      <a:r>
                        <a:rPr lang="en-US" altLang="zh-TW" sz="1400" b="0" dirty="0" smtClean="0"/>
                        <a:t>.</a:t>
                      </a:r>
                    </a:p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dirty="0" smtClean="0"/>
                        <a:t>Output: </a:t>
                      </a:r>
                      <a:r>
                        <a:rPr lang="en-US" altLang="zh-TW" sz="1400" b="0" dirty="0" smtClean="0"/>
                        <a:t>The entry</a:t>
                      </a:r>
                      <a:r>
                        <a:rPr lang="en-US" altLang="zh-TW" sz="1400" b="0" baseline="0" dirty="0" smtClean="0"/>
                        <a:t> in the binary tree that matches </a:t>
                      </a:r>
                      <a:r>
                        <a:rPr lang="en-US" altLang="zh-TW" sz="1400" b="0" baseline="0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anEntry</a:t>
                      </a:r>
                      <a:r>
                        <a:rPr lang="en-US" altLang="zh-TW" sz="1400" b="0" dirty="0" smtClean="0"/>
                        <a:t>. </a:t>
                      </a:r>
                      <a:r>
                        <a:rPr lang="en-US" altLang="zh-TW" sz="1400" b="0" u="sng" dirty="0" smtClean="0"/>
                        <a:t>Throws an exception if the entry is not found</a:t>
                      </a:r>
                      <a:r>
                        <a:rPr lang="en-US" altLang="zh-TW" sz="1400" b="0" dirty="0" smtClean="0"/>
                        <a:t>.</a:t>
                      </a:r>
                      <a:endParaRPr lang="zh-TW" altLang="en-US" sz="1400" b="0" dirty="0" smtClean="0"/>
                    </a:p>
                    <a:p>
                      <a:endParaRPr lang="zh-TW" altLang="en-US" sz="14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Trees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716652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FC1924E-43BB-41DA-B2D8-7EA1F9A176B2}" type="slidenum">
              <a:rPr lang="zh-TW" altLang="en-US"/>
              <a:pPr>
                <a:defRPr/>
              </a:pPr>
              <a:t>32</a:t>
            </a:fld>
            <a:endParaRPr lang="en-US" altLang="zh-TW"/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Binary Tree </a:t>
            </a:r>
            <a:r>
              <a:rPr lang="en-US" altLang="zh-TW" dirty="0" smtClean="0"/>
              <a:t>Operations (</a:t>
            </a:r>
            <a:r>
              <a:rPr lang="en-US" altLang="zh-TW" dirty="0"/>
              <a:t>4/5</a:t>
            </a:r>
            <a:r>
              <a:rPr lang="en-US" altLang="zh-TW" dirty="0" smtClean="0"/>
              <a:t>)</a:t>
            </a:r>
            <a:endParaRPr lang="zh-TW" altLang="en-US" dirty="0" smtClean="0"/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0610718"/>
              </p:ext>
            </p:extLst>
          </p:nvPr>
        </p:nvGraphicFramePr>
        <p:xfrm>
          <a:off x="920822" y="1828800"/>
          <a:ext cx="7467602" cy="280416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37338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338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19200">
                <a:tc>
                  <a:txBody>
                    <a:bodyPr/>
                    <a:lstStyle/>
                    <a:p>
                      <a:r>
                        <a:rPr lang="en-US" altLang="zh-TW" sz="1400" b="1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contains(data)</a:t>
                      </a:r>
                      <a:endParaRPr lang="zh-TW" altLang="en-US" sz="1400" b="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dirty="0" smtClean="0"/>
                        <a:t>Task: </a:t>
                      </a:r>
                      <a:r>
                        <a:rPr lang="en-US" altLang="zh-TW" sz="1400" b="0" dirty="0" smtClean="0"/>
                        <a:t>Tests whether the given data item occurs in this binary tree.</a:t>
                      </a:r>
                    </a:p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dirty="0" smtClean="0"/>
                        <a:t>Input: </a:t>
                      </a:r>
                      <a:r>
                        <a:rPr lang="en-US" altLang="zh-TW" sz="1400" b="0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data</a:t>
                      </a:r>
                      <a:r>
                        <a:rPr lang="en-US" altLang="zh-TW" sz="1400" b="0" dirty="0" smtClean="0"/>
                        <a:t> is the data item.</a:t>
                      </a:r>
                    </a:p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dirty="0" smtClean="0"/>
                        <a:t>Output: </a:t>
                      </a:r>
                      <a:r>
                        <a:rPr lang="en-US" altLang="zh-TW" sz="1400" b="0" dirty="0" smtClean="0"/>
                        <a:t>True</a:t>
                      </a:r>
                      <a:r>
                        <a:rPr lang="en-US" altLang="zh-TW" sz="1400" b="0" baseline="0" dirty="0" smtClean="0"/>
                        <a:t> if the binary tree contains the given data item, or false if not.</a:t>
                      </a:r>
                      <a:endParaRPr lang="zh-TW" altLang="en-US" sz="14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0600">
                <a:tc>
                  <a:txBody>
                    <a:bodyPr/>
                    <a:lstStyle/>
                    <a:p>
                      <a:r>
                        <a:rPr lang="en-US" altLang="zh-TW" sz="1400" b="1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preorderTraverse</a:t>
                      </a:r>
                      <a:r>
                        <a:rPr lang="en-US" altLang="zh-TW" sz="1400" b="1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(visit)</a:t>
                      </a:r>
                    </a:p>
                    <a:p>
                      <a:r>
                        <a:rPr lang="en-US" altLang="zh-TW" sz="1400" b="1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inorderTraverse</a:t>
                      </a:r>
                      <a:r>
                        <a:rPr lang="en-US" altLang="zh-TW" sz="1400" b="1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(visit)</a:t>
                      </a:r>
                    </a:p>
                    <a:p>
                      <a:r>
                        <a:rPr lang="en-US" altLang="zh-TW" sz="1400" b="1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postorderTraverse</a:t>
                      </a:r>
                      <a:r>
                        <a:rPr lang="en-US" altLang="zh-TW" sz="1400" b="1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(visit)</a:t>
                      </a:r>
                      <a:endParaRPr lang="zh-TW" altLang="en-US" sz="1400" b="1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dirty="0" smtClean="0"/>
                        <a:t>Task:</a:t>
                      </a:r>
                      <a:r>
                        <a:rPr lang="en-US" altLang="zh-TW" sz="1400" b="0" baseline="0" dirty="0" smtClean="0">
                          <a:latin typeface="+mn-lt"/>
                          <a:cs typeface="+mn-cs"/>
                        </a:rPr>
                        <a:t> Traverses this binary tree in preorder/</a:t>
                      </a:r>
                      <a:r>
                        <a:rPr lang="en-US" altLang="zh-TW" sz="1400" b="0" baseline="0" dirty="0" err="1" smtClean="0">
                          <a:latin typeface="+mn-lt"/>
                          <a:cs typeface="+mn-cs"/>
                        </a:rPr>
                        <a:t>inorder</a:t>
                      </a:r>
                      <a:r>
                        <a:rPr lang="en-US" altLang="zh-TW" sz="1400" b="0" baseline="0" dirty="0" smtClean="0">
                          <a:latin typeface="+mn-lt"/>
                          <a:cs typeface="+mn-cs"/>
                        </a:rPr>
                        <a:t>/</a:t>
                      </a:r>
                      <a:r>
                        <a:rPr lang="en-US" altLang="zh-TW" sz="1400" b="0" baseline="0" dirty="0" err="1" smtClean="0">
                          <a:latin typeface="+mn-lt"/>
                          <a:cs typeface="+mn-cs"/>
                        </a:rPr>
                        <a:t>postorder</a:t>
                      </a:r>
                      <a:r>
                        <a:rPr lang="en-US" altLang="zh-TW" sz="1400" b="0" baseline="0" dirty="0" smtClean="0">
                          <a:latin typeface="+mn-lt"/>
                          <a:cs typeface="+mn-cs"/>
                        </a:rPr>
                        <a:t> and calls the function </a:t>
                      </a:r>
                      <a:r>
                        <a:rPr lang="en-US" altLang="zh-TW" sz="1400" b="0" baseline="0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visit</a:t>
                      </a:r>
                      <a:r>
                        <a:rPr lang="en-US" altLang="zh-TW" sz="1400" b="0" baseline="0" dirty="0" smtClean="0">
                          <a:latin typeface="+mn-lt"/>
                          <a:cs typeface="+mn-cs"/>
                        </a:rPr>
                        <a:t> once for each node.</a:t>
                      </a:r>
                    </a:p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dirty="0" smtClean="0"/>
                        <a:t>Input: </a:t>
                      </a:r>
                      <a:r>
                        <a:rPr lang="en-US" altLang="zh-TW" sz="1400" b="0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visit</a:t>
                      </a:r>
                      <a:r>
                        <a:rPr lang="en-US" altLang="zh-TW" sz="1400" b="0" dirty="0" smtClean="0">
                          <a:latin typeface="+mj-lt"/>
                          <a:cs typeface="Courier New" panose="02070309020205020404" pitchFamily="49" charset="0"/>
                        </a:rPr>
                        <a:t> is a client-defined function</a:t>
                      </a:r>
                      <a:r>
                        <a:rPr lang="en-US" altLang="zh-TW" sz="1400" b="0" baseline="0" dirty="0" smtClean="0">
                          <a:latin typeface="+mj-lt"/>
                          <a:cs typeface="Courier New" panose="02070309020205020404" pitchFamily="49" charset="0"/>
                        </a:rPr>
                        <a:t> that performs an operation on or with the data in each visited node.</a:t>
                      </a:r>
                      <a:endParaRPr lang="en-US" altLang="zh-TW" sz="1400" b="0" dirty="0" smtClean="0">
                        <a:latin typeface="+mj-lt"/>
                      </a:endParaRPr>
                    </a:p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dirty="0" smtClean="0"/>
                        <a:t>Output:</a:t>
                      </a:r>
                      <a:r>
                        <a:rPr lang="en-US" altLang="zh-TW" sz="1400" b="0" dirty="0" smtClean="0"/>
                        <a:t> None.</a:t>
                      </a:r>
                      <a:endParaRPr lang="zh-TW" altLang="en-US" sz="14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Trees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744322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Binary Tree </a:t>
            </a:r>
            <a:r>
              <a:rPr lang="en-US" altLang="zh-TW" dirty="0" smtClean="0"/>
              <a:t>Operations (</a:t>
            </a:r>
            <a:r>
              <a:rPr lang="en-US" altLang="zh-TW" dirty="0"/>
              <a:t>5/5</a:t>
            </a:r>
            <a:r>
              <a:rPr lang="en-US" altLang="zh-TW" dirty="0" smtClean="0"/>
              <a:t>)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33</a:t>
            </a:fld>
            <a:endParaRPr lang="en-US" altLang="zh-TW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399257"/>
            <a:ext cx="6946900" cy="411797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文字方塊 5"/>
          <p:cNvSpPr txBox="1"/>
          <p:nvPr/>
        </p:nvSpPr>
        <p:spPr>
          <a:xfrm>
            <a:off x="2481064" y="5589240"/>
            <a:ext cx="4179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u="none" dirty="0" smtClean="0"/>
              <a:t>UML diagram for the class </a:t>
            </a:r>
            <a:r>
              <a:rPr lang="en-US" altLang="zh-TW" u="none" dirty="0" err="1" smtClean="0"/>
              <a:t>BinaryTree</a:t>
            </a:r>
            <a:endParaRPr lang="zh-TW" altLang="en-US" u="none" dirty="0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611560" y="6021288"/>
            <a:ext cx="4896544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15-12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Trees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801887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400" dirty="0" smtClean="0"/>
              <a:t>A C++ Interface for the ADT Binary Tree (1/4)</a:t>
            </a:r>
            <a:endParaRPr lang="zh-TW" altLang="en-US" sz="34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34</a:t>
            </a:fld>
            <a:endParaRPr lang="en-US" altLang="zh-TW"/>
          </a:p>
        </p:txBody>
      </p:sp>
      <p:sp>
        <p:nvSpPr>
          <p:cNvPr id="5" name="矩形 4"/>
          <p:cNvSpPr/>
          <p:nvPr/>
        </p:nvSpPr>
        <p:spPr>
          <a:xfrm>
            <a:off x="467544" y="1556792"/>
            <a:ext cx="8264525" cy="452431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TW" sz="1600" u="none" kern="100" dirty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#</a:t>
            </a:r>
            <a:r>
              <a:rPr lang="en-US" altLang="zh-TW" sz="1600" u="none" kern="100" dirty="0" err="1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ifndef</a:t>
            </a:r>
            <a:r>
              <a:rPr lang="en-US" altLang="zh-TW" sz="1600" u="none" kern="100" dirty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_BINARY_TREE_INTERFACE</a:t>
            </a:r>
            <a:br>
              <a:rPr lang="en-US" altLang="zh-TW" sz="1600" u="none" kern="100" dirty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#define _BINARY_TREE_INTERFACE</a:t>
            </a:r>
            <a:br>
              <a:rPr lang="en-US" altLang="zh-TW" sz="1600" u="none" kern="100" dirty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/>
            </a:r>
            <a:br>
              <a:rPr lang="en-US" altLang="zh-TW" sz="1600" u="none" kern="100" dirty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b="1" u="none" kern="100" dirty="0">
                <a:solidFill>
                  <a:srgbClr val="0070C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template</a:t>
            </a:r>
            <a:r>
              <a:rPr lang="en-US" altLang="zh-TW" sz="1600" u="none" kern="100" dirty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&lt;</a:t>
            </a:r>
            <a:r>
              <a:rPr lang="en-US" altLang="zh-TW" sz="1600" b="1" u="none" kern="100" dirty="0">
                <a:solidFill>
                  <a:srgbClr val="0070C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class</a:t>
            </a:r>
            <a:r>
              <a:rPr lang="en-US" altLang="zh-TW" sz="1600" u="none" kern="100" dirty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</a:t>
            </a:r>
            <a:r>
              <a:rPr lang="en-US" altLang="zh-TW" sz="1600" u="none" kern="100" dirty="0" err="1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ItemType</a:t>
            </a:r>
            <a:r>
              <a:rPr lang="en-US" altLang="zh-TW" sz="1600" u="none" kern="100" dirty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&gt;</a:t>
            </a:r>
            <a:br>
              <a:rPr lang="en-US" altLang="zh-TW" sz="1600" u="none" kern="100" dirty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b="1" u="none" kern="100" dirty="0">
                <a:solidFill>
                  <a:srgbClr val="0070C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class</a:t>
            </a:r>
            <a:r>
              <a:rPr lang="en-US" altLang="zh-TW" sz="1600" u="none" kern="100" dirty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</a:t>
            </a:r>
            <a:r>
              <a:rPr lang="en-US" altLang="zh-TW" sz="1600" u="none" kern="100" dirty="0" err="1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BinaryTreeInterface</a:t>
            </a:r>
            <a:r>
              <a:rPr lang="en-US" altLang="zh-TW" sz="1600" b="1" u="none" kern="100" dirty="0" smtClean="0">
                <a:solidFill>
                  <a:srgbClr val="C0000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/>
            </a:r>
            <a:br>
              <a:rPr lang="en-US" altLang="zh-TW" sz="1600" b="1" u="none" kern="100" dirty="0" smtClean="0">
                <a:solidFill>
                  <a:srgbClr val="C0000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{</a:t>
            </a:r>
            <a:r>
              <a:rPr lang="en-US" altLang="zh-TW" sz="1600" u="none" kern="100" dirty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/>
            </a:r>
            <a:br>
              <a:rPr lang="en-US" altLang="zh-TW" sz="1600" u="none" kern="100" dirty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b="1" u="none" kern="100" dirty="0">
                <a:solidFill>
                  <a:srgbClr val="0070C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public</a:t>
            </a:r>
            <a:r>
              <a:rPr lang="en-US" altLang="zh-TW" sz="1600" u="none" kern="100" dirty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:</a:t>
            </a:r>
            <a:br>
              <a:rPr lang="en-US" altLang="zh-TW" sz="1600" u="none" kern="100" dirty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/** Tests whether this binary tree is empty.</a:t>
            </a:r>
            <a:br>
              <a:rPr lang="en-US" altLang="zh-TW" sz="1600" u="none" kern="100" dirty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 @return True if the binary tree is empty, or false if not. */</a:t>
            </a:r>
            <a:r>
              <a:rPr lang="en-US" altLang="zh-TW" sz="1600" u="none" kern="100" dirty="0">
                <a:solidFill>
                  <a:schemeClr val="bg1">
                    <a:lumMod val="75000"/>
                  </a:schemeClr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/>
            </a:r>
            <a:br>
              <a:rPr lang="en-US" altLang="zh-TW" sz="1600" u="none" kern="100" dirty="0">
                <a:solidFill>
                  <a:schemeClr val="bg1">
                    <a:lumMod val="75000"/>
                  </a:schemeClr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</a:t>
            </a:r>
            <a:r>
              <a:rPr lang="en-US" altLang="zh-TW" sz="1600" b="1" u="none" kern="100" dirty="0">
                <a:solidFill>
                  <a:srgbClr val="0070C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virtual bool </a:t>
            </a:r>
            <a:r>
              <a:rPr lang="en-US" altLang="zh-TW" sz="1600" u="none" kern="100" dirty="0" err="1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isEmpty</a:t>
            </a:r>
            <a:r>
              <a:rPr lang="en-US" altLang="zh-TW" sz="1600" u="none" kern="100" dirty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() </a:t>
            </a:r>
            <a:r>
              <a:rPr lang="en-US" altLang="zh-TW" sz="1600" b="1" u="none" kern="100" dirty="0" err="1">
                <a:solidFill>
                  <a:srgbClr val="0070C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const</a:t>
            </a:r>
            <a:r>
              <a:rPr lang="en-US" altLang="zh-TW" sz="1600" b="1" u="none" kern="100" dirty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</a:t>
            </a:r>
            <a:r>
              <a:rPr lang="en-US" altLang="zh-TW" sz="1600" u="none" kern="100" dirty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= 0</a:t>
            </a:r>
            <a:r>
              <a:rPr lang="en-US" altLang="zh-TW" sz="1600" b="1" u="none" kern="100" dirty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;</a:t>
            </a:r>
            <a:br>
              <a:rPr lang="en-US" altLang="zh-TW" sz="1600" b="1" u="none" kern="100" dirty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</a:t>
            </a:r>
            <a:br>
              <a:rPr lang="en-US" altLang="zh-TW" sz="1600" u="none" kern="100" dirty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/** Gets the height of this binary tree.</a:t>
            </a:r>
            <a:br>
              <a:rPr lang="en-US" altLang="zh-TW" sz="1600" u="none" kern="100" dirty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 @return The height of the binary tree. */</a:t>
            </a:r>
            <a:r>
              <a:rPr lang="en-US" altLang="zh-TW" sz="1600" u="none" kern="100" dirty="0">
                <a:solidFill>
                  <a:schemeClr val="bg1">
                    <a:lumMod val="75000"/>
                  </a:schemeClr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/>
            </a:r>
            <a:br>
              <a:rPr lang="en-US" altLang="zh-TW" sz="1600" u="none" kern="100" dirty="0">
                <a:solidFill>
                  <a:schemeClr val="bg1">
                    <a:lumMod val="75000"/>
                  </a:schemeClr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b="1" u="none" kern="100" dirty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</a:t>
            </a:r>
            <a:r>
              <a:rPr lang="en-US" altLang="zh-TW" sz="1600" b="1" u="none" kern="100" dirty="0">
                <a:solidFill>
                  <a:srgbClr val="0070C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virtual </a:t>
            </a:r>
            <a:r>
              <a:rPr lang="en-US" altLang="zh-TW" sz="1600" b="1" u="none" kern="100" dirty="0" err="1">
                <a:solidFill>
                  <a:srgbClr val="0070C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int</a:t>
            </a:r>
            <a:r>
              <a:rPr lang="en-US" altLang="zh-TW" sz="1600" b="1" u="none" kern="100" dirty="0">
                <a:solidFill>
                  <a:srgbClr val="0070C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</a:t>
            </a:r>
            <a:r>
              <a:rPr lang="en-US" altLang="zh-TW" sz="1600" u="none" kern="100" dirty="0" err="1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getHeight</a:t>
            </a:r>
            <a:r>
              <a:rPr lang="en-US" altLang="zh-TW" sz="1600" u="none" kern="100" dirty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() </a:t>
            </a:r>
            <a:r>
              <a:rPr lang="en-US" altLang="zh-TW" sz="1600" b="1" u="none" kern="100" dirty="0" err="1">
                <a:solidFill>
                  <a:srgbClr val="0070C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const</a:t>
            </a:r>
            <a:r>
              <a:rPr lang="en-US" altLang="zh-TW" sz="1600" b="1" u="none" kern="100" dirty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</a:t>
            </a:r>
            <a:r>
              <a:rPr lang="en-US" altLang="zh-TW" sz="1600" u="none" kern="100" dirty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= 0</a:t>
            </a:r>
            <a:r>
              <a:rPr lang="en-US" altLang="zh-TW" sz="1600" b="1" u="none" kern="100" dirty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;</a:t>
            </a:r>
            <a:r>
              <a:rPr lang="en-US" altLang="zh-TW" sz="1600" u="none" kern="100" dirty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/>
            </a:r>
            <a:br>
              <a:rPr lang="en-US" altLang="zh-TW" sz="1600" u="none" kern="100" dirty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</a:t>
            </a:r>
            <a:br>
              <a:rPr lang="en-US" altLang="zh-TW" sz="1600" u="none" kern="100" dirty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/** Gets the number of nodes in this binary tree.</a:t>
            </a:r>
            <a:br>
              <a:rPr lang="en-US" altLang="zh-TW" sz="1600" u="none" kern="100" dirty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 @return The number of nodes in the binary tree. */</a:t>
            </a:r>
            <a:r>
              <a:rPr lang="en-US" altLang="zh-TW" sz="1600" u="none" kern="100" dirty="0">
                <a:solidFill>
                  <a:schemeClr val="bg1">
                    <a:lumMod val="75000"/>
                  </a:schemeClr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/>
            </a:r>
            <a:br>
              <a:rPr lang="en-US" altLang="zh-TW" sz="1600" u="none" kern="100" dirty="0">
                <a:solidFill>
                  <a:schemeClr val="bg1">
                    <a:lumMod val="75000"/>
                  </a:schemeClr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b="1" u="none" kern="100" dirty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</a:t>
            </a:r>
            <a:r>
              <a:rPr lang="en-US" altLang="zh-TW" sz="1600" b="1" u="none" kern="100" dirty="0">
                <a:solidFill>
                  <a:srgbClr val="0070C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virtual </a:t>
            </a:r>
            <a:r>
              <a:rPr lang="en-US" altLang="zh-TW" sz="1600" b="1" u="none" kern="100" dirty="0" err="1">
                <a:solidFill>
                  <a:srgbClr val="0070C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int</a:t>
            </a:r>
            <a:r>
              <a:rPr lang="en-US" altLang="zh-TW" sz="1600" b="1" u="none" kern="100" dirty="0">
                <a:solidFill>
                  <a:srgbClr val="0070C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</a:t>
            </a:r>
            <a:r>
              <a:rPr lang="en-US" altLang="zh-TW" sz="1600" u="none" kern="100" dirty="0" err="1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getNumberOfNodes</a:t>
            </a:r>
            <a:r>
              <a:rPr lang="en-US" altLang="zh-TW" sz="1600" u="none" kern="100" dirty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() </a:t>
            </a:r>
            <a:r>
              <a:rPr lang="en-US" altLang="zh-TW" sz="1600" b="1" u="none" kern="100" dirty="0" err="1">
                <a:solidFill>
                  <a:srgbClr val="0070C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const</a:t>
            </a:r>
            <a:r>
              <a:rPr lang="en-US" altLang="zh-TW" sz="1600" b="1" u="none" kern="100" dirty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</a:t>
            </a:r>
            <a:r>
              <a:rPr lang="en-US" altLang="zh-TW" sz="1600" u="none" kern="100" dirty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= 0</a:t>
            </a:r>
            <a:r>
              <a:rPr lang="en-US" altLang="zh-TW" sz="1600" b="1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;</a:t>
            </a:r>
            <a:endParaRPr lang="zh-TW" altLang="zh-TW" sz="1600" u="none" kern="100" dirty="0">
              <a:effectLst/>
              <a:latin typeface="Lucida Sans Typewriter" panose="020B0509030504030204" pitchFamily="49" charset="0"/>
              <a:ea typeface="細明體" panose="02020509000000000000" pitchFamily="49" charset="-120"/>
              <a:cs typeface="Courier New" panose="02070309020205020404" pitchFamily="49" charset="0"/>
            </a:endParaRP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Trees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164821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400" dirty="0" smtClean="0"/>
              <a:t>A C++ </a:t>
            </a:r>
            <a:r>
              <a:rPr lang="en-US" altLang="zh-TW" sz="3400" dirty="0"/>
              <a:t>Interface </a:t>
            </a:r>
            <a:r>
              <a:rPr lang="en-US" altLang="zh-TW" sz="3400" dirty="0" smtClean="0"/>
              <a:t>for </a:t>
            </a:r>
            <a:r>
              <a:rPr lang="en-US" altLang="zh-TW" sz="3400" dirty="0"/>
              <a:t>the ADT Binary Tree </a:t>
            </a:r>
            <a:r>
              <a:rPr lang="en-US" altLang="zh-TW" sz="3400" dirty="0" smtClean="0"/>
              <a:t>(2/4</a:t>
            </a:r>
            <a:r>
              <a:rPr lang="en-US" altLang="zh-TW" sz="3400" dirty="0"/>
              <a:t>)</a:t>
            </a:r>
            <a:endParaRPr lang="zh-TW" altLang="en-US" sz="34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35</a:t>
            </a:fld>
            <a:endParaRPr lang="en-US" altLang="zh-TW"/>
          </a:p>
        </p:txBody>
      </p:sp>
      <p:sp>
        <p:nvSpPr>
          <p:cNvPr id="5" name="矩形 4"/>
          <p:cNvSpPr/>
          <p:nvPr/>
        </p:nvSpPr>
        <p:spPr>
          <a:xfrm>
            <a:off x="261938" y="1124744"/>
            <a:ext cx="8610600" cy="526297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/** Gets the data that is in the root of this binary tree.</a:t>
            </a:r>
            <a:b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 @pre  The binary tree is not empty.</a:t>
            </a:r>
            <a:b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 @post  The root’s data has been returned, and the binary tree is</a:t>
            </a:r>
          </a:p>
          <a:p>
            <a:pPr>
              <a:spcAft>
                <a:spcPts val="0"/>
              </a:spcAft>
            </a:pPr>
            <a:r>
              <a:rPr lang="en-US" altLang="zh-TW" sz="1600" kern="100" dirty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</a:t>
            </a:r>
            <a:r>
              <a:rPr lang="en-US" altLang="zh-TW" sz="1600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      </a:t>
            </a:r>
            <a: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unchanged.</a:t>
            </a:r>
            <a:b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 @return  The data in the root of the binary tree. */</a:t>
            </a:r>
            <a:b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</a:t>
            </a:r>
            <a:r>
              <a:rPr lang="en-US" altLang="zh-TW" sz="1600" b="1" u="none" kern="100" dirty="0" smtClean="0">
                <a:solidFill>
                  <a:srgbClr val="0070C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virtual</a:t>
            </a: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</a:t>
            </a:r>
            <a:r>
              <a:rPr lang="en-US" altLang="zh-TW" sz="1600" u="none" kern="100" dirty="0" err="1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ItemType</a:t>
            </a: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</a:t>
            </a:r>
            <a:r>
              <a:rPr lang="en-US" altLang="zh-TW" sz="1600" u="none" kern="100" dirty="0" err="1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getRootData</a:t>
            </a: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() </a:t>
            </a:r>
            <a:r>
              <a:rPr lang="en-US" altLang="zh-TW" sz="1600" b="1" u="none" kern="100" dirty="0" err="1" smtClean="0">
                <a:solidFill>
                  <a:srgbClr val="0070C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const</a:t>
            </a: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= 0;</a:t>
            </a:r>
            <a:r>
              <a:rPr lang="en-US" altLang="zh-TW" sz="1600" b="1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/>
            </a:r>
            <a:br>
              <a:rPr lang="en-US" altLang="zh-TW" sz="1600" b="1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</a:t>
            </a:r>
            <a:b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/** Replaces the data item in the root of this binary tree</a:t>
            </a:r>
            <a:b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    with the given data, if the tree is not empty. However, if</a:t>
            </a:r>
            <a:b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    the tree is empty, inserts a new root node containing the</a:t>
            </a:r>
            <a:b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    given data into the tree.</a:t>
            </a:r>
            <a:b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 @pre  None.</a:t>
            </a:r>
            <a:b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 @post  The data in the root of the binary tree is as given.</a:t>
            </a:r>
            <a:b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 @</a:t>
            </a:r>
            <a:r>
              <a:rPr lang="en-US" altLang="zh-TW" sz="1600" u="none" kern="100" dirty="0" err="1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param</a:t>
            </a:r>
            <a: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</a:t>
            </a:r>
            <a:r>
              <a:rPr lang="en-US" altLang="zh-TW" sz="1600" u="none" kern="100" dirty="0" err="1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newData</a:t>
            </a:r>
            <a: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The data for the root. */</a:t>
            </a:r>
            <a:b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</a:t>
            </a:r>
            <a:r>
              <a:rPr lang="en-US" altLang="zh-TW" sz="1600" b="1" u="none" kern="100" dirty="0" smtClean="0">
                <a:solidFill>
                  <a:srgbClr val="0070C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virtual void </a:t>
            </a:r>
            <a:r>
              <a:rPr lang="en-US" altLang="zh-TW" sz="1600" u="none" kern="100" dirty="0" err="1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setRootData</a:t>
            </a: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(</a:t>
            </a:r>
            <a:r>
              <a:rPr lang="en-US" altLang="zh-TW" sz="1600" b="1" u="none" kern="100" dirty="0" err="1" smtClean="0">
                <a:solidFill>
                  <a:srgbClr val="0070C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const</a:t>
            </a: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</a:t>
            </a:r>
            <a:r>
              <a:rPr lang="en-US" altLang="zh-TW" sz="1600" u="none" kern="100" dirty="0" err="1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ItemType</a:t>
            </a: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&amp; </a:t>
            </a:r>
            <a:r>
              <a:rPr lang="en-US" altLang="zh-TW" sz="1600" u="none" kern="100" dirty="0" err="1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newData</a:t>
            </a: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) = 0;</a:t>
            </a:r>
            <a:r>
              <a:rPr lang="en-US" altLang="zh-TW" sz="1600" b="1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/>
            </a:r>
            <a:br>
              <a:rPr lang="en-US" altLang="zh-TW" sz="1600" b="1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</a:t>
            </a:r>
            <a:b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/** Adds a new node containing the given data to this binary tree.</a:t>
            </a:r>
            <a:b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 @</a:t>
            </a:r>
            <a:r>
              <a:rPr lang="en-US" altLang="zh-TW" sz="1600" u="none" kern="100" dirty="0" err="1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param</a:t>
            </a:r>
            <a: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</a:t>
            </a:r>
            <a:r>
              <a:rPr lang="en-US" altLang="zh-TW" sz="1600" u="none" kern="100" dirty="0" err="1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newData</a:t>
            </a:r>
            <a: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The data for the new node.</a:t>
            </a:r>
            <a:b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 @post  The binary tree contains a new node.</a:t>
            </a:r>
            <a:b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 @return  True if the addition is successful, or false not. */</a:t>
            </a:r>
            <a:r>
              <a:rPr lang="en-US" altLang="zh-TW" sz="1600" u="none" kern="100" dirty="0" smtClean="0">
                <a:solidFill>
                  <a:schemeClr val="bg1">
                    <a:lumMod val="75000"/>
                  </a:schemeClr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/>
            </a:r>
            <a:br>
              <a:rPr lang="en-US" altLang="zh-TW" sz="1600" u="none" kern="100" dirty="0" smtClean="0">
                <a:solidFill>
                  <a:schemeClr val="bg1">
                    <a:lumMod val="75000"/>
                  </a:schemeClr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</a:t>
            </a:r>
            <a:r>
              <a:rPr lang="en-US" altLang="zh-TW" sz="1600" b="1" u="none" kern="100" dirty="0" smtClean="0">
                <a:solidFill>
                  <a:srgbClr val="0070C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virtual bool </a:t>
            </a: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add(</a:t>
            </a:r>
            <a:r>
              <a:rPr lang="en-US" altLang="zh-TW" sz="1600" b="1" u="none" kern="100" dirty="0" err="1" smtClean="0">
                <a:solidFill>
                  <a:srgbClr val="0070C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const</a:t>
            </a: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</a:t>
            </a:r>
            <a:r>
              <a:rPr lang="en-US" altLang="zh-TW" sz="1600" u="none" kern="100" dirty="0" err="1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ItemType</a:t>
            </a: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&amp; </a:t>
            </a:r>
            <a:r>
              <a:rPr lang="en-US" altLang="zh-TW" sz="1600" u="none" kern="100" dirty="0" err="1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newData</a:t>
            </a: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) = 0;   </a:t>
            </a:r>
            <a:endParaRPr lang="zh-TW" altLang="zh-TW" sz="1600" u="none" kern="100" dirty="0">
              <a:effectLst/>
              <a:latin typeface="Lucida Sans Typewriter" panose="020B0509030504030204" pitchFamily="49" charset="0"/>
              <a:ea typeface="細明體" panose="02020509000000000000" pitchFamily="49" charset="-120"/>
              <a:cs typeface="Courier New" panose="02070309020205020404" pitchFamily="49" charset="0"/>
            </a:endParaRP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Trees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753523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400" dirty="0" smtClean="0"/>
              <a:t>A C++ </a:t>
            </a:r>
            <a:r>
              <a:rPr lang="en-US" altLang="zh-TW" sz="3400" dirty="0"/>
              <a:t>Interface </a:t>
            </a:r>
            <a:r>
              <a:rPr lang="en-US" altLang="zh-TW" sz="3400" dirty="0" smtClean="0"/>
              <a:t>for </a:t>
            </a:r>
            <a:r>
              <a:rPr lang="en-US" altLang="zh-TW" sz="3400" dirty="0"/>
              <a:t>the ADT Binary Tree </a:t>
            </a:r>
            <a:r>
              <a:rPr lang="en-US" altLang="zh-TW" sz="3400" dirty="0" smtClean="0"/>
              <a:t>(3/4</a:t>
            </a:r>
            <a:r>
              <a:rPr lang="en-US" altLang="zh-TW" sz="3400" dirty="0"/>
              <a:t>)</a:t>
            </a:r>
            <a:endParaRPr lang="zh-TW" altLang="en-US" sz="34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36</a:t>
            </a:fld>
            <a:endParaRPr lang="en-US" altLang="zh-TW"/>
          </a:p>
        </p:txBody>
      </p:sp>
      <p:sp>
        <p:nvSpPr>
          <p:cNvPr id="6" name="矩形 5"/>
          <p:cNvSpPr/>
          <p:nvPr/>
        </p:nvSpPr>
        <p:spPr>
          <a:xfrm>
            <a:off x="107504" y="1527170"/>
            <a:ext cx="8928992" cy="427809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/** Removes the node containing the given data item from this</a:t>
            </a:r>
          </a:p>
          <a:p>
            <a:pPr>
              <a:spcAft>
                <a:spcPts val="0"/>
              </a:spcAft>
            </a:pPr>
            <a: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    binary tree.</a:t>
            </a:r>
            <a:b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 @</a:t>
            </a:r>
            <a:r>
              <a:rPr lang="en-US" altLang="zh-TW" sz="1600" u="none" kern="100" dirty="0" err="1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param</a:t>
            </a:r>
            <a: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data  The data value to remove from the binary tree.</a:t>
            </a:r>
            <a:b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 @return  True if the removal is successful, or false not. */</a:t>
            </a:r>
            <a:r>
              <a:rPr lang="en-US" altLang="zh-TW" sz="1600" u="none" kern="100" dirty="0" smtClean="0">
                <a:solidFill>
                  <a:schemeClr val="bg1">
                    <a:lumMod val="75000"/>
                  </a:schemeClr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/>
            </a:r>
            <a:br>
              <a:rPr lang="en-US" altLang="zh-TW" sz="1600" u="none" kern="100" dirty="0" smtClean="0">
                <a:solidFill>
                  <a:schemeClr val="bg1">
                    <a:lumMod val="75000"/>
                  </a:schemeClr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</a:t>
            </a:r>
            <a:r>
              <a:rPr lang="en-US" altLang="zh-TW" sz="1600" b="1" u="none" kern="100" dirty="0" smtClean="0">
                <a:solidFill>
                  <a:srgbClr val="0070C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virtual bool </a:t>
            </a: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remove(</a:t>
            </a:r>
            <a:r>
              <a:rPr lang="en-US" altLang="zh-TW" sz="1600" b="1" u="none" kern="100" dirty="0" err="1" smtClean="0">
                <a:solidFill>
                  <a:srgbClr val="0070C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const</a:t>
            </a: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</a:t>
            </a:r>
            <a:r>
              <a:rPr lang="en-US" altLang="zh-TW" sz="1600" u="none" kern="100" dirty="0" err="1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ItemType</a:t>
            </a: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&amp; data) = 0;</a:t>
            </a:r>
            <a:r>
              <a:rPr lang="en-US" altLang="zh-TW" sz="1600" b="1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/>
            </a:r>
            <a:br>
              <a:rPr lang="en-US" altLang="zh-TW" sz="1600" b="1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</a:t>
            </a:r>
            <a:b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/** Removes all nodes from this binary tree. */</a:t>
            </a:r>
            <a:r>
              <a:rPr lang="en-US" altLang="zh-TW" sz="1600" u="none" kern="100" dirty="0" smtClean="0">
                <a:solidFill>
                  <a:schemeClr val="bg1">
                    <a:lumMod val="75000"/>
                  </a:schemeClr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/>
            </a:r>
            <a:br>
              <a:rPr lang="en-US" altLang="zh-TW" sz="1600" u="none" kern="100" dirty="0" smtClean="0">
                <a:solidFill>
                  <a:schemeClr val="bg1">
                    <a:lumMod val="75000"/>
                  </a:schemeClr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</a:t>
            </a:r>
            <a:r>
              <a:rPr lang="en-US" altLang="zh-TW" sz="1600" b="1" u="none" kern="100" dirty="0" smtClean="0">
                <a:solidFill>
                  <a:srgbClr val="0070C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virtual void </a:t>
            </a: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clear() = 0;</a:t>
            </a:r>
            <a:r>
              <a:rPr lang="en-US" altLang="zh-TW" sz="1600" b="1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/>
            </a:r>
            <a:br>
              <a:rPr lang="en-US" altLang="zh-TW" sz="1600" b="1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</a:t>
            </a:r>
            <a:b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/** Gets a specific entry in this binary tree.</a:t>
            </a:r>
            <a:b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 @post  The desired entry has been returned, and the binary tree is</a:t>
            </a:r>
            <a:b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    </a:t>
            </a:r>
            <a:r>
              <a:rPr lang="en-US" altLang="zh-TW" sz="1600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unc</a:t>
            </a:r>
            <a: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hanged. If no such entry was found, an exception is thrown.</a:t>
            </a:r>
            <a:b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 @</a:t>
            </a:r>
            <a:r>
              <a:rPr lang="en-US" altLang="zh-TW" sz="1600" u="none" kern="100" dirty="0" err="1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param</a:t>
            </a:r>
            <a: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</a:t>
            </a:r>
            <a:r>
              <a:rPr lang="en-US" altLang="zh-TW" sz="1600" u="none" kern="100" dirty="0" err="1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anEntry</a:t>
            </a:r>
            <a: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The entry to locate.</a:t>
            </a:r>
            <a:b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 @return  The entry in the binary tree that matches the given entry.</a:t>
            </a:r>
            <a:b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 @throw  </a:t>
            </a:r>
            <a:r>
              <a:rPr lang="en-US" altLang="zh-TW" sz="1600" u="none" kern="100" dirty="0" err="1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NotFoundException</a:t>
            </a:r>
            <a: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if the given entry is not in the tree. */</a:t>
            </a:r>
            <a:r>
              <a:rPr lang="en-US" altLang="zh-TW" sz="1600" u="none" kern="100" dirty="0" smtClean="0">
                <a:solidFill>
                  <a:schemeClr val="bg1">
                    <a:lumMod val="75000"/>
                  </a:schemeClr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/>
            </a:r>
            <a:br>
              <a:rPr lang="en-US" altLang="zh-TW" sz="1600" u="none" kern="100" dirty="0" smtClean="0">
                <a:solidFill>
                  <a:schemeClr val="bg1">
                    <a:lumMod val="75000"/>
                  </a:schemeClr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</a:t>
            </a:r>
            <a:r>
              <a:rPr lang="en-US" altLang="zh-TW" sz="1600" b="1" u="none" kern="100" dirty="0" smtClean="0">
                <a:solidFill>
                  <a:srgbClr val="0070C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virtual</a:t>
            </a: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</a:t>
            </a:r>
            <a:r>
              <a:rPr lang="en-US" altLang="zh-TW" sz="1600" u="none" kern="100" dirty="0" err="1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ItemType</a:t>
            </a: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</a:t>
            </a:r>
            <a:r>
              <a:rPr lang="en-US" altLang="zh-TW" sz="1600" u="none" kern="100" dirty="0" err="1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getEntry</a:t>
            </a: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(</a:t>
            </a:r>
            <a:r>
              <a:rPr lang="en-US" altLang="zh-TW" sz="1600" b="1" u="none" kern="100" dirty="0" err="1" smtClean="0">
                <a:solidFill>
                  <a:srgbClr val="0070C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const</a:t>
            </a: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</a:t>
            </a:r>
            <a:r>
              <a:rPr lang="en-US" altLang="zh-TW" sz="1600" u="none" kern="100" dirty="0" err="1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ItemType</a:t>
            </a: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&amp; </a:t>
            </a:r>
            <a:r>
              <a:rPr lang="en-US" altLang="zh-TW" sz="1600" u="none" kern="100" dirty="0" err="1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anEntry</a:t>
            </a: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) </a:t>
            </a:r>
            <a:r>
              <a:rPr lang="en-US" altLang="zh-TW" sz="1600" b="1" u="none" kern="100" dirty="0" err="1" smtClean="0">
                <a:solidFill>
                  <a:srgbClr val="0070C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const</a:t>
            </a: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/>
            </a:r>
            <a:b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                 </a:t>
            </a:r>
            <a:r>
              <a:rPr lang="en-US" altLang="zh-TW" sz="1600" b="1" u="none" kern="100" dirty="0" smtClean="0">
                <a:solidFill>
                  <a:srgbClr val="0070C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throw</a:t>
            </a: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(</a:t>
            </a:r>
            <a:r>
              <a:rPr lang="en-US" altLang="zh-TW" sz="1600" u="none" kern="100" dirty="0" err="1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NotFoundException</a:t>
            </a: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) = 0;</a:t>
            </a:r>
            <a:endParaRPr lang="zh-TW" altLang="zh-TW" sz="1600" u="none" kern="100" dirty="0">
              <a:effectLst/>
              <a:latin typeface="Lucida Sans Typewriter" panose="020B0509030504030204" pitchFamily="49" charset="0"/>
              <a:ea typeface="細明體" panose="02020509000000000000" pitchFamily="49" charset="-120"/>
              <a:cs typeface="Courier New" panose="02070309020205020404" pitchFamily="49" charset="0"/>
            </a:endParaRP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Trees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814862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400" dirty="0" smtClean="0"/>
              <a:t>A C++ Interface for </a:t>
            </a:r>
            <a:r>
              <a:rPr lang="en-US" altLang="zh-TW" sz="3400" dirty="0"/>
              <a:t>the ADT Binary Tree </a:t>
            </a:r>
            <a:r>
              <a:rPr lang="en-US" altLang="zh-TW" sz="3400" dirty="0" smtClean="0"/>
              <a:t>(4/4</a:t>
            </a:r>
            <a:r>
              <a:rPr lang="en-US" altLang="zh-TW" sz="3400" dirty="0"/>
              <a:t>)</a:t>
            </a:r>
            <a:endParaRPr lang="zh-TW" altLang="en-US" sz="34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37</a:t>
            </a:fld>
            <a:endParaRPr lang="en-US" altLang="zh-TW"/>
          </a:p>
        </p:txBody>
      </p:sp>
      <p:sp>
        <p:nvSpPr>
          <p:cNvPr id="6" name="矩形 5"/>
          <p:cNvSpPr/>
          <p:nvPr/>
        </p:nvSpPr>
        <p:spPr>
          <a:xfrm>
            <a:off x="107504" y="1412776"/>
            <a:ext cx="9001000" cy="378565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/** Tests whether a given entry occurs in this binary tree.</a:t>
            </a:r>
            <a:b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 @post  The binary search tree is unchanged.</a:t>
            </a:r>
            <a:b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 @</a:t>
            </a:r>
            <a:r>
              <a:rPr lang="en-US" altLang="zh-TW" sz="1600" u="none" kern="100" dirty="0" err="1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param</a:t>
            </a:r>
            <a: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</a:t>
            </a:r>
            <a:r>
              <a:rPr lang="en-US" altLang="zh-TW" sz="1600" u="none" kern="100" dirty="0" err="1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anEntry</a:t>
            </a:r>
            <a: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The entry to find.</a:t>
            </a:r>
            <a:b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 @return  True if the entry occurs in the tree, or false if not. */</a:t>
            </a:r>
            <a:r>
              <a:rPr lang="en-US" altLang="zh-TW" sz="1600" u="none" kern="100" dirty="0" smtClean="0">
                <a:solidFill>
                  <a:schemeClr val="bg1">
                    <a:lumMod val="75000"/>
                  </a:schemeClr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/>
            </a:r>
            <a:br>
              <a:rPr lang="en-US" altLang="zh-TW" sz="1600" u="none" kern="100" dirty="0" smtClean="0">
                <a:solidFill>
                  <a:schemeClr val="bg1">
                    <a:lumMod val="75000"/>
                  </a:schemeClr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</a:t>
            </a:r>
            <a:r>
              <a:rPr lang="en-US" altLang="zh-TW" sz="1600" b="1" u="none" kern="100" dirty="0" smtClean="0">
                <a:solidFill>
                  <a:srgbClr val="0070C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virtual bool </a:t>
            </a: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contains(</a:t>
            </a:r>
            <a:r>
              <a:rPr lang="en-US" altLang="zh-TW" sz="1600" b="1" u="none" kern="100" dirty="0" err="1" smtClean="0">
                <a:solidFill>
                  <a:srgbClr val="0070C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const</a:t>
            </a: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</a:t>
            </a:r>
            <a:r>
              <a:rPr lang="en-US" altLang="zh-TW" sz="1600" u="none" kern="100" dirty="0" err="1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ItemType</a:t>
            </a: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&amp; </a:t>
            </a:r>
            <a:r>
              <a:rPr lang="en-US" altLang="zh-TW" sz="1600" u="none" kern="100" dirty="0" err="1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anEntry</a:t>
            </a: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) </a:t>
            </a:r>
            <a:r>
              <a:rPr lang="en-US" altLang="zh-TW" sz="1600" b="1" u="none" kern="100" dirty="0" err="1" smtClean="0">
                <a:solidFill>
                  <a:srgbClr val="0070C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const</a:t>
            </a: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= 0;</a:t>
            </a:r>
            <a:b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b="1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</a:t>
            </a: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/>
            </a:r>
            <a:b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/** Traverses this binary tree in preorder (</a:t>
            </a:r>
            <a:r>
              <a:rPr lang="en-US" altLang="zh-TW" sz="1600" u="none" kern="100" dirty="0" err="1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inorder</a:t>
            </a:r>
            <a: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, </a:t>
            </a:r>
            <a:r>
              <a:rPr lang="en-US" altLang="zh-TW" sz="1600" u="none" kern="100" dirty="0" err="1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postorder</a:t>
            </a:r>
            <a: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) and</a:t>
            </a:r>
            <a:b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    calls the function visit once for each node.</a:t>
            </a:r>
            <a:b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 @</a:t>
            </a:r>
            <a:r>
              <a:rPr lang="en-US" altLang="zh-TW" sz="1600" u="none" kern="100" dirty="0" err="1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param</a:t>
            </a:r>
            <a: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visit A client-defined function that performs an operation on</a:t>
            </a:r>
            <a:b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    or with the data in each visited node. */</a:t>
            </a: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/>
            </a:r>
            <a:b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</a:t>
            </a:r>
            <a:r>
              <a:rPr lang="en-US" altLang="zh-TW" sz="1600" b="1" u="none" kern="100" dirty="0" smtClean="0">
                <a:solidFill>
                  <a:srgbClr val="0070C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virtual void</a:t>
            </a: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</a:t>
            </a:r>
            <a:r>
              <a:rPr lang="en-US" altLang="zh-TW" sz="1600" u="none" kern="100" dirty="0" err="1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preorderTraverse</a:t>
            </a: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(</a:t>
            </a:r>
            <a:r>
              <a:rPr lang="en-US" altLang="zh-TW" sz="1600" b="1" u="none" kern="100" dirty="0" smtClean="0">
                <a:solidFill>
                  <a:srgbClr val="0070C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void</a:t>
            </a: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visit(</a:t>
            </a:r>
            <a:r>
              <a:rPr lang="en-US" altLang="zh-TW" sz="1600" u="none" kern="100" dirty="0" err="1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ItemType</a:t>
            </a: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&amp;)) </a:t>
            </a:r>
            <a:r>
              <a:rPr lang="en-US" altLang="zh-TW" sz="1600" b="1" u="none" kern="100" dirty="0" err="1" smtClean="0">
                <a:solidFill>
                  <a:srgbClr val="0070C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const</a:t>
            </a: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= 0;</a:t>
            </a:r>
            <a:b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</a:t>
            </a:r>
            <a:r>
              <a:rPr lang="en-US" altLang="zh-TW" sz="1600" b="1" u="none" kern="100" dirty="0" smtClean="0">
                <a:solidFill>
                  <a:srgbClr val="0070C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virtual void</a:t>
            </a: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</a:t>
            </a:r>
            <a:r>
              <a:rPr lang="en-US" altLang="zh-TW" sz="1600" u="none" kern="100" dirty="0" err="1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inorderTraverse</a:t>
            </a: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(</a:t>
            </a:r>
            <a:r>
              <a:rPr lang="en-US" altLang="zh-TW" sz="1600" b="1" u="none" kern="100" dirty="0" smtClean="0">
                <a:solidFill>
                  <a:srgbClr val="0070C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void</a:t>
            </a: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visit(</a:t>
            </a:r>
            <a:r>
              <a:rPr lang="en-US" altLang="zh-TW" sz="1600" u="none" kern="100" dirty="0" err="1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ItemType</a:t>
            </a: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&amp;)) </a:t>
            </a:r>
            <a:r>
              <a:rPr lang="en-US" altLang="zh-TW" sz="1600" b="1" u="none" kern="100" dirty="0" err="1" smtClean="0">
                <a:solidFill>
                  <a:srgbClr val="0070C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const</a:t>
            </a: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= 0;</a:t>
            </a:r>
            <a:b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  </a:t>
            </a:r>
            <a:r>
              <a:rPr lang="en-US" altLang="zh-TW" sz="1600" b="1" u="none" kern="100" dirty="0" smtClean="0">
                <a:solidFill>
                  <a:srgbClr val="0070C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virtual void</a:t>
            </a: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</a:t>
            </a:r>
            <a:r>
              <a:rPr lang="en-US" altLang="zh-TW" sz="1600" u="none" kern="100" dirty="0" err="1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postorderTraverse</a:t>
            </a: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(</a:t>
            </a:r>
            <a:r>
              <a:rPr lang="en-US" altLang="zh-TW" sz="1600" b="1" u="none" kern="100" dirty="0" smtClean="0">
                <a:solidFill>
                  <a:srgbClr val="0070C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void</a:t>
            </a: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visit(</a:t>
            </a:r>
            <a:r>
              <a:rPr lang="en-US" altLang="zh-TW" sz="1600" u="none" kern="100" dirty="0" err="1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ItemType</a:t>
            </a: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&amp;)) </a:t>
            </a:r>
            <a:r>
              <a:rPr lang="en-US" altLang="zh-TW" sz="1600" b="1" u="none" kern="100" dirty="0" err="1" smtClean="0">
                <a:solidFill>
                  <a:srgbClr val="0070C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const</a:t>
            </a: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 = 0;</a:t>
            </a:r>
            <a:b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}; </a:t>
            </a:r>
            <a:r>
              <a:rPr lang="en-US" altLang="zh-TW" sz="1600" u="none" kern="100" dirty="0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// end </a:t>
            </a:r>
            <a:r>
              <a:rPr lang="en-US" altLang="zh-TW" sz="1600" u="none" kern="100" dirty="0" err="1" smtClean="0">
                <a:solidFill>
                  <a:srgbClr val="00B0F0"/>
                </a:solidFill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BinaryTreeInterface</a:t>
            </a: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/>
            </a:r>
            <a:b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</a:b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#</a:t>
            </a:r>
            <a:r>
              <a:rPr lang="en-US" altLang="zh-TW" sz="1600" u="none" kern="100" dirty="0" err="1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endif</a:t>
            </a:r>
            <a:r>
              <a:rPr lang="en-US" altLang="zh-TW" sz="1600" u="none" kern="100" dirty="0" smtClean="0">
                <a:latin typeface="Lucida Sans Typewriter" panose="020B0509030504030204" pitchFamily="49" charset="0"/>
                <a:ea typeface="細明體" panose="02020509000000000000" pitchFamily="49" charset="-120"/>
                <a:cs typeface="Courier New" panose="02070309020205020404" pitchFamily="49" charset="0"/>
              </a:rPr>
              <a:t> </a:t>
            </a:r>
            <a:endParaRPr lang="zh-TW" altLang="zh-TW" sz="1600" u="none" kern="100" dirty="0">
              <a:effectLst/>
              <a:latin typeface="Lucida Sans Typewriter" panose="020B0509030504030204" pitchFamily="49" charset="0"/>
              <a:ea typeface="細明體" panose="02020509000000000000" pitchFamily="49" charset="-120"/>
              <a:cs typeface="Courier New" panose="02070309020205020404" pitchFamily="49" charset="0"/>
            </a:endParaRP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Trees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030367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AF3B52-A6A7-404A-A8ED-BBC091BB7ED1}" type="slidenum">
              <a:rPr lang="zh-TW" altLang="en-US"/>
              <a:pPr>
                <a:defRPr/>
              </a:pPr>
              <a:t>38</a:t>
            </a:fld>
            <a:endParaRPr lang="en-US" altLang="zh-TW"/>
          </a:p>
        </p:txBody>
      </p:sp>
      <p:sp>
        <p:nvSpPr>
          <p:cNvPr id="675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400" dirty="0" smtClean="0"/>
              <a:t>The ADT Binary </a:t>
            </a:r>
            <a:r>
              <a:rPr lang="en-US" altLang="zh-TW" sz="4400" dirty="0"/>
              <a:t>Search</a:t>
            </a:r>
            <a:r>
              <a:rPr lang="en-US" altLang="zh-TW" sz="4400" dirty="0" smtClean="0"/>
              <a:t> Tree</a:t>
            </a:r>
          </a:p>
        </p:txBody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400" dirty="0" smtClean="0">
                <a:solidFill>
                  <a:schemeClr val="tx2"/>
                </a:solidFill>
              </a:rPr>
              <a:t>The ADT </a:t>
            </a:r>
            <a:r>
              <a:rPr lang="en-US" altLang="zh-TW" sz="2400" b="1" dirty="0" smtClean="0">
                <a:solidFill>
                  <a:schemeClr val="accent2"/>
                </a:solidFill>
              </a:rPr>
              <a:t>binary </a:t>
            </a:r>
            <a:r>
              <a:rPr lang="en-US" altLang="zh-TW" sz="2400" b="1" dirty="0" smtClean="0">
                <a:solidFill>
                  <a:srgbClr val="6600FF"/>
                </a:solidFill>
              </a:rPr>
              <a:t>search</a:t>
            </a:r>
            <a:r>
              <a:rPr lang="en-US" altLang="zh-TW" sz="2400" b="1" dirty="0" smtClean="0">
                <a:solidFill>
                  <a:schemeClr val="accent2"/>
                </a:solidFill>
              </a:rPr>
              <a:t> tree</a:t>
            </a:r>
            <a:r>
              <a:rPr lang="en-US" altLang="zh-TW" sz="2400" dirty="0" smtClean="0">
                <a:solidFill>
                  <a:schemeClr val="tx2"/>
                </a:solidFill>
              </a:rPr>
              <a:t> is </a:t>
            </a:r>
            <a:r>
              <a:rPr lang="en-US" altLang="zh-TW" sz="2400" u="sng" dirty="0" smtClean="0">
                <a:solidFill>
                  <a:schemeClr val="tx2"/>
                </a:solidFill>
              </a:rPr>
              <a:t>suitable for searching a tree for a particular data item</a:t>
            </a:r>
            <a:r>
              <a:rPr lang="en-US" altLang="zh-TW" sz="2400" dirty="0" smtClean="0">
                <a:solidFill>
                  <a:schemeClr val="tx2"/>
                </a:solidFill>
              </a:rPr>
              <a:t>.</a:t>
            </a:r>
          </a:p>
          <a:p>
            <a:pPr eaLnBrk="1" hangingPunct="1">
              <a:lnSpc>
                <a:spcPct val="90000"/>
              </a:lnSpc>
            </a:pPr>
            <a:endParaRPr lang="en-US" altLang="zh-TW" sz="1200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>
                <a:solidFill>
                  <a:schemeClr val="tx2"/>
                </a:solidFill>
              </a:rPr>
              <a:t>For each node </a:t>
            </a:r>
            <a:r>
              <a:rPr lang="en-US" altLang="zh-TW" sz="2400" i="1" dirty="0" smtClean="0">
                <a:solidFill>
                  <a:schemeClr val="tx2"/>
                </a:solidFill>
              </a:rPr>
              <a:t>n</a:t>
            </a:r>
            <a:r>
              <a:rPr lang="en-US" altLang="zh-TW" sz="2400" dirty="0" smtClean="0">
                <a:solidFill>
                  <a:schemeClr val="tx2"/>
                </a:solidFill>
              </a:rPr>
              <a:t> in a binary search tree,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200" i="1" dirty="0" smtClean="0">
                <a:solidFill>
                  <a:schemeClr val="tx2"/>
                </a:solidFill>
              </a:rPr>
              <a:t>n</a:t>
            </a:r>
            <a:r>
              <a:rPr lang="en-US" altLang="zh-TW" sz="2200" dirty="0" smtClean="0">
                <a:solidFill>
                  <a:schemeClr val="tx2"/>
                </a:solidFill>
                <a:latin typeface="Times" pitchFamily="18" charset="0"/>
              </a:rPr>
              <a:t>’</a:t>
            </a:r>
            <a:r>
              <a:rPr lang="en-US" altLang="zh-TW" sz="2200" dirty="0" smtClean="0">
                <a:solidFill>
                  <a:schemeClr val="tx2"/>
                </a:solidFill>
              </a:rPr>
              <a:t>s value is greater than all values in its left subtree </a:t>
            </a:r>
            <a:r>
              <a:rPr lang="en-US" altLang="zh-TW" sz="2200" i="1" dirty="0" smtClean="0">
                <a:solidFill>
                  <a:schemeClr val="tx2"/>
                </a:solidFill>
              </a:rPr>
              <a:t>T</a:t>
            </a:r>
            <a:r>
              <a:rPr lang="en-US" altLang="zh-TW" sz="2200" i="1" baseline="-25000" dirty="0" smtClean="0">
                <a:solidFill>
                  <a:schemeClr val="tx2"/>
                </a:solidFill>
              </a:rPr>
              <a:t>L</a:t>
            </a:r>
            <a:r>
              <a:rPr lang="en-US" altLang="zh-TW" sz="2200" dirty="0" smtClean="0">
                <a:solidFill>
                  <a:schemeClr val="tx2"/>
                </a:solidFill>
              </a:rPr>
              <a:t> ,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200" i="1" dirty="0" smtClean="0">
                <a:solidFill>
                  <a:schemeClr val="tx2"/>
                </a:solidFill>
              </a:rPr>
              <a:t>n</a:t>
            </a:r>
            <a:r>
              <a:rPr lang="en-US" altLang="zh-TW" sz="2200" dirty="0" smtClean="0">
                <a:solidFill>
                  <a:schemeClr val="tx2"/>
                </a:solidFill>
                <a:latin typeface="Times" pitchFamily="18" charset="0"/>
              </a:rPr>
              <a:t>’</a:t>
            </a:r>
            <a:r>
              <a:rPr lang="en-US" altLang="zh-TW" sz="2200" dirty="0" smtClean="0">
                <a:solidFill>
                  <a:schemeClr val="tx2"/>
                </a:solidFill>
              </a:rPr>
              <a:t>s value is less than all values in its right subtree </a:t>
            </a:r>
            <a:r>
              <a:rPr lang="en-US" altLang="zh-TW" sz="2200" i="1" dirty="0" smtClean="0">
                <a:solidFill>
                  <a:schemeClr val="tx2"/>
                </a:solidFill>
              </a:rPr>
              <a:t>T</a:t>
            </a:r>
            <a:r>
              <a:rPr lang="en-US" altLang="zh-TW" sz="2200" i="1" baseline="-25000" dirty="0" smtClean="0">
                <a:solidFill>
                  <a:schemeClr val="tx2"/>
                </a:solidFill>
              </a:rPr>
              <a:t>R</a:t>
            </a:r>
            <a:r>
              <a:rPr lang="en-US" altLang="zh-TW" sz="2200" dirty="0" smtClean="0">
                <a:solidFill>
                  <a:schemeClr val="tx2"/>
                </a:solidFill>
              </a:rPr>
              <a:t> , and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200" dirty="0">
                <a:solidFill>
                  <a:schemeClr val="tx2"/>
                </a:solidFill>
              </a:rPr>
              <a:t>b</a:t>
            </a:r>
            <a:r>
              <a:rPr lang="en-US" altLang="zh-TW" sz="2200" dirty="0" smtClean="0">
                <a:solidFill>
                  <a:schemeClr val="tx2"/>
                </a:solidFill>
              </a:rPr>
              <a:t>oth </a:t>
            </a:r>
            <a:r>
              <a:rPr lang="en-US" altLang="zh-TW" sz="2200" i="1" dirty="0" smtClean="0">
                <a:solidFill>
                  <a:schemeClr val="tx2"/>
                </a:solidFill>
              </a:rPr>
              <a:t>T</a:t>
            </a:r>
            <a:r>
              <a:rPr lang="en-US" altLang="zh-TW" sz="2200" i="1" baseline="-25000" dirty="0" smtClean="0">
                <a:solidFill>
                  <a:schemeClr val="tx2"/>
                </a:solidFill>
              </a:rPr>
              <a:t>L</a:t>
            </a:r>
            <a:r>
              <a:rPr lang="en-US" altLang="zh-TW" sz="2200" dirty="0" smtClean="0">
                <a:solidFill>
                  <a:schemeClr val="tx2"/>
                </a:solidFill>
              </a:rPr>
              <a:t> and </a:t>
            </a:r>
            <a:r>
              <a:rPr lang="en-US" altLang="zh-TW" sz="2200" i="1" dirty="0" smtClean="0">
                <a:solidFill>
                  <a:schemeClr val="tx2"/>
                </a:solidFill>
              </a:rPr>
              <a:t>T</a:t>
            </a:r>
            <a:r>
              <a:rPr lang="en-US" altLang="zh-TW" sz="2200" i="1" baseline="-25000" dirty="0" smtClean="0">
                <a:solidFill>
                  <a:schemeClr val="tx2"/>
                </a:solidFill>
              </a:rPr>
              <a:t>R</a:t>
            </a:r>
            <a:r>
              <a:rPr lang="en-US" altLang="zh-TW" sz="2200" dirty="0" smtClean="0">
                <a:solidFill>
                  <a:schemeClr val="tx2"/>
                </a:solidFill>
              </a:rPr>
              <a:t> are binary search trees.</a:t>
            </a:r>
          </a:p>
          <a:p>
            <a:pPr eaLnBrk="1" hangingPunct="1">
              <a:lnSpc>
                <a:spcPct val="90000"/>
              </a:lnSpc>
            </a:pPr>
            <a:endParaRPr lang="en-US" altLang="zh-TW" sz="1400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>
                <a:solidFill>
                  <a:schemeClr val="tx2"/>
                </a:solidFill>
              </a:rPr>
              <a:t>This organization of data enables you to search a binary search tree for a particular data item efficiently.</a:t>
            </a:r>
          </a:p>
        </p:txBody>
      </p:sp>
      <p:pic>
        <p:nvPicPr>
          <p:cNvPr id="67589" name="Picture 4" descr="fig10_0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7472" y="4766518"/>
            <a:ext cx="3352800" cy="197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611560" y="5733256"/>
            <a:ext cx="4896544" cy="76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15-12 in </a:t>
            </a:r>
          </a:p>
          <a:p>
            <a:pPr eaLnBrk="0" hangingPunct="0">
              <a:lnSpc>
                <a:spcPts val="2800"/>
              </a:lnSpc>
            </a:pPr>
            <a:r>
              <a:rPr lang="en-US" altLang="zh-TW" sz="1600" dirty="0" smtClean="0"/>
              <a:t>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Trees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370626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75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75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75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75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75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75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75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75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7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758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637369-AFC3-46B5-8C80-9912A3B0D154}" type="slidenum">
              <a:rPr lang="zh-TW" altLang="en-US"/>
              <a:pPr>
                <a:defRPr/>
              </a:pPr>
              <a:t>39</a:t>
            </a:fld>
            <a:endParaRPr lang="en-US" altLang="zh-TW"/>
          </a:p>
        </p:txBody>
      </p:sp>
      <p:sp>
        <p:nvSpPr>
          <p:cNvPr id="716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Binary Search Tree Operations (1/2)</a:t>
            </a:r>
            <a:endParaRPr lang="zh-TW" altLang="en-US" sz="4000" dirty="0" smtClean="0"/>
          </a:p>
        </p:txBody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/>
              <a:t>As an ADT, the binary search tree has operations of </a:t>
            </a:r>
            <a:r>
              <a:rPr lang="en-US" altLang="zh-TW" sz="2800" b="1" dirty="0" smtClean="0"/>
              <a:t>inserting</a:t>
            </a:r>
            <a:r>
              <a:rPr lang="en-US" altLang="zh-TW" sz="2800" dirty="0" smtClean="0"/>
              <a:t>, </a:t>
            </a:r>
            <a:r>
              <a:rPr lang="en-US" altLang="zh-TW" sz="2800" b="1" dirty="0" smtClean="0"/>
              <a:t>removing</a:t>
            </a:r>
            <a:r>
              <a:rPr lang="en-US" altLang="zh-TW" sz="2800" dirty="0" smtClean="0"/>
              <a:t>, and </a:t>
            </a:r>
            <a:r>
              <a:rPr lang="en-US" altLang="zh-TW" sz="2800" b="1" dirty="0" smtClean="0"/>
              <a:t>retrieving</a:t>
            </a:r>
            <a:r>
              <a:rPr lang="en-US" altLang="zh-TW" sz="2800" dirty="0" smtClean="0"/>
              <a:t> data.</a:t>
            </a:r>
          </a:p>
          <a:p>
            <a:pPr lvl="1" eaLnBrk="1" hangingPunct="1"/>
            <a:r>
              <a:rPr lang="en-US" altLang="zh-TW" sz="2400" dirty="0" smtClean="0"/>
              <a:t>Unlike the position-oriented ADTs stack, list, and queue, but like the ADT sorted list, the insertion, removal, and retrieval operations are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by value</a:t>
            </a:r>
            <a:r>
              <a:rPr lang="en-US" altLang="zh-TW" sz="2400" dirty="0" smtClean="0"/>
              <a:t>, not by position.</a:t>
            </a:r>
          </a:p>
          <a:p>
            <a:pPr lvl="1" eaLnBrk="1" hangingPunct="1"/>
            <a:r>
              <a:rPr lang="en-US" altLang="zh-TW" sz="2400" dirty="0" smtClean="0"/>
              <a:t>The traversal operations that you just saw for a binary tree apply to a binary search tree without change.</a:t>
            </a:r>
          </a:p>
          <a:p>
            <a:pPr lvl="2" eaLnBrk="1" hangingPunct="1"/>
            <a:r>
              <a:rPr lang="en-US" altLang="zh-TW" dirty="0" smtClean="0"/>
              <a:t>Because </a:t>
            </a:r>
            <a:r>
              <a:rPr lang="en-US" altLang="zh-TW" b="1" dirty="0" smtClean="0">
                <a:solidFill>
                  <a:srgbClr val="0070C0"/>
                </a:solidFill>
              </a:rPr>
              <a:t>a binary search tree is a binary tree!</a:t>
            </a: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Trees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209431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6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6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6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16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16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16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/>
              <a:t>Binary Search Tree Operations (2/2)</a:t>
            </a:r>
            <a:endParaRPr lang="zh-TW" altLang="en-US" sz="40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Trees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40</a:t>
            </a:fld>
            <a:endParaRPr lang="en-US" altLang="zh-TW" dirty="0"/>
          </a:p>
        </p:txBody>
      </p:sp>
      <p:graphicFrame>
        <p:nvGraphicFramePr>
          <p:cNvPr id="7" name="表格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6287549"/>
              </p:ext>
            </p:extLst>
          </p:nvPr>
        </p:nvGraphicFramePr>
        <p:xfrm>
          <a:off x="848814" y="1700808"/>
          <a:ext cx="7467602" cy="3918243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32051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624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613877">
                <a:tc>
                  <a:txBody>
                    <a:bodyPr/>
                    <a:lstStyle/>
                    <a:p>
                      <a:r>
                        <a:rPr lang="en-US" altLang="zh-TW" sz="1400" b="1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add(</a:t>
                      </a:r>
                      <a:r>
                        <a:rPr lang="en-US" altLang="zh-TW" sz="1400" b="1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newEntry</a:t>
                      </a:r>
                      <a:r>
                        <a:rPr lang="en-US" altLang="zh-TW" sz="1400" b="1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)</a:t>
                      </a:r>
                      <a:endParaRPr lang="zh-TW" altLang="en-US" sz="1400" b="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dirty="0" smtClean="0"/>
                        <a:t>Task: </a:t>
                      </a:r>
                      <a:r>
                        <a:rPr lang="en-US" altLang="zh-TW" sz="1400" b="0" dirty="0" smtClean="0"/>
                        <a:t>Inserts </a:t>
                      </a:r>
                      <a:r>
                        <a:rPr lang="en-US" altLang="zh-TW" sz="1400" b="0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newEntry</a:t>
                      </a:r>
                      <a:r>
                        <a:rPr lang="en-US" altLang="zh-TW" sz="1400" b="0" dirty="0" smtClean="0"/>
                        <a:t> into this binary search tree </a:t>
                      </a:r>
                      <a:r>
                        <a:rPr lang="en-US" altLang="zh-TW" sz="1400" b="0" u="sng" dirty="0" smtClean="0"/>
                        <a:t>such that the properties of a binary search tree are maintained</a:t>
                      </a:r>
                      <a:r>
                        <a:rPr lang="en-US" altLang="zh-TW" sz="1400" b="0" dirty="0" smtClean="0"/>
                        <a:t>.</a:t>
                      </a:r>
                    </a:p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dirty="0" smtClean="0"/>
                        <a:t>Input: </a:t>
                      </a:r>
                      <a:r>
                        <a:rPr lang="en-US" altLang="zh-TW" sz="1400" b="0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newEntry</a:t>
                      </a:r>
                      <a:r>
                        <a:rPr lang="en-US" altLang="zh-TW" sz="1400" b="0" dirty="0" smtClean="0"/>
                        <a:t> is the data item to be inserted. Assumes the</a:t>
                      </a:r>
                      <a:r>
                        <a:rPr lang="en-US" altLang="zh-TW" sz="1400" b="0" baseline="0" dirty="0" smtClean="0"/>
                        <a:t> entries in the tree are distinct and differ from </a:t>
                      </a:r>
                      <a:r>
                        <a:rPr lang="en-US" altLang="zh-TW" sz="1400" b="0" baseline="0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newEntry</a:t>
                      </a:r>
                      <a:endParaRPr lang="en-US" altLang="zh-TW" sz="1400" b="0" dirty="0" smtClean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dirty="0" smtClean="0"/>
                        <a:t>Output: </a:t>
                      </a:r>
                      <a:r>
                        <a:rPr lang="en-US" altLang="zh-TW" sz="1400" b="0" dirty="0" smtClean="0"/>
                        <a:t>True</a:t>
                      </a:r>
                      <a:r>
                        <a:rPr lang="en-US" altLang="zh-TW" sz="1400" b="0" baseline="0" dirty="0" smtClean="0"/>
                        <a:t> if the insertion is successful, or false if not.</a:t>
                      </a:r>
                      <a:endParaRPr lang="zh-TW" altLang="en-US" sz="14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30923">
                <a:tc>
                  <a:txBody>
                    <a:bodyPr/>
                    <a:lstStyle/>
                    <a:p>
                      <a:r>
                        <a:rPr lang="en-US" altLang="zh-TW" sz="1400" b="1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remove(</a:t>
                      </a:r>
                      <a:r>
                        <a:rPr lang="en-US" altLang="zh-TW" sz="1400" b="1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anEntry</a:t>
                      </a:r>
                      <a:r>
                        <a:rPr lang="en-US" altLang="zh-TW" sz="1400" b="1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)</a:t>
                      </a:r>
                      <a:endParaRPr lang="zh-TW" altLang="en-US" sz="1400" b="1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dirty="0" smtClean="0"/>
                        <a:t>Task:</a:t>
                      </a:r>
                      <a:r>
                        <a:rPr lang="en-US" altLang="zh-TW" sz="1400" b="0" baseline="0" dirty="0" smtClean="0">
                          <a:latin typeface="+mn-lt"/>
                          <a:cs typeface="+mn-cs"/>
                        </a:rPr>
                        <a:t> Removes the given entry from this binary search tree </a:t>
                      </a:r>
                      <a:r>
                        <a:rPr lang="en-US" altLang="zh-TW" sz="1400" b="0" u="sng" baseline="0" dirty="0" smtClean="0">
                          <a:latin typeface="+mn-lt"/>
                          <a:cs typeface="+mn-cs"/>
                        </a:rPr>
                        <a:t>such that the properties of a binary search tree are maintained</a:t>
                      </a:r>
                      <a:r>
                        <a:rPr lang="en-US" altLang="zh-TW" sz="1400" b="0" baseline="0" dirty="0" smtClean="0">
                          <a:latin typeface="+mn-lt"/>
                          <a:cs typeface="+mn-cs"/>
                        </a:rPr>
                        <a:t>.</a:t>
                      </a:r>
                    </a:p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dirty="0" smtClean="0"/>
                        <a:t>Input: </a:t>
                      </a:r>
                      <a:r>
                        <a:rPr lang="en-US" altLang="zh-TW" sz="1400" b="0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anEntry</a:t>
                      </a:r>
                      <a:r>
                        <a:rPr lang="en-US" altLang="zh-TW" sz="1400" b="0" dirty="0" smtClean="0">
                          <a:latin typeface="+mn-lt"/>
                          <a:cs typeface="Courier New" panose="02070309020205020404" pitchFamily="49" charset="0"/>
                        </a:rPr>
                        <a:t> is the entry to remove.</a:t>
                      </a:r>
                      <a:r>
                        <a:rPr lang="en-US" altLang="zh-TW" sz="1400" b="0" baseline="0" dirty="0" smtClean="0">
                          <a:latin typeface="+mj-lt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en-US" altLang="zh-TW" sz="1400" b="1" dirty="0" smtClean="0"/>
                        <a:t>Output:</a:t>
                      </a:r>
                      <a:r>
                        <a:rPr lang="en-US" altLang="zh-TW" sz="1400" b="0" dirty="0" smtClean="0"/>
                        <a:t> True</a:t>
                      </a:r>
                      <a:r>
                        <a:rPr lang="en-US" altLang="zh-TW" sz="1400" b="0" baseline="0" dirty="0" smtClean="0"/>
                        <a:t> if the removal is successful, or false if not.</a:t>
                      </a:r>
                      <a:endParaRPr lang="zh-TW" altLang="en-US" sz="14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9000">
                <a:tc gridSpan="2">
                  <a:txBody>
                    <a:bodyPr/>
                    <a:lstStyle/>
                    <a:p>
                      <a:r>
                        <a:rPr lang="en-US" altLang="zh-TW" sz="1400" b="0" dirty="0" smtClean="0">
                          <a:latin typeface="+mj-lt"/>
                          <a:cs typeface="Courier New" panose="02070309020205020404" pitchFamily="49" charset="0"/>
                        </a:rPr>
                        <a:t>The methods </a:t>
                      </a:r>
                      <a:r>
                        <a:rPr lang="en-US" altLang="zh-TW" sz="1400" b="1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isEmpty</a:t>
                      </a:r>
                      <a:r>
                        <a:rPr lang="en-US" altLang="zh-TW" sz="1400" b="1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, </a:t>
                      </a:r>
                      <a:r>
                        <a:rPr lang="en-US" altLang="zh-TW" sz="1400" b="1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getHeight</a:t>
                      </a:r>
                      <a:r>
                        <a:rPr lang="en-US" altLang="zh-TW" sz="1400" b="1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, </a:t>
                      </a:r>
                      <a:r>
                        <a:rPr lang="en-US" altLang="zh-TW" sz="1400" b="1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getNumberOfNodes</a:t>
                      </a:r>
                      <a:r>
                        <a:rPr lang="en-US" altLang="zh-TW" sz="1400" b="1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, </a:t>
                      </a:r>
                      <a:r>
                        <a:rPr lang="en-US" altLang="zh-TW" sz="1400" b="1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getRootData</a:t>
                      </a:r>
                      <a:r>
                        <a:rPr lang="en-US" altLang="zh-TW" sz="1400" b="1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, </a:t>
                      </a:r>
                      <a:r>
                        <a:rPr lang="en-US" altLang="zh-TW" sz="1400" b="1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clear,getEntry</a:t>
                      </a:r>
                      <a:r>
                        <a:rPr lang="en-US" altLang="zh-TW" sz="1400" b="1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, contains, </a:t>
                      </a:r>
                      <a:r>
                        <a:rPr lang="en-US" altLang="zh-TW" sz="1400" b="1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preorderTraverse</a:t>
                      </a:r>
                      <a:r>
                        <a:rPr lang="en-US" altLang="zh-TW" sz="1400" b="1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, </a:t>
                      </a:r>
                      <a:r>
                        <a:rPr lang="en-US" altLang="zh-TW" sz="1400" b="1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inorderTraverse</a:t>
                      </a:r>
                      <a:r>
                        <a:rPr lang="en-US" altLang="zh-TW" sz="1400" b="1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,</a:t>
                      </a:r>
                      <a:r>
                        <a:rPr lang="en-US" altLang="zh-TW" sz="1400" b="0" dirty="0" smtClean="0">
                          <a:latin typeface="+mj-lt"/>
                          <a:cs typeface="Courier New" panose="02070309020205020404" pitchFamily="49" charset="0"/>
                        </a:rPr>
                        <a:t> and </a:t>
                      </a:r>
                      <a:r>
                        <a:rPr lang="en-US" altLang="zh-TW" sz="1400" b="1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postorderTraverse</a:t>
                      </a:r>
                      <a:r>
                        <a:rPr lang="en-US" altLang="zh-TW" sz="1400" b="0" dirty="0" smtClean="0">
                          <a:latin typeface="+mn-lt"/>
                          <a:cs typeface="Courier New" panose="02070309020205020404" pitchFamily="49" charset="0"/>
                        </a:rPr>
                        <a:t> have the same specifications as for a binary tree.</a:t>
                      </a:r>
                      <a:endParaRPr lang="zh-TW" altLang="en-US" sz="1400" b="0" dirty="0">
                        <a:latin typeface="+mn-lt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4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040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B90DF8-31A6-4E4A-8E7F-1D00A3F0E39A}" type="slidenum">
              <a:rPr lang="zh-TW" altLang="en-US"/>
              <a:pPr>
                <a:defRPr/>
              </a:pPr>
              <a:t>41</a:t>
            </a:fld>
            <a:endParaRPr lang="en-US" altLang="zh-TW"/>
          </a:p>
        </p:txBody>
      </p:sp>
      <p:sp>
        <p:nvSpPr>
          <p:cNvPr id="778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400" dirty="0" smtClean="0"/>
              <a:t>ADT Binary Search Tree: </a:t>
            </a:r>
            <a:r>
              <a:rPr lang="en-US" altLang="zh-TW" sz="3400" dirty="0"/>
              <a:t>Search</a:t>
            </a:r>
            <a:r>
              <a:rPr lang="en-US" altLang="zh-TW" sz="3400" dirty="0" smtClean="0"/>
              <a:t> (1/4)</a:t>
            </a:r>
            <a:endParaRPr lang="zh-TW" altLang="en-US" sz="3400" dirty="0" smtClean="0"/>
          </a:p>
        </p:txBody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400" smtClean="0"/>
              <a:t>Because a binary search tree is recursive by nature, it is natural to formulate recursive algorithms for operations on the tree.</a:t>
            </a:r>
          </a:p>
          <a:p>
            <a:pPr eaLnBrk="1" hangingPunct="1"/>
            <a:endParaRPr lang="en-US" altLang="zh-TW" sz="2400" smtClean="0"/>
          </a:p>
          <a:p>
            <a:pPr eaLnBrk="1" hangingPunct="1"/>
            <a:endParaRPr lang="en-US" altLang="zh-TW" sz="2400" smtClean="0"/>
          </a:p>
        </p:txBody>
      </p:sp>
      <p:sp>
        <p:nvSpPr>
          <p:cNvPr id="291844" name="Text Box 4"/>
          <p:cNvSpPr txBox="1">
            <a:spLocks noChangeArrowheads="1"/>
          </p:cNvSpPr>
          <p:nvPr/>
        </p:nvSpPr>
        <p:spPr bwMode="auto">
          <a:xfrm>
            <a:off x="539552" y="2852936"/>
            <a:ext cx="8118475" cy="258532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search</a:t>
            </a:r>
            <a:r>
              <a:rPr lang="en-US" altLang="zh-TW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bstTree</a:t>
            </a:r>
            <a:r>
              <a:rPr lang="en-US" altLang="zh-TW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: </a:t>
            </a:r>
            <a:r>
              <a:rPr lang="en-US" altLang="zh-TW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BinarySearchTree</a:t>
            </a:r>
            <a:r>
              <a:rPr lang="en-US" altLang="zh-TW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, </a:t>
            </a:r>
            <a:r>
              <a:rPr lang="en-US" altLang="zh-TW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target: </a:t>
            </a:r>
            <a:r>
              <a:rPr lang="en-US" altLang="zh-TW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ItemType</a:t>
            </a:r>
            <a:r>
              <a:rPr lang="en-US" altLang="zh-TW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  <a:endParaRPr lang="en-US" altLang="zh-TW" u="none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pPr lvl="1">
              <a:defRPr/>
            </a:pPr>
            <a:r>
              <a:rPr lang="en-US" altLang="zh-TW" b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if</a:t>
            </a:r>
            <a:r>
              <a:rPr lang="en-US" altLang="zh-TW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(</a:t>
            </a:r>
            <a:r>
              <a:rPr lang="en-US" altLang="zh-TW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bstTree</a:t>
            </a:r>
            <a:r>
              <a:rPr lang="en-US" altLang="zh-TW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i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is empty</a:t>
            </a:r>
            <a:r>
              <a:rPr lang="en-US" altLang="zh-TW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) </a:t>
            </a:r>
          </a:p>
          <a:p>
            <a:pPr lvl="1">
              <a:defRPr/>
            </a:pPr>
            <a:r>
              <a:rPr lang="en-US" altLang="zh-TW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 </a:t>
            </a:r>
            <a:r>
              <a:rPr lang="en-US" altLang="zh-TW" i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The desired item is not </a:t>
            </a:r>
            <a:r>
              <a:rPr lang="en-US" altLang="zh-TW" i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found</a:t>
            </a:r>
          </a:p>
          <a:p>
            <a:pPr lvl="1">
              <a:defRPr/>
            </a:pPr>
            <a:r>
              <a:rPr lang="en-US" altLang="zh-TW" b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else if</a:t>
            </a:r>
            <a:r>
              <a:rPr lang="en-US" altLang="zh-TW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(target == </a:t>
            </a:r>
            <a:r>
              <a:rPr lang="en-US" altLang="zh-TW" i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data item in the root of </a:t>
            </a:r>
            <a:r>
              <a:rPr lang="en-US" altLang="zh-TW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bstTree</a:t>
            </a:r>
            <a:r>
              <a:rPr lang="en-US" altLang="zh-TW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  <a:endParaRPr lang="en-US" altLang="zh-TW" u="none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pPr lvl="1">
              <a:defRPr/>
            </a:pPr>
            <a:r>
              <a:rPr lang="en-US" altLang="zh-TW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 </a:t>
            </a:r>
            <a:r>
              <a:rPr lang="en-US" altLang="zh-TW" i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The desired item </a:t>
            </a:r>
            <a:r>
              <a:rPr lang="en-US" altLang="zh-TW" i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is found</a:t>
            </a:r>
          </a:p>
          <a:p>
            <a:pPr lvl="1">
              <a:defRPr/>
            </a:pPr>
            <a:r>
              <a:rPr lang="en-US" altLang="zh-TW" b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else </a:t>
            </a:r>
            <a:r>
              <a:rPr lang="en-US" altLang="zh-TW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 </a:t>
            </a:r>
            <a:r>
              <a:rPr lang="en-US" altLang="zh-TW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(target </a:t>
            </a:r>
            <a:r>
              <a:rPr lang="en-US" altLang="zh-TW" b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&lt;</a:t>
            </a:r>
            <a:r>
              <a:rPr lang="en-US" altLang="zh-TW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i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data item in the root of </a:t>
            </a:r>
            <a:r>
              <a:rPr lang="en-US" altLang="zh-TW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bstTree</a:t>
            </a:r>
            <a:r>
              <a:rPr lang="en-US" altLang="zh-TW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  <a:endParaRPr lang="en-US" altLang="zh-TW" u="none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pPr lvl="1">
              <a:defRPr/>
            </a:pPr>
            <a:r>
              <a:rPr lang="en-US" altLang="zh-TW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 </a:t>
            </a:r>
            <a:r>
              <a:rPr lang="en-US" altLang="zh-TW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search</a:t>
            </a:r>
            <a:r>
              <a:rPr lang="en-US" altLang="zh-TW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b="1" i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Left</a:t>
            </a:r>
            <a:r>
              <a:rPr lang="en-US" altLang="zh-TW" i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subtree of </a:t>
            </a:r>
            <a:r>
              <a:rPr lang="en-US" altLang="zh-TW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bstTree</a:t>
            </a:r>
            <a:r>
              <a:rPr lang="en-US" altLang="zh-TW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, target)</a:t>
            </a:r>
            <a:endParaRPr lang="en-US" altLang="zh-TW" u="none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pPr lvl="1">
              <a:defRPr/>
            </a:pPr>
            <a:r>
              <a:rPr lang="en-US" altLang="zh-TW" b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else</a:t>
            </a:r>
            <a:endParaRPr lang="en-US" altLang="zh-TW" u="none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pPr lvl="1">
              <a:defRPr/>
            </a:pPr>
            <a:r>
              <a:rPr lang="en-US" altLang="zh-TW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 </a:t>
            </a:r>
            <a:r>
              <a:rPr lang="en-US" altLang="zh-TW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search</a:t>
            </a:r>
            <a:r>
              <a:rPr lang="en-US" altLang="zh-TW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b="1" i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Right</a:t>
            </a:r>
            <a:r>
              <a:rPr lang="en-US" altLang="zh-TW" i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subtree of </a:t>
            </a:r>
            <a:r>
              <a:rPr lang="en-US" altLang="zh-TW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bstTree</a:t>
            </a:r>
            <a:r>
              <a:rPr lang="en-US" altLang="zh-TW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, target)</a:t>
            </a:r>
            <a:endParaRPr lang="en-US" altLang="zh-TW" u="none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Trees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52004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2B5311-3D96-415F-B5FC-4D23F8106B79}" type="slidenum">
              <a:rPr lang="zh-TW" altLang="en-US"/>
              <a:pPr>
                <a:defRPr/>
              </a:pPr>
              <a:t>42</a:t>
            </a:fld>
            <a:endParaRPr lang="en-US" altLang="zh-TW"/>
          </a:p>
        </p:txBody>
      </p:sp>
      <p:sp>
        <p:nvSpPr>
          <p:cNvPr id="788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400" dirty="0" smtClean="0"/>
              <a:t>ADT Binary Search Tree:</a:t>
            </a:r>
            <a:r>
              <a:rPr lang="en-US" altLang="zh-TW" sz="3400" dirty="0"/>
              <a:t> </a:t>
            </a:r>
            <a:r>
              <a:rPr lang="en-US" altLang="zh-TW" sz="3400" dirty="0" smtClean="0"/>
              <a:t>Search (2/4)</a:t>
            </a:r>
          </a:p>
        </p:txBody>
      </p:sp>
      <p:sp>
        <p:nvSpPr>
          <p:cNvPr id="78852" name="Oval 5"/>
          <p:cNvSpPr>
            <a:spLocks noChangeArrowheads="1"/>
          </p:cNvSpPr>
          <p:nvPr/>
        </p:nvSpPr>
        <p:spPr bwMode="auto">
          <a:xfrm>
            <a:off x="4038600" y="2653680"/>
            <a:ext cx="1143000" cy="533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Jane</a:t>
            </a:r>
          </a:p>
        </p:txBody>
      </p:sp>
      <p:sp>
        <p:nvSpPr>
          <p:cNvPr id="78853" name="Oval 6"/>
          <p:cNvSpPr>
            <a:spLocks noChangeArrowheads="1"/>
          </p:cNvSpPr>
          <p:nvPr/>
        </p:nvSpPr>
        <p:spPr bwMode="auto">
          <a:xfrm>
            <a:off x="2133600" y="3491880"/>
            <a:ext cx="1143000" cy="533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Bob</a:t>
            </a:r>
          </a:p>
        </p:txBody>
      </p:sp>
      <p:sp>
        <p:nvSpPr>
          <p:cNvPr id="78854" name="Oval 7"/>
          <p:cNvSpPr>
            <a:spLocks noChangeArrowheads="1"/>
          </p:cNvSpPr>
          <p:nvPr/>
        </p:nvSpPr>
        <p:spPr bwMode="auto">
          <a:xfrm>
            <a:off x="5943600" y="3491880"/>
            <a:ext cx="1143000" cy="533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Tom</a:t>
            </a:r>
          </a:p>
        </p:txBody>
      </p:sp>
      <p:sp>
        <p:nvSpPr>
          <p:cNvPr id="78855" name="Oval 8"/>
          <p:cNvSpPr>
            <a:spLocks noChangeArrowheads="1"/>
          </p:cNvSpPr>
          <p:nvPr/>
        </p:nvSpPr>
        <p:spPr bwMode="auto">
          <a:xfrm>
            <a:off x="1066800" y="4330080"/>
            <a:ext cx="1143000" cy="533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Alan</a:t>
            </a:r>
          </a:p>
        </p:txBody>
      </p:sp>
      <p:sp>
        <p:nvSpPr>
          <p:cNvPr id="78856" name="Oval 9"/>
          <p:cNvSpPr>
            <a:spLocks noChangeArrowheads="1"/>
          </p:cNvSpPr>
          <p:nvPr/>
        </p:nvSpPr>
        <p:spPr bwMode="auto">
          <a:xfrm>
            <a:off x="3124200" y="4330080"/>
            <a:ext cx="1143000" cy="533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 dirty="0" smtClean="0">
                <a:latin typeface="Verdana" pitchFamily="34" charset="0"/>
              </a:rPr>
              <a:t>Elisa</a:t>
            </a:r>
            <a:endParaRPr lang="en-US" altLang="zh-TW" u="none" dirty="0">
              <a:latin typeface="Verdana" pitchFamily="34" charset="0"/>
            </a:endParaRPr>
          </a:p>
        </p:txBody>
      </p:sp>
      <p:sp>
        <p:nvSpPr>
          <p:cNvPr id="78857" name="Oval 10"/>
          <p:cNvSpPr>
            <a:spLocks noChangeArrowheads="1"/>
          </p:cNvSpPr>
          <p:nvPr/>
        </p:nvSpPr>
        <p:spPr bwMode="auto">
          <a:xfrm>
            <a:off x="5029200" y="4330080"/>
            <a:ext cx="1143000" cy="533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Nancy</a:t>
            </a:r>
          </a:p>
        </p:txBody>
      </p:sp>
      <p:sp>
        <p:nvSpPr>
          <p:cNvPr id="78858" name="Oval 11"/>
          <p:cNvSpPr>
            <a:spLocks noChangeArrowheads="1"/>
          </p:cNvSpPr>
          <p:nvPr/>
        </p:nvSpPr>
        <p:spPr bwMode="auto">
          <a:xfrm>
            <a:off x="6934200" y="4330080"/>
            <a:ext cx="1143000" cy="533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Wendy</a:t>
            </a:r>
          </a:p>
        </p:txBody>
      </p:sp>
      <p:cxnSp>
        <p:nvCxnSpPr>
          <p:cNvPr id="78859" name="AutoShape 12"/>
          <p:cNvCxnSpPr>
            <a:cxnSpLocks noChangeShapeType="1"/>
            <a:stCxn id="78852" idx="3"/>
            <a:endCxn id="78853" idx="7"/>
          </p:cNvCxnSpPr>
          <p:nvPr/>
        </p:nvCxnSpPr>
        <p:spPr bwMode="auto">
          <a:xfrm flipH="1">
            <a:off x="3109913" y="3109293"/>
            <a:ext cx="1095375" cy="4603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8860" name="AutoShape 13"/>
          <p:cNvCxnSpPr>
            <a:cxnSpLocks noChangeShapeType="1"/>
            <a:stCxn id="78852" idx="5"/>
            <a:endCxn id="78854" idx="1"/>
          </p:cNvCxnSpPr>
          <p:nvPr/>
        </p:nvCxnSpPr>
        <p:spPr bwMode="auto">
          <a:xfrm>
            <a:off x="5014913" y="3109293"/>
            <a:ext cx="1095375" cy="4603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8861" name="AutoShape 14"/>
          <p:cNvCxnSpPr>
            <a:cxnSpLocks noChangeShapeType="1"/>
            <a:stCxn id="78853" idx="3"/>
            <a:endCxn id="78855" idx="7"/>
          </p:cNvCxnSpPr>
          <p:nvPr/>
        </p:nvCxnSpPr>
        <p:spPr bwMode="auto">
          <a:xfrm flipH="1">
            <a:off x="2043113" y="3947493"/>
            <a:ext cx="257175" cy="4603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8862" name="AutoShape 15"/>
          <p:cNvCxnSpPr>
            <a:cxnSpLocks noChangeShapeType="1"/>
            <a:stCxn id="78853" idx="5"/>
            <a:endCxn id="78856" idx="1"/>
          </p:cNvCxnSpPr>
          <p:nvPr/>
        </p:nvCxnSpPr>
        <p:spPr bwMode="auto">
          <a:xfrm>
            <a:off x="3109913" y="3947493"/>
            <a:ext cx="180975" cy="4603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8863" name="AutoShape 16"/>
          <p:cNvCxnSpPr>
            <a:cxnSpLocks noChangeShapeType="1"/>
            <a:stCxn id="78854" idx="3"/>
            <a:endCxn id="78857" idx="7"/>
          </p:cNvCxnSpPr>
          <p:nvPr/>
        </p:nvCxnSpPr>
        <p:spPr bwMode="auto">
          <a:xfrm flipH="1">
            <a:off x="6005513" y="3947493"/>
            <a:ext cx="104775" cy="4603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8864" name="AutoShape 17"/>
          <p:cNvCxnSpPr>
            <a:cxnSpLocks noChangeShapeType="1"/>
            <a:stCxn id="78854" idx="5"/>
            <a:endCxn id="78858" idx="1"/>
          </p:cNvCxnSpPr>
          <p:nvPr/>
        </p:nvCxnSpPr>
        <p:spPr bwMode="auto">
          <a:xfrm>
            <a:off x="6919913" y="3947493"/>
            <a:ext cx="180975" cy="4603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8865" name="Text Box 19"/>
          <p:cNvSpPr txBox="1">
            <a:spLocks noChangeArrowheads="1"/>
          </p:cNvSpPr>
          <p:nvPr/>
        </p:nvSpPr>
        <p:spPr bwMode="auto">
          <a:xfrm>
            <a:off x="511894" y="1628800"/>
            <a:ext cx="71564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u="none" dirty="0">
                <a:latin typeface="Verdana" pitchFamily="34" charset="0"/>
              </a:rPr>
              <a:t>Suppose you want to locate </a:t>
            </a:r>
            <a:r>
              <a:rPr lang="en-US" altLang="zh-TW" u="none" dirty="0" smtClean="0">
                <a:latin typeface="Verdana" pitchFamily="34" charset="0"/>
              </a:rPr>
              <a:t>Elisa</a:t>
            </a:r>
            <a:r>
              <a:rPr lang="en-US" altLang="zh-TW" u="none" dirty="0" smtClean="0">
                <a:latin typeface="Arial" charset="0"/>
              </a:rPr>
              <a:t>’</a:t>
            </a:r>
            <a:r>
              <a:rPr lang="en-US" altLang="zh-TW" u="none" dirty="0" smtClean="0">
                <a:latin typeface="Verdana" pitchFamily="34" charset="0"/>
              </a:rPr>
              <a:t>s </a:t>
            </a:r>
            <a:r>
              <a:rPr lang="en-US" altLang="zh-TW" u="none" dirty="0">
                <a:latin typeface="Verdana" pitchFamily="34" charset="0"/>
              </a:rPr>
              <a:t>record in the binary tree.</a:t>
            </a:r>
          </a:p>
        </p:txBody>
      </p:sp>
      <p:sp>
        <p:nvSpPr>
          <p:cNvPr id="26644" name="Text Box 20"/>
          <p:cNvSpPr txBox="1">
            <a:spLocks noChangeArrowheads="1"/>
          </p:cNvSpPr>
          <p:nvPr/>
        </p:nvSpPr>
        <p:spPr bwMode="auto">
          <a:xfrm>
            <a:off x="3967163" y="2348880"/>
            <a:ext cx="121860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400" u="none" dirty="0" smtClean="0">
                <a:latin typeface="Verdana" pitchFamily="34" charset="0"/>
              </a:rPr>
              <a:t>Elisa&lt; </a:t>
            </a:r>
            <a:r>
              <a:rPr lang="en-US" altLang="zh-TW" sz="1400" u="none" dirty="0">
                <a:latin typeface="Verdana" pitchFamily="34" charset="0"/>
              </a:rPr>
              <a:t>Jane</a:t>
            </a:r>
          </a:p>
        </p:txBody>
      </p:sp>
      <p:cxnSp>
        <p:nvCxnSpPr>
          <p:cNvPr id="26645" name="AutoShape 21"/>
          <p:cNvCxnSpPr>
            <a:cxnSpLocks noChangeShapeType="1"/>
            <a:stCxn id="78852" idx="3"/>
            <a:endCxn id="78853" idx="7"/>
          </p:cNvCxnSpPr>
          <p:nvPr/>
        </p:nvCxnSpPr>
        <p:spPr bwMode="auto">
          <a:xfrm flipH="1">
            <a:off x="3109913" y="3109293"/>
            <a:ext cx="1095375" cy="460375"/>
          </a:xfrm>
          <a:prstGeom prst="straightConnector1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6646" name="AutoShape 22"/>
          <p:cNvCxnSpPr>
            <a:cxnSpLocks noChangeShapeType="1"/>
            <a:stCxn id="78853" idx="5"/>
            <a:endCxn id="78856" idx="1"/>
          </p:cNvCxnSpPr>
          <p:nvPr/>
        </p:nvCxnSpPr>
        <p:spPr bwMode="auto">
          <a:xfrm>
            <a:off x="3109913" y="3947493"/>
            <a:ext cx="180975" cy="460375"/>
          </a:xfrm>
          <a:prstGeom prst="straightConnector1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6647" name="Text Box 23"/>
          <p:cNvSpPr txBox="1">
            <a:spLocks noChangeArrowheads="1"/>
          </p:cNvSpPr>
          <p:nvPr/>
        </p:nvSpPr>
        <p:spPr bwMode="auto">
          <a:xfrm>
            <a:off x="2057400" y="3187080"/>
            <a:ext cx="121539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400" u="none" dirty="0" smtClean="0">
                <a:latin typeface="Verdana" pitchFamily="34" charset="0"/>
              </a:rPr>
              <a:t>Elisa </a:t>
            </a:r>
            <a:r>
              <a:rPr lang="en-US" altLang="zh-TW" sz="1400" u="none" dirty="0">
                <a:latin typeface="Verdana" pitchFamily="34" charset="0"/>
              </a:rPr>
              <a:t>&gt; Bob</a:t>
            </a:r>
          </a:p>
        </p:txBody>
      </p:sp>
      <p:sp>
        <p:nvSpPr>
          <p:cNvPr id="26648" name="Text Box 24"/>
          <p:cNvSpPr txBox="1">
            <a:spLocks noChangeArrowheads="1"/>
          </p:cNvSpPr>
          <p:nvPr/>
        </p:nvSpPr>
        <p:spPr bwMode="auto">
          <a:xfrm>
            <a:off x="3061730" y="4990480"/>
            <a:ext cx="156004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algn="ctr" eaLnBrk="1" hangingPunct="1"/>
            <a:r>
              <a:rPr lang="en-US" altLang="zh-TW" sz="1400" b="1" u="none" dirty="0" smtClean="0">
                <a:solidFill>
                  <a:schemeClr val="accent2"/>
                </a:solidFill>
                <a:latin typeface="Verdana" pitchFamily="34" charset="0"/>
              </a:rPr>
              <a:t>Elisa </a:t>
            </a:r>
            <a:r>
              <a:rPr lang="en-US" altLang="zh-TW" sz="1400" b="1" u="none" dirty="0">
                <a:solidFill>
                  <a:schemeClr val="accent2"/>
                </a:solidFill>
                <a:latin typeface="Verdana" pitchFamily="34" charset="0"/>
              </a:rPr>
              <a:t>== </a:t>
            </a:r>
            <a:r>
              <a:rPr lang="en-US" altLang="zh-TW" sz="1400" b="1" u="none" dirty="0" smtClean="0">
                <a:solidFill>
                  <a:schemeClr val="accent2"/>
                </a:solidFill>
                <a:latin typeface="Verdana" pitchFamily="34" charset="0"/>
              </a:rPr>
              <a:t>Elisa</a:t>
            </a:r>
            <a:endParaRPr lang="en-US" altLang="zh-TW" sz="1400" b="1" u="none" dirty="0">
              <a:solidFill>
                <a:schemeClr val="accent2"/>
              </a:solidFill>
              <a:latin typeface="Verdana" pitchFamily="34" charset="0"/>
            </a:endParaRPr>
          </a:p>
          <a:p>
            <a:pPr algn="ctr" eaLnBrk="1" hangingPunct="1"/>
            <a:r>
              <a:rPr lang="en-US" altLang="zh-TW" sz="1400" b="1" u="none" dirty="0" smtClean="0">
                <a:solidFill>
                  <a:srgbClr val="0070C0"/>
                </a:solidFill>
                <a:latin typeface="Verdana" pitchFamily="34" charset="0"/>
              </a:rPr>
              <a:t>Bingo!</a:t>
            </a:r>
            <a:endParaRPr lang="en-US" altLang="zh-TW" sz="1400" b="1" u="none" dirty="0">
              <a:solidFill>
                <a:srgbClr val="0070C0"/>
              </a:solidFill>
              <a:latin typeface="Verdana" pitchFamily="34" charset="0"/>
            </a:endParaRP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Trees</a:t>
            </a:r>
            <a:endParaRPr lang="en-US" altLang="zh-TW"/>
          </a:p>
        </p:txBody>
      </p:sp>
      <p:sp>
        <p:nvSpPr>
          <p:cNvPr id="25" name="Text Box 6"/>
          <p:cNvSpPr txBox="1">
            <a:spLocks noChangeArrowheads="1"/>
          </p:cNvSpPr>
          <p:nvPr/>
        </p:nvSpPr>
        <p:spPr bwMode="auto">
          <a:xfrm>
            <a:off x="611560" y="6021288"/>
            <a:ext cx="4896544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15-16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1356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44" grpId="0"/>
      <p:bldP spid="26647" grpId="0"/>
      <p:bldP spid="26648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400" dirty="0"/>
              <a:t>ADT Binary Search Tree: </a:t>
            </a:r>
            <a:r>
              <a:rPr lang="en-US" altLang="zh-TW" sz="3400" dirty="0" smtClean="0"/>
              <a:t>Search (3/4</a:t>
            </a:r>
            <a:r>
              <a:rPr lang="en-US" altLang="zh-TW" sz="3400" dirty="0"/>
              <a:t>)</a:t>
            </a:r>
            <a:endParaRPr lang="zh-TW" altLang="en-US" sz="3400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dirty="0" smtClean="0"/>
              <a:t>As you will see, </a:t>
            </a:r>
            <a:r>
              <a:rPr lang="en-US" altLang="zh-TW" sz="2800" u="sng" dirty="0" smtClean="0">
                <a:solidFill>
                  <a:srgbClr val="0070C0"/>
                </a:solidFill>
              </a:rPr>
              <a:t>this search algorithm is the basis of the other operations</a:t>
            </a:r>
            <a:r>
              <a:rPr lang="en-US" altLang="zh-TW" sz="2800" dirty="0" smtClean="0"/>
              <a:t> on a binary search tree</a:t>
            </a:r>
            <a:r>
              <a:rPr lang="en-US" altLang="zh-TW" sz="2800" dirty="0"/>
              <a:t>.</a:t>
            </a:r>
            <a:endParaRPr lang="en-US" altLang="zh-TW" sz="2800" dirty="0" smtClean="0"/>
          </a:p>
          <a:p>
            <a:pPr lvl="1"/>
            <a:endParaRPr lang="en-US" altLang="zh-TW" sz="2000" dirty="0"/>
          </a:p>
          <a:p>
            <a:r>
              <a:rPr lang="en-US" altLang="zh-TW" sz="2800" dirty="0" smtClean="0"/>
              <a:t>Note that the </a:t>
            </a:r>
            <a:r>
              <a:rPr lang="en-US" altLang="zh-TW" sz="2800" b="1" dirty="0" smtClean="0">
                <a:solidFill>
                  <a:srgbClr val="0070C0"/>
                </a:solidFill>
              </a:rPr>
              <a:t>shape</a:t>
            </a:r>
            <a:r>
              <a:rPr lang="en-US" altLang="zh-TW" sz="2800" dirty="0" smtClean="0"/>
              <a:t> of the tree </a:t>
            </a:r>
            <a:r>
              <a:rPr lang="en-US" altLang="zh-TW" sz="2800" b="1" dirty="0" smtClean="0"/>
              <a:t>in no way </a:t>
            </a:r>
            <a:r>
              <a:rPr lang="en-US" altLang="zh-TW" sz="2800" dirty="0" smtClean="0"/>
              <a:t>affects the validity of the search algorithm.</a:t>
            </a:r>
          </a:p>
          <a:p>
            <a:endParaRPr lang="en-US" altLang="zh-TW" sz="2400" dirty="0"/>
          </a:p>
          <a:p>
            <a:r>
              <a:rPr lang="en-US" altLang="zh-TW" sz="2800" dirty="0" smtClean="0"/>
              <a:t>However, </a:t>
            </a:r>
            <a:r>
              <a:rPr lang="en-US" altLang="zh-TW" sz="2800" u="sng" dirty="0" smtClean="0">
                <a:solidFill>
                  <a:srgbClr val="0070C0"/>
                </a:solidFill>
              </a:rPr>
              <a:t>the search algorithm works more efficiently on some trees than on others</a:t>
            </a:r>
            <a:r>
              <a:rPr lang="en-US" altLang="zh-TW" sz="2800" dirty="0"/>
              <a:t>.</a:t>
            </a:r>
            <a:endParaRPr lang="zh-TW" altLang="en-US" sz="2800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544CBF-F67F-459A-AD48-90692E0D5118}" type="slidenum">
              <a:rPr lang="zh-TW" altLang="en-US" smtClean="0"/>
              <a:pPr>
                <a:defRPr/>
              </a:pPr>
              <a:t>43</a:t>
            </a:fld>
            <a:endParaRPr lang="en-US" altLang="zh-TW"/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Trees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858014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400" dirty="0"/>
              <a:t>ADT Binary Search Tree: </a:t>
            </a:r>
            <a:r>
              <a:rPr lang="en-US" altLang="zh-TW" sz="3400" dirty="0" smtClean="0"/>
              <a:t>Search (4/4</a:t>
            </a:r>
            <a:r>
              <a:rPr lang="en-US" altLang="zh-TW" sz="3400" dirty="0"/>
              <a:t>)</a:t>
            </a:r>
            <a:endParaRPr lang="zh-TW" altLang="en-US" sz="3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dirty="0" smtClean="0"/>
              <a:t>The </a:t>
            </a:r>
            <a:r>
              <a:rPr lang="en-US" altLang="zh-TW" sz="2800" b="1" dirty="0" smtClean="0">
                <a:solidFill>
                  <a:srgbClr val="0070C0"/>
                </a:solidFill>
              </a:rPr>
              <a:t>shape</a:t>
            </a:r>
            <a:r>
              <a:rPr lang="en-US" altLang="zh-TW" sz="2800" dirty="0" smtClean="0"/>
              <a:t> of a binary search tree </a:t>
            </a:r>
            <a:r>
              <a:rPr lang="en-US" altLang="zh-TW" sz="2800" b="1" dirty="0" smtClean="0"/>
              <a:t>affects the efficiency of its operations</a:t>
            </a:r>
            <a:r>
              <a:rPr lang="en-US" altLang="zh-TW" sz="2800" dirty="0" smtClean="0"/>
              <a:t>.</a:t>
            </a:r>
          </a:p>
          <a:p>
            <a:endParaRPr lang="en-US" altLang="zh-TW" sz="2800" dirty="0"/>
          </a:p>
          <a:p>
            <a:r>
              <a:rPr lang="en-US" altLang="zh-TW" sz="2800" dirty="0" smtClean="0"/>
              <a:t>The more </a:t>
            </a:r>
            <a:r>
              <a:rPr lang="en-US" altLang="zh-TW" sz="2800" b="1" dirty="0" smtClean="0">
                <a:solidFill>
                  <a:srgbClr val="0070C0"/>
                </a:solidFill>
              </a:rPr>
              <a:t>balanced</a:t>
            </a:r>
            <a:r>
              <a:rPr lang="en-US" altLang="zh-TW" sz="2800" dirty="0" smtClean="0"/>
              <a:t> a binary search tree is, the farther it is from a linear structure.</a:t>
            </a:r>
          </a:p>
          <a:p>
            <a:pPr lvl="1"/>
            <a:r>
              <a:rPr lang="en-US" altLang="zh-TW" sz="2400" dirty="0" smtClean="0"/>
              <a:t>The behavior of the search algorithm will be to a </a:t>
            </a:r>
            <a:r>
              <a:rPr lang="en-US" altLang="zh-TW" sz="2400" b="1" u="sng" dirty="0" smtClean="0"/>
              <a:t>binary search of an array</a:t>
            </a:r>
            <a:r>
              <a:rPr lang="en-US" altLang="zh-TW" sz="2400" dirty="0" smtClean="0"/>
              <a:t>!</a:t>
            </a:r>
            <a:endParaRPr lang="zh-TW" altLang="en-US" sz="24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44</a:t>
            </a:fld>
            <a:endParaRPr lang="en-US" altLang="zh-TW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Trees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017639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9889" name="AutoShape 16"/>
          <p:cNvCxnSpPr>
            <a:cxnSpLocks noChangeShapeType="1"/>
            <a:endCxn id="79883" idx="1"/>
          </p:cNvCxnSpPr>
          <p:nvPr/>
        </p:nvCxnSpPr>
        <p:spPr bwMode="auto">
          <a:xfrm>
            <a:off x="7543800" y="5048251"/>
            <a:ext cx="167388" cy="211464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0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91115-F915-43B3-A71A-9B0AB7C3AFB3}" type="slidenum">
              <a:rPr lang="zh-TW" altLang="en-US"/>
              <a:pPr>
                <a:defRPr/>
              </a:pPr>
              <a:t>45</a:t>
            </a:fld>
            <a:endParaRPr lang="en-US" altLang="zh-TW"/>
          </a:p>
        </p:txBody>
      </p:sp>
      <p:sp>
        <p:nvSpPr>
          <p:cNvPr id="798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400" dirty="0" smtClean="0"/>
              <a:t>ADT Binary Search Tree: </a:t>
            </a:r>
            <a:r>
              <a:rPr lang="en-US" altLang="zh-TW" sz="3400" dirty="0"/>
              <a:t>Insertion</a:t>
            </a:r>
            <a:r>
              <a:rPr lang="en-US" altLang="zh-TW" sz="3400" dirty="0" smtClean="0"/>
              <a:t> (1/2)</a:t>
            </a:r>
            <a:endParaRPr lang="zh-TW" altLang="en-US" sz="3400" dirty="0" smtClean="0"/>
          </a:p>
        </p:txBody>
      </p:sp>
      <p:sp>
        <p:nvSpPr>
          <p:cNvPr id="295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/>
              <a:t>Suppose that you want to insert a record for Frank into the binary search tree.</a:t>
            </a:r>
          </a:p>
          <a:p>
            <a:pPr eaLnBrk="1" hangingPunct="1"/>
            <a:endParaRPr lang="en-US" altLang="zh-TW" sz="1200" dirty="0" smtClean="0"/>
          </a:p>
          <a:p>
            <a:pPr eaLnBrk="1" hangingPunct="1"/>
            <a:r>
              <a:rPr lang="en-US" altLang="zh-TW" sz="2800" dirty="0" smtClean="0"/>
              <a:t>Imagine that you instead want to </a:t>
            </a:r>
            <a:r>
              <a:rPr lang="en-US" altLang="zh-TW" sz="2800" b="1" u="sng" dirty="0" smtClean="0"/>
              <a:t>search</a:t>
            </a:r>
            <a:r>
              <a:rPr lang="en-US" altLang="zh-TW" sz="2800" dirty="0" smtClean="0"/>
              <a:t> for the item with Frank.</a:t>
            </a:r>
          </a:p>
          <a:p>
            <a:pPr lvl="1" eaLnBrk="1" hangingPunct="1"/>
            <a:r>
              <a:rPr lang="en-US" altLang="zh-TW" sz="2400" dirty="0" smtClean="0"/>
              <a:t>Frank must be the right child of Elisa!!</a:t>
            </a:r>
          </a:p>
        </p:txBody>
      </p:sp>
      <p:sp>
        <p:nvSpPr>
          <p:cNvPr id="79877" name="Oval 4"/>
          <p:cNvSpPr>
            <a:spLocks noChangeArrowheads="1"/>
          </p:cNvSpPr>
          <p:nvPr/>
        </p:nvSpPr>
        <p:spPr bwMode="auto">
          <a:xfrm>
            <a:off x="5105400" y="4038600"/>
            <a:ext cx="1143000" cy="533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Jane</a:t>
            </a:r>
          </a:p>
        </p:txBody>
      </p:sp>
      <p:sp>
        <p:nvSpPr>
          <p:cNvPr id="79878" name="Oval 5"/>
          <p:cNvSpPr>
            <a:spLocks noChangeArrowheads="1"/>
          </p:cNvSpPr>
          <p:nvPr/>
        </p:nvSpPr>
        <p:spPr bwMode="auto">
          <a:xfrm>
            <a:off x="3733800" y="4572000"/>
            <a:ext cx="1143000" cy="533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Bob</a:t>
            </a:r>
          </a:p>
        </p:txBody>
      </p:sp>
      <p:sp>
        <p:nvSpPr>
          <p:cNvPr id="79879" name="Oval 6"/>
          <p:cNvSpPr>
            <a:spLocks noChangeArrowheads="1"/>
          </p:cNvSpPr>
          <p:nvPr/>
        </p:nvSpPr>
        <p:spPr bwMode="auto">
          <a:xfrm>
            <a:off x="6705600" y="4572000"/>
            <a:ext cx="1143000" cy="533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Tom</a:t>
            </a:r>
          </a:p>
        </p:txBody>
      </p:sp>
      <p:sp>
        <p:nvSpPr>
          <p:cNvPr id="79880" name="Oval 7"/>
          <p:cNvSpPr>
            <a:spLocks noChangeArrowheads="1"/>
          </p:cNvSpPr>
          <p:nvPr/>
        </p:nvSpPr>
        <p:spPr bwMode="auto">
          <a:xfrm>
            <a:off x="2819400" y="5181600"/>
            <a:ext cx="1143000" cy="533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Alan</a:t>
            </a:r>
          </a:p>
        </p:txBody>
      </p:sp>
      <p:sp>
        <p:nvSpPr>
          <p:cNvPr id="79881" name="Oval 8"/>
          <p:cNvSpPr>
            <a:spLocks noChangeArrowheads="1"/>
          </p:cNvSpPr>
          <p:nvPr/>
        </p:nvSpPr>
        <p:spPr bwMode="auto">
          <a:xfrm>
            <a:off x="4648200" y="5181600"/>
            <a:ext cx="1143000" cy="533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 dirty="0" smtClean="0">
                <a:latin typeface="Verdana" pitchFamily="34" charset="0"/>
              </a:rPr>
              <a:t>Elisa</a:t>
            </a:r>
            <a:endParaRPr lang="en-US" altLang="zh-TW" u="none" dirty="0">
              <a:latin typeface="Verdana" pitchFamily="34" charset="0"/>
            </a:endParaRPr>
          </a:p>
        </p:txBody>
      </p:sp>
      <p:sp>
        <p:nvSpPr>
          <p:cNvPr id="79882" name="Oval 9"/>
          <p:cNvSpPr>
            <a:spLocks noChangeArrowheads="1"/>
          </p:cNvSpPr>
          <p:nvPr/>
        </p:nvSpPr>
        <p:spPr bwMode="auto">
          <a:xfrm>
            <a:off x="5867400" y="5181600"/>
            <a:ext cx="1143000" cy="533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Nancy</a:t>
            </a:r>
          </a:p>
        </p:txBody>
      </p:sp>
      <p:sp>
        <p:nvSpPr>
          <p:cNvPr id="79883" name="Oval 10"/>
          <p:cNvSpPr>
            <a:spLocks noChangeArrowheads="1"/>
          </p:cNvSpPr>
          <p:nvPr/>
        </p:nvSpPr>
        <p:spPr bwMode="auto">
          <a:xfrm>
            <a:off x="7543800" y="5181600"/>
            <a:ext cx="1143000" cy="533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Wendy</a:t>
            </a:r>
          </a:p>
        </p:txBody>
      </p:sp>
      <p:cxnSp>
        <p:nvCxnSpPr>
          <p:cNvPr id="79884" name="AutoShape 11"/>
          <p:cNvCxnSpPr>
            <a:cxnSpLocks noChangeShapeType="1"/>
            <a:stCxn id="79877" idx="3"/>
            <a:endCxn id="79878" idx="7"/>
          </p:cNvCxnSpPr>
          <p:nvPr/>
        </p:nvCxnSpPr>
        <p:spPr bwMode="auto">
          <a:xfrm flipH="1">
            <a:off x="4710113" y="4494213"/>
            <a:ext cx="561975" cy="1555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9885" name="AutoShape 12"/>
          <p:cNvCxnSpPr>
            <a:cxnSpLocks noChangeShapeType="1"/>
            <a:stCxn id="79877" idx="5"/>
            <a:endCxn id="79879" idx="1"/>
          </p:cNvCxnSpPr>
          <p:nvPr/>
        </p:nvCxnSpPr>
        <p:spPr bwMode="auto">
          <a:xfrm>
            <a:off x="6081713" y="4494213"/>
            <a:ext cx="790575" cy="1555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9886" name="AutoShape 13"/>
          <p:cNvCxnSpPr>
            <a:cxnSpLocks noChangeShapeType="1"/>
            <a:stCxn id="79878" idx="3"/>
            <a:endCxn id="79880" idx="7"/>
          </p:cNvCxnSpPr>
          <p:nvPr/>
        </p:nvCxnSpPr>
        <p:spPr bwMode="auto">
          <a:xfrm flipH="1">
            <a:off x="3795713" y="5027613"/>
            <a:ext cx="104775" cy="2317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9887" name="AutoShape 14"/>
          <p:cNvCxnSpPr>
            <a:cxnSpLocks noChangeShapeType="1"/>
            <a:stCxn id="79878" idx="5"/>
            <a:endCxn id="79881" idx="1"/>
          </p:cNvCxnSpPr>
          <p:nvPr/>
        </p:nvCxnSpPr>
        <p:spPr bwMode="auto">
          <a:xfrm>
            <a:off x="4710113" y="5027613"/>
            <a:ext cx="104775" cy="2317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9888" name="AutoShape 15"/>
          <p:cNvCxnSpPr>
            <a:cxnSpLocks noChangeShapeType="1"/>
            <a:endCxn id="79882" idx="7"/>
          </p:cNvCxnSpPr>
          <p:nvPr/>
        </p:nvCxnSpPr>
        <p:spPr bwMode="auto">
          <a:xfrm flipH="1">
            <a:off x="6843012" y="5075868"/>
            <a:ext cx="160069" cy="18384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95954" name="Oval 18"/>
          <p:cNvSpPr>
            <a:spLocks noChangeArrowheads="1"/>
          </p:cNvSpPr>
          <p:nvPr/>
        </p:nvSpPr>
        <p:spPr bwMode="auto">
          <a:xfrm>
            <a:off x="5562600" y="5867400"/>
            <a:ext cx="1143000" cy="533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Frank</a:t>
            </a:r>
          </a:p>
        </p:txBody>
      </p:sp>
      <p:cxnSp>
        <p:nvCxnSpPr>
          <p:cNvPr id="295955" name="AutoShape 19"/>
          <p:cNvCxnSpPr>
            <a:cxnSpLocks noChangeShapeType="1"/>
            <a:endCxn id="295954" idx="1"/>
          </p:cNvCxnSpPr>
          <p:nvPr/>
        </p:nvCxnSpPr>
        <p:spPr bwMode="auto">
          <a:xfrm>
            <a:off x="5548313" y="5715000"/>
            <a:ext cx="181675" cy="230515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Trees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68668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5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59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959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95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5954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1115DC-C8AE-490B-8F1F-F215D6BF2FB5}" type="slidenum">
              <a:rPr lang="zh-TW" altLang="en-US"/>
              <a:pPr>
                <a:defRPr/>
              </a:pPr>
              <a:t>46</a:t>
            </a:fld>
            <a:endParaRPr lang="en-US" altLang="zh-TW"/>
          </a:p>
        </p:txBody>
      </p:sp>
      <p:sp>
        <p:nvSpPr>
          <p:cNvPr id="808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400" dirty="0" smtClean="0"/>
              <a:t>ADT Binary Search Tree: </a:t>
            </a:r>
            <a:r>
              <a:rPr lang="en-US" altLang="zh-TW" sz="3400" dirty="0"/>
              <a:t>Insertion</a:t>
            </a:r>
            <a:r>
              <a:rPr lang="en-US" altLang="zh-TW" sz="3400" dirty="0" smtClean="0"/>
              <a:t> (2/2)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zh-TW" sz="2800" dirty="0" smtClean="0">
                <a:solidFill>
                  <a:schemeClr val="tx2"/>
                </a:solidFill>
              </a:rPr>
              <a:t>Search always tells you the insertion point.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400" b="1" dirty="0" smtClean="0">
                <a:solidFill>
                  <a:schemeClr val="accent2"/>
                </a:solidFill>
              </a:rPr>
              <a:t>It will always terminate at an empty subtree.</a:t>
            </a:r>
            <a:r>
              <a:rPr lang="en-US" altLang="zh-TW" sz="2400" dirty="0" smtClean="0">
                <a:solidFill>
                  <a:schemeClr val="tx2"/>
                </a:solidFill>
              </a:rPr>
              <a:t> 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400" dirty="0" smtClean="0">
                <a:solidFill>
                  <a:schemeClr val="tx2"/>
                </a:solidFill>
              </a:rPr>
              <a:t>Or, search always tells you to insert the item </a:t>
            </a:r>
            <a:r>
              <a:rPr lang="en-US" altLang="zh-TW" sz="2400" b="1" dirty="0" smtClean="0">
                <a:solidFill>
                  <a:schemeClr val="tx2"/>
                </a:solidFill>
              </a:rPr>
              <a:t>as a new leaf</a:t>
            </a:r>
            <a:r>
              <a:rPr lang="en-US" altLang="zh-TW" sz="2400" dirty="0" smtClean="0">
                <a:solidFill>
                  <a:schemeClr val="tx2"/>
                </a:solidFill>
              </a:rPr>
              <a:t>!</a:t>
            </a: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Trees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083504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9DB0B8-5E40-412B-9F41-6DC0805BF20A}" type="slidenum">
              <a:rPr lang="zh-TW" altLang="en-US"/>
              <a:pPr>
                <a:defRPr/>
              </a:pPr>
              <a:t>47</a:t>
            </a:fld>
            <a:endParaRPr lang="en-US" altLang="zh-TW"/>
          </a:p>
        </p:txBody>
      </p:sp>
      <p:sp>
        <p:nvSpPr>
          <p:cNvPr id="942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400" dirty="0" smtClean="0"/>
              <a:t>ADT Binary Search Tree: Traversal</a:t>
            </a:r>
            <a:endParaRPr lang="zh-TW" altLang="en-US" sz="3400" dirty="0"/>
          </a:p>
        </p:txBody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>
                <a:solidFill>
                  <a:schemeClr val="tx2"/>
                </a:solidFill>
              </a:rPr>
              <a:t>Traversals for a binary search tree are the same as the traversals for a binary tree.</a:t>
            </a:r>
          </a:p>
          <a:p>
            <a:pPr lvl="1" eaLnBrk="1" hangingPunct="1"/>
            <a:endParaRPr lang="en-US" altLang="zh-TW" sz="2800" dirty="0" smtClean="0">
              <a:solidFill>
                <a:schemeClr val="tx2"/>
              </a:solidFill>
            </a:endParaRPr>
          </a:p>
          <a:p>
            <a:pPr eaLnBrk="1" hangingPunct="1"/>
            <a:r>
              <a:rPr lang="en-US" altLang="zh-TW" sz="2800" i="1" dirty="0" smtClean="0">
                <a:solidFill>
                  <a:schemeClr val="tx2"/>
                </a:solidFill>
              </a:rPr>
              <a:t>The </a:t>
            </a:r>
            <a:r>
              <a:rPr lang="en-US" altLang="zh-TW" sz="2800" i="1" dirty="0" err="1" smtClean="0">
                <a:solidFill>
                  <a:schemeClr val="tx2"/>
                </a:solidFill>
              </a:rPr>
              <a:t>inorder</a:t>
            </a:r>
            <a:r>
              <a:rPr lang="en-US" altLang="zh-TW" sz="2800" i="1" dirty="0" smtClean="0">
                <a:solidFill>
                  <a:schemeClr val="tx2"/>
                </a:solidFill>
              </a:rPr>
              <a:t> traversal of a binary search tree visits the tree’s nodes </a:t>
            </a:r>
            <a:r>
              <a:rPr lang="en-US" altLang="zh-TW" sz="2800" b="1" i="1" u="sng" dirty="0" smtClean="0">
                <a:solidFill>
                  <a:schemeClr val="tx2"/>
                </a:solidFill>
              </a:rPr>
              <a:t>in sorted search-key order</a:t>
            </a:r>
            <a:r>
              <a:rPr lang="en-US" altLang="zh-TW" sz="2800" i="1" dirty="0" smtClean="0">
                <a:solidFill>
                  <a:schemeClr val="tx2"/>
                </a:solidFill>
              </a:rPr>
              <a:t>.</a:t>
            </a:r>
          </a:p>
          <a:p>
            <a:pPr eaLnBrk="1" hangingPunct="1"/>
            <a:endParaRPr lang="zh-TW" altLang="en-US" sz="2800" i="1" dirty="0" smtClean="0"/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Trees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865571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42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42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8A1836-DE5A-4CBB-A82B-C0C444F69790}" type="slidenum">
              <a:rPr lang="zh-TW" altLang="en-US"/>
              <a:pPr>
                <a:defRPr/>
              </a:pPr>
              <a:t>48</a:t>
            </a:fld>
            <a:endParaRPr lang="en-US" altLang="zh-TW"/>
          </a:p>
        </p:txBody>
      </p:sp>
      <p:sp>
        <p:nvSpPr>
          <p:cNvPr id="952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200" dirty="0" smtClean="0"/>
              <a:t>Efficiency of Binary Search Tree Operations (1/7)</a:t>
            </a:r>
            <a:endParaRPr lang="zh-TW" altLang="en-US" sz="3200" dirty="0" smtClean="0"/>
          </a:p>
        </p:txBody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400" dirty="0" smtClean="0"/>
              <a:t>Each operation </a:t>
            </a:r>
            <a:r>
              <a:rPr lang="en-US" altLang="zh-TW" sz="2400" b="1" dirty="0" smtClean="0">
                <a:solidFill>
                  <a:schemeClr val="accent2"/>
                </a:solidFill>
              </a:rPr>
              <a:t>compares</a:t>
            </a:r>
            <a:r>
              <a:rPr lang="en-US" altLang="zh-TW" sz="2400" dirty="0" smtClean="0"/>
              <a:t> the a specified value </a:t>
            </a:r>
            <a:r>
              <a:rPr lang="en-US" altLang="zh-TW" sz="2400" dirty="0" smtClean="0">
                <a:latin typeface="Courier New" pitchFamily="49" charset="0"/>
              </a:rPr>
              <a:t>v</a:t>
            </a:r>
            <a:r>
              <a:rPr lang="en-US" altLang="zh-TW" sz="2400" dirty="0" smtClean="0"/>
              <a:t> to the entries in the nodes along </a:t>
            </a:r>
            <a:r>
              <a:rPr lang="en-US" altLang="zh-TW" sz="2400" u="sng" dirty="0" smtClean="0"/>
              <a:t>a path through the tree</a:t>
            </a:r>
            <a:r>
              <a:rPr lang="en-US" altLang="zh-TW" sz="2400" dirty="0" smtClean="0"/>
              <a:t>.</a:t>
            </a:r>
          </a:p>
          <a:p>
            <a:pPr lvl="1" eaLnBrk="1" hangingPunct="1"/>
            <a:r>
              <a:rPr lang="en-US" altLang="zh-TW" sz="2200" dirty="0" smtClean="0"/>
              <a:t>Start at the root.</a:t>
            </a:r>
          </a:p>
          <a:p>
            <a:pPr lvl="1" eaLnBrk="1" hangingPunct="1"/>
            <a:r>
              <a:rPr lang="en-US" altLang="zh-TW" sz="2200" dirty="0" smtClean="0"/>
              <a:t>Terminate at the node that contains </a:t>
            </a:r>
            <a:r>
              <a:rPr lang="en-US" altLang="zh-TW" sz="2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v</a:t>
            </a:r>
            <a:r>
              <a:rPr lang="en-US" altLang="zh-TW" sz="2200" dirty="0" smtClean="0"/>
              <a:t> (or an empty subtree).</a:t>
            </a:r>
          </a:p>
          <a:p>
            <a:pPr lvl="1" eaLnBrk="1" hangingPunct="1"/>
            <a:endParaRPr lang="en-US" altLang="zh-TW" sz="1800" dirty="0" smtClean="0"/>
          </a:p>
        </p:txBody>
      </p:sp>
      <p:sp>
        <p:nvSpPr>
          <p:cNvPr id="95237" name="Oval 4"/>
          <p:cNvSpPr>
            <a:spLocks noChangeArrowheads="1"/>
          </p:cNvSpPr>
          <p:nvPr/>
        </p:nvSpPr>
        <p:spPr bwMode="auto">
          <a:xfrm>
            <a:off x="4038600" y="3559051"/>
            <a:ext cx="11430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Jane</a:t>
            </a:r>
          </a:p>
        </p:txBody>
      </p:sp>
      <p:sp>
        <p:nvSpPr>
          <p:cNvPr id="95238" name="Oval 5"/>
          <p:cNvSpPr>
            <a:spLocks noChangeArrowheads="1"/>
          </p:cNvSpPr>
          <p:nvPr/>
        </p:nvSpPr>
        <p:spPr bwMode="auto">
          <a:xfrm>
            <a:off x="2133600" y="4397251"/>
            <a:ext cx="11430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Bob</a:t>
            </a:r>
          </a:p>
        </p:txBody>
      </p:sp>
      <p:sp>
        <p:nvSpPr>
          <p:cNvPr id="95239" name="Oval 6"/>
          <p:cNvSpPr>
            <a:spLocks noChangeArrowheads="1"/>
          </p:cNvSpPr>
          <p:nvPr/>
        </p:nvSpPr>
        <p:spPr bwMode="auto">
          <a:xfrm>
            <a:off x="5943600" y="4397251"/>
            <a:ext cx="1143000" cy="533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Tom</a:t>
            </a:r>
          </a:p>
        </p:txBody>
      </p:sp>
      <p:sp>
        <p:nvSpPr>
          <p:cNvPr id="95240" name="Oval 7"/>
          <p:cNvSpPr>
            <a:spLocks noChangeArrowheads="1"/>
          </p:cNvSpPr>
          <p:nvPr/>
        </p:nvSpPr>
        <p:spPr bwMode="auto">
          <a:xfrm>
            <a:off x="1066800" y="5235451"/>
            <a:ext cx="1143000" cy="533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Alan</a:t>
            </a:r>
          </a:p>
        </p:txBody>
      </p:sp>
      <p:sp>
        <p:nvSpPr>
          <p:cNvPr id="95241" name="Oval 8"/>
          <p:cNvSpPr>
            <a:spLocks noChangeArrowheads="1"/>
          </p:cNvSpPr>
          <p:nvPr/>
        </p:nvSpPr>
        <p:spPr bwMode="auto">
          <a:xfrm>
            <a:off x="3124200" y="5235451"/>
            <a:ext cx="11430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 dirty="0" smtClean="0">
                <a:latin typeface="Verdana" pitchFamily="34" charset="0"/>
              </a:rPr>
              <a:t>Elisa</a:t>
            </a:r>
            <a:endParaRPr lang="en-US" altLang="zh-TW" u="none" dirty="0">
              <a:latin typeface="Verdana" pitchFamily="34" charset="0"/>
            </a:endParaRPr>
          </a:p>
        </p:txBody>
      </p:sp>
      <p:sp>
        <p:nvSpPr>
          <p:cNvPr id="95242" name="Oval 9"/>
          <p:cNvSpPr>
            <a:spLocks noChangeArrowheads="1"/>
          </p:cNvSpPr>
          <p:nvPr/>
        </p:nvSpPr>
        <p:spPr bwMode="auto">
          <a:xfrm>
            <a:off x="5029200" y="5235451"/>
            <a:ext cx="1143000" cy="533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Nancy</a:t>
            </a:r>
          </a:p>
        </p:txBody>
      </p:sp>
      <p:sp>
        <p:nvSpPr>
          <p:cNvPr id="95243" name="Oval 10"/>
          <p:cNvSpPr>
            <a:spLocks noChangeArrowheads="1"/>
          </p:cNvSpPr>
          <p:nvPr/>
        </p:nvSpPr>
        <p:spPr bwMode="auto">
          <a:xfrm>
            <a:off x="6934200" y="5235451"/>
            <a:ext cx="1143000" cy="533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Wendy</a:t>
            </a:r>
          </a:p>
        </p:txBody>
      </p:sp>
      <p:cxnSp>
        <p:nvCxnSpPr>
          <p:cNvPr id="95244" name="AutoShape 11"/>
          <p:cNvCxnSpPr>
            <a:cxnSpLocks noChangeShapeType="1"/>
            <a:stCxn id="95237" idx="3"/>
            <a:endCxn id="95238" idx="7"/>
          </p:cNvCxnSpPr>
          <p:nvPr/>
        </p:nvCxnSpPr>
        <p:spPr bwMode="auto">
          <a:xfrm flipH="1">
            <a:off x="3109913" y="4028951"/>
            <a:ext cx="1095375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5245" name="AutoShape 12"/>
          <p:cNvCxnSpPr>
            <a:cxnSpLocks noChangeShapeType="1"/>
            <a:stCxn id="95237" idx="5"/>
            <a:endCxn id="95239" idx="1"/>
          </p:cNvCxnSpPr>
          <p:nvPr/>
        </p:nvCxnSpPr>
        <p:spPr bwMode="auto">
          <a:xfrm>
            <a:off x="5014913" y="4028951"/>
            <a:ext cx="1095375" cy="4460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5246" name="AutoShape 13"/>
          <p:cNvCxnSpPr>
            <a:cxnSpLocks noChangeShapeType="1"/>
            <a:stCxn id="95238" idx="3"/>
            <a:endCxn id="95240" idx="7"/>
          </p:cNvCxnSpPr>
          <p:nvPr/>
        </p:nvCxnSpPr>
        <p:spPr bwMode="auto">
          <a:xfrm flipH="1">
            <a:off x="2043113" y="4867151"/>
            <a:ext cx="257175" cy="4460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5247" name="AutoShape 14"/>
          <p:cNvCxnSpPr>
            <a:cxnSpLocks noChangeShapeType="1"/>
            <a:stCxn id="95238" idx="5"/>
            <a:endCxn id="95241" idx="1"/>
          </p:cNvCxnSpPr>
          <p:nvPr/>
        </p:nvCxnSpPr>
        <p:spPr bwMode="auto">
          <a:xfrm>
            <a:off x="3109913" y="4867151"/>
            <a:ext cx="180975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5248" name="AutoShape 15"/>
          <p:cNvCxnSpPr>
            <a:cxnSpLocks noChangeShapeType="1"/>
            <a:stCxn id="95239" idx="3"/>
            <a:endCxn id="95242" idx="7"/>
          </p:cNvCxnSpPr>
          <p:nvPr/>
        </p:nvCxnSpPr>
        <p:spPr bwMode="auto">
          <a:xfrm flipH="1">
            <a:off x="6005513" y="4852864"/>
            <a:ext cx="104775" cy="4603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5249" name="AutoShape 16"/>
          <p:cNvCxnSpPr>
            <a:cxnSpLocks noChangeShapeType="1"/>
            <a:stCxn id="95239" idx="5"/>
            <a:endCxn id="95243" idx="1"/>
          </p:cNvCxnSpPr>
          <p:nvPr/>
        </p:nvCxnSpPr>
        <p:spPr bwMode="auto">
          <a:xfrm>
            <a:off x="6919913" y="4852864"/>
            <a:ext cx="180975" cy="4603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5250" name="Text Box 17"/>
          <p:cNvSpPr txBox="1">
            <a:spLocks noChangeArrowheads="1"/>
          </p:cNvSpPr>
          <p:nvPr/>
        </p:nvSpPr>
        <p:spPr bwMode="auto">
          <a:xfrm>
            <a:off x="3967163" y="3212976"/>
            <a:ext cx="128112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400" u="none" dirty="0" smtClean="0">
                <a:latin typeface="Verdana" pitchFamily="34" charset="0"/>
              </a:rPr>
              <a:t>Elisa </a:t>
            </a:r>
            <a:r>
              <a:rPr lang="en-US" altLang="zh-TW" sz="1400" u="none" dirty="0">
                <a:latin typeface="Verdana" pitchFamily="34" charset="0"/>
              </a:rPr>
              <a:t>&lt; Jane</a:t>
            </a:r>
          </a:p>
        </p:txBody>
      </p:sp>
      <p:cxnSp>
        <p:nvCxnSpPr>
          <p:cNvPr id="95251" name="AutoShape 18"/>
          <p:cNvCxnSpPr>
            <a:cxnSpLocks noChangeShapeType="1"/>
            <a:stCxn id="95237" idx="3"/>
            <a:endCxn id="95238" idx="7"/>
          </p:cNvCxnSpPr>
          <p:nvPr/>
        </p:nvCxnSpPr>
        <p:spPr bwMode="auto">
          <a:xfrm flipH="1">
            <a:off x="3109913" y="4028951"/>
            <a:ext cx="1095375" cy="431800"/>
          </a:xfrm>
          <a:prstGeom prst="straightConnector1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5252" name="AutoShape 19"/>
          <p:cNvCxnSpPr>
            <a:cxnSpLocks noChangeShapeType="1"/>
            <a:stCxn id="95238" idx="5"/>
            <a:endCxn id="95241" idx="1"/>
          </p:cNvCxnSpPr>
          <p:nvPr/>
        </p:nvCxnSpPr>
        <p:spPr bwMode="auto">
          <a:xfrm>
            <a:off x="3109913" y="4867151"/>
            <a:ext cx="180975" cy="431800"/>
          </a:xfrm>
          <a:prstGeom prst="straightConnector1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5253" name="Text Box 20"/>
          <p:cNvSpPr txBox="1">
            <a:spLocks noChangeArrowheads="1"/>
          </p:cNvSpPr>
          <p:nvPr/>
        </p:nvSpPr>
        <p:spPr bwMode="auto">
          <a:xfrm>
            <a:off x="2057400" y="4092451"/>
            <a:ext cx="121539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400" u="none" dirty="0" smtClean="0">
                <a:latin typeface="Verdana" pitchFamily="34" charset="0"/>
              </a:rPr>
              <a:t>Elisa </a:t>
            </a:r>
            <a:r>
              <a:rPr lang="en-US" altLang="zh-TW" sz="1400" u="none" dirty="0">
                <a:latin typeface="Verdana" pitchFamily="34" charset="0"/>
              </a:rPr>
              <a:t>&gt; Bob</a:t>
            </a:r>
          </a:p>
        </p:txBody>
      </p:sp>
      <p:sp>
        <p:nvSpPr>
          <p:cNvPr id="95254" name="Text Box 21"/>
          <p:cNvSpPr txBox="1">
            <a:spLocks noChangeArrowheads="1"/>
          </p:cNvSpPr>
          <p:nvPr/>
        </p:nvSpPr>
        <p:spPr bwMode="auto">
          <a:xfrm>
            <a:off x="3061730" y="5895851"/>
            <a:ext cx="156004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algn="ctr" eaLnBrk="1" hangingPunct="1"/>
            <a:r>
              <a:rPr lang="en-US" altLang="zh-TW" sz="1400" b="1" u="none" dirty="0" smtClean="0">
                <a:solidFill>
                  <a:schemeClr val="accent2"/>
                </a:solidFill>
                <a:latin typeface="Verdana" pitchFamily="34" charset="0"/>
              </a:rPr>
              <a:t>Elisa </a:t>
            </a:r>
            <a:r>
              <a:rPr lang="en-US" altLang="zh-TW" sz="1400" b="1" u="none" dirty="0">
                <a:solidFill>
                  <a:schemeClr val="accent2"/>
                </a:solidFill>
                <a:latin typeface="Verdana" pitchFamily="34" charset="0"/>
              </a:rPr>
              <a:t>== </a:t>
            </a:r>
            <a:r>
              <a:rPr lang="en-US" altLang="zh-TW" sz="1400" b="1" u="none" dirty="0" smtClean="0">
                <a:solidFill>
                  <a:schemeClr val="accent2"/>
                </a:solidFill>
                <a:latin typeface="Verdana" pitchFamily="34" charset="0"/>
              </a:rPr>
              <a:t>Elisa</a:t>
            </a:r>
            <a:endParaRPr lang="en-US" altLang="zh-TW" sz="1400" b="1" u="none" dirty="0">
              <a:solidFill>
                <a:schemeClr val="accent2"/>
              </a:solidFill>
              <a:latin typeface="Verdana" pitchFamily="34" charset="0"/>
            </a:endParaRPr>
          </a:p>
          <a:p>
            <a:pPr algn="ctr" eaLnBrk="1" hangingPunct="1"/>
            <a:r>
              <a:rPr lang="en-US" altLang="zh-TW" sz="1400" b="1" u="none" dirty="0" smtClean="0">
                <a:solidFill>
                  <a:srgbClr val="0070C0"/>
                </a:solidFill>
                <a:latin typeface="Verdana" pitchFamily="34" charset="0"/>
              </a:rPr>
              <a:t>Bingo!</a:t>
            </a:r>
            <a:endParaRPr lang="en-US" altLang="zh-TW" sz="1400" b="1" u="none" dirty="0">
              <a:solidFill>
                <a:srgbClr val="0070C0"/>
              </a:solidFill>
              <a:latin typeface="Verdana" pitchFamily="34" charset="0"/>
            </a:endParaRPr>
          </a:p>
        </p:txBody>
      </p:sp>
      <p:sp>
        <p:nvSpPr>
          <p:cNvPr id="95255" name="Text Box 22"/>
          <p:cNvSpPr txBox="1">
            <a:spLocks noChangeArrowheads="1"/>
          </p:cNvSpPr>
          <p:nvPr/>
        </p:nvSpPr>
        <p:spPr bwMode="auto">
          <a:xfrm>
            <a:off x="4784725" y="6037139"/>
            <a:ext cx="2062163" cy="376237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 u="none">
                <a:latin typeface="Verdana" pitchFamily="34" charset="0"/>
              </a:rPr>
              <a:t>3 comparisons</a:t>
            </a: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Trees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477793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7EA52D-4331-48F1-8774-605A9A1695AD}" type="slidenum">
              <a:rPr lang="zh-TW" altLang="en-US"/>
              <a:pPr>
                <a:defRPr/>
              </a:pPr>
              <a:t>49</a:t>
            </a:fld>
            <a:endParaRPr lang="en-US" altLang="zh-TW"/>
          </a:p>
        </p:txBody>
      </p:sp>
      <p:sp>
        <p:nvSpPr>
          <p:cNvPr id="962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200" dirty="0" smtClean="0"/>
              <a:t>Efficiency of Binary Search Tree Operations (2/7)</a:t>
            </a:r>
          </a:p>
        </p:txBody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800" dirty="0" smtClean="0"/>
              <a:t>Thus, the efficiency of each operation is related  (proportional) to the number of nodes along the comparison path.</a:t>
            </a:r>
          </a:p>
          <a:p>
            <a:pPr eaLnBrk="1" hangingPunct="1">
              <a:lnSpc>
                <a:spcPct val="90000"/>
              </a:lnSpc>
            </a:pPr>
            <a:endParaRPr lang="en-US" altLang="zh-TW" sz="28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sz="2800" u="sng" dirty="0" smtClean="0">
                <a:solidFill>
                  <a:schemeClr val="tx2"/>
                </a:solidFill>
                <a:sym typeface="Symbol" pitchFamily="18" charset="2"/>
              </a:rPr>
              <a:t>The </a:t>
            </a:r>
            <a:r>
              <a:rPr lang="en-US" altLang="zh-TW" sz="2800" b="1" u="sng" dirty="0" smtClean="0">
                <a:solidFill>
                  <a:schemeClr val="accent2"/>
                </a:solidFill>
                <a:sym typeface="Symbol" pitchFamily="18" charset="2"/>
              </a:rPr>
              <a:t>maximum</a:t>
            </a:r>
            <a:r>
              <a:rPr lang="en-US" altLang="zh-TW" sz="2800" u="sng" dirty="0" smtClean="0">
                <a:solidFill>
                  <a:schemeClr val="tx2"/>
                </a:solidFill>
                <a:sym typeface="Symbol" pitchFamily="18" charset="2"/>
              </a:rPr>
              <a:t> number of comparisons</a:t>
            </a:r>
            <a:r>
              <a:rPr lang="en-US" altLang="zh-TW" sz="2800" dirty="0" smtClean="0">
                <a:solidFill>
                  <a:schemeClr val="tx2"/>
                </a:solidFill>
                <a:sym typeface="Symbol" pitchFamily="18" charset="2"/>
              </a:rPr>
              <a:t> is </a:t>
            </a:r>
            <a:r>
              <a:rPr lang="en-US" altLang="zh-TW" sz="2800" u="sng" dirty="0" smtClean="0">
                <a:solidFill>
                  <a:schemeClr val="tx2"/>
                </a:solidFill>
                <a:sym typeface="Symbol" pitchFamily="18" charset="2"/>
              </a:rPr>
              <a:t>the number of nodes along the </a:t>
            </a:r>
            <a:r>
              <a:rPr lang="en-US" altLang="zh-TW" sz="2800" b="1" u="sng" dirty="0" smtClean="0">
                <a:solidFill>
                  <a:schemeClr val="accent2"/>
                </a:solidFill>
                <a:sym typeface="Symbol" pitchFamily="18" charset="2"/>
              </a:rPr>
              <a:t>longest</a:t>
            </a:r>
            <a:r>
              <a:rPr lang="en-US" altLang="zh-TW" sz="2800" u="sng" dirty="0" smtClean="0">
                <a:solidFill>
                  <a:schemeClr val="tx2"/>
                </a:solidFill>
                <a:sym typeface="Symbol" pitchFamily="18" charset="2"/>
              </a:rPr>
              <a:t> path from root to a leaf</a:t>
            </a:r>
            <a:r>
              <a:rPr lang="en-US" altLang="zh-TW" sz="2800" dirty="0" smtClean="0">
                <a:solidFill>
                  <a:schemeClr val="tx2"/>
                </a:solidFill>
                <a:latin typeface="Times" pitchFamily="18" charset="0"/>
                <a:sym typeface="Symbol" pitchFamily="18" charset="2"/>
              </a:rPr>
              <a:t>—</a:t>
            </a:r>
            <a:r>
              <a:rPr lang="en-US" altLang="zh-TW" sz="2800" dirty="0" smtClean="0">
                <a:solidFill>
                  <a:schemeClr val="tx2"/>
                </a:solidFill>
                <a:sym typeface="Symbol" pitchFamily="18" charset="2"/>
              </a:rPr>
              <a:t>that is, the </a:t>
            </a:r>
            <a:r>
              <a:rPr lang="en-US" altLang="zh-TW" sz="2800" b="1" dirty="0" smtClean="0">
                <a:solidFill>
                  <a:schemeClr val="accent2"/>
                </a:solidFill>
                <a:sym typeface="Symbol" pitchFamily="18" charset="2"/>
              </a:rPr>
              <a:t>tree</a:t>
            </a:r>
            <a:r>
              <a:rPr lang="en-US" altLang="zh-TW" sz="2800" b="1" dirty="0" smtClean="0">
                <a:solidFill>
                  <a:schemeClr val="accent2"/>
                </a:solidFill>
                <a:latin typeface="Times" pitchFamily="18" charset="0"/>
                <a:sym typeface="Symbol" pitchFamily="18" charset="2"/>
              </a:rPr>
              <a:t>’</a:t>
            </a:r>
            <a:r>
              <a:rPr lang="en-US" altLang="zh-TW" sz="2800" b="1" dirty="0" smtClean="0">
                <a:solidFill>
                  <a:schemeClr val="accent2"/>
                </a:solidFill>
                <a:sym typeface="Symbol" pitchFamily="18" charset="2"/>
              </a:rPr>
              <a:t>s height</a:t>
            </a:r>
            <a:r>
              <a:rPr lang="en-US" altLang="zh-TW" sz="2800" dirty="0" smtClean="0">
                <a:solidFill>
                  <a:schemeClr val="tx2"/>
                </a:solidFill>
                <a:sym typeface="Symbol" pitchFamily="18" charset="2"/>
              </a:rPr>
              <a:t>.</a:t>
            </a:r>
          </a:p>
          <a:p>
            <a:pPr eaLnBrk="1" hangingPunct="1">
              <a:lnSpc>
                <a:spcPct val="90000"/>
              </a:lnSpc>
            </a:pPr>
            <a:endParaRPr lang="en-US" altLang="zh-TW" sz="2400" dirty="0" smtClean="0">
              <a:solidFill>
                <a:schemeClr val="tx2"/>
              </a:solidFill>
              <a:sym typeface="Symbol" pitchFamily="18" charset="2"/>
            </a:endParaRP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Trees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70268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62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62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D12B38-52FE-43F2-97C8-52206A996934}" type="slidenum">
              <a:rPr lang="zh-TW" altLang="en-US"/>
              <a:pPr>
                <a:defRPr/>
              </a:pPr>
              <a:t>50</a:t>
            </a:fld>
            <a:endParaRPr lang="en-US" altLang="zh-TW"/>
          </a:p>
        </p:txBody>
      </p:sp>
      <p:sp>
        <p:nvSpPr>
          <p:cNvPr id="972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200" dirty="0" smtClean="0"/>
              <a:t>Efficiency of Binary Search Tree Operations (3/7)</a:t>
            </a:r>
            <a:endParaRPr lang="zh-TW" altLang="en-US" sz="3200" dirty="0" smtClean="0"/>
          </a:p>
        </p:txBody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400" b="1" dirty="0" smtClean="0">
                <a:solidFill>
                  <a:schemeClr val="accent2"/>
                </a:solidFill>
              </a:rPr>
              <a:t>However, several different binary search trees are possible for the same data!!</a:t>
            </a:r>
          </a:p>
          <a:p>
            <a:pPr eaLnBrk="1" hangingPunct="1"/>
            <a:endParaRPr lang="en-US" altLang="zh-TW" sz="800" dirty="0" smtClean="0"/>
          </a:p>
          <a:p>
            <a:pPr eaLnBrk="1" hangingPunct="1"/>
            <a:r>
              <a:rPr lang="en-US" altLang="zh-TW" sz="2400" dirty="0" smtClean="0"/>
              <a:t>To locate </a:t>
            </a:r>
            <a:r>
              <a:rPr lang="en-US" altLang="zh-TW" sz="2400" dirty="0" smtClean="0">
                <a:latin typeface="Arial" charset="0"/>
              </a:rPr>
              <a:t>“</a:t>
            </a:r>
            <a:r>
              <a:rPr lang="en-US" altLang="zh-TW" sz="2400" dirty="0" smtClean="0"/>
              <a:t>Wendy</a:t>
            </a:r>
            <a:r>
              <a:rPr lang="en-US" altLang="zh-TW" sz="2400" dirty="0" smtClean="0">
                <a:latin typeface="Arial" charset="0"/>
              </a:rPr>
              <a:t>”</a:t>
            </a:r>
            <a:r>
              <a:rPr lang="en-US" altLang="zh-TW" sz="2400" dirty="0" smtClean="0"/>
              <a:t>:</a:t>
            </a:r>
          </a:p>
          <a:p>
            <a:pPr eaLnBrk="1" hangingPunct="1"/>
            <a:endParaRPr lang="en-US" altLang="zh-TW" sz="2400" dirty="0" smtClean="0"/>
          </a:p>
          <a:p>
            <a:pPr eaLnBrk="1" hangingPunct="1"/>
            <a:endParaRPr lang="en-US" altLang="zh-TW" sz="2400" dirty="0" smtClean="0"/>
          </a:p>
          <a:p>
            <a:pPr eaLnBrk="1" hangingPunct="1"/>
            <a:endParaRPr lang="en-US" altLang="zh-TW" sz="2400" dirty="0" smtClean="0"/>
          </a:p>
          <a:p>
            <a:pPr eaLnBrk="1" hangingPunct="1"/>
            <a:endParaRPr lang="en-US" altLang="zh-TW" sz="2400" dirty="0" smtClean="0"/>
          </a:p>
        </p:txBody>
      </p:sp>
      <p:sp>
        <p:nvSpPr>
          <p:cNvPr id="97285" name="Oval 4"/>
          <p:cNvSpPr>
            <a:spLocks noChangeArrowheads="1"/>
          </p:cNvSpPr>
          <p:nvPr/>
        </p:nvSpPr>
        <p:spPr bwMode="auto">
          <a:xfrm>
            <a:off x="2362200" y="3352800"/>
            <a:ext cx="685800" cy="3810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Jane</a:t>
            </a:r>
          </a:p>
        </p:txBody>
      </p:sp>
      <p:sp>
        <p:nvSpPr>
          <p:cNvPr id="97286" name="Oval 5"/>
          <p:cNvSpPr>
            <a:spLocks noChangeArrowheads="1"/>
          </p:cNvSpPr>
          <p:nvPr/>
        </p:nvSpPr>
        <p:spPr bwMode="auto">
          <a:xfrm>
            <a:off x="1295400" y="3914775"/>
            <a:ext cx="685800" cy="3810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Bob</a:t>
            </a:r>
          </a:p>
        </p:txBody>
      </p:sp>
      <p:sp>
        <p:nvSpPr>
          <p:cNvPr id="97287" name="Oval 6"/>
          <p:cNvSpPr>
            <a:spLocks noChangeArrowheads="1"/>
          </p:cNvSpPr>
          <p:nvPr/>
        </p:nvSpPr>
        <p:spPr bwMode="auto">
          <a:xfrm>
            <a:off x="3352800" y="3886200"/>
            <a:ext cx="685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Tom</a:t>
            </a:r>
          </a:p>
        </p:txBody>
      </p:sp>
      <p:sp>
        <p:nvSpPr>
          <p:cNvPr id="97288" name="Oval 7"/>
          <p:cNvSpPr>
            <a:spLocks noChangeArrowheads="1"/>
          </p:cNvSpPr>
          <p:nvPr/>
        </p:nvSpPr>
        <p:spPr bwMode="auto">
          <a:xfrm>
            <a:off x="533400" y="4572000"/>
            <a:ext cx="7620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Alan</a:t>
            </a:r>
          </a:p>
        </p:txBody>
      </p:sp>
      <p:sp>
        <p:nvSpPr>
          <p:cNvPr id="97289" name="Oval 8"/>
          <p:cNvSpPr>
            <a:spLocks noChangeArrowheads="1"/>
          </p:cNvSpPr>
          <p:nvPr/>
        </p:nvSpPr>
        <p:spPr bwMode="auto">
          <a:xfrm>
            <a:off x="1905000" y="4572000"/>
            <a:ext cx="762000" cy="3810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 dirty="0" smtClean="0">
                <a:latin typeface="Verdana" pitchFamily="34" charset="0"/>
              </a:rPr>
              <a:t>Elisa</a:t>
            </a:r>
            <a:endParaRPr lang="en-US" altLang="zh-TW" u="none" dirty="0">
              <a:latin typeface="Verdana" pitchFamily="34" charset="0"/>
            </a:endParaRPr>
          </a:p>
        </p:txBody>
      </p:sp>
      <p:sp>
        <p:nvSpPr>
          <p:cNvPr id="97290" name="Oval 9"/>
          <p:cNvSpPr>
            <a:spLocks noChangeArrowheads="1"/>
          </p:cNvSpPr>
          <p:nvPr/>
        </p:nvSpPr>
        <p:spPr bwMode="auto">
          <a:xfrm>
            <a:off x="2819400" y="4572000"/>
            <a:ext cx="6858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Nancy</a:t>
            </a:r>
          </a:p>
        </p:txBody>
      </p:sp>
      <p:sp>
        <p:nvSpPr>
          <p:cNvPr id="97291" name="Oval 10"/>
          <p:cNvSpPr>
            <a:spLocks noChangeArrowheads="1"/>
          </p:cNvSpPr>
          <p:nvPr/>
        </p:nvSpPr>
        <p:spPr bwMode="auto">
          <a:xfrm>
            <a:off x="3962400" y="4572000"/>
            <a:ext cx="9144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Wendy</a:t>
            </a:r>
          </a:p>
        </p:txBody>
      </p:sp>
      <p:cxnSp>
        <p:nvCxnSpPr>
          <p:cNvPr id="97292" name="AutoShape 11"/>
          <p:cNvCxnSpPr>
            <a:cxnSpLocks noChangeShapeType="1"/>
            <a:stCxn id="97285" idx="3"/>
            <a:endCxn id="97286" idx="7"/>
          </p:cNvCxnSpPr>
          <p:nvPr/>
        </p:nvCxnSpPr>
        <p:spPr bwMode="auto">
          <a:xfrm flipH="1">
            <a:off x="1881188" y="3678238"/>
            <a:ext cx="581025" cy="2921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7293" name="AutoShape 12"/>
          <p:cNvCxnSpPr>
            <a:cxnSpLocks noChangeShapeType="1"/>
            <a:stCxn id="97285" idx="5"/>
            <a:endCxn id="97287" idx="1"/>
          </p:cNvCxnSpPr>
          <p:nvPr/>
        </p:nvCxnSpPr>
        <p:spPr bwMode="auto">
          <a:xfrm>
            <a:off x="2947988" y="3678238"/>
            <a:ext cx="504825" cy="25241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7294" name="AutoShape 13"/>
          <p:cNvCxnSpPr>
            <a:cxnSpLocks noChangeShapeType="1"/>
            <a:stCxn id="97286" idx="3"/>
            <a:endCxn id="97288" idx="7"/>
          </p:cNvCxnSpPr>
          <p:nvPr/>
        </p:nvCxnSpPr>
        <p:spPr bwMode="auto">
          <a:xfrm flipH="1">
            <a:off x="1184275" y="4240213"/>
            <a:ext cx="211138" cy="3873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7295" name="AutoShape 14"/>
          <p:cNvCxnSpPr>
            <a:cxnSpLocks noChangeShapeType="1"/>
            <a:stCxn id="97286" idx="5"/>
            <a:endCxn id="97289" idx="1"/>
          </p:cNvCxnSpPr>
          <p:nvPr/>
        </p:nvCxnSpPr>
        <p:spPr bwMode="auto">
          <a:xfrm>
            <a:off x="1881188" y="4240213"/>
            <a:ext cx="134937" cy="3873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7296" name="AutoShape 15"/>
          <p:cNvCxnSpPr>
            <a:cxnSpLocks noChangeShapeType="1"/>
            <a:stCxn id="97287" idx="3"/>
            <a:endCxn id="97290" idx="7"/>
          </p:cNvCxnSpPr>
          <p:nvPr/>
        </p:nvCxnSpPr>
        <p:spPr bwMode="auto">
          <a:xfrm flipH="1">
            <a:off x="3404767" y="4146363"/>
            <a:ext cx="48466" cy="48143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7297" name="AutoShape 16"/>
          <p:cNvCxnSpPr>
            <a:cxnSpLocks noChangeShapeType="1"/>
            <a:stCxn id="97287" idx="5"/>
            <a:endCxn id="97291" idx="1"/>
          </p:cNvCxnSpPr>
          <p:nvPr/>
        </p:nvCxnSpPr>
        <p:spPr bwMode="auto">
          <a:xfrm>
            <a:off x="3938588" y="4146550"/>
            <a:ext cx="157162" cy="48101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7298" name="Oval 21"/>
          <p:cNvSpPr>
            <a:spLocks noChangeArrowheads="1"/>
          </p:cNvSpPr>
          <p:nvPr/>
        </p:nvSpPr>
        <p:spPr bwMode="auto">
          <a:xfrm>
            <a:off x="6248400" y="4343400"/>
            <a:ext cx="685800" cy="3810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Jane</a:t>
            </a:r>
          </a:p>
        </p:txBody>
      </p:sp>
      <p:sp>
        <p:nvSpPr>
          <p:cNvPr id="97299" name="Oval 22"/>
          <p:cNvSpPr>
            <a:spLocks noChangeArrowheads="1"/>
          </p:cNvSpPr>
          <p:nvPr/>
        </p:nvSpPr>
        <p:spPr bwMode="auto">
          <a:xfrm>
            <a:off x="4876800" y="3352800"/>
            <a:ext cx="685800" cy="3810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Bob</a:t>
            </a:r>
          </a:p>
        </p:txBody>
      </p:sp>
      <p:sp>
        <p:nvSpPr>
          <p:cNvPr id="97300" name="Oval 23"/>
          <p:cNvSpPr>
            <a:spLocks noChangeArrowheads="1"/>
          </p:cNvSpPr>
          <p:nvPr/>
        </p:nvSpPr>
        <p:spPr bwMode="auto">
          <a:xfrm>
            <a:off x="7696200" y="5410200"/>
            <a:ext cx="685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Tom</a:t>
            </a:r>
          </a:p>
        </p:txBody>
      </p:sp>
      <p:sp>
        <p:nvSpPr>
          <p:cNvPr id="97301" name="Oval 24"/>
          <p:cNvSpPr>
            <a:spLocks noChangeArrowheads="1"/>
          </p:cNvSpPr>
          <p:nvPr/>
        </p:nvSpPr>
        <p:spPr bwMode="auto">
          <a:xfrm>
            <a:off x="4114800" y="2895600"/>
            <a:ext cx="7620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Alan</a:t>
            </a:r>
          </a:p>
        </p:txBody>
      </p:sp>
      <p:sp>
        <p:nvSpPr>
          <p:cNvPr id="97302" name="Oval 25"/>
          <p:cNvSpPr>
            <a:spLocks noChangeArrowheads="1"/>
          </p:cNvSpPr>
          <p:nvPr/>
        </p:nvSpPr>
        <p:spPr bwMode="auto">
          <a:xfrm>
            <a:off x="5538192" y="3840088"/>
            <a:ext cx="762000" cy="3810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 dirty="0" smtClean="0">
                <a:latin typeface="Verdana" pitchFamily="34" charset="0"/>
              </a:rPr>
              <a:t>Elisa</a:t>
            </a:r>
            <a:endParaRPr lang="en-US" altLang="zh-TW" u="none" dirty="0">
              <a:latin typeface="Verdana" pitchFamily="34" charset="0"/>
            </a:endParaRPr>
          </a:p>
        </p:txBody>
      </p:sp>
      <p:sp>
        <p:nvSpPr>
          <p:cNvPr id="97303" name="Oval 26"/>
          <p:cNvSpPr>
            <a:spLocks noChangeArrowheads="1"/>
          </p:cNvSpPr>
          <p:nvPr/>
        </p:nvSpPr>
        <p:spPr bwMode="auto">
          <a:xfrm>
            <a:off x="6934200" y="4876800"/>
            <a:ext cx="6858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Nancy</a:t>
            </a:r>
          </a:p>
        </p:txBody>
      </p:sp>
      <p:sp>
        <p:nvSpPr>
          <p:cNvPr id="97304" name="Oval 27"/>
          <p:cNvSpPr>
            <a:spLocks noChangeArrowheads="1"/>
          </p:cNvSpPr>
          <p:nvPr/>
        </p:nvSpPr>
        <p:spPr bwMode="auto">
          <a:xfrm>
            <a:off x="8153400" y="5943600"/>
            <a:ext cx="9144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Wendy</a:t>
            </a:r>
          </a:p>
        </p:txBody>
      </p:sp>
      <p:cxnSp>
        <p:nvCxnSpPr>
          <p:cNvPr id="97305" name="AutoShape 28"/>
          <p:cNvCxnSpPr>
            <a:cxnSpLocks noChangeShapeType="1"/>
            <a:stCxn id="97301" idx="5"/>
            <a:endCxn id="97299" idx="1"/>
          </p:cNvCxnSpPr>
          <p:nvPr/>
        </p:nvCxnSpPr>
        <p:spPr bwMode="auto">
          <a:xfrm>
            <a:off x="4765675" y="3221038"/>
            <a:ext cx="211138" cy="1873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7306" name="AutoShape 29"/>
          <p:cNvCxnSpPr>
            <a:cxnSpLocks noChangeShapeType="1"/>
            <a:stCxn id="97299" idx="5"/>
            <a:endCxn id="97302" idx="1"/>
          </p:cNvCxnSpPr>
          <p:nvPr/>
        </p:nvCxnSpPr>
        <p:spPr bwMode="auto">
          <a:xfrm>
            <a:off x="5462167" y="3678004"/>
            <a:ext cx="187617" cy="21788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7307" name="AutoShape 30"/>
          <p:cNvCxnSpPr>
            <a:cxnSpLocks noChangeShapeType="1"/>
            <a:stCxn id="97302" idx="5"/>
            <a:endCxn id="97298" idx="1"/>
          </p:cNvCxnSpPr>
          <p:nvPr/>
        </p:nvCxnSpPr>
        <p:spPr bwMode="auto">
          <a:xfrm>
            <a:off x="6188600" y="4165292"/>
            <a:ext cx="160233" cy="233904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7308" name="AutoShape 31"/>
          <p:cNvCxnSpPr>
            <a:cxnSpLocks noChangeShapeType="1"/>
            <a:stCxn id="97298" idx="5"/>
            <a:endCxn id="97303" idx="1"/>
          </p:cNvCxnSpPr>
          <p:nvPr/>
        </p:nvCxnSpPr>
        <p:spPr bwMode="auto">
          <a:xfrm>
            <a:off x="6834188" y="4668838"/>
            <a:ext cx="200025" cy="2635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7309" name="AutoShape 32"/>
          <p:cNvCxnSpPr>
            <a:cxnSpLocks noChangeShapeType="1"/>
            <a:stCxn id="97303" idx="5"/>
            <a:endCxn id="97300" idx="1"/>
          </p:cNvCxnSpPr>
          <p:nvPr/>
        </p:nvCxnSpPr>
        <p:spPr bwMode="auto">
          <a:xfrm>
            <a:off x="7519988" y="5202238"/>
            <a:ext cx="276225" cy="25241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7310" name="AutoShape 33"/>
          <p:cNvCxnSpPr>
            <a:cxnSpLocks noChangeShapeType="1"/>
            <a:stCxn id="97300" idx="5"/>
            <a:endCxn id="97304" idx="0"/>
          </p:cNvCxnSpPr>
          <p:nvPr/>
        </p:nvCxnSpPr>
        <p:spPr bwMode="auto">
          <a:xfrm>
            <a:off x="8281988" y="5670550"/>
            <a:ext cx="328612" cy="2730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7311" name="Text Box 34"/>
          <p:cNvSpPr txBox="1">
            <a:spLocks noChangeArrowheads="1"/>
          </p:cNvSpPr>
          <p:nvPr/>
        </p:nvSpPr>
        <p:spPr bwMode="auto">
          <a:xfrm>
            <a:off x="1828800" y="5272088"/>
            <a:ext cx="18510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u="none">
                <a:latin typeface="Verdana" pitchFamily="34" charset="0"/>
              </a:rPr>
              <a:t>3 comparisons</a:t>
            </a:r>
          </a:p>
        </p:txBody>
      </p:sp>
      <p:sp>
        <p:nvSpPr>
          <p:cNvPr id="97312" name="Text Box 35"/>
          <p:cNvSpPr txBox="1">
            <a:spLocks noChangeArrowheads="1"/>
          </p:cNvSpPr>
          <p:nvPr/>
        </p:nvSpPr>
        <p:spPr bwMode="auto">
          <a:xfrm>
            <a:off x="5083175" y="5286375"/>
            <a:ext cx="225734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 u="none" dirty="0">
                <a:solidFill>
                  <a:srgbClr val="FF0000"/>
                </a:solidFill>
                <a:latin typeface="Verdana" pitchFamily="34" charset="0"/>
              </a:rPr>
              <a:t>7 </a:t>
            </a:r>
            <a:r>
              <a:rPr lang="en-US" altLang="zh-TW" b="1" u="none" dirty="0" smtClean="0">
                <a:solidFill>
                  <a:srgbClr val="FF0000"/>
                </a:solidFill>
                <a:latin typeface="Verdana" pitchFamily="34" charset="0"/>
              </a:rPr>
              <a:t>comparisons!!</a:t>
            </a:r>
            <a:endParaRPr lang="en-US" altLang="zh-TW" b="1" u="none" dirty="0">
              <a:solidFill>
                <a:srgbClr val="FF0000"/>
              </a:solidFill>
              <a:latin typeface="Verdana" pitchFamily="34" charset="0"/>
            </a:endParaRP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Trees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668971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72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7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7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311" grpId="0"/>
      <p:bldP spid="97312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D39920-70DF-408F-83B4-FFF9654D5445}" type="slidenum">
              <a:rPr lang="zh-TW" altLang="en-US"/>
              <a:pPr>
                <a:defRPr/>
              </a:pPr>
              <a:t>51</a:t>
            </a:fld>
            <a:endParaRPr lang="en-US" altLang="zh-TW"/>
          </a:p>
        </p:txBody>
      </p:sp>
      <p:sp>
        <p:nvSpPr>
          <p:cNvPr id="983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200" dirty="0" smtClean="0"/>
              <a:t>Efficiency of Binary Search Tree Operations (4/7)</a:t>
            </a:r>
            <a:endParaRPr lang="zh-TW" altLang="en-US" sz="3200" dirty="0" smtClean="0"/>
          </a:p>
        </p:txBody>
      </p:sp>
      <p:sp>
        <p:nvSpPr>
          <p:cNvPr id="331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>
                <a:solidFill>
                  <a:schemeClr val="tx2"/>
                </a:solidFill>
                <a:sym typeface="Symbol" pitchFamily="18" charset="2"/>
              </a:rPr>
              <a:t>The order in which insertion and deletion operations are performed on a binary search tree affects its height.</a:t>
            </a:r>
          </a:p>
          <a:p>
            <a:pPr lvl="1" eaLnBrk="1" hangingPunct="1"/>
            <a:endParaRPr lang="en-US" altLang="zh-TW" sz="2800" dirty="0" smtClean="0">
              <a:solidFill>
                <a:schemeClr val="tx2"/>
              </a:solidFill>
              <a:sym typeface="Symbol" pitchFamily="18" charset="2"/>
            </a:endParaRPr>
          </a:p>
          <a:p>
            <a:pPr eaLnBrk="1" hangingPunct="1"/>
            <a:r>
              <a:rPr lang="en-US" altLang="zh-TW" sz="2800" dirty="0" smtClean="0">
                <a:solidFill>
                  <a:schemeClr val="tx2"/>
                </a:solidFill>
                <a:sym typeface="Symbol" pitchFamily="18" charset="2"/>
              </a:rPr>
              <a:t>Now, we try to analyze the </a:t>
            </a:r>
            <a:r>
              <a:rPr lang="en-US" altLang="zh-TW" sz="2800" b="1" dirty="0" smtClean="0">
                <a:solidFill>
                  <a:schemeClr val="accent2"/>
                </a:solidFill>
                <a:sym typeface="Symbol" pitchFamily="18" charset="2"/>
              </a:rPr>
              <a:t>maximum</a:t>
            </a:r>
            <a:r>
              <a:rPr lang="en-US" altLang="zh-TW" sz="2800" dirty="0" smtClean="0">
                <a:solidFill>
                  <a:schemeClr val="tx2"/>
                </a:solidFill>
                <a:sym typeface="Symbol" pitchFamily="18" charset="2"/>
              </a:rPr>
              <a:t> and </a:t>
            </a:r>
            <a:r>
              <a:rPr lang="en-US" altLang="zh-TW" sz="2800" b="1" dirty="0" smtClean="0">
                <a:solidFill>
                  <a:schemeClr val="accent2"/>
                </a:solidFill>
                <a:sym typeface="Symbol" pitchFamily="18" charset="2"/>
              </a:rPr>
              <a:t>minimum heights</a:t>
            </a:r>
            <a:r>
              <a:rPr lang="en-US" altLang="zh-TW" sz="2800" dirty="0" smtClean="0">
                <a:solidFill>
                  <a:schemeClr val="tx2"/>
                </a:solidFill>
                <a:sym typeface="Symbol" pitchFamily="18" charset="2"/>
              </a:rPr>
              <a:t> of a binary search tree with </a:t>
            </a:r>
            <a:r>
              <a:rPr lang="en-US" altLang="zh-TW" sz="2800" i="1" dirty="0" smtClean="0">
                <a:solidFill>
                  <a:schemeClr val="tx2"/>
                </a:solidFill>
                <a:sym typeface="Symbol" pitchFamily="18" charset="2"/>
              </a:rPr>
              <a:t>n</a:t>
            </a:r>
            <a:r>
              <a:rPr lang="en-US" altLang="zh-TW" sz="2800" dirty="0" smtClean="0">
                <a:solidFill>
                  <a:schemeClr val="tx2"/>
                </a:solidFill>
                <a:sym typeface="Symbol" pitchFamily="18" charset="2"/>
              </a:rPr>
              <a:t> nodes.</a:t>
            </a:r>
          </a:p>
          <a:p>
            <a:pPr lvl="1" eaLnBrk="1" hangingPunct="1"/>
            <a:endParaRPr lang="en-US" altLang="zh-TW" sz="2800" dirty="0" smtClean="0">
              <a:solidFill>
                <a:schemeClr val="tx2"/>
              </a:solidFill>
              <a:sym typeface="Symbol" pitchFamily="18" charset="2"/>
            </a:endParaRPr>
          </a:p>
          <a:p>
            <a:pPr eaLnBrk="1" hangingPunct="1"/>
            <a:r>
              <a:rPr lang="en-US" altLang="zh-TW" sz="2800" b="1" dirty="0" smtClean="0">
                <a:solidFill>
                  <a:schemeClr val="tx2"/>
                </a:solidFill>
                <a:sym typeface="Symbol" pitchFamily="18" charset="2"/>
              </a:rPr>
              <a:t>The maximum height of a binary tree with </a:t>
            </a:r>
            <a:r>
              <a:rPr lang="en-US" altLang="zh-TW" sz="2800" b="1" i="1" dirty="0" smtClean="0">
                <a:solidFill>
                  <a:schemeClr val="tx2"/>
                </a:solidFill>
                <a:sym typeface="Symbol" pitchFamily="18" charset="2"/>
              </a:rPr>
              <a:t>n</a:t>
            </a:r>
            <a:r>
              <a:rPr lang="en-US" altLang="zh-TW" sz="2800" b="1" dirty="0" smtClean="0">
                <a:solidFill>
                  <a:schemeClr val="tx2"/>
                </a:solidFill>
                <a:sym typeface="Symbol" pitchFamily="18" charset="2"/>
              </a:rPr>
              <a:t> nodes is </a:t>
            </a:r>
            <a:r>
              <a:rPr lang="en-US" altLang="zh-TW" sz="2800" b="1" i="1" dirty="0" smtClean="0">
                <a:solidFill>
                  <a:schemeClr val="tx2"/>
                </a:solidFill>
                <a:sym typeface="Symbol" pitchFamily="18" charset="2"/>
              </a:rPr>
              <a:t>n.</a:t>
            </a:r>
          </a:p>
          <a:p>
            <a:pPr lvl="1" eaLnBrk="1" hangingPunct="1"/>
            <a:r>
              <a:rPr lang="en-US" altLang="zh-TW" sz="2400" dirty="0" smtClean="0"/>
              <a:t>By giving each internal node exactly one child.</a:t>
            </a: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Trees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4244105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1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1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31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31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7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317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317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26FFCE-E881-4C9F-B359-6BA58C22F388}" type="slidenum">
              <a:rPr lang="zh-TW" altLang="en-US"/>
              <a:pPr>
                <a:defRPr/>
              </a:pPr>
              <a:t>52</a:t>
            </a:fld>
            <a:endParaRPr lang="en-US" altLang="zh-TW"/>
          </a:p>
        </p:txBody>
      </p:sp>
      <p:sp>
        <p:nvSpPr>
          <p:cNvPr id="1013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200" dirty="0" smtClean="0"/>
              <a:t>Efficiency of Binary Search Tree Operations (5/7)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3731" name="Rectangle 3"/>
              <p:cNvSpPr>
                <a:spLocks noGrp="1" noChangeArrowheads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eaLnBrk="1" hangingPunct="1">
                  <a:lnSpc>
                    <a:spcPct val="80000"/>
                  </a:lnSpc>
                </a:pPr>
                <a:r>
                  <a:rPr lang="en-US" altLang="zh-TW" sz="2800" dirty="0" smtClean="0">
                    <a:solidFill>
                      <a:schemeClr val="tx2"/>
                    </a:solidFill>
                    <a:sym typeface="Symbol" pitchFamily="18" charset="2"/>
                  </a:rPr>
                  <a:t>The minimum height of a binary tree with </a:t>
                </a:r>
                <a:r>
                  <a:rPr lang="en-US" altLang="zh-TW" sz="2800" i="1" dirty="0" smtClean="0">
                    <a:solidFill>
                      <a:schemeClr val="tx2"/>
                    </a:solidFill>
                    <a:sym typeface="Symbol" pitchFamily="18" charset="2"/>
                  </a:rPr>
                  <a:t>n</a:t>
                </a:r>
                <a:r>
                  <a:rPr lang="en-US" altLang="zh-TW" sz="2800" dirty="0" smtClean="0">
                    <a:solidFill>
                      <a:schemeClr val="tx2"/>
                    </a:solidFill>
                    <a:sym typeface="Symbol" pitchFamily="18" charset="2"/>
                  </a:rPr>
                  <a:t> nodes is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altLang="zh-TW" sz="2800" i="1" dirty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itchFamily="18" charset="2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TW" sz="28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itchFamily="18" charset="2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TW" sz="28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itchFamily="18" charset="2"/>
                              </a:rPr>
                              <m:t>log</m:t>
                            </m:r>
                          </m:e>
                          <m:sub>
                            <m:r>
                              <a:rPr lang="en-US" altLang="zh-TW" sz="28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itchFamily="18" charset="2"/>
                              </a:rPr>
                              <m:t>2</m:t>
                            </m:r>
                          </m:sub>
                        </m:sSub>
                        <m:d>
                          <m:dPr>
                            <m:ctrlPr>
                              <a:rPr lang="en-US" altLang="zh-TW" sz="28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itchFamily="18" charset="2"/>
                              </a:rPr>
                            </m:ctrlPr>
                          </m:dPr>
                          <m:e>
                            <m:r>
                              <a:rPr lang="en-US" altLang="zh-TW" sz="28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itchFamily="18" charset="2"/>
                              </a:rPr>
                              <m:t>𝑛</m:t>
                            </m:r>
                            <m:r>
                              <a:rPr lang="en-US" altLang="zh-TW" sz="28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itchFamily="18" charset="2"/>
                              </a:rPr>
                              <m:t>+1</m:t>
                            </m:r>
                          </m:e>
                        </m:d>
                      </m:e>
                    </m:d>
                  </m:oMath>
                </a14:m>
                <a:r>
                  <a:rPr lang="en-US" altLang="zh-TW" sz="2800" dirty="0" smtClean="0">
                    <a:solidFill>
                      <a:schemeClr val="tx2"/>
                    </a:solidFill>
                    <a:sym typeface="Symbol" pitchFamily="18" charset="2"/>
                  </a:rPr>
                  <a:t>.</a:t>
                </a:r>
              </a:p>
              <a:p>
                <a:pPr lvl="1" eaLnBrk="1" hangingPunct="1">
                  <a:lnSpc>
                    <a:spcPct val="80000"/>
                  </a:lnSpc>
                </a:pPr>
                <a:r>
                  <a:rPr lang="en-US" altLang="zh-TW" sz="2400" dirty="0">
                    <a:solidFill>
                      <a:schemeClr val="tx2"/>
                    </a:solidFill>
                    <a:sym typeface="Symbol" pitchFamily="18" charset="2"/>
                  </a:rPr>
                  <a:t>Complete trees and full trees have minimum height.</a:t>
                </a:r>
              </a:p>
              <a:p>
                <a:pPr lvl="1" eaLnBrk="1" hangingPunct="1">
                  <a:lnSpc>
                    <a:spcPct val="80000"/>
                  </a:lnSpc>
                </a:pPr>
                <a:endParaRPr lang="en-US" altLang="zh-TW" sz="2800" dirty="0" smtClean="0">
                  <a:solidFill>
                    <a:schemeClr val="tx2"/>
                  </a:solidFill>
                  <a:sym typeface="Symbol" pitchFamily="18" charset="2"/>
                </a:endParaRPr>
              </a:p>
              <a:p>
                <a:pPr eaLnBrk="1" hangingPunct="1">
                  <a:lnSpc>
                    <a:spcPct val="80000"/>
                  </a:lnSpc>
                </a:pPr>
                <a:r>
                  <a:rPr lang="en-US" altLang="zh-TW" sz="2800" dirty="0" smtClean="0">
                    <a:solidFill>
                      <a:schemeClr val="tx2"/>
                    </a:solidFill>
                    <a:sym typeface="Symbol" pitchFamily="18" charset="2"/>
                  </a:rPr>
                  <a:t>The height of an </a:t>
                </a:r>
                <a:r>
                  <a:rPr lang="en-US" altLang="zh-TW" sz="2800" i="1" dirty="0" smtClean="0">
                    <a:solidFill>
                      <a:schemeClr val="tx2"/>
                    </a:solidFill>
                    <a:sym typeface="Symbol" pitchFamily="18" charset="2"/>
                  </a:rPr>
                  <a:t>n</a:t>
                </a:r>
                <a:r>
                  <a:rPr lang="en-US" altLang="zh-TW" sz="2800" dirty="0" smtClean="0">
                    <a:solidFill>
                      <a:schemeClr val="tx2"/>
                    </a:solidFill>
                    <a:sym typeface="Symbol" pitchFamily="18" charset="2"/>
                  </a:rPr>
                  <a:t>-node binary search tree ranges from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altLang="zh-TW" sz="2800" i="1" dirty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itchFamily="18" charset="2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TW" sz="28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itchFamily="18" charset="2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TW" sz="28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itchFamily="18" charset="2"/>
                              </a:rPr>
                              <m:t>log</m:t>
                            </m:r>
                          </m:e>
                          <m:sub>
                            <m:r>
                              <a:rPr lang="en-US" altLang="zh-TW" sz="28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itchFamily="18" charset="2"/>
                              </a:rPr>
                              <m:t>2</m:t>
                            </m:r>
                          </m:sub>
                        </m:sSub>
                        <m:d>
                          <m:dPr>
                            <m:ctrlPr>
                              <a:rPr lang="en-US" altLang="zh-TW" sz="28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itchFamily="18" charset="2"/>
                              </a:rPr>
                            </m:ctrlPr>
                          </m:dPr>
                          <m:e>
                            <m:r>
                              <a:rPr lang="en-US" altLang="zh-TW" sz="28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itchFamily="18" charset="2"/>
                              </a:rPr>
                              <m:t>𝑛</m:t>
                            </m:r>
                            <m:r>
                              <a:rPr lang="en-US" altLang="zh-TW" sz="28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itchFamily="18" charset="2"/>
                              </a:rPr>
                              <m:t>+1</m:t>
                            </m:r>
                          </m:e>
                        </m:d>
                      </m:e>
                    </m:d>
                  </m:oMath>
                </a14:m>
                <a:r>
                  <a:rPr lang="en-US" altLang="zh-TW" sz="2800" dirty="0" smtClean="0">
                    <a:solidFill>
                      <a:schemeClr val="tx2"/>
                    </a:solidFill>
                    <a:sym typeface="Symbol" pitchFamily="18" charset="2"/>
                  </a:rPr>
                  <a:t> to </a:t>
                </a:r>
                <a:r>
                  <a:rPr lang="en-US" altLang="zh-TW" sz="2800" i="1" dirty="0" smtClean="0">
                    <a:solidFill>
                      <a:schemeClr val="tx2"/>
                    </a:solidFill>
                    <a:sym typeface="Symbol" pitchFamily="18" charset="2"/>
                  </a:rPr>
                  <a:t>n</a:t>
                </a:r>
                <a:r>
                  <a:rPr lang="en-US" altLang="zh-TW" sz="2800" dirty="0" smtClean="0">
                    <a:solidFill>
                      <a:schemeClr val="tx2"/>
                    </a:solidFill>
                    <a:sym typeface="Symbol" pitchFamily="18" charset="2"/>
                  </a:rPr>
                  <a:t>.</a:t>
                </a:r>
              </a:p>
              <a:p>
                <a:pPr eaLnBrk="1" hangingPunct="1">
                  <a:lnSpc>
                    <a:spcPct val="80000"/>
                  </a:lnSpc>
                </a:pPr>
                <a:endParaRPr lang="en-US" altLang="zh-TW" sz="2800" dirty="0" smtClean="0">
                  <a:solidFill>
                    <a:schemeClr val="tx2"/>
                  </a:solidFill>
                  <a:sym typeface="Symbol" pitchFamily="18" charset="2"/>
                </a:endParaRPr>
              </a:p>
            </p:txBody>
          </p:sp>
        </mc:Choice>
        <mc:Fallback xmlns="">
          <p:sp>
            <p:nvSpPr>
              <p:cNvPr id="73731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>
                <a:blip r:embed="rId2"/>
                <a:stretch>
                  <a:fillRect l="-444" t="-2564" r="-519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Trees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46132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37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37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D48202-5AF0-4243-AF2F-9D9E44FF6028}" type="slidenum">
              <a:rPr lang="zh-TW" altLang="en-US"/>
              <a:pPr>
                <a:defRPr/>
              </a:pPr>
              <a:t>53</a:t>
            </a:fld>
            <a:endParaRPr lang="en-US" altLang="zh-TW"/>
          </a:p>
        </p:txBody>
      </p:sp>
      <p:sp>
        <p:nvSpPr>
          <p:cNvPr id="1024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200" dirty="0" smtClean="0"/>
              <a:t>Efficiency of Binary Search Tree Operations (6/7)</a:t>
            </a:r>
            <a:endParaRPr lang="zh-TW" altLang="en-US" sz="3200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2404" name="Rectangle 3"/>
              <p:cNvSpPr>
                <a:spLocks noGrp="1" noChangeArrowheads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eaLnBrk="1" hangingPunct="1"/>
                <a:r>
                  <a:rPr lang="en-US" altLang="zh-TW" sz="2800" dirty="0" smtClean="0">
                    <a:solidFill>
                      <a:schemeClr val="tx2"/>
                    </a:solidFill>
                    <a:sym typeface="Symbol" pitchFamily="18" charset="2"/>
                  </a:rPr>
                  <a:t>It can be proven mathematically that if the insertion and deletion operations </a:t>
                </a:r>
                <a:r>
                  <a:rPr lang="en-US" altLang="zh-TW" sz="2800" b="1" u="sng" dirty="0" smtClean="0">
                    <a:solidFill>
                      <a:schemeClr val="tx2"/>
                    </a:solidFill>
                    <a:sym typeface="Symbol" pitchFamily="18" charset="2"/>
                  </a:rPr>
                  <a:t>occur in a random order</a:t>
                </a:r>
                <a:r>
                  <a:rPr lang="en-US" altLang="zh-TW" sz="2800" dirty="0" smtClean="0">
                    <a:solidFill>
                      <a:schemeClr val="tx2"/>
                    </a:solidFill>
                    <a:sym typeface="Symbol" pitchFamily="18" charset="2"/>
                  </a:rPr>
                  <a:t>, the height of the binary search tree will be quite close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8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itchFamily="18" charset="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TW" sz="28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itchFamily="18" charset="2"/>
                          </a:rPr>
                          <m:t>log</m:t>
                        </m:r>
                      </m:e>
                      <m:sub>
                        <m:r>
                          <a:rPr lang="en-US" altLang="zh-TW" sz="28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itchFamily="18" charset="2"/>
                          </a:rPr>
                          <m:t>2</m:t>
                        </m:r>
                      </m:sub>
                    </m:sSub>
                    <m:r>
                      <a:rPr lang="en-US" altLang="zh-TW" sz="28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itchFamily="18" charset="2"/>
                      </a:rPr>
                      <m:t>𝑛</m:t>
                    </m:r>
                  </m:oMath>
                </a14:m>
                <a:r>
                  <a:rPr lang="en-US" altLang="zh-TW" sz="2800" dirty="0" smtClean="0">
                    <a:solidFill>
                      <a:schemeClr val="tx2"/>
                    </a:solidFill>
                    <a:sym typeface="Symbol" pitchFamily="18" charset="2"/>
                  </a:rPr>
                  <a:t>.</a:t>
                </a:r>
              </a:p>
              <a:p>
                <a:pPr lvl="1" eaLnBrk="1" hangingPunct="1"/>
                <a:r>
                  <a:rPr lang="en-US" altLang="zh-TW" sz="2400" dirty="0" smtClean="0">
                    <a:solidFill>
                      <a:schemeClr val="tx2"/>
                    </a:solidFill>
                    <a:sym typeface="Symbol" pitchFamily="18" charset="2"/>
                  </a:rPr>
                  <a:t>In many applications, it is realistic to expect the operations to occur in random order.</a:t>
                </a:r>
              </a:p>
            </p:txBody>
          </p:sp>
        </mc:Choice>
        <mc:Fallback xmlns="">
          <p:sp>
            <p:nvSpPr>
              <p:cNvPr id="102404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>
                <a:blip r:embed="rId2"/>
                <a:stretch>
                  <a:fillRect l="-444" t="-1049" r="-667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Trees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271273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588C2F-B14A-45BA-8A0C-AD3F46DDA879}" type="slidenum">
              <a:rPr lang="zh-TW" altLang="en-US"/>
              <a:pPr>
                <a:defRPr/>
              </a:pPr>
              <a:t>54</a:t>
            </a:fld>
            <a:endParaRPr lang="en-US" altLang="zh-TW"/>
          </a:p>
        </p:txBody>
      </p:sp>
      <p:sp>
        <p:nvSpPr>
          <p:cNvPr id="1034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200" dirty="0" smtClean="0"/>
              <a:t>Efficiency of Binary Search Tree Operations (7/7)</a:t>
            </a:r>
          </a:p>
        </p:txBody>
      </p:sp>
      <p:pic>
        <p:nvPicPr>
          <p:cNvPr id="103428" name="Picture 6" descr="fig10_3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0200" y="1944216"/>
            <a:ext cx="6832600" cy="329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橢圓 1"/>
          <p:cNvSpPr/>
          <p:nvPr/>
        </p:nvSpPr>
        <p:spPr bwMode="auto">
          <a:xfrm>
            <a:off x="899592" y="4653136"/>
            <a:ext cx="7315200" cy="68580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1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  <a:ea typeface="新細明體" pitchFamily="18" charset="-120"/>
            </a:endParaRP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Trees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804467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15060</TotalTime>
  <Words>3891</Words>
  <Application>Microsoft Office PowerPoint</Application>
  <PresentationFormat>如螢幕大小 (4:3)</PresentationFormat>
  <Paragraphs>638</Paragraphs>
  <Slides>54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11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54</vt:i4>
      </vt:variant>
    </vt:vector>
  </HeadingPairs>
  <TitlesOfParts>
    <vt:vector size="67" baseType="lpstr">
      <vt:lpstr>細明體</vt:lpstr>
      <vt:lpstr>新細明體</vt:lpstr>
      <vt:lpstr>Arial</vt:lpstr>
      <vt:lpstr>Calibri</vt:lpstr>
      <vt:lpstr>Cambria Math</vt:lpstr>
      <vt:lpstr>Courier New</vt:lpstr>
      <vt:lpstr>Lucida Sans Typewriter</vt:lpstr>
      <vt:lpstr>Symbol</vt:lpstr>
      <vt:lpstr>Times</vt:lpstr>
      <vt:lpstr>Verdana</vt:lpstr>
      <vt:lpstr>Wingdings</vt:lpstr>
      <vt:lpstr>1_Edge</vt:lpstr>
      <vt:lpstr>Office 佈景主題</vt:lpstr>
      <vt:lpstr> Trees </vt:lpstr>
      <vt:lpstr>Data-Management Operations</vt:lpstr>
      <vt:lpstr>Data Organization</vt:lpstr>
      <vt:lpstr>Terminology (1/3)</vt:lpstr>
      <vt:lpstr>Terminology (2/3)</vt:lpstr>
      <vt:lpstr>Terminology (3/3)</vt:lpstr>
      <vt:lpstr>Kinds of Trees</vt:lpstr>
      <vt:lpstr>Binary Trees (1/2)</vt:lpstr>
      <vt:lpstr>Binary Trees (2/2)</vt:lpstr>
      <vt:lpstr>Binary Search Trees</vt:lpstr>
      <vt:lpstr>The Height of a Tree (1/3)</vt:lpstr>
      <vt:lpstr>The Height of a Tree (2/3)</vt:lpstr>
      <vt:lpstr>The Height of a Tree (3/3)</vt:lpstr>
      <vt:lpstr>Full Binary Trees</vt:lpstr>
      <vt:lpstr>Complete Binary Trees (1/2)</vt:lpstr>
      <vt:lpstr>Complete Binary Trees (2/2)</vt:lpstr>
      <vt:lpstr>Balanced Binary Trees</vt:lpstr>
      <vt:lpstr>The Maximum Height of a Binary Tree</vt:lpstr>
      <vt:lpstr>The Minimum Height of a Binary Tree (1/2)</vt:lpstr>
      <vt:lpstr>The Minimum Height of a Binary Tree (2/2)</vt:lpstr>
      <vt:lpstr>The ADT Binary Tree</vt:lpstr>
      <vt:lpstr>Traversals of a Binary Tree (1/7)</vt:lpstr>
      <vt:lpstr>Traversals of a Binary Tree (2/7)</vt:lpstr>
      <vt:lpstr>Traversals of a Binary Tree (3/7)</vt:lpstr>
      <vt:lpstr>Traversals of a Binary Tree (4/7)</vt:lpstr>
      <vt:lpstr>Traversals of a Binary Tree (5/7)</vt:lpstr>
      <vt:lpstr>Traversals of a Binary Tree (6/7)</vt:lpstr>
      <vt:lpstr>Traversals of a Binary Tree (7/7)</vt:lpstr>
      <vt:lpstr>Binary Tree Operations (1/5)</vt:lpstr>
      <vt:lpstr>Binary Tree Operations (2/5)</vt:lpstr>
      <vt:lpstr>Binary Tree Operations (3/5)</vt:lpstr>
      <vt:lpstr>Binary Tree Operations (4/5)</vt:lpstr>
      <vt:lpstr>Binary Tree Operations (5/5)</vt:lpstr>
      <vt:lpstr>A C++ Interface for the ADT Binary Tree (1/4)</vt:lpstr>
      <vt:lpstr>A C++ Interface for the ADT Binary Tree (2/4)</vt:lpstr>
      <vt:lpstr>A C++ Interface for the ADT Binary Tree (3/4)</vt:lpstr>
      <vt:lpstr>A C++ Interface for the ADT Binary Tree (4/4)</vt:lpstr>
      <vt:lpstr>The ADT Binary Search Tree</vt:lpstr>
      <vt:lpstr>Binary Search Tree Operations (1/2)</vt:lpstr>
      <vt:lpstr>Binary Search Tree Operations (2/2)</vt:lpstr>
      <vt:lpstr>ADT Binary Search Tree: Search (1/4)</vt:lpstr>
      <vt:lpstr>ADT Binary Search Tree: Search (2/4)</vt:lpstr>
      <vt:lpstr>ADT Binary Search Tree: Search (3/4)</vt:lpstr>
      <vt:lpstr>ADT Binary Search Tree: Search (4/4)</vt:lpstr>
      <vt:lpstr>ADT Binary Search Tree: Insertion (1/2)</vt:lpstr>
      <vt:lpstr>ADT Binary Search Tree: Insertion (2/2)</vt:lpstr>
      <vt:lpstr>ADT Binary Search Tree: Traversal</vt:lpstr>
      <vt:lpstr>Efficiency of Binary Search Tree Operations (1/7)</vt:lpstr>
      <vt:lpstr>Efficiency of Binary Search Tree Operations (2/7)</vt:lpstr>
      <vt:lpstr>Efficiency of Binary Search Tree Operations (3/7)</vt:lpstr>
      <vt:lpstr>Efficiency of Binary Search Tree Operations (4/7)</vt:lpstr>
      <vt:lpstr>Efficiency of Binary Search Tree Operations (5/7)</vt:lpstr>
      <vt:lpstr>Efficiency of Binary Search Tree Operations (6/7)</vt:lpstr>
      <vt:lpstr>Efficiency of Binary Search Tree Operations (7/7)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</dc:title>
  <dc:creator>tsay</dc:creator>
  <cp:lastModifiedBy>tsay</cp:lastModifiedBy>
  <cp:revision>634</cp:revision>
  <dcterms:created xsi:type="dcterms:W3CDTF">2009-06-21T02:54:00Z</dcterms:created>
  <dcterms:modified xsi:type="dcterms:W3CDTF">2017-11-13T05:41:26Z</dcterms:modified>
</cp:coreProperties>
</file>