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1" r:id="rId2"/>
    <p:sldId id="257" r:id="rId3"/>
    <p:sldId id="262" r:id="rId4"/>
    <p:sldId id="261" r:id="rId5"/>
    <p:sldId id="267" r:id="rId6"/>
    <p:sldId id="266" r:id="rId7"/>
  </p:sldIdLst>
  <p:sldSz cx="9144000" cy="6858000" type="screen4x3"/>
  <p:notesSz cx="6858000" cy="9144000"/>
  <p:custDataLst>
    <p:tags r:id="rId9"/>
  </p:custData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006600"/>
    <a:srgbClr val="00FF00"/>
    <a:srgbClr val="0033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中等深淺樣式 3 - 輔色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0676" autoAdjust="0"/>
  </p:normalViewPr>
  <p:slideViewPr>
    <p:cSldViewPr>
      <p:cViewPr>
        <p:scale>
          <a:sx n="66" d="100"/>
          <a:sy n="66" d="100"/>
        </p:scale>
        <p:origin x="-141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0724EC-C179-4EE4-A0DA-448A0D8A8357}" type="datetimeFigureOut">
              <a:rPr lang="zh-TW" altLang="en-US" smtClean="0"/>
              <a:pPr/>
              <a:t>2012/4/13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94FC39-DEC0-479C-B463-AB3CF89FF91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8FC8-A9B4-45C4-98B3-B5D3AF91C340}" type="datetimeFigureOut">
              <a:rPr lang="zh-TW" altLang="en-US" smtClean="0"/>
              <a:pPr/>
              <a:t>2012/4/13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3681-AC56-4A68-B820-8A3EC6791C1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8FC8-A9B4-45C4-98B3-B5D3AF91C340}" type="datetimeFigureOut">
              <a:rPr lang="zh-TW" altLang="en-US" smtClean="0"/>
              <a:pPr/>
              <a:t>2012/4/13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3681-AC56-4A68-B820-8A3EC6791C1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8FC8-A9B4-45C4-98B3-B5D3AF91C340}" type="datetimeFigureOut">
              <a:rPr lang="zh-TW" altLang="en-US" smtClean="0"/>
              <a:pPr/>
              <a:t>2012/4/13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3681-AC56-4A68-B820-8A3EC6791C1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8FC8-A9B4-45C4-98B3-B5D3AF91C340}" type="datetimeFigureOut">
              <a:rPr lang="zh-TW" altLang="en-US" smtClean="0"/>
              <a:pPr/>
              <a:t>2012/4/13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3681-AC56-4A68-B820-8A3EC6791C1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8FC8-A9B4-45C4-98B3-B5D3AF91C340}" type="datetimeFigureOut">
              <a:rPr lang="zh-TW" altLang="en-US" smtClean="0"/>
              <a:pPr/>
              <a:t>2012/4/13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3681-AC56-4A68-B820-8A3EC6791C1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8FC8-A9B4-45C4-98B3-B5D3AF91C340}" type="datetimeFigureOut">
              <a:rPr lang="zh-TW" altLang="en-US" smtClean="0"/>
              <a:pPr/>
              <a:t>2012/4/13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3681-AC56-4A68-B820-8A3EC6791C1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8FC8-A9B4-45C4-98B3-B5D3AF91C340}" type="datetimeFigureOut">
              <a:rPr lang="zh-TW" altLang="en-US" smtClean="0"/>
              <a:pPr/>
              <a:t>2012/4/13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3681-AC56-4A68-B820-8A3EC6791C1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8FC8-A9B4-45C4-98B3-B5D3AF91C340}" type="datetimeFigureOut">
              <a:rPr lang="zh-TW" altLang="en-US" smtClean="0"/>
              <a:pPr/>
              <a:t>2012/4/13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3681-AC56-4A68-B820-8A3EC6791C1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8FC8-A9B4-45C4-98B3-B5D3AF91C340}" type="datetimeFigureOut">
              <a:rPr lang="zh-TW" altLang="en-US" smtClean="0"/>
              <a:pPr/>
              <a:t>2012/4/13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3681-AC56-4A68-B820-8A3EC6791C1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8FC8-A9B4-45C4-98B3-B5D3AF91C340}" type="datetimeFigureOut">
              <a:rPr lang="zh-TW" altLang="en-US" smtClean="0"/>
              <a:pPr/>
              <a:t>2012/4/13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3681-AC56-4A68-B820-8A3EC6791C1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8FC8-A9B4-45C4-98B3-B5D3AF91C340}" type="datetimeFigureOut">
              <a:rPr lang="zh-TW" altLang="en-US" smtClean="0"/>
              <a:pPr/>
              <a:t>2012/4/13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3681-AC56-4A68-B820-8A3EC6791C1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38FC8-A9B4-45C4-98B3-B5D3AF91C340}" type="datetimeFigureOut">
              <a:rPr lang="zh-TW" altLang="en-US" smtClean="0"/>
              <a:pPr/>
              <a:t>2012/4/13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A3681-AC56-4A68-B820-8A3EC6791C1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b="1" dirty="0" smtClean="0"/>
              <a:t>Algorithms</a:t>
            </a:r>
            <a:r>
              <a:rPr lang="zh-TW" altLang="en-US" b="1" dirty="0" smtClean="0"/>
              <a:t> 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Homework Assignment </a:t>
            </a:r>
            <a:r>
              <a:rPr lang="en-US" altLang="zh-TW" dirty="0" smtClean="0"/>
              <a:t>#4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Jing-</a:t>
            </a:r>
            <a:r>
              <a:rPr lang="en-US" altLang="zh-TW" dirty="0" err="1" smtClean="0"/>
              <a:t>Jie</a:t>
            </a:r>
            <a:r>
              <a:rPr lang="en-US" altLang="zh-TW" dirty="0" smtClean="0"/>
              <a:t> Lin</a:t>
            </a:r>
            <a:endParaRPr lang="zh-TW" altLang="en-US" dirty="0" smtClean="0"/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HW#4 No.1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Write a </a:t>
            </a:r>
            <a:r>
              <a:rPr lang="en-US" altLang="zh-TW" dirty="0" smtClean="0">
                <a:solidFill>
                  <a:srgbClr val="FF0000"/>
                </a:solidFill>
              </a:rPr>
              <a:t>program</a:t>
            </a:r>
            <a:r>
              <a:rPr lang="en-US" altLang="zh-TW" dirty="0" smtClean="0"/>
              <a:t> (or modify the code discussed in class) to </a:t>
            </a:r>
            <a:r>
              <a:rPr lang="en-US" altLang="zh-TW" dirty="0" smtClean="0">
                <a:solidFill>
                  <a:srgbClr val="3333FF"/>
                </a:solidFill>
              </a:rPr>
              <a:t>recover the solution</a:t>
            </a:r>
            <a:r>
              <a:rPr lang="en-US" altLang="zh-TW" dirty="0" smtClean="0"/>
              <a:t> to a knapsack problem using the belong flag. </a:t>
            </a:r>
          </a:p>
          <a:p>
            <a:r>
              <a:rPr lang="en-US" altLang="zh-TW" dirty="0" smtClean="0"/>
              <a:t>You should make your solution as </a:t>
            </a:r>
            <a:r>
              <a:rPr lang="en-US" altLang="zh-TW" u="sng" dirty="0" smtClean="0"/>
              <a:t>efficient</a:t>
            </a:r>
            <a:r>
              <a:rPr lang="en-US" altLang="zh-TW" dirty="0" smtClean="0"/>
              <a:t> as possible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HW#4 No.1</a:t>
            </a:r>
            <a:endParaRPr lang="zh-TW" altLang="en-US" dirty="0"/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2555776" y="1340768"/>
            <a:ext cx="4608512" cy="48691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Knapsack_Output</a:t>
            </a:r>
            <a:r>
              <a:rPr kumimoji="0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(n, S, K, P)</a:t>
            </a:r>
          </a:p>
          <a:p>
            <a:pPr marL="342900" lvl="0" indent="-342900">
              <a:spcBef>
                <a:spcPct val="20000"/>
              </a:spcBef>
            </a:pPr>
            <a:r>
              <a:rPr kumimoji="0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altLang="zh-TW" sz="2000" b="0" i="0" u="none" strike="noStrike" kern="1200" cap="none" spc="0" normalizeH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zh-TW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begin</a:t>
            </a:r>
          </a:p>
          <a:p>
            <a:pPr marL="342900" lvl="0" indent="-342900">
              <a:spcBef>
                <a:spcPct val="20000"/>
              </a:spcBef>
            </a:pPr>
            <a:r>
              <a:rPr lang="en-US" altLang="zh-TW" sz="2000" dirty="0" smtClean="0">
                <a:solidFill>
                  <a:srgbClr val="006600"/>
                </a:solidFill>
              </a:rPr>
              <a:t>2 </a:t>
            </a:r>
            <a:r>
              <a:rPr lang="en-US" altLang="zh-TW" sz="2000" dirty="0" smtClean="0">
                <a:solidFill>
                  <a:srgbClr val="006600"/>
                </a:solidFill>
              </a:rPr>
              <a:t>    </a:t>
            </a:r>
            <a:r>
              <a:rPr lang="en-US" altLang="zh-TW" sz="2000" b="1" dirty="0" smtClean="0"/>
              <a:t>if</a:t>
            </a:r>
            <a:r>
              <a:rPr lang="en-US" altLang="zh-TW" sz="2000" dirty="0" smtClean="0"/>
              <a:t> </a:t>
            </a:r>
            <a:r>
              <a:rPr lang="en-US" altLang="zh-TW" sz="2000" dirty="0" smtClean="0">
                <a:latin typeface="細明體"/>
                <a:ea typeface="細明體"/>
              </a:rPr>
              <a:t>!</a:t>
            </a:r>
            <a:r>
              <a:rPr lang="en-US" altLang="zh-TW" sz="2000" dirty="0" smtClean="0"/>
              <a:t>P[n, K].exist </a:t>
            </a:r>
            <a:r>
              <a:rPr lang="en-US" altLang="zh-TW" sz="2000" b="1" dirty="0" smtClean="0"/>
              <a:t>then</a:t>
            </a:r>
            <a:endParaRPr lang="en-US" altLang="zh-TW" sz="2000" b="1" dirty="0" smtClean="0"/>
          </a:p>
          <a:p>
            <a:pPr marL="342900" indent="-342900">
              <a:spcBef>
                <a:spcPct val="20000"/>
              </a:spcBef>
            </a:pPr>
            <a:r>
              <a:rPr lang="en-US" altLang="zh-TW" sz="2000" dirty="0" smtClean="0">
                <a:solidFill>
                  <a:srgbClr val="006600"/>
                </a:solidFill>
              </a:rPr>
              <a:t>3</a:t>
            </a:r>
            <a:r>
              <a:rPr lang="en-US" altLang="zh-TW" sz="2000" dirty="0" smtClean="0"/>
              <a:t>         </a:t>
            </a:r>
            <a:r>
              <a:rPr lang="en-US" altLang="zh-TW" sz="2000" dirty="0" smtClean="0"/>
              <a:t>print “no solution”</a:t>
            </a:r>
            <a:endParaRPr kumimoji="0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>
              <a:spcBef>
                <a:spcPct val="20000"/>
              </a:spcBef>
            </a:pPr>
            <a:r>
              <a:rPr kumimoji="0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     </a:t>
            </a:r>
            <a:r>
              <a:rPr lang="en-US" altLang="zh-TW" sz="2000" b="1" dirty="0" smtClean="0"/>
              <a:t>else </a:t>
            </a:r>
          </a:p>
          <a:p>
            <a:pPr marL="342900" indent="-342900">
              <a:spcBef>
                <a:spcPct val="20000"/>
              </a:spcBef>
            </a:pPr>
            <a:r>
              <a:rPr kumimoji="0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</a:t>
            </a:r>
            <a:r>
              <a:rPr kumimoji="0" lang="en-US" altLang="zh-TW" sz="2000" b="0" i="0" u="none" strike="noStrike" kern="1200" cap="none" spc="0" normalizeH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lang="en-US" altLang="zh-TW" sz="2000" dirty="0" err="1" smtClean="0"/>
              <a:t>i</a:t>
            </a:r>
            <a:r>
              <a:rPr lang="en-US" altLang="zh-TW" sz="2000" dirty="0" smtClean="0"/>
              <a:t> </a:t>
            </a:r>
            <a:r>
              <a:rPr lang="en-US" altLang="zh-TW" sz="2000" dirty="0" smtClean="0"/>
              <a:t>:= n;</a:t>
            </a:r>
            <a:r>
              <a:rPr lang="en-US" altLang="zh-TW" sz="2000" dirty="0" smtClean="0">
                <a:solidFill>
                  <a:srgbClr val="006600"/>
                </a:solidFill>
              </a:rPr>
              <a:t>    </a:t>
            </a:r>
            <a:endParaRPr lang="en-US" altLang="zh-TW" sz="2000" dirty="0">
              <a:solidFill>
                <a:schemeClr val="tx1"/>
              </a:solidFill>
            </a:endParaRPr>
          </a:p>
          <a:p>
            <a:pPr marL="342900" indent="-342900">
              <a:spcBef>
                <a:spcPct val="20000"/>
              </a:spcBef>
            </a:pPr>
            <a:r>
              <a:rPr kumimoji="0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</a:t>
            </a:r>
            <a:r>
              <a:rPr kumimoji="0" lang="en-US" altLang="zh-TW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lang="en-US" altLang="zh-TW" sz="2000" dirty="0" smtClean="0"/>
              <a:t>k </a:t>
            </a:r>
            <a:r>
              <a:rPr lang="en-US" altLang="zh-TW" sz="2000" dirty="0" smtClean="0"/>
              <a:t>:= K</a:t>
            </a:r>
            <a:r>
              <a:rPr lang="en-US" altLang="zh-TW" sz="2000" dirty="0" smtClean="0"/>
              <a:t>;</a:t>
            </a:r>
            <a:endParaRPr kumimoji="0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kumimoji="0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         </a:t>
            </a:r>
            <a:r>
              <a:rPr lang="en-US" altLang="zh-TW" sz="2000" b="1" dirty="0" smtClean="0"/>
              <a:t>while</a:t>
            </a:r>
            <a:r>
              <a:rPr lang="en-US" altLang="zh-TW" sz="2000" dirty="0" smtClean="0"/>
              <a:t> </a:t>
            </a:r>
            <a:r>
              <a:rPr lang="en-US" altLang="zh-TW" sz="2000" dirty="0" smtClean="0"/>
              <a:t>k &gt; 0 </a:t>
            </a:r>
            <a:r>
              <a:rPr lang="en-US" altLang="zh-TW" sz="2000" b="1" dirty="0" smtClean="0"/>
              <a:t>do</a:t>
            </a:r>
            <a:endParaRPr kumimoji="0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kumimoji="0" lang="pt-BR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</a:t>
            </a:r>
            <a:r>
              <a:rPr kumimoji="0" lang="pt-BR" altLang="zh-TW" sz="2000" b="0" i="0" u="none" strike="noStrike" kern="1200" cap="none" spc="0" normalizeH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</a:t>
            </a:r>
            <a:r>
              <a:rPr lang="en-US" altLang="zh-TW" sz="2000" b="1" dirty="0" smtClean="0"/>
              <a:t>if</a:t>
            </a:r>
            <a:r>
              <a:rPr lang="en-US" altLang="zh-TW" sz="2000" dirty="0" smtClean="0"/>
              <a:t> P[</a:t>
            </a:r>
            <a:r>
              <a:rPr lang="en-US" altLang="zh-TW" sz="2000" dirty="0" err="1" smtClean="0"/>
              <a:t>i</a:t>
            </a:r>
            <a:r>
              <a:rPr lang="en-US" altLang="zh-TW" sz="2000" dirty="0" smtClean="0"/>
              <a:t>, </a:t>
            </a:r>
            <a:r>
              <a:rPr lang="en-US" altLang="zh-TW" sz="2000" dirty="0" smtClean="0"/>
              <a:t>k</a:t>
            </a:r>
            <a:r>
              <a:rPr lang="en-US" altLang="zh-TW" sz="2000" dirty="0" smtClean="0"/>
              <a:t>].belong </a:t>
            </a:r>
            <a:r>
              <a:rPr lang="en-US" altLang="zh-TW" sz="2000" dirty="0" smtClean="0"/>
              <a:t>= true </a:t>
            </a:r>
            <a:r>
              <a:rPr lang="en-US" altLang="zh-TW" sz="2000" b="1" dirty="0" smtClean="0"/>
              <a:t>then</a:t>
            </a:r>
          </a:p>
          <a:p>
            <a:pPr marL="342900" lvl="0" indent="-342900">
              <a:spcBef>
                <a:spcPct val="20000"/>
              </a:spcBef>
            </a:pPr>
            <a:r>
              <a:rPr lang="pt-BR" altLang="zh-TW" sz="2000" dirty="0" smtClean="0">
                <a:solidFill>
                  <a:srgbClr val="006600"/>
                </a:solidFill>
              </a:rPr>
              <a:t>9                 </a:t>
            </a:r>
            <a:r>
              <a:rPr lang="en-US" altLang="zh-TW" sz="2000" dirty="0" smtClean="0"/>
              <a:t>print </a:t>
            </a:r>
            <a:r>
              <a:rPr lang="en-US" altLang="zh-TW" sz="2000" dirty="0" err="1" smtClean="0"/>
              <a:t>i</a:t>
            </a:r>
            <a:r>
              <a:rPr lang="en-US" altLang="zh-TW" sz="2000" dirty="0" smtClean="0"/>
              <a:t>;</a:t>
            </a:r>
          </a:p>
          <a:p>
            <a:pPr marL="342900" lvl="0" indent="-342900">
              <a:spcBef>
                <a:spcPct val="20000"/>
              </a:spcBef>
            </a:pPr>
            <a:r>
              <a:rPr lang="pt-BR" altLang="zh-TW" sz="2000" dirty="0" smtClean="0">
                <a:solidFill>
                  <a:srgbClr val="006600"/>
                </a:solidFill>
              </a:rPr>
              <a:t>10               </a:t>
            </a:r>
            <a:r>
              <a:rPr lang="en-US" altLang="zh-TW" sz="2000" dirty="0" smtClean="0"/>
              <a:t>k </a:t>
            </a:r>
            <a:r>
              <a:rPr lang="en-US" altLang="zh-TW" sz="2000" dirty="0" smtClean="0"/>
              <a:t>:= k </a:t>
            </a:r>
            <a:r>
              <a:rPr lang="en-US" altLang="zh-TW" sz="2000" dirty="0" smtClean="0"/>
              <a:t>-</a:t>
            </a:r>
            <a:r>
              <a:rPr lang="zh-TW" altLang="en-US" sz="2000" dirty="0" smtClean="0"/>
              <a:t> </a:t>
            </a:r>
            <a:r>
              <a:rPr lang="en-US" altLang="zh-TW" sz="2000" dirty="0" smtClean="0"/>
              <a:t>S[</a:t>
            </a:r>
            <a:r>
              <a:rPr lang="en-US" altLang="zh-TW" sz="2000" dirty="0" err="1" smtClean="0"/>
              <a:t>i</a:t>
            </a:r>
            <a:r>
              <a:rPr lang="en-US" altLang="zh-TW" sz="2000" dirty="0" smtClean="0"/>
              <a:t>];</a:t>
            </a:r>
          </a:p>
          <a:p>
            <a:pPr marL="342900" lvl="0" indent="-342900">
              <a:spcBef>
                <a:spcPct val="20000"/>
              </a:spcBef>
            </a:pPr>
            <a:r>
              <a:rPr lang="pt-BR" altLang="zh-TW" sz="2000" dirty="0" smtClean="0">
                <a:solidFill>
                  <a:srgbClr val="006600"/>
                </a:solidFill>
              </a:rPr>
              <a:t>11           </a:t>
            </a:r>
            <a:r>
              <a:rPr lang="en-US" altLang="zh-TW" sz="2000" dirty="0" err="1" smtClean="0"/>
              <a:t>i</a:t>
            </a:r>
            <a:r>
              <a:rPr lang="en-US" altLang="zh-TW" sz="2000" dirty="0" smtClean="0"/>
              <a:t> </a:t>
            </a:r>
            <a:r>
              <a:rPr lang="en-US" altLang="zh-TW" sz="2000" dirty="0" smtClean="0"/>
              <a:t>:= </a:t>
            </a:r>
            <a:r>
              <a:rPr lang="en-US" altLang="zh-TW" sz="2000" dirty="0" err="1" smtClean="0"/>
              <a:t>i</a:t>
            </a:r>
            <a:r>
              <a:rPr lang="en-US" altLang="zh-TW" sz="2000" dirty="0" smtClean="0"/>
              <a:t> </a:t>
            </a:r>
            <a:r>
              <a:rPr lang="en-US" altLang="zh-TW" sz="2000" dirty="0" smtClean="0"/>
              <a:t>– 1;</a:t>
            </a:r>
          </a:p>
          <a:p>
            <a:pPr marL="342900" lvl="0" indent="-342900">
              <a:spcBef>
                <a:spcPct val="20000"/>
              </a:spcBef>
            </a:pPr>
            <a:r>
              <a:rPr lang="pt-BR" altLang="zh-TW" sz="2000" dirty="0" smtClean="0">
                <a:solidFill>
                  <a:srgbClr val="006600"/>
                </a:solidFill>
              </a:rPr>
              <a:t>12 </a:t>
            </a:r>
            <a:r>
              <a:rPr lang="en-US" altLang="zh-TW" sz="2000" b="1" dirty="0" smtClean="0">
                <a:solidFill>
                  <a:schemeClr val="tx1"/>
                </a:solidFill>
              </a:rPr>
              <a:t>end</a:t>
            </a:r>
            <a:endParaRPr lang="en-US" altLang="zh-TW" sz="2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HW#4 No.5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TW" dirty="0" smtClean="0"/>
              <a:t>In the towers of Hanoi puzzle, there are three pegs A, B, and C, with n (generalizing the original eight) disks of different sizes stacked in decreasing order on peg A.</a:t>
            </a:r>
          </a:p>
          <a:p>
            <a:r>
              <a:rPr lang="en-US" altLang="zh-TW" dirty="0" smtClean="0"/>
              <a:t>The objective is to transfer all the disks on peg A to peg B, moving one disk at a time from one peg to one of the other two) and never having a larger disk stacked upon a smaller one.</a:t>
            </a:r>
          </a:p>
          <a:p>
            <a:pPr lvl="1"/>
            <a:r>
              <a:rPr lang="en-US" altLang="zh-TW" dirty="0" smtClean="0"/>
              <a:t>(a) Give an </a:t>
            </a:r>
            <a:r>
              <a:rPr lang="en-US" altLang="zh-TW" dirty="0" smtClean="0">
                <a:solidFill>
                  <a:srgbClr val="FF0000"/>
                </a:solidFill>
              </a:rPr>
              <a:t>algorithm</a:t>
            </a:r>
            <a:r>
              <a:rPr lang="en-US" altLang="zh-TW" dirty="0" smtClean="0"/>
              <a:t> to solve the puzzle (</a:t>
            </a:r>
            <a:r>
              <a:rPr lang="en-US" altLang="zh-TW" u="sng" dirty="0" smtClean="0"/>
              <a:t>7pt</a:t>
            </a:r>
            <a:r>
              <a:rPr lang="en-US" altLang="zh-TW" dirty="0" smtClean="0"/>
              <a:t>). </a:t>
            </a:r>
            <a:r>
              <a:rPr lang="en-US" altLang="zh-TW" dirty="0" smtClean="0">
                <a:solidFill>
                  <a:srgbClr val="3333FF"/>
                </a:solidFill>
              </a:rPr>
              <a:t>Explain how induction works</a:t>
            </a:r>
            <a:r>
              <a:rPr lang="en-US" altLang="zh-TW" dirty="0" smtClean="0"/>
              <a:t> here (</a:t>
            </a:r>
            <a:r>
              <a:rPr lang="en-US" altLang="zh-TW" u="sng" dirty="0" smtClean="0"/>
              <a:t>3pt</a:t>
            </a:r>
            <a:r>
              <a:rPr lang="en-US" altLang="zh-TW" dirty="0" smtClean="0"/>
              <a:t>).</a:t>
            </a:r>
          </a:p>
          <a:p>
            <a:pPr lvl="1"/>
            <a:r>
              <a:rPr lang="en-US" altLang="zh-TW" dirty="0" smtClean="0"/>
              <a:t>(b) Compute the </a:t>
            </a:r>
            <a:r>
              <a:rPr lang="en-US" altLang="zh-TW" dirty="0" smtClean="0">
                <a:solidFill>
                  <a:srgbClr val="FF0000"/>
                </a:solidFill>
              </a:rPr>
              <a:t>total number of moves </a:t>
            </a:r>
            <a:r>
              <a:rPr lang="en-US" altLang="zh-TW" dirty="0" smtClean="0"/>
              <a:t>in the algorithm. Show the </a:t>
            </a:r>
            <a:r>
              <a:rPr lang="en-US" altLang="zh-TW" dirty="0" smtClean="0">
                <a:solidFill>
                  <a:srgbClr val="3333FF"/>
                </a:solidFill>
              </a:rPr>
              <a:t>details</a:t>
            </a:r>
            <a:r>
              <a:rPr lang="en-US" altLang="zh-TW" dirty="0" smtClean="0"/>
              <a:t> of your calculation.(</a:t>
            </a:r>
            <a:r>
              <a:rPr lang="en-US" altLang="zh-TW" u="sng" dirty="0" smtClean="0"/>
              <a:t>10pt</a:t>
            </a:r>
            <a:r>
              <a:rPr lang="en-US" altLang="zh-TW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HW#4 No.5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altLang="zh-TW" sz="2400" dirty="0" smtClean="0"/>
              <a:t>(a)</a:t>
            </a:r>
          </a:p>
          <a:p>
            <a:pPr>
              <a:buNone/>
            </a:pPr>
            <a:endParaRPr lang="en-US" altLang="zh-TW" sz="2400" dirty="0"/>
          </a:p>
          <a:p>
            <a:pPr>
              <a:buNone/>
            </a:pPr>
            <a:endParaRPr lang="en-US" altLang="zh-TW" sz="2400" dirty="0" smtClean="0"/>
          </a:p>
          <a:p>
            <a:pPr>
              <a:buNone/>
            </a:pPr>
            <a:endParaRPr lang="en-US" altLang="zh-TW" sz="2400" dirty="0"/>
          </a:p>
          <a:p>
            <a:pPr>
              <a:buNone/>
            </a:pPr>
            <a:endParaRPr lang="en-US" altLang="zh-TW" sz="2400" dirty="0" smtClean="0"/>
          </a:p>
          <a:p>
            <a:pPr>
              <a:buNone/>
            </a:pPr>
            <a:endParaRPr lang="en-US" altLang="zh-TW" sz="2400" dirty="0"/>
          </a:p>
          <a:p>
            <a:endParaRPr lang="en-US" altLang="zh-TW" sz="2400" dirty="0" smtClean="0"/>
          </a:p>
          <a:p>
            <a:r>
              <a:rPr lang="en-US" altLang="zh-TW" sz="2400" dirty="0" smtClean="0">
                <a:solidFill>
                  <a:srgbClr val="3333FF"/>
                </a:solidFill>
              </a:rPr>
              <a:t>Base case</a:t>
            </a:r>
            <a:r>
              <a:rPr lang="en-US" altLang="zh-TW" sz="2400" dirty="0" smtClean="0"/>
              <a:t>: 1 disk (move from A to B)</a:t>
            </a:r>
            <a:endParaRPr lang="en-US" altLang="zh-TW" sz="2400" dirty="0"/>
          </a:p>
          <a:p>
            <a:r>
              <a:rPr lang="en-US" altLang="zh-TW" sz="2400" dirty="0" smtClean="0">
                <a:solidFill>
                  <a:srgbClr val="3333FF"/>
                </a:solidFill>
              </a:rPr>
              <a:t>Induction hypothesis</a:t>
            </a:r>
            <a:r>
              <a:rPr lang="en-US" altLang="zh-TW" sz="2400" dirty="0" smtClean="0"/>
              <a:t>: Moving </a:t>
            </a:r>
            <a:r>
              <a:rPr lang="en-US" altLang="zh-TW" sz="2400" dirty="0" smtClean="0">
                <a:solidFill>
                  <a:srgbClr val="FF0000"/>
                </a:solidFill>
              </a:rPr>
              <a:t>n-1</a:t>
            </a:r>
            <a:r>
              <a:rPr lang="en-US" altLang="zh-TW" sz="2400" dirty="0" smtClean="0"/>
              <a:t> disks is available</a:t>
            </a:r>
          </a:p>
          <a:p>
            <a:r>
              <a:rPr lang="en-US" altLang="zh-TW" sz="2400" dirty="0" smtClean="0">
                <a:solidFill>
                  <a:srgbClr val="3333FF"/>
                </a:solidFill>
              </a:rPr>
              <a:t>Inductive step</a:t>
            </a:r>
            <a:r>
              <a:rPr lang="en-US" altLang="zh-TW" sz="2400" dirty="0" smtClean="0"/>
              <a:t>: To move </a:t>
            </a:r>
            <a:r>
              <a:rPr lang="en-US" altLang="zh-TW" sz="2400" dirty="0" smtClean="0">
                <a:solidFill>
                  <a:srgbClr val="FF0000"/>
                </a:solidFill>
              </a:rPr>
              <a:t>n</a:t>
            </a:r>
            <a:r>
              <a:rPr lang="en-US" altLang="zh-TW" sz="2400" dirty="0" smtClean="0"/>
              <a:t> disks, </a:t>
            </a:r>
          </a:p>
          <a:p>
            <a:pPr lvl="1"/>
            <a:r>
              <a:rPr lang="en-US" altLang="zh-TW" sz="2000" dirty="0" smtClean="0"/>
              <a:t>(1) move n-1 disks from A to C (induction hypothesis) </a:t>
            </a:r>
          </a:p>
          <a:p>
            <a:pPr lvl="1"/>
            <a:r>
              <a:rPr lang="en-US" altLang="zh-TW" sz="2000" dirty="0" smtClean="0"/>
              <a:t>(2) move the largest disk to B (base case)</a:t>
            </a:r>
          </a:p>
          <a:p>
            <a:pPr lvl="1"/>
            <a:r>
              <a:rPr lang="en-US" altLang="zh-TW" sz="2000" dirty="0" smtClean="0"/>
              <a:t>(3) move n-1 disk from C to B (induction hypothesis) </a:t>
            </a:r>
          </a:p>
          <a:p>
            <a:pPr>
              <a:buNone/>
            </a:pPr>
            <a:endParaRPr lang="zh-TW" altLang="en-US" sz="2400" dirty="0"/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2483768" y="1124744"/>
            <a:ext cx="4392488" cy="32403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altLang="zh-TW" sz="2000" dirty="0"/>
              <a:t>Algorithm </a:t>
            </a:r>
            <a:r>
              <a:rPr lang="en-US" altLang="zh-TW" sz="2000" dirty="0" smtClean="0"/>
              <a:t>Hanoi(n, A, B, C);</a:t>
            </a:r>
          </a:p>
          <a:p>
            <a:pPr marL="342900" lvl="0" indent="-342900">
              <a:spcBef>
                <a:spcPct val="20000"/>
              </a:spcBef>
            </a:pPr>
            <a:r>
              <a:rPr kumimoji="0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altLang="zh-TW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begin</a:t>
            </a:r>
          </a:p>
          <a:p>
            <a:r>
              <a:rPr kumimoji="0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lang="en-US" altLang="zh-TW" sz="2000" b="1" noProof="0" dirty="0" smtClean="0"/>
              <a:t>if</a:t>
            </a:r>
            <a:r>
              <a:rPr lang="en-US" altLang="zh-TW" sz="2000" dirty="0" smtClean="0"/>
              <a:t> n=1</a:t>
            </a:r>
            <a:r>
              <a:rPr lang="zh-TW" altLang="en-US" sz="2000" dirty="0" smtClean="0"/>
              <a:t> </a:t>
            </a:r>
            <a:r>
              <a:rPr lang="en-US" altLang="zh-TW" sz="2000" b="1" dirty="0" smtClean="0"/>
              <a:t>then</a:t>
            </a:r>
            <a:r>
              <a:rPr lang="zh-TW" altLang="en-US" sz="2000" dirty="0" smtClean="0"/>
              <a:t> </a:t>
            </a:r>
            <a:endParaRPr kumimoji="0" lang="en-US" altLang="zh-TW" sz="20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kumimoji="0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         </a:t>
            </a:r>
            <a:r>
              <a:rPr lang="en-US" altLang="zh-TW" sz="2000" dirty="0" smtClean="0"/>
              <a:t>move from A to B</a:t>
            </a:r>
          </a:p>
          <a:p>
            <a:pPr marL="342900" lvl="0" indent="-342900">
              <a:spcBef>
                <a:spcPct val="20000"/>
              </a:spcBef>
            </a:pPr>
            <a:r>
              <a:rPr lang="en-US" altLang="zh-TW" sz="2000" dirty="0" smtClean="0">
                <a:solidFill>
                  <a:srgbClr val="006600"/>
                </a:solidFill>
              </a:rPr>
              <a:t>4     </a:t>
            </a:r>
            <a:r>
              <a:rPr lang="en-US" altLang="zh-TW" sz="2000" b="1" dirty="0" smtClean="0"/>
              <a:t>else if </a:t>
            </a:r>
            <a:r>
              <a:rPr lang="en-US" altLang="zh-TW" sz="2000" dirty="0" smtClean="0"/>
              <a:t>n&gt;1</a:t>
            </a:r>
            <a:endParaRPr kumimoji="0" lang="en-US" altLang="zh-TW" sz="20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lang="en-US" altLang="zh-TW" sz="2000" dirty="0">
                <a:solidFill>
                  <a:srgbClr val="006600"/>
                </a:solidFill>
              </a:rPr>
              <a:t>5</a:t>
            </a:r>
            <a:r>
              <a:rPr kumimoji="0" lang="en-US" altLang="zh-TW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lang="en-US" altLang="zh-TW" sz="2000" b="1" dirty="0" smtClean="0"/>
              <a:t>    </a:t>
            </a:r>
            <a:r>
              <a:rPr lang="en-US" altLang="zh-TW" sz="2000" dirty="0" smtClean="0"/>
              <a:t>Hanoi(n-1, A, C, B);</a:t>
            </a:r>
            <a:endParaRPr kumimoji="0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lang="en-US" altLang="zh-TW" sz="2000" dirty="0">
                <a:solidFill>
                  <a:srgbClr val="006600"/>
                </a:solidFill>
              </a:rPr>
              <a:t>6</a:t>
            </a:r>
            <a:r>
              <a:rPr kumimoji="0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lang="en-US" altLang="zh-TW" sz="2000" noProof="0" dirty="0" smtClean="0"/>
              <a:t>move the largest disk from A to B</a:t>
            </a:r>
            <a:endParaRPr kumimoji="0" lang="en-US" altLang="zh-TW" sz="20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lang="pt-BR" altLang="zh-TW" sz="2000" dirty="0">
                <a:solidFill>
                  <a:srgbClr val="006600"/>
                </a:solidFill>
              </a:rPr>
              <a:t>7</a:t>
            </a:r>
            <a:r>
              <a:rPr kumimoji="0" lang="pt-BR" altLang="zh-TW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lang="en-US" altLang="zh-TW" sz="2000" dirty="0" smtClean="0"/>
              <a:t>Hanoi(n-1, C, </a:t>
            </a:r>
            <a:r>
              <a:rPr lang="en-US" altLang="zh-TW" sz="2000" dirty="0"/>
              <a:t>B</a:t>
            </a:r>
            <a:r>
              <a:rPr lang="en-US" altLang="zh-TW" sz="2000" dirty="0" smtClean="0"/>
              <a:t>, </a:t>
            </a:r>
            <a:r>
              <a:rPr lang="en-US" altLang="zh-TW" sz="2000" dirty="0"/>
              <a:t>A</a:t>
            </a:r>
            <a:r>
              <a:rPr lang="en-US" altLang="zh-TW" sz="2000" dirty="0" smtClean="0"/>
              <a:t>);</a:t>
            </a:r>
            <a:endParaRPr kumimoji="0" lang="pt-BR" altLang="zh-TW" sz="20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lvl="0" indent="-457200">
              <a:spcBef>
                <a:spcPct val="20000"/>
              </a:spcBef>
            </a:pPr>
            <a:r>
              <a:rPr lang="en-US" altLang="zh-TW" sz="2000" dirty="0" smtClean="0">
                <a:solidFill>
                  <a:srgbClr val="006600"/>
                </a:solidFill>
              </a:rPr>
              <a:t>8 </a:t>
            </a:r>
            <a:r>
              <a:rPr lang="en-US" altLang="zh-TW" sz="2000" b="1" dirty="0" smtClean="0">
                <a:solidFill>
                  <a:schemeClr val="tx1"/>
                </a:solidFill>
              </a:rPr>
              <a:t>end</a:t>
            </a:r>
            <a:endParaRPr kumimoji="0" lang="en-US" altLang="zh-TW" sz="200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HW#4 No.5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altLang="zh-TW" dirty="0" smtClean="0"/>
              <a:t>(b) </a:t>
            </a:r>
          </a:p>
          <a:p>
            <a:r>
              <a:rPr lang="en-US" altLang="zh-TW" dirty="0" smtClean="0"/>
              <a:t>Let S(n) be the total number of moves for Hanoi  puzzle with size n</a:t>
            </a:r>
          </a:p>
          <a:p>
            <a:pPr lvl="1"/>
            <a:r>
              <a:rPr lang="en-US" altLang="zh-TW" sz="2400" dirty="0" smtClean="0"/>
              <a:t>S(1)=1</a:t>
            </a:r>
          </a:p>
          <a:p>
            <a:pPr lvl="1"/>
            <a:r>
              <a:rPr lang="en-US" altLang="zh-TW" sz="2400" dirty="0" smtClean="0"/>
              <a:t>S(n)=2*S(n-1)+1</a:t>
            </a:r>
            <a:endParaRPr lang="en-US" altLang="zh-TW" sz="3200" dirty="0" smtClean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altLang="zh-TW" sz="3200" dirty="0"/>
              <a:t>S</a:t>
            </a:r>
            <a:r>
              <a:rPr lang="en-US" altLang="zh-TW" sz="3200" dirty="0" smtClean="0"/>
              <a:t>(1</a:t>
            </a:r>
            <a:r>
              <a:rPr lang="en-US" altLang="zh-TW" sz="3200" dirty="0"/>
              <a:t>)+</a:t>
            </a:r>
            <a:r>
              <a:rPr lang="en-US" altLang="zh-TW" sz="3200" dirty="0" smtClean="0"/>
              <a:t>1=2</a:t>
            </a:r>
          </a:p>
          <a:p>
            <a:pPr marL="342900" lvl="1" indent="-342900">
              <a:buNone/>
            </a:pPr>
            <a:r>
              <a:rPr lang="en-US" altLang="zh-TW" sz="3200" dirty="0"/>
              <a:t>	</a:t>
            </a:r>
            <a:r>
              <a:rPr lang="en-US" altLang="zh-TW" sz="3200" dirty="0" smtClean="0"/>
              <a:t>S(2)+1=2*(S(1)+1)</a:t>
            </a:r>
          </a:p>
          <a:p>
            <a:pPr marL="342900" lvl="1" indent="-342900">
              <a:buNone/>
            </a:pPr>
            <a:r>
              <a:rPr lang="en-US" altLang="zh-TW" sz="3200" dirty="0" smtClean="0"/>
              <a:t>			⁞</a:t>
            </a:r>
          </a:p>
          <a:p>
            <a:pPr marL="342900" lvl="1" indent="-342900">
              <a:buNone/>
            </a:pPr>
            <a:r>
              <a:rPr lang="en-US" altLang="zh-TW" sz="3200" dirty="0"/>
              <a:t>x</a:t>
            </a:r>
            <a:r>
              <a:rPr lang="en-US" altLang="zh-TW" sz="3200" dirty="0" smtClean="0"/>
              <a:t>) S(n)+1=2*(S(n-1)+1)</a:t>
            </a:r>
          </a:p>
          <a:p>
            <a:pPr marL="342900" lvl="1" indent="-342900">
              <a:buNone/>
            </a:pPr>
            <a:r>
              <a:rPr lang="en-US" altLang="zh-TW" sz="3200" dirty="0" smtClean="0"/>
              <a:t>	S(n)+1=2</a:t>
            </a:r>
            <a:r>
              <a:rPr lang="en-US" altLang="zh-TW" sz="3200" baseline="30000" dirty="0" smtClean="0"/>
              <a:t>n                                                    </a:t>
            </a:r>
            <a:r>
              <a:rPr lang="en-US" altLang="zh-TW" sz="3200" dirty="0" smtClean="0"/>
              <a:t>=&gt;   </a:t>
            </a:r>
            <a:r>
              <a:rPr lang="en-US" altLang="zh-TW" sz="3200" dirty="0" smtClean="0">
                <a:solidFill>
                  <a:srgbClr val="3333FF"/>
                </a:solidFill>
              </a:rPr>
              <a:t>S(n)=2</a:t>
            </a:r>
            <a:r>
              <a:rPr lang="en-US" altLang="zh-TW" sz="3200" baseline="30000" dirty="0" smtClean="0">
                <a:solidFill>
                  <a:srgbClr val="3333FF"/>
                </a:solidFill>
              </a:rPr>
              <a:t>n </a:t>
            </a:r>
            <a:r>
              <a:rPr lang="en-US" altLang="zh-TW" sz="3200" dirty="0" smtClean="0">
                <a:solidFill>
                  <a:srgbClr val="3333FF"/>
                </a:solidFill>
              </a:rPr>
              <a:t>-1</a:t>
            </a:r>
            <a:endParaRPr lang="en-US" altLang="zh-TW" sz="3200" baseline="30000" dirty="0" smtClean="0">
              <a:solidFill>
                <a:srgbClr val="3333FF"/>
              </a:solidFill>
            </a:endParaRPr>
          </a:p>
          <a:p>
            <a:pPr marL="342900" lvl="1" indent="-342900">
              <a:buNone/>
            </a:pPr>
            <a:endParaRPr lang="en-US" altLang="zh-TW" sz="3200" dirty="0" smtClean="0"/>
          </a:p>
          <a:p>
            <a:pPr marL="342900" lvl="1" indent="-342900">
              <a:buNone/>
            </a:pPr>
            <a:endParaRPr lang="en-US" altLang="zh-TW" sz="3200" dirty="0"/>
          </a:p>
        </p:txBody>
      </p:sp>
      <p:cxnSp>
        <p:nvCxnSpPr>
          <p:cNvPr id="5" name="直線接點 4"/>
          <p:cNvCxnSpPr/>
          <p:nvPr/>
        </p:nvCxnSpPr>
        <p:spPr>
          <a:xfrm>
            <a:off x="611560" y="5733256"/>
            <a:ext cx="43924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接點 14"/>
          <p:cNvCxnSpPr/>
          <p:nvPr/>
        </p:nvCxnSpPr>
        <p:spPr>
          <a:xfrm>
            <a:off x="2483768" y="4293096"/>
            <a:ext cx="1152128" cy="43204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接點 15"/>
          <p:cNvCxnSpPr/>
          <p:nvPr/>
        </p:nvCxnSpPr>
        <p:spPr>
          <a:xfrm>
            <a:off x="827584" y="3789040"/>
            <a:ext cx="1152128" cy="43204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接點 16"/>
          <p:cNvCxnSpPr/>
          <p:nvPr/>
        </p:nvCxnSpPr>
        <p:spPr>
          <a:xfrm>
            <a:off x="827584" y="4293096"/>
            <a:ext cx="1152128" cy="43204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接點 17"/>
          <p:cNvCxnSpPr/>
          <p:nvPr/>
        </p:nvCxnSpPr>
        <p:spPr>
          <a:xfrm>
            <a:off x="2636168" y="5301208"/>
            <a:ext cx="1152128" cy="43204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GRACE@OKII9FVF81V9GRMN" val="3972"/>
  <p:tag name="DEFAULTDISPLAYSOURCE" val="\documentclass{article}\pagestyle{empty}&#10;\begin{document}&#10;&#10;\end{document}&#10;"/>
  <p:tag name="EMBEDFONTS" val="1"/>
</p:tagLst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4883</TotalTime>
  <Words>401</Words>
  <Application>Microsoft Office PowerPoint</Application>
  <PresentationFormat>如螢幕大小 (4:3)</PresentationFormat>
  <Paragraphs>57</Paragraphs>
  <Slides>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7" baseType="lpstr">
      <vt:lpstr>Office 佈景主題</vt:lpstr>
      <vt:lpstr>Algorithms  Homework Assignment #4</vt:lpstr>
      <vt:lpstr>HW#4 No.1</vt:lpstr>
      <vt:lpstr>HW#4 No.1</vt:lpstr>
      <vt:lpstr>HW#4 No.5</vt:lpstr>
      <vt:lpstr>HW#4 No.5</vt:lpstr>
      <vt:lpstr>HW#4 No.5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grace</dc:creator>
  <cp:lastModifiedBy>grace</cp:lastModifiedBy>
  <cp:revision>151</cp:revision>
  <dcterms:created xsi:type="dcterms:W3CDTF">2012-03-29T09:27:52Z</dcterms:created>
  <dcterms:modified xsi:type="dcterms:W3CDTF">2012-04-13T03:18:41Z</dcterms:modified>
</cp:coreProperties>
</file>