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7" r:id="rId2"/>
    <p:sldId id="261" r:id="rId3"/>
    <p:sldId id="275" r:id="rId4"/>
    <p:sldId id="274" r:id="rId5"/>
    <p:sldId id="259" r:id="rId6"/>
    <p:sldId id="264" r:id="rId7"/>
    <p:sldId id="267" r:id="rId8"/>
    <p:sldId id="260" r:id="rId9"/>
    <p:sldId id="262" r:id="rId10"/>
    <p:sldId id="268" r:id="rId11"/>
    <p:sldId id="269" r:id="rId12"/>
    <p:sldId id="263" r:id="rId13"/>
    <p:sldId id="270" r:id="rId14"/>
    <p:sldId id="271" r:id="rId15"/>
    <p:sldId id="265" r:id="rId16"/>
    <p:sldId id="280" r:id="rId17"/>
    <p:sldId id="273" r:id="rId18"/>
    <p:sldId id="276" r:id="rId19"/>
    <p:sldId id="278" r:id="rId20"/>
    <p:sldId id="279" r:id="rId21"/>
    <p:sldId id="281" r:id="rId22"/>
    <p:sldId id="277" r:id="rId2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6481" autoAdjust="0"/>
  </p:normalViewPr>
  <p:slideViewPr>
    <p:cSldViewPr snapToGrid="0">
      <p:cViewPr varScale="1">
        <p:scale>
          <a:sx n="59" d="100"/>
          <a:sy n="59" d="100"/>
        </p:scale>
        <p:origin x="1589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3DD306-30B8-45D0-B658-4BE209073E79}" type="datetimeFigureOut">
              <a:rPr lang="zh-TW" altLang="en-US" smtClean="0"/>
              <a:t>2014/5/28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891591-91D1-44EC-A072-305BF01F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97515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A/B</a:t>
            </a:r>
            <a:r>
              <a:rPr lang="zh-TW" altLang="en-US" dirty="0" smtClean="0"/>
              <a:t>這個語言的意思是：有一個</a:t>
            </a:r>
            <a:r>
              <a:rPr lang="en-US" altLang="zh-TW" dirty="0" smtClean="0"/>
              <a:t>input</a:t>
            </a:r>
            <a:r>
              <a:rPr lang="zh-TW" altLang="en-US" dirty="0" smtClean="0"/>
              <a:t>，當它後面再接上一個屬於</a:t>
            </a:r>
            <a:r>
              <a:rPr lang="en-US" altLang="zh-TW" dirty="0" smtClean="0"/>
              <a:t>B</a:t>
            </a:r>
            <a:r>
              <a:rPr lang="zh-TW" altLang="en-US" dirty="0" smtClean="0"/>
              <a:t>的字串、</a:t>
            </a:r>
            <a:endParaRPr lang="en-US" altLang="zh-TW" dirty="0" smtClean="0"/>
          </a:p>
          <a:p>
            <a:r>
              <a:rPr lang="zh-TW" altLang="en-US" dirty="0" smtClean="0"/>
              <a:t>整個就屬於</a:t>
            </a:r>
            <a:r>
              <a:rPr lang="en-US" altLang="zh-TW" dirty="0" smtClean="0"/>
              <a:t>A</a:t>
            </a:r>
            <a:r>
              <a:rPr lang="zh-TW" altLang="en-US" dirty="0" smtClean="0"/>
              <a:t>時，該</a:t>
            </a:r>
            <a:r>
              <a:rPr lang="en-US" altLang="zh-TW" dirty="0" smtClean="0"/>
              <a:t>input</a:t>
            </a:r>
            <a:r>
              <a:rPr lang="zh-TW" altLang="en-US" dirty="0" smtClean="0"/>
              <a:t>屬於</a:t>
            </a:r>
            <a:r>
              <a:rPr lang="en-US" altLang="zh-TW" dirty="0" smtClean="0"/>
              <a:t>A/B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endParaRPr lang="en-US" altLang="zh-TW" dirty="0" smtClean="0"/>
          </a:p>
          <a:p>
            <a:r>
              <a:rPr lang="zh-TW" altLang="en-US" dirty="0" smtClean="0"/>
              <a:t>我們做一個</a:t>
            </a:r>
            <a:r>
              <a:rPr lang="en-US" altLang="zh-TW" dirty="0" smtClean="0"/>
              <a:t>PDA</a:t>
            </a:r>
            <a:r>
              <a:rPr lang="zh-TW" altLang="en-US" dirty="0" smtClean="0"/>
              <a:t>來認這件事。整個</a:t>
            </a:r>
            <a:r>
              <a:rPr lang="en-US" altLang="zh-TW" dirty="0" smtClean="0"/>
              <a:t>PDA</a:t>
            </a:r>
            <a:r>
              <a:rPr lang="zh-TW" altLang="en-US" dirty="0" smtClean="0"/>
              <a:t>前面先由</a:t>
            </a:r>
            <a:r>
              <a:rPr lang="en-US" altLang="zh-TW" dirty="0" smtClean="0"/>
              <a:t>A</a:t>
            </a:r>
            <a:r>
              <a:rPr lang="zh-TW" altLang="en-US" dirty="0" smtClean="0"/>
              <a:t>的部分檢查完現有的</a:t>
            </a:r>
            <a:r>
              <a:rPr lang="en-US" altLang="zh-TW" dirty="0" smtClean="0"/>
              <a:t>input</a:t>
            </a:r>
            <a:r>
              <a:rPr lang="zh-TW" altLang="en-US" dirty="0" smtClean="0"/>
              <a:t>，</a:t>
            </a:r>
            <a:endParaRPr lang="en-US" altLang="zh-TW" dirty="0" smtClean="0"/>
          </a:p>
          <a:p>
            <a:r>
              <a:rPr lang="zh-TW" altLang="en-US" dirty="0" smtClean="0"/>
              <a:t>但</a:t>
            </a:r>
            <a:r>
              <a:rPr lang="en-US" altLang="zh-TW" dirty="0" smtClean="0"/>
              <a:t>A</a:t>
            </a:r>
            <a:r>
              <a:rPr lang="zh-TW" altLang="en-US" dirty="0" smtClean="0"/>
              <a:t>還沒完成；進入第二階段，由</a:t>
            </a:r>
            <a:r>
              <a:rPr lang="en-US" altLang="zh-TW" dirty="0" smtClean="0"/>
              <a:t>B</a:t>
            </a:r>
            <a:r>
              <a:rPr lang="zh-TW" altLang="en-US" dirty="0" smtClean="0"/>
              <a:t>來提供可能接在</a:t>
            </a:r>
            <a:r>
              <a:rPr lang="en-US" altLang="zh-TW" dirty="0" smtClean="0"/>
              <a:t>input</a:t>
            </a:r>
            <a:r>
              <a:rPr lang="zh-TW" altLang="en-US" dirty="0" smtClean="0"/>
              <a:t>後面的選擇，這部分</a:t>
            </a:r>
            <a:endParaRPr lang="en-US" altLang="zh-TW" dirty="0" smtClean="0"/>
          </a:p>
          <a:p>
            <a:r>
              <a:rPr lang="zh-TW" altLang="en-US" dirty="0" smtClean="0"/>
              <a:t>將滿足</a:t>
            </a:r>
            <a:r>
              <a:rPr lang="en-US" altLang="zh-TW" dirty="0" smtClean="0"/>
              <a:t>A</a:t>
            </a:r>
            <a:r>
              <a:rPr lang="zh-TW" altLang="en-US" dirty="0" smtClean="0"/>
              <a:t>剩下沒走完的部分。</a:t>
            </a:r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91591-91D1-44EC-A072-305BF01F3AE0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39503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備忘稿版面配置區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zh-TW" altLang="en-US" dirty="0" smtClean="0"/>
                  <a:t>因為</a:t>
                </a:r>
                <a:r>
                  <a:rPr lang="en-US" altLang="zh-TW" dirty="0" smtClean="0"/>
                  <a:t>B</a:t>
                </a:r>
                <a:r>
                  <a:rPr lang="zh-TW" altLang="en-US" dirty="0" smtClean="0"/>
                  <a:t>是</a:t>
                </a:r>
                <a:r>
                  <a:rPr lang="en-US" altLang="zh-TW" dirty="0" smtClean="0"/>
                  <a:t>FA</a:t>
                </a:r>
                <a:r>
                  <a:rPr lang="zh-TW" altLang="en-US" dirty="0" smtClean="0"/>
                  <a:t>、沒有</a:t>
                </a:r>
                <a:r>
                  <a:rPr lang="en-US" altLang="zh-TW" dirty="0" smtClean="0"/>
                  <a:t>stack</a:t>
                </a:r>
                <a:r>
                  <a:rPr lang="zh-TW" altLang="en-US" dirty="0" smtClean="0"/>
                  <a:t>，所以</a:t>
                </a:r>
                <a:r>
                  <a:rPr lang="en-US" altLang="zh-TW" dirty="0" smtClean="0"/>
                  <a:t>A</a:t>
                </a:r>
                <a:r>
                  <a:rPr lang="zh-TW" altLang="en-US" dirty="0" smtClean="0"/>
                  <a:t>的</a:t>
                </a:r>
                <a:r>
                  <a:rPr lang="en-US" altLang="zh-TW" dirty="0" smtClean="0"/>
                  <a:t>stack</a:t>
                </a:r>
                <a:r>
                  <a:rPr lang="zh-TW" altLang="en-US" dirty="0" smtClean="0"/>
                  <a:t>狀態能不受干擾地，從第一階段一路</a:t>
                </a:r>
                <a:endParaRPr lang="en-US" altLang="zh-TW" dirty="0" smtClean="0"/>
              </a:p>
              <a:p>
                <a:r>
                  <a:rPr lang="zh-TW" altLang="en-US" dirty="0" smtClean="0"/>
                  <a:t>用過來。進入第二階段後，</a:t>
                </a:r>
                <a:r>
                  <a:rPr lang="en-US" altLang="zh-TW" dirty="0" smtClean="0"/>
                  <a:t>transition</a:t>
                </a:r>
                <a:r>
                  <a:rPr lang="zh-TW" altLang="en-US" dirty="0" smtClean="0"/>
                  <a:t>必須記錄同時滿足</a:t>
                </a:r>
                <a:r>
                  <a:rPr lang="en-US" altLang="zh-TW" dirty="0" smtClean="0"/>
                  <a:t>B</a:t>
                </a:r>
                <a:r>
                  <a:rPr lang="zh-TW" altLang="en-US" dirty="0" smtClean="0"/>
                  <a:t>，也同時滿足</a:t>
                </a:r>
                <a:r>
                  <a:rPr lang="en-US" altLang="zh-TW" dirty="0" smtClean="0"/>
                  <a:t>A</a:t>
                </a:r>
                <a:r>
                  <a:rPr lang="zh-TW" altLang="en-US" dirty="0" smtClean="0"/>
                  <a:t>剩下</a:t>
                </a:r>
                <a:endParaRPr lang="en-US" altLang="zh-TW" dirty="0" smtClean="0"/>
              </a:p>
              <a:p>
                <a:r>
                  <a:rPr lang="zh-TW" altLang="en-US" dirty="0" smtClean="0"/>
                  <a:t>的部分；好像</a:t>
                </a:r>
                <a:r>
                  <a:rPr lang="en-US" altLang="zh-TW" dirty="0" smtClean="0"/>
                  <a:t>B</a:t>
                </a:r>
                <a:r>
                  <a:rPr lang="zh-TW" altLang="en-US" dirty="0" smtClean="0"/>
                  <a:t>和剩下來的</a:t>
                </a:r>
                <a:r>
                  <a:rPr lang="en-US" altLang="zh-TW" dirty="0" smtClean="0"/>
                  <a:t>A</a:t>
                </a:r>
                <a:r>
                  <a:rPr lang="zh-TW" altLang="en-US" dirty="0" smtClean="0"/>
                  <a:t>是</a:t>
                </a:r>
                <a:r>
                  <a:rPr lang="en-US" altLang="zh-TW" dirty="0" smtClean="0"/>
                  <a:t>intersection</a:t>
                </a:r>
                <a:r>
                  <a:rPr lang="zh-TW" altLang="en-US" dirty="0" smtClean="0"/>
                  <a:t>一樣，最後要兩者都接受才算計算</a:t>
                </a:r>
                <a:endParaRPr lang="en-US" altLang="zh-TW" dirty="0" smtClean="0"/>
              </a:p>
              <a:p>
                <a:r>
                  <a:rPr lang="zh-TW" altLang="en-US" dirty="0" smtClean="0"/>
                  <a:t>成功。只是在起點的設計上要再想仔細點，多點對多點，同樣是利用</a:t>
                </a:r>
                <a:r>
                  <a:rPr lang="en-US" altLang="zh-TW" dirty="0" err="1" smtClean="0"/>
                  <a:t>cartesian</a:t>
                </a:r>
                <a:r>
                  <a:rPr lang="en-US" altLang="zh-TW" dirty="0" smtClean="0"/>
                  <a:t> </a:t>
                </a:r>
              </a:p>
              <a:p>
                <a:r>
                  <a:rPr lang="en-US" altLang="zh-TW" dirty="0" smtClean="0"/>
                  <a:t>product</a:t>
                </a:r>
                <a:r>
                  <a:rPr lang="zh-TW" altLang="en-US" dirty="0" smtClean="0"/>
                  <a:t>。</a:t>
                </a:r>
                <a:endParaRPr lang="en-US" altLang="zh-TW" dirty="0" smtClean="0"/>
              </a:p>
              <a:p>
                <a:endParaRPr lang="en-US" altLang="zh-TW" dirty="0" smtClean="0"/>
              </a:p>
              <a:p>
                <a:r>
                  <a:rPr lang="zh-TW" altLang="en-US" dirty="0" smtClean="0"/>
                  <a:t>另外，在這裡我們是虛擬的、</a:t>
                </a:r>
                <a:r>
                  <a:rPr lang="en-US" altLang="zh-TW" dirty="0" smtClean="0"/>
                  <a:t>non-deterministic</a:t>
                </a:r>
                <a:r>
                  <a:rPr lang="zh-TW" altLang="en-US" dirty="0" smtClean="0"/>
                  <a:t>的，我們使用</a:t>
                </a:r>
                <a14:m>
                  <m:oMath xmlns:m="http://schemas.openxmlformats.org/officeDocument/2006/math">
                    <m:r>
                      <a:rPr lang="zh-TW" altLang="en-US" i="1" smtClean="0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altLang="zh-TW" dirty="0" smtClean="0"/>
                  <a:t>-transition</a:t>
                </a:r>
              </a:p>
              <a:p>
                <a:r>
                  <a:rPr lang="zh-TW" altLang="en-US" dirty="0" smtClean="0"/>
                  <a:t>提供一切可能的路徑，因為，只要有任何一個路徑能使</a:t>
                </a:r>
                <a:r>
                  <a:rPr lang="en-US" altLang="zh-TW" dirty="0" smtClean="0"/>
                  <a:t>B</a:t>
                </a:r>
                <a:r>
                  <a:rPr lang="zh-TW" altLang="en-US" dirty="0" smtClean="0"/>
                  <a:t> 和 剩餘的</a:t>
                </a:r>
                <a:r>
                  <a:rPr lang="en-US" altLang="zh-TW" dirty="0" smtClean="0"/>
                  <a:t>A</a:t>
                </a:r>
                <a:r>
                  <a:rPr lang="zh-TW" altLang="en-US" dirty="0" smtClean="0"/>
                  <a:t> 都計算</a:t>
                </a:r>
                <a:endParaRPr lang="en-US" altLang="zh-TW" dirty="0" smtClean="0"/>
              </a:p>
              <a:p>
                <a:r>
                  <a:rPr lang="zh-TW" altLang="en-US" dirty="0" smtClean="0"/>
                  <a:t>成功，新的</a:t>
                </a:r>
                <a:r>
                  <a:rPr lang="en-US" altLang="zh-TW" dirty="0" smtClean="0"/>
                  <a:t>PDA</a:t>
                </a:r>
                <a:r>
                  <a:rPr lang="zh-TW" altLang="en-US" dirty="0" smtClean="0"/>
                  <a:t>任務就達成了。</a:t>
                </a:r>
                <a:endParaRPr lang="en-US" altLang="zh-TW" dirty="0" smtClean="0"/>
              </a:p>
            </p:txBody>
          </p:sp>
        </mc:Choice>
        <mc:Fallback xmlns="">
          <p:sp>
            <p:nvSpPr>
              <p:cNvPr id="3" name="備忘稿版面配置區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zh-TW" altLang="en-US" dirty="0" smtClean="0"/>
                  <a:t>因為</a:t>
                </a:r>
                <a:r>
                  <a:rPr lang="en-US" altLang="zh-TW" dirty="0" smtClean="0"/>
                  <a:t>B</a:t>
                </a:r>
                <a:r>
                  <a:rPr lang="zh-TW" altLang="en-US" dirty="0" smtClean="0"/>
                  <a:t>是</a:t>
                </a:r>
                <a:r>
                  <a:rPr lang="en-US" altLang="zh-TW" dirty="0" smtClean="0"/>
                  <a:t>FA</a:t>
                </a:r>
                <a:r>
                  <a:rPr lang="zh-TW" altLang="en-US" dirty="0" smtClean="0"/>
                  <a:t>、沒有</a:t>
                </a:r>
                <a:r>
                  <a:rPr lang="en-US" altLang="zh-TW" dirty="0" smtClean="0"/>
                  <a:t>stack</a:t>
                </a:r>
                <a:r>
                  <a:rPr lang="zh-TW" altLang="en-US" dirty="0" smtClean="0"/>
                  <a:t>，所以</a:t>
                </a:r>
                <a:r>
                  <a:rPr lang="en-US" altLang="zh-TW" dirty="0" smtClean="0"/>
                  <a:t>A</a:t>
                </a:r>
                <a:r>
                  <a:rPr lang="zh-TW" altLang="en-US" dirty="0" smtClean="0"/>
                  <a:t>的</a:t>
                </a:r>
                <a:r>
                  <a:rPr lang="en-US" altLang="zh-TW" dirty="0" smtClean="0"/>
                  <a:t>stack</a:t>
                </a:r>
                <a:r>
                  <a:rPr lang="zh-TW" altLang="en-US" dirty="0" smtClean="0"/>
                  <a:t>狀態能不受干擾地，從第一階段一路</a:t>
                </a:r>
                <a:endParaRPr lang="en-US" altLang="zh-TW" dirty="0" smtClean="0"/>
              </a:p>
              <a:p>
                <a:r>
                  <a:rPr lang="zh-TW" altLang="en-US" dirty="0" smtClean="0"/>
                  <a:t>用過來。進入第二階段後，</a:t>
                </a:r>
                <a:r>
                  <a:rPr lang="en-US" altLang="zh-TW" dirty="0" smtClean="0"/>
                  <a:t>transition</a:t>
                </a:r>
                <a:r>
                  <a:rPr lang="zh-TW" altLang="en-US" dirty="0" smtClean="0"/>
                  <a:t>必須記錄同時滿足</a:t>
                </a:r>
                <a:r>
                  <a:rPr lang="en-US" altLang="zh-TW" dirty="0" smtClean="0"/>
                  <a:t>B</a:t>
                </a:r>
                <a:r>
                  <a:rPr lang="zh-TW" altLang="en-US" dirty="0" smtClean="0"/>
                  <a:t>，也同時滿足</a:t>
                </a:r>
                <a:r>
                  <a:rPr lang="en-US" altLang="zh-TW" dirty="0" smtClean="0"/>
                  <a:t>A</a:t>
                </a:r>
                <a:r>
                  <a:rPr lang="zh-TW" altLang="en-US" dirty="0" smtClean="0"/>
                  <a:t>剩下</a:t>
                </a:r>
                <a:endParaRPr lang="en-US" altLang="zh-TW" dirty="0" smtClean="0"/>
              </a:p>
              <a:p>
                <a:r>
                  <a:rPr lang="zh-TW" altLang="en-US" dirty="0" smtClean="0"/>
                  <a:t>的部分；好像</a:t>
                </a:r>
                <a:r>
                  <a:rPr lang="en-US" altLang="zh-TW" dirty="0" smtClean="0"/>
                  <a:t>B</a:t>
                </a:r>
                <a:r>
                  <a:rPr lang="zh-TW" altLang="en-US" dirty="0" smtClean="0"/>
                  <a:t>和剩下來的</a:t>
                </a:r>
                <a:r>
                  <a:rPr lang="en-US" altLang="zh-TW" dirty="0" smtClean="0"/>
                  <a:t>A</a:t>
                </a:r>
                <a:r>
                  <a:rPr lang="zh-TW" altLang="en-US" dirty="0" smtClean="0"/>
                  <a:t>是</a:t>
                </a:r>
                <a:r>
                  <a:rPr lang="en-US" altLang="zh-TW" dirty="0" smtClean="0"/>
                  <a:t>intersection</a:t>
                </a:r>
                <a:r>
                  <a:rPr lang="zh-TW" altLang="en-US" dirty="0" smtClean="0"/>
                  <a:t>一樣，最後要兩者都接受才算計算</a:t>
                </a:r>
                <a:endParaRPr lang="en-US" altLang="zh-TW" dirty="0" smtClean="0"/>
              </a:p>
              <a:p>
                <a:r>
                  <a:rPr lang="zh-TW" altLang="en-US" dirty="0" smtClean="0"/>
                  <a:t>成功。只是在起點的設計上要再想仔細點，多點對多點，同樣是利用</a:t>
                </a:r>
                <a:r>
                  <a:rPr lang="en-US" altLang="zh-TW" dirty="0" err="1" smtClean="0"/>
                  <a:t>cartesian</a:t>
                </a:r>
                <a:r>
                  <a:rPr lang="en-US" altLang="zh-TW" dirty="0" smtClean="0"/>
                  <a:t> </a:t>
                </a:r>
              </a:p>
              <a:p>
                <a:r>
                  <a:rPr lang="en-US" altLang="zh-TW" dirty="0" smtClean="0"/>
                  <a:t>product</a:t>
                </a:r>
                <a:r>
                  <a:rPr lang="zh-TW" altLang="en-US" dirty="0" smtClean="0"/>
                  <a:t>。</a:t>
                </a:r>
                <a:endParaRPr lang="en-US" altLang="zh-TW" dirty="0" smtClean="0"/>
              </a:p>
              <a:p>
                <a:endParaRPr lang="en-US" altLang="zh-TW" dirty="0" smtClean="0"/>
              </a:p>
              <a:p>
                <a:r>
                  <a:rPr lang="zh-TW" altLang="en-US" dirty="0" smtClean="0"/>
                  <a:t>另外，在這裡我們是虛擬的、</a:t>
                </a:r>
                <a:r>
                  <a:rPr lang="en-US" altLang="zh-TW" dirty="0" smtClean="0"/>
                  <a:t>non-deterministic</a:t>
                </a:r>
                <a:r>
                  <a:rPr lang="zh-TW" altLang="en-US" dirty="0" smtClean="0"/>
                  <a:t>的，我們使用</a:t>
                </a:r>
                <a:r>
                  <a:rPr lang="zh-TW" altLang="en-US" i="0" smtClean="0">
                    <a:latin typeface="Cambria Math" panose="02040503050406030204" pitchFamily="18" charset="0"/>
                  </a:rPr>
                  <a:t>𝜀</a:t>
                </a:r>
                <a:r>
                  <a:rPr lang="en-US" altLang="zh-TW" dirty="0" smtClean="0"/>
                  <a:t>-transition</a:t>
                </a:r>
              </a:p>
              <a:p>
                <a:r>
                  <a:rPr lang="zh-TW" altLang="en-US" dirty="0" smtClean="0"/>
                  <a:t>提供一切可能的路徑，因為，只要有任何一個路徑能使</a:t>
                </a:r>
                <a:r>
                  <a:rPr lang="en-US" altLang="zh-TW" dirty="0" smtClean="0"/>
                  <a:t>B</a:t>
                </a:r>
                <a:r>
                  <a:rPr lang="zh-TW" altLang="en-US" dirty="0" smtClean="0"/>
                  <a:t>與剩餘的</a:t>
                </a:r>
                <a:r>
                  <a:rPr lang="en-US" altLang="zh-TW" dirty="0" smtClean="0"/>
                  <a:t>A</a:t>
                </a:r>
                <a:r>
                  <a:rPr lang="zh-TW" altLang="en-US" dirty="0" smtClean="0"/>
                  <a:t>都計算成</a:t>
                </a:r>
                <a:endParaRPr lang="en-US" altLang="zh-TW" dirty="0" smtClean="0"/>
              </a:p>
              <a:p>
                <a:r>
                  <a:rPr lang="zh-TW" altLang="en-US" dirty="0" smtClean="0"/>
                  <a:t>功，新的</a:t>
                </a:r>
                <a:r>
                  <a:rPr lang="en-US" altLang="zh-TW" dirty="0" smtClean="0"/>
                  <a:t>PDA</a:t>
                </a:r>
                <a:r>
                  <a:rPr lang="zh-TW" altLang="en-US" dirty="0" smtClean="0"/>
                  <a:t>任務就達成了。</a:t>
                </a:r>
                <a:endParaRPr lang="en-US" altLang="zh-TW" dirty="0" smtClean="0"/>
              </a:p>
            </p:txBody>
          </p:sp>
        </mc:Fallback>
      </mc:AlternateContent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91591-91D1-44EC-A072-305BF01F3AE0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958190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回顧一下老師剛開始介紹</a:t>
            </a:r>
            <a:r>
              <a:rPr lang="en-US" altLang="zh-TW" dirty="0" smtClean="0"/>
              <a:t>TM</a:t>
            </a:r>
            <a:r>
              <a:rPr lang="zh-TW" altLang="en-US" dirty="0" smtClean="0"/>
              <a:t>的那堂課，</a:t>
            </a:r>
            <a:endParaRPr lang="en-US" altLang="zh-TW" dirty="0" smtClean="0"/>
          </a:p>
          <a:p>
            <a:r>
              <a:rPr lang="zh-TW" altLang="en-US" dirty="0" smtClean="0"/>
              <a:t>在介紹</a:t>
            </a:r>
            <a:r>
              <a:rPr lang="en-US" altLang="zh-TW" dirty="0" smtClean="0"/>
              <a:t>TM</a:t>
            </a:r>
            <a:r>
              <a:rPr lang="zh-TW" altLang="en-US" dirty="0" smtClean="0"/>
              <a:t>的時候，我們重新看了過去大家學過的幾種</a:t>
            </a:r>
            <a:r>
              <a:rPr lang="en-US" altLang="zh-TW" dirty="0" smtClean="0"/>
              <a:t>Machine</a:t>
            </a:r>
            <a:r>
              <a:rPr lang="zh-TW" altLang="en-US" dirty="0" smtClean="0"/>
              <a:t>，</a:t>
            </a:r>
            <a:endParaRPr lang="en-US" altLang="zh-TW" dirty="0" smtClean="0"/>
          </a:p>
          <a:p>
            <a:r>
              <a:rPr lang="zh-TW" altLang="en-US" dirty="0" smtClean="0"/>
              <a:t>並且我們說：</a:t>
            </a:r>
            <a:endParaRPr lang="en-US" altLang="zh-TW" dirty="0" smtClean="0"/>
          </a:p>
          <a:p>
            <a:r>
              <a:rPr lang="zh-TW" altLang="en-US" dirty="0" smtClean="0"/>
              <a:t>它們能夠做的事</a:t>
            </a:r>
            <a:r>
              <a:rPr lang="en-US" altLang="zh-TW" dirty="0" smtClean="0"/>
              <a:t>TM</a:t>
            </a:r>
            <a:r>
              <a:rPr lang="zh-TW" altLang="en-US" dirty="0" smtClean="0"/>
              <a:t>都能夠做、能</a:t>
            </a:r>
            <a:r>
              <a:rPr lang="en-US" altLang="zh-TW" dirty="0" smtClean="0"/>
              <a:t>simulate</a:t>
            </a:r>
            <a:r>
              <a:rPr lang="zh-TW" altLang="en-US" dirty="0" smtClean="0"/>
              <a:t>，</a:t>
            </a:r>
            <a:r>
              <a:rPr lang="en-US" altLang="zh-TW" dirty="0" smtClean="0"/>
              <a:t>TM</a:t>
            </a:r>
            <a:r>
              <a:rPr lang="zh-TW" altLang="en-US" dirty="0" smtClean="0"/>
              <a:t>的能力比他們都要強。</a:t>
            </a:r>
            <a:endParaRPr lang="en-US" altLang="zh-TW" dirty="0" smtClean="0"/>
          </a:p>
          <a:p>
            <a:endParaRPr lang="en-US" altLang="zh-TW" dirty="0" smtClean="0"/>
          </a:p>
          <a:p>
            <a:r>
              <a:rPr lang="zh-TW" altLang="en-US" dirty="0" smtClean="0"/>
              <a:t>還記得</a:t>
            </a:r>
            <a:r>
              <a:rPr lang="en-US" altLang="zh-TW" dirty="0" smtClean="0"/>
              <a:t>TM</a:t>
            </a:r>
            <a:r>
              <a:rPr lang="zh-TW" altLang="en-US" dirty="0" smtClean="0"/>
              <a:t>怎麼模擬</a:t>
            </a:r>
            <a:r>
              <a:rPr lang="en-US" altLang="zh-TW" dirty="0" smtClean="0"/>
              <a:t>FA</a:t>
            </a:r>
            <a:r>
              <a:rPr lang="zh-TW" altLang="en-US" dirty="0" smtClean="0"/>
              <a:t>嗎？就是</a:t>
            </a:r>
            <a:r>
              <a:rPr lang="en-US" altLang="zh-TW" dirty="0" smtClean="0"/>
              <a:t>head</a:t>
            </a:r>
            <a:r>
              <a:rPr lang="zh-TW" altLang="en-US" dirty="0" smtClean="0"/>
              <a:t>只會</a:t>
            </a:r>
            <a:r>
              <a:rPr lang="en-US" altLang="zh-TW" dirty="0" smtClean="0"/>
              <a:t>moves</a:t>
            </a:r>
            <a:r>
              <a:rPr lang="en-US" altLang="zh-TW" baseline="0" dirty="0" smtClean="0"/>
              <a:t> right</a:t>
            </a:r>
            <a:r>
              <a:rPr lang="zh-TW" altLang="en-US" baseline="0" dirty="0" smtClean="0"/>
              <a:t>，只讀不寫，</a:t>
            </a:r>
            <a:endParaRPr lang="en-US" altLang="zh-TW" baseline="0" dirty="0" smtClean="0"/>
          </a:p>
          <a:p>
            <a:r>
              <a:rPr lang="zh-TW" altLang="en-US" baseline="0" dirty="0" smtClean="0"/>
              <a:t>所以當我們看到一個</a:t>
            </a:r>
            <a:r>
              <a:rPr lang="en-US" altLang="zh-TW" baseline="0" dirty="0" smtClean="0"/>
              <a:t>TM</a:t>
            </a:r>
            <a:r>
              <a:rPr lang="zh-TW" altLang="en-US" baseline="0" dirty="0" smtClean="0"/>
              <a:t>的</a:t>
            </a:r>
            <a:r>
              <a:rPr lang="en-US" altLang="zh-TW" baseline="0" dirty="0" smtClean="0"/>
              <a:t>head</a:t>
            </a:r>
            <a:r>
              <a:rPr lang="zh-TW" altLang="en-US" baseline="0" dirty="0" smtClean="0"/>
              <a:t>只能往右走或是停在原地時，我們自</a:t>
            </a:r>
            <a:endParaRPr lang="en-US" altLang="zh-TW" baseline="0" dirty="0" smtClean="0"/>
          </a:p>
          <a:p>
            <a:r>
              <a:rPr lang="zh-TW" altLang="en-US" baseline="0" dirty="0" smtClean="0"/>
              <a:t>然地想到他可能和一個</a:t>
            </a:r>
            <a:r>
              <a:rPr lang="en-US" altLang="zh-TW" baseline="0" dirty="0" smtClean="0"/>
              <a:t>FA</a:t>
            </a:r>
            <a:r>
              <a:rPr lang="zh-TW" altLang="en-US" baseline="0" dirty="0" smtClean="0"/>
              <a:t>能力是一樣的。如果我們能證明他們確實是</a:t>
            </a:r>
            <a:endParaRPr lang="en-US" altLang="zh-TW" baseline="0" dirty="0" smtClean="0"/>
          </a:p>
          <a:p>
            <a:r>
              <a:rPr lang="zh-TW" altLang="en-US" baseline="0" dirty="0" smtClean="0"/>
              <a:t>等價的，我們也就回答了題目。</a:t>
            </a:r>
            <a:endParaRPr lang="en-US" altLang="zh-TW" baseline="0" dirty="0" smtClean="0"/>
          </a:p>
          <a:p>
            <a:endParaRPr lang="en-US" altLang="zh-TW" baseline="0" dirty="0" smtClean="0"/>
          </a:p>
          <a:p>
            <a:r>
              <a:rPr lang="zh-TW" altLang="en-US" baseline="0" dirty="0" smtClean="0"/>
              <a:t>首先，一個方向：</a:t>
            </a:r>
            <a:r>
              <a:rPr lang="en-US" altLang="zh-TW" baseline="0" dirty="0" smtClean="0"/>
              <a:t>STM</a:t>
            </a:r>
            <a:r>
              <a:rPr lang="zh-TW" altLang="en-US" baseline="0" dirty="0" smtClean="0"/>
              <a:t>至少和</a:t>
            </a:r>
            <a:r>
              <a:rPr lang="en-US" altLang="zh-TW" baseline="0" dirty="0" smtClean="0"/>
              <a:t>FA</a:t>
            </a:r>
            <a:r>
              <a:rPr lang="zh-TW" altLang="en-US" baseline="0" dirty="0" smtClean="0"/>
              <a:t>有一樣的能力，這部分能輕易得到。</a:t>
            </a:r>
            <a:endParaRPr lang="en-US" altLang="zh-TW" baseline="0" dirty="0" smtClean="0"/>
          </a:p>
          <a:p>
            <a:r>
              <a:rPr lang="zh-TW" altLang="en-US" baseline="0" dirty="0" smtClean="0"/>
              <a:t>接著我們要來試著證明另一個方向：</a:t>
            </a:r>
            <a:r>
              <a:rPr lang="en-US" altLang="zh-TW" baseline="0" dirty="0" smtClean="0"/>
              <a:t>FA</a:t>
            </a:r>
            <a:r>
              <a:rPr lang="zh-TW" altLang="en-US" baseline="0" dirty="0" smtClean="0"/>
              <a:t>能和</a:t>
            </a:r>
            <a:r>
              <a:rPr lang="en-US" altLang="zh-TW" baseline="0" dirty="0" smtClean="0"/>
              <a:t>STM</a:t>
            </a:r>
            <a:r>
              <a:rPr lang="zh-TW" altLang="en-US" baseline="0" dirty="0" smtClean="0"/>
              <a:t>有一樣能力。</a:t>
            </a:r>
            <a:endParaRPr lang="en-US" altLang="zh-TW" baseline="0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91591-91D1-44EC-A072-305BF01F3AE0}" type="slidenum">
              <a:rPr lang="zh-TW" altLang="en-US" smtClean="0"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8568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baseline="0" dirty="0" smtClean="0"/>
              <a:t>要說明</a:t>
            </a:r>
            <a:r>
              <a:rPr lang="en-US" altLang="zh-TW" baseline="0" dirty="0" smtClean="0"/>
              <a:t>FA</a:t>
            </a:r>
            <a:r>
              <a:rPr lang="zh-TW" altLang="en-US" baseline="0" dirty="0" smtClean="0"/>
              <a:t>能和</a:t>
            </a:r>
            <a:r>
              <a:rPr lang="en-US" altLang="zh-TW" baseline="0" dirty="0" smtClean="0"/>
              <a:t>STM</a:t>
            </a:r>
            <a:r>
              <a:rPr lang="zh-TW" altLang="en-US" baseline="0" dirty="0" smtClean="0"/>
              <a:t>有一樣的能力，就要說明他們看似不同之處其實</a:t>
            </a:r>
            <a:endParaRPr lang="en-US" altLang="zh-TW" baseline="0" dirty="0" smtClean="0"/>
          </a:p>
          <a:p>
            <a:r>
              <a:rPr lang="zh-TW" altLang="en-US" baseline="0" dirty="0" smtClean="0"/>
              <a:t>不造成能力的差異。</a:t>
            </a:r>
            <a:endParaRPr lang="en-US" altLang="zh-TW" baseline="0" dirty="0" smtClean="0"/>
          </a:p>
          <a:p>
            <a:endParaRPr lang="en-US" altLang="zh-TW" baseline="0" dirty="0" smtClean="0"/>
          </a:p>
          <a:p>
            <a:r>
              <a:rPr lang="en-US" altLang="zh-TW" baseline="0" dirty="0" smtClean="0"/>
              <a:t>STM</a:t>
            </a:r>
            <a:r>
              <a:rPr lang="zh-TW" altLang="en-US" baseline="0" dirty="0" smtClean="0"/>
              <a:t>較之於</a:t>
            </a:r>
            <a:r>
              <a:rPr lang="en-US" altLang="zh-TW" baseline="0" dirty="0" smtClean="0"/>
              <a:t>FA</a:t>
            </a:r>
            <a:r>
              <a:rPr lang="zh-TW" altLang="en-US" baseline="0" dirty="0" smtClean="0"/>
              <a:t>的差異之處，就是多了讀到一個輸入之後，可以停留</a:t>
            </a:r>
            <a:endParaRPr lang="en-US" altLang="zh-TW" baseline="0" dirty="0" smtClean="0"/>
          </a:p>
          <a:p>
            <a:r>
              <a:rPr lang="zh-TW" altLang="en-US" baseline="0" dirty="0" smtClean="0"/>
              <a:t>與修改的能力。這會有什麼影響呢？</a:t>
            </a:r>
            <a:endParaRPr lang="en-US" altLang="zh-TW" baseline="0" dirty="0" smtClean="0"/>
          </a:p>
          <a:p>
            <a:endParaRPr lang="en-US" altLang="zh-TW" baseline="0" dirty="0" smtClean="0"/>
          </a:p>
          <a:p>
            <a:r>
              <a:rPr lang="zh-TW" altLang="en-US" baseline="0" dirty="0" smtClean="0"/>
              <a:t>讓我們仔細來想一想這個多出來的功能：</a:t>
            </a:r>
            <a:endParaRPr lang="en-US" altLang="zh-TW" baseline="0" dirty="0" smtClean="0"/>
          </a:p>
          <a:p>
            <a:r>
              <a:rPr lang="zh-TW" altLang="en-US" baseline="0" dirty="0" smtClean="0"/>
              <a:t>先回想一下</a:t>
            </a:r>
            <a:r>
              <a:rPr lang="en-US" altLang="zh-TW" baseline="0" dirty="0" smtClean="0"/>
              <a:t>TM</a:t>
            </a:r>
            <a:r>
              <a:rPr lang="zh-TW" altLang="en-US" baseline="0" dirty="0" smtClean="0"/>
              <a:t>的運算接受是怎麼一回事：如果一個</a:t>
            </a:r>
            <a:r>
              <a:rPr lang="en-US" altLang="zh-TW" baseline="0" dirty="0" smtClean="0"/>
              <a:t>TM</a:t>
            </a:r>
            <a:r>
              <a:rPr lang="zh-TW" altLang="en-US" baseline="0" dirty="0" smtClean="0"/>
              <a:t>的執行結果</a:t>
            </a:r>
            <a:endParaRPr lang="en-US" altLang="zh-TW" baseline="0" dirty="0" smtClean="0"/>
          </a:p>
          <a:p>
            <a:r>
              <a:rPr lang="zh-TW" altLang="en-US" baseline="0" dirty="0" smtClean="0"/>
              <a:t>是接受的話，是指接受了原本寫在</a:t>
            </a:r>
            <a:r>
              <a:rPr lang="en-US" altLang="zh-TW" baseline="0" dirty="0" smtClean="0"/>
              <a:t>tape</a:t>
            </a:r>
            <a:r>
              <a:rPr lang="zh-TW" altLang="en-US" baseline="0" dirty="0" smtClean="0"/>
              <a:t>上的</a:t>
            </a:r>
            <a:r>
              <a:rPr lang="en-US" altLang="zh-TW" baseline="0" dirty="0" smtClean="0"/>
              <a:t>input</a:t>
            </a:r>
            <a:r>
              <a:rPr lang="zh-TW" altLang="en-US" baseline="0" dirty="0" smtClean="0"/>
              <a:t>。</a:t>
            </a:r>
            <a:endParaRPr lang="en-US" altLang="zh-TW" baseline="0" dirty="0" smtClean="0"/>
          </a:p>
          <a:p>
            <a:endParaRPr lang="en-US" altLang="zh-TW" baseline="0" dirty="0" smtClean="0"/>
          </a:p>
          <a:p>
            <a:r>
              <a:rPr lang="zh-TW" altLang="en-US" baseline="0" dirty="0" smtClean="0"/>
              <a:t>所以，</a:t>
            </a:r>
            <a:r>
              <a:rPr lang="en-US" altLang="zh-TW" baseline="0" dirty="0" smtClean="0"/>
              <a:t>base on STM</a:t>
            </a:r>
            <a:r>
              <a:rPr lang="zh-TW" altLang="en-US" baseline="0" dirty="0" smtClean="0"/>
              <a:t>在一格</a:t>
            </a:r>
            <a:r>
              <a:rPr lang="en-US" altLang="zh-TW" baseline="0" dirty="0" smtClean="0"/>
              <a:t>tape</a:t>
            </a:r>
            <a:r>
              <a:rPr lang="zh-TW" altLang="en-US" baseline="0" dirty="0" smtClean="0"/>
              <a:t>上所讀到的</a:t>
            </a:r>
            <a:r>
              <a:rPr lang="en-US" altLang="zh-TW" baseline="0" dirty="0" smtClean="0"/>
              <a:t>input</a:t>
            </a:r>
            <a:r>
              <a:rPr lang="zh-TW" altLang="en-US" baseline="0" dirty="0" smtClean="0"/>
              <a:t>，</a:t>
            </a:r>
            <a:r>
              <a:rPr lang="en-US" altLang="zh-TW" baseline="0" dirty="0" smtClean="0"/>
              <a:t>STM</a:t>
            </a:r>
            <a:r>
              <a:rPr lang="zh-TW" altLang="en-US" baseline="0" dirty="0" smtClean="0"/>
              <a:t>做停留並做</a:t>
            </a:r>
            <a:endParaRPr lang="en-US" altLang="zh-TW" baseline="0" dirty="0" smtClean="0"/>
          </a:p>
          <a:p>
            <a:r>
              <a:rPr lang="zh-TW" altLang="en-US" baseline="0" dirty="0" smtClean="0"/>
              <a:t>一連串修改的動作、而且沒辦法回頭去看；其真正的影響就是讓</a:t>
            </a:r>
            <a:r>
              <a:rPr lang="en-US" altLang="zh-TW" baseline="0" dirty="0" smtClean="0"/>
              <a:t>STM</a:t>
            </a:r>
          </a:p>
          <a:p>
            <a:r>
              <a:rPr lang="zh-TW" altLang="en-US" baseline="0" dirty="0" smtClean="0"/>
              <a:t>在讀</a:t>
            </a:r>
            <a:r>
              <a:rPr lang="en-US" altLang="zh-TW" baseline="0" dirty="0" smtClean="0"/>
              <a:t>input</a:t>
            </a:r>
            <a:r>
              <a:rPr lang="zh-TW" altLang="en-US" baseline="0" dirty="0" smtClean="0"/>
              <a:t>時，比</a:t>
            </a:r>
            <a:r>
              <a:rPr lang="en-US" altLang="zh-TW" baseline="0" dirty="0" smtClean="0"/>
              <a:t>FA</a:t>
            </a:r>
            <a:r>
              <a:rPr lang="zh-TW" altLang="en-US" baseline="0" dirty="0" smtClean="0"/>
              <a:t>多了一個可能：可能在某些情況下讀到了一個字</a:t>
            </a:r>
            <a:endParaRPr lang="en-US" altLang="zh-TW" baseline="0" dirty="0" smtClean="0"/>
          </a:p>
          <a:p>
            <a:r>
              <a:rPr lang="zh-TW" altLang="en-US" baseline="0" dirty="0" smtClean="0"/>
              <a:t>元，</a:t>
            </a:r>
            <a:r>
              <a:rPr lang="en-US" altLang="zh-TW" baseline="0" dirty="0" smtClean="0"/>
              <a:t>STM</a:t>
            </a:r>
            <a:r>
              <a:rPr lang="zh-TW" altLang="en-US" baseline="0" dirty="0" smtClean="0"/>
              <a:t>就會一直在原地打轉再也不讀</a:t>
            </a:r>
            <a:r>
              <a:rPr lang="en-US" altLang="zh-TW" baseline="0" dirty="0" smtClean="0"/>
              <a:t>input</a:t>
            </a:r>
            <a:r>
              <a:rPr lang="zh-TW" altLang="en-US" baseline="0" dirty="0" smtClean="0"/>
              <a:t>了。不然，</a:t>
            </a:r>
            <a:r>
              <a:rPr lang="en-US" altLang="zh-TW" baseline="0" dirty="0" smtClean="0"/>
              <a:t>STM</a:t>
            </a:r>
            <a:r>
              <a:rPr lang="zh-TW" altLang="en-US" baseline="0" dirty="0" smtClean="0"/>
              <a:t>就算在</a:t>
            </a:r>
            <a:endParaRPr lang="en-US" altLang="zh-TW" baseline="0" dirty="0" smtClean="0"/>
          </a:p>
          <a:p>
            <a:r>
              <a:rPr lang="zh-TW" altLang="en-US" baseline="0" dirty="0" smtClean="0"/>
              <a:t>一格打轉再久，它還是會進入下一格，並且對於</a:t>
            </a:r>
            <a:r>
              <a:rPr lang="en-US" altLang="zh-TW" baseline="0" dirty="0" smtClean="0"/>
              <a:t>input</a:t>
            </a:r>
            <a:r>
              <a:rPr lang="zh-TW" altLang="en-US" baseline="0" dirty="0" smtClean="0"/>
              <a:t>的記憶能力僅</a:t>
            </a:r>
            <a:endParaRPr lang="en-US" altLang="zh-TW" baseline="0" dirty="0" smtClean="0"/>
          </a:p>
          <a:p>
            <a:r>
              <a:rPr lang="zh-TW" altLang="en-US" baseline="0" dirty="0" smtClean="0"/>
              <a:t>止於</a:t>
            </a:r>
            <a:r>
              <a:rPr lang="en-US" altLang="zh-TW" baseline="0" dirty="0" smtClean="0"/>
              <a:t>state</a:t>
            </a:r>
            <a:r>
              <a:rPr lang="zh-TW" altLang="en-US" baseline="0" dirty="0" smtClean="0"/>
              <a:t>的記憶。</a:t>
            </a:r>
            <a:endParaRPr lang="en-US" altLang="zh-TW" baseline="0" dirty="0" smtClean="0"/>
          </a:p>
          <a:p>
            <a:endParaRPr lang="en-US" altLang="zh-TW" baseline="0" dirty="0" smtClean="0"/>
          </a:p>
          <a:p>
            <a:r>
              <a:rPr lang="zh-TW" altLang="en-US" baseline="0" dirty="0" smtClean="0"/>
              <a:t>這個較之於</a:t>
            </a:r>
            <a:r>
              <a:rPr lang="en-US" altLang="zh-TW" baseline="0" dirty="0" smtClean="0"/>
              <a:t>FA</a:t>
            </a:r>
            <a:r>
              <a:rPr lang="zh-TW" altLang="en-US" baseline="0" dirty="0" smtClean="0"/>
              <a:t>多出來的行為，會讓</a:t>
            </a:r>
            <a:r>
              <a:rPr lang="en-US" altLang="zh-TW" baseline="0" dirty="0" smtClean="0"/>
              <a:t>STM</a:t>
            </a:r>
            <a:r>
              <a:rPr lang="zh-TW" altLang="en-US" baseline="0" dirty="0" smtClean="0"/>
              <a:t>比</a:t>
            </a:r>
            <a:r>
              <a:rPr lang="en-US" altLang="zh-TW" baseline="0" dirty="0" smtClean="0"/>
              <a:t>FA</a:t>
            </a:r>
            <a:r>
              <a:rPr lang="zh-TW" altLang="en-US" baseline="0" dirty="0" smtClean="0"/>
              <a:t>強嗎？顯然不會，在某</a:t>
            </a:r>
            <a:endParaRPr lang="en-US" altLang="zh-TW" baseline="0" dirty="0" smtClean="0"/>
          </a:p>
          <a:p>
            <a:r>
              <a:rPr lang="zh-TW" altLang="en-US" baseline="0" dirty="0" smtClean="0"/>
              <a:t>種情況下讀到某個</a:t>
            </a:r>
            <a:r>
              <a:rPr lang="en-US" altLang="zh-TW" baseline="0" dirty="0" smtClean="0"/>
              <a:t>input</a:t>
            </a:r>
            <a:r>
              <a:rPr lang="zh-TW" altLang="en-US" baseline="0" dirty="0" smtClean="0"/>
              <a:t>就不再往下做，其實就是沒能接受該字串的</a:t>
            </a:r>
            <a:endParaRPr lang="en-US" altLang="zh-TW" baseline="0" dirty="0" smtClean="0"/>
          </a:p>
          <a:p>
            <a:r>
              <a:rPr lang="zh-TW" altLang="en-US" baseline="0" dirty="0" smtClean="0"/>
              <a:t>意思、這個行為</a:t>
            </a:r>
            <a:r>
              <a:rPr lang="en-US" altLang="zh-TW" baseline="0" dirty="0" smtClean="0"/>
              <a:t>FA</a:t>
            </a:r>
            <a:r>
              <a:rPr lang="zh-TW" altLang="en-US" baseline="0" dirty="0" smtClean="0"/>
              <a:t>也有，兩者一樣。</a:t>
            </a:r>
            <a:endParaRPr lang="en-US" altLang="zh-TW" baseline="0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91591-91D1-44EC-A072-305BF01F3AE0}" type="slidenum">
              <a:rPr lang="zh-TW" altLang="en-US" smtClean="0"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86338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91591-91D1-44EC-A072-305BF01F3AE0}" type="slidenum">
              <a:rPr lang="zh-TW" altLang="en-US" smtClean="0"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6747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2014/5/28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0318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2014/5/28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86150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2014/5/28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7528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2014/5/28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01177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2014/5/28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7159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2014/5/28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87541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2014/5/28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3707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2014/5/28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3825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2014/5/28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4144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2014/5/28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73229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2014/5/28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7801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3D1CD-0BBF-420A-B233-F62CEFBFE59E}" type="datetimeFigureOut">
              <a:rPr lang="zh-TW" altLang="en-US" smtClean="0"/>
              <a:t>2014/5/28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0379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Theory of Computing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 smtClean="0"/>
              <a:t>TA times #3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zh-TW" sz="3200" dirty="0" smtClean="0"/>
              <a:t>Hsu, Hung-Wei</a:t>
            </a:r>
          </a:p>
          <a:p>
            <a:r>
              <a:rPr lang="en-US" altLang="zh-TW" sz="3200" smtClean="0"/>
              <a:t>2014/05/21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51488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Leftmost derivation</a:t>
            </a:r>
            <a:endParaRPr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243" y="1690688"/>
            <a:ext cx="3066364" cy="1361740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9788" y="365125"/>
            <a:ext cx="4105036" cy="6248883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838200" y="1690688"/>
            <a:ext cx="905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dirty="0" smtClean="0"/>
              <a:t>e.g.,</a:t>
            </a:r>
            <a:endParaRPr lang="zh-TW" alt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字方塊 8"/>
              <p:cNvSpPr txBox="1"/>
              <p:nvPr/>
            </p:nvSpPr>
            <p:spPr>
              <a:xfrm>
                <a:off x="838199" y="3053678"/>
                <a:ext cx="5151121" cy="10095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800" dirty="0"/>
                  <a:t>W</a:t>
                </a:r>
                <a:r>
                  <a:rPr lang="en-US" altLang="zh-TW" sz="2800" dirty="0" smtClean="0"/>
                  <a:t>hat is the leftmost derivation of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TW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altLang="zh-TW" sz="2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ctrlPr>
                              <a:rPr lang="en-US" altLang="zh-TW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sz="28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e>
                    </m:d>
                    <m:r>
                      <a:rPr lang="en-US" altLang="zh-TW" sz="28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TW" sz="28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altLang="zh-TW" sz="2800" dirty="0" smtClean="0"/>
                  <a:t> ?</a:t>
                </a:r>
                <a:endParaRPr lang="zh-TW" altLang="en-US" sz="2800" dirty="0"/>
              </a:p>
            </p:txBody>
          </p:sp>
        </mc:Choice>
        <mc:Fallback xmlns="">
          <p:sp>
            <p:nvSpPr>
              <p:cNvPr id="9" name="文字方塊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3053678"/>
                <a:ext cx="5151121" cy="1009572"/>
              </a:xfrm>
              <a:prstGeom prst="rect">
                <a:avLst/>
              </a:prstGeom>
              <a:blipFill rotWithShape="0">
                <a:blip r:embed="rId4"/>
                <a:stretch>
                  <a:fillRect l="-2364" t="-6024" r="-1891" b="-1385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7834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TW" sz="4000" dirty="0" smtClean="0"/>
              <a:t>Machines recognize the same class of languages?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47160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Machines of type A recognize a language </a:t>
            </a:r>
            <a:r>
              <a:rPr lang="en-US" altLang="zh-TW" i="1" dirty="0" err="1" smtClean="0"/>
              <a:t>iff</a:t>
            </a:r>
            <a:r>
              <a:rPr lang="en-US" altLang="zh-TW" dirty="0" smtClean="0"/>
              <a:t> machines of type B recognize the language.</a:t>
            </a:r>
          </a:p>
          <a:p>
            <a:r>
              <a:rPr lang="en-US" altLang="zh-TW" dirty="0" smtClean="0"/>
              <a:t>To proof that two kinds of machines have the same power, you have to show that: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TW" dirty="0" smtClean="0"/>
              <a:t> </a:t>
            </a:r>
            <a:r>
              <a:rPr lang="en-US" altLang="zh-TW" dirty="0"/>
              <a:t>Machines of type </a:t>
            </a:r>
            <a:r>
              <a:rPr lang="en-US" altLang="zh-TW" dirty="0" smtClean="0"/>
              <a:t>A can do all the jobs that those of B can do, which provides that type A might be more powerful than B.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TW" dirty="0" smtClean="0"/>
              <a:t>On the other hand, machines </a:t>
            </a:r>
            <a:r>
              <a:rPr lang="en-US" altLang="zh-TW" dirty="0"/>
              <a:t>of type </a:t>
            </a:r>
            <a:r>
              <a:rPr lang="en-US" altLang="zh-TW" dirty="0" smtClean="0"/>
              <a:t>B also can </a:t>
            </a:r>
            <a:r>
              <a:rPr lang="en-US" altLang="zh-TW" dirty="0"/>
              <a:t>do all the jobs that those of </a:t>
            </a:r>
            <a:r>
              <a:rPr lang="en-US" altLang="zh-TW" dirty="0" smtClean="0"/>
              <a:t>A </a:t>
            </a:r>
            <a:r>
              <a:rPr lang="en-US" altLang="zh-TW" dirty="0"/>
              <a:t>can </a:t>
            </a:r>
            <a:r>
              <a:rPr lang="en-US" altLang="zh-TW" dirty="0" smtClean="0"/>
              <a:t>do, providing </a:t>
            </a:r>
            <a:r>
              <a:rPr lang="en-US" altLang="zh-TW" dirty="0"/>
              <a:t>that type A isn’t more powerful than type </a:t>
            </a:r>
            <a:r>
              <a:rPr lang="en-US" altLang="zh-TW" dirty="0" smtClean="0"/>
              <a:t>B – they </a:t>
            </a:r>
            <a:r>
              <a:rPr lang="en-US" altLang="zh-TW" dirty="0"/>
              <a:t>actually </a:t>
            </a:r>
            <a:r>
              <a:rPr lang="en-US" altLang="zh-TW" dirty="0" smtClean="0"/>
              <a:t>have same power.</a:t>
            </a:r>
          </a:p>
        </p:txBody>
      </p:sp>
    </p:spTree>
    <p:extLst>
      <p:ext uri="{BB962C8B-B14F-4D97-AF65-F5344CB8AC3E}">
        <p14:creationId xmlns:p14="http://schemas.microsoft.com/office/powerpoint/2010/main" val="613533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TW" sz="3600" dirty="0" smtClean="0"/>
              <a:t>Most solutions we showed in TA’s slides are more </a:t>
            </a:r>
          </a:p>
          <a:p>
            <a:pPr marL="0" indent="0" algn="ctr">
              <a:buNone/>
            </a:pPr>
            <a:r>
              <a:rPr lang="en-US" altLang="zh-TW" sz="3600" dirty="0" smtClean="0"/>
              <a:t>like the </a:t>
            </a:r>
            <a:r>
              <a:rPr lang="en-US" altLang="zh-TW" sz="3600" i="1" dirty="0" smtClean="0"/>
              <a:t>ideas</a:t>
            </a:r>
            <a:r>
              <a:rPr lang="en-US" altLang="zh-TW" sz="3600" dirty="0" smtClean="0"/>
              <a:t> rather then </a:t>
            </a:r>
            <a:r>
              <a:rPr lang="en-US" altLang="zh-TW" sz="3600" i="1" dirty="0" smtClean="0"/>
              <a:t>completed solutions</a:t>
            </a:r>
            <a:r>
              <a:rPr lang="en-US" altLang="zh-TW" sz="3600" dirty="0" smtClean="0"/>
              <a:t>. </a:t>
            </a:r>
          </a:p>
          <a:p>
            <a:pPr marL="0" indent="0" algn="ctr">
              <a:buNone/>
            </a:pPr>
            <a:r>
              <a:rPr lang="en-US" altLang="zh-TW" sz="3600" dirty="0" smtClean="0"/>
              <a:t>You may take them as guides, but shouldn’t </a:t>
            </a:r>
          </a:p>
          <a:p>
            <a:pPr marL="0" indent="0" algn="ctr">
              <a:buNone/>
            </a:pPr>
            <a:r>
              <a:rPr lang="en-US" altLang="zh-TW" sz="3600" smtClean="0"/>
              <a:t>consider </a:t>
            </a:r>
            <a:r>
              <a:rPr lang="en-US" altLang="zh-TW" sz="3600" smtClean="0"/>
              <a:t>them as everything </a:t>
            </a:r>
            <a:r>
              <a:rPr lang="en-US" altLang="zh-TW" sz="3600" dirty="0" smtClean="0"/>
              <a:t>you need </a:t>
            </a:r>
          </a:p>
          <a:p>
            <a:pPr marL="0" indent="0" algn="ctr">
              <a:buNone/>
            </a:pPr>
            <a:r>
              <a:rPr lang="en-US" altLang="zh-TW" sz="3600" dirty="0" smtClean="0"/>
              <a:t>to complete an exercise.</a:t>
            </a:r>
            <a:endParaRPr lang="zh-TW" altLang="en-US" sz="3600" dirty="0"/>
          </a:p>
        </p:txBody>
      </p:sp>
      <p:sp>
        <p:nvSpPr>
          <p:cNvPr id="5" name="標題 1"/>
          <p:cNvSpPr>
            <a:spLocks noGrp="1"/>
          </p:cNvSpPr>
          <p:nvPr>
            <p:ph type="title"/>
          </p:nvPr>
        </p:nvSpPr>
        <p:spPr>
          <a:xfrm>
            <a:off x="838200" y="593725"/>
            <a:ext cx="10515600" cy="1325563"/>
          </a:xfrm>
        </p:spPr>
        <p:txBody>
          <a:bodyPr/>
          <a:lstStyle/>
          <a:p>
            <a:pPr algn="ctr"/>
            <a:r>
              <a:rPr lang="en-US" altLang="zh-TW" b="1" dirty="0" smtClean="0"/>
              <a:t>CAUTION</a:t>
            </a:r>
            <a:endParaRPr lang="zh-TW" altLang="en-US" b="1" dirty="0"/>
          </a:p>
        </p:txBody>
      </p:sp>
    </p:spTree>
    <p:extLst>
      <p:ext uri="{BB962C8B-B14F-4D97-AF65-F5344CB8AC3E}">
        <p14:creationId xmlns:p14="http://schemas.microsoft.com/office/powerpoint/2010/main" val="2180584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Stats.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39183"/>
          </a:xfrm>
        </p:spPr>
        <p:txBody>
          <a:bodyPr>
            <a:normAutofit lnSpcReduction="10000"/>
          </a:bodyPr>
          <a:lstStyle/>
          <a:p>
            <a:r>
              <a:rPr lang="en-US" altLang="zh-TW" sz="3600" dirty="0" smtClean="0"/>
              <a:t>Homework #5</a:t>
            </a:r>
          </a:p>
          <a:p>
            <a:pPr lvl="1"/>
            <a:r>
              <a:rPr lang="en-US" altLang="zh-TW" sz="3200" dirty="0" smtClean="0"/>
              <a:t>Average 71.0</a:t>
            </a:r>
          </a:p>
          <a:p>
            <a:pPr lvl="1"/>
            <a:r>
              <a:rPr lang="en-US" altLang="zh-TW" sz="3200" dirty="0" smtClean="0"/>
              <a:t>Std. Dev. 15.6</a:t>
            </a:r>
            <a:endParaRPr lang="en-US" altLang="zh-TW" sz="3200" dirty="0"/>
          </a:p>
          <a:p>
            <a:r>
              <a:rPr lang="en-US" altLang="zh-TW" sz="3600" dirty="0"/>
              <a:t>Homework </a:t>
            </a:r>
            <a:r>
              <a:rPr lang="en-US" altLang="zh-TW" sz="3600" dirty="0" smtClean="0"/>
              <a:t>#6</a:t>
            </a:r>
            <a:endParaRPr lang="en-US" altLang="zh-TW" sz="3600" dirty="0"/>
          </a:p>
          <a:p>
            <a:pPr lvl="1"/>
            <a:r>
              <a:rPr lang="en-US" altLang="zh-TW" sz="3200" dirty="0"/>
              <a:t>Average </a:t>
            </a:r>
            <a:r>
              <a:rPr lang="en-US" altLang="zh-TW" sz="3200" dirty="0" smtClean="0"/>
              <a:t>71.8</a:t>
            </a:r>
            <a:endParaRPr lang="en-US" altLang="zh-TW" sz="3200" dirty="0"/>
          </a:p>
          <a:p>
            <a:pPr lvl="1"/>
            <a:r>
              <a:rPr lang="en-US" altLang="zh-TW" sz="3200" dirty="0"/>
              <a:t>Std. Dev. </a:t>
            </a:r>
            <a:r>
              <a:rPr lang="en-US" altLang="zh-TW" sz="3200" dirty="0" smtClean="0"/>
              <a:t>17.3</a:t>
            </a:r>
          </a:p>
          <a:p>
            <a:r>
              <a:rPr lang="en-US" altLang="zh-TW" sz="3600" dirty="0"/>
              <a:t>Homework </a:t>
            </a:r>
            <a:r>
              <a:rPr lang="en-US" altLang="zh-TW" sz="3600" dirty="0" smtClean="0"/>
              <a:t>#7</a:t>
            </a:r>
            <a:endParaRPr lang="en-US" altLang="zh-TW" sz="3600" dirty="0"/>
          </a:p>
          <a:p>
            <a:pPr lvl="1"/>
            <a:r>
              <a:rPr lang="en-US" altLang="zh-TW" sz="3200" dirty="0"/>
              <a:t>Average </a:t>
            </a:r>
            <a:r>
              <a:rPr lang="en-US" altLang="zh-TW" sz="3200" dirty="0" smtClean="0"/>
              <a:t>70.1</a:t>
            </a:r>
            <a:endParaRPr lang="en-US" altLang="zh-TW" sz="3200" dirty="0"/>
          </a:p>
          <a:p>
            <a:pPr lvl="1"/>
            <a:r>
              <a:rPr lang="en-US" altLang="zh-TW" sz="3200" dirty="0"/>
              <a:t>Std. Dev. </a:t>
            </a:r>
            <a:r>
              <a:rPr lang="en-US" altLang="zh-TW" sz="3200" dirty="0" smtClean="0"/>
              <a:t>15.3</a:t>
            </a:r>
            <a:endParaRPr lang="en-US" altLang="zh-TW" sz="3200" dirty="0"/>
          </a:p>
        </p:txBody>
      </p:sp>
    </p:spTree>
    <p:extLst>
      <p:ext uri="{BB962C8B-B14F-4D97-AF65-F5344CB8AC3E}">
        <p14:creationId xmlns:p14="http://schemas.microsoft.com/office/powerpoint/2010/main" val="564736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HW#5 </a:t>
            </a:r>
            <a:r>
              <a:rPr lang="en-US" altLang="zh-TW" dirty="0"/>
              <a:t>– </a:t>
            </a:r>
            <a:r>
              <a:rPr lang="en-US" altLang="zh-TW" dirty="0" smtClean="0"/>
              <a:t>Q2 (1/2)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Let’s eliminate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altLang="zh-TW" b="0" i="1" dirty="0" smtClean="0">
                    <a:latin typeface="Cambria Math" panose="02040503050406030204" pitchFamily="18" charset="0"/>
                  </a:rPr>
                  <a:t>.</a:t>
                </a:r>
              </a:p>
              <a:p>
                <a:pPr marL="0" indent="0">
                  <a:buNone/>
                </a:pPr>
                <a:r>
                  <a:rPr lang="en-US" altLang="zh-TW" b="0" dirty="0" smtClean="0"/>
                  <a:t>	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𝑋𝑅𝑋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𝑎𝑇𝑏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𝑏𝑇𝑎</m:t>
                    </m:r>
                  </m:oMath>
                </a14:m>
                <a:endParaRPr lang="en-US" altLang="zh-TW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b="0" dirty="0" smtClean="0">
                    <a:ea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𝑋𝑇𝑋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zh-TW" alt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US" altLang="zh-TW" dirty="0" smtClean="0"/>
              </a:p>
              <a:p>
                <a:pPr marL="0" indent="0">
                  <a:buNone/>
                </a:pPr>
                <a:r>
                  <a:rPr lang="en-US" altLang="zh-TW" b="0" dirty="0" smtClean="0">
                    <a:ea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|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</m:oMath>
                </a14:m>
                <a:endParaRPr lang="en-US" altLang="zh-TW" dirty="0"/>
              </a:p>
              <a:p>
                <a:pPr>
                  <a:spcAft>
                    <a:spcPts val="1200"/>
                  </a:spcAft>
                </a:pPr>
                <a:r>
                  <a:rPr lang="en-US" altLang="zh-TW" dirty="0" smtClean="0"/>
                  <a:t>And change the variables’ names.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altLang="zh-TW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𝑅𝑒𝑞𝑢𝑖𝑟𝑒𝑑</m:t>
                          </m:r>
                        </m:e>
                      </m:d>
                      <m:r>
                        <a:rPr lang="en-US" altLang="zh-TW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𝐶h𝑎𝑟</m:t>
                          </m:r>
                        </m:e>
                      </m:d>
                      <m:d>
                        <m:dPr>
                          <m:begChr m:val="⟨"/>
                          <m:endChr m:val="⟩"/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𝑅𝑒𝑞𝑢𝑖𝑟𝑒𝑑</m:t>
                          </m:r>
                        </m:e>
                      </m:d>
                      <m:d>
                        <m:dPr>
                          <m:begChr m:val="⟨"/>
                          <m:endChr m:val="⟩"/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𝐶h𝑎𝑟</m:t>
                          </m:r>
                        </m:e>
                      </m:d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|"/>
                          <m:endChr m:val="|"/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d>
                            <m:dPr>
                              <m:begChr m:val="⟨"/>
                              <m:endChr m:val="⟩"/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𝐶h𝑎𝑟</m:t>
                                  </m:r>
                                </m:e>
                                <m:sup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altLang="zh-TW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TW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𝐶h𝑎𝑟</m:t>
                              </m:r>
                            </m:e>
                            <m:sup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</m:d>
                      <m:r>
                        <a:rPr lang="en-US" altLang="zh-TW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altLang="zh-TW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 smtClean="0"/>
                  <a:t>      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𝐶h𝑎𝑟</m:t>
                            </m:r>
                          </m:e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𝐶h𝑎𝑟</m:t>
                        </m:r>
                      </m:e>
                    </m:d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TW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𝐶h𝑎𝑟</m:t>
                            </m:r>
                          </m:e>
                          <m: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𝐶h𝑎𝑟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begChr m:val="⟨"/>
                            <m:endChr m:val="⟩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𝐶h𝑎𝑟</m:t>
                            </m:r>
                          </m:e>
                        </m:d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zh-TW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US" altLang="zh-TW" dirty="0"/>
              </a:p>
              <a:p>
                <a:pPr marL="0" indent="0">
                  <a:buNone/>
                </a:pPr>
                <a:r>
                  <a:rPr lang="en-US" altLang="zh-TW" dirty="0" smtClean="0"/>
                  <a:t>        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𝐶h𝑎𝑟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| 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</m:oMath>
                </a14:m>
                <a:endParaRPr lang="en-US" altLang="zh-TW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66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7459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HW#5 – Q2 </a:t>
            </a:r>
            <a:r>
              <a:rPr lang="en-US" altLang="zh-TW" dirty="0" smtClean="0"/>
              <a:t>(2/2</a:t>
            </a:r>
            <a:r>
              <a:rPr lang="en-US" altLang="zh-TW" dirty="0"/>
              <a:t>)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sz="3200" dirty="0" smtClean="0"/>
                  <a:t>Then we can recognize that: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altLang="zh-TW" sz="3200" dirty="0" smtClean="0"/>
                  <a:t>This grammar will generate a same amount of characters on both the left and the right sides.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altLang="zh-TW" sz="3200" dirty="0" smtClean="0"/>
                  <a:t>Within these characters, the rule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3200" i="1">
                            <a:latin typeface="Cambria Math" panose="02040503050406030204" pitchFamily="18" charset="0"/>
                          </a:rPr>
                          <m:t>𝑅𝑒𝑞𝑢𝑖𝑟𝑒𝑑</m:t>
                        </m:r>
                      </m:e>
                    </m:d>
                  </m:oMath>
                </a14:m>
                <a:r>
                  <a:rPr lang="zh-TW" altLang="en-US" sz="3200" dirty="0" smtClean="0"/>
                  <a:t> </a:t>
                </a:r>
                <a:r>
                  <a:rPr lang="en-US" altLang="zh-TW" sz="3200" dirty="0" smtClean="0"/>
                  <a:t>guarantees that there must be at least one pair of </a:t>
                </a:r>
                <a:r>
                  <a:rPr lang="en-US" altLang="zh-TW" sz="3200" dirty="0" smtClean="0"/>
                  <a:t>characters on the symmetrical position that are </a:t>
                </a:r>
                <a:r>
                  <a:rPr lang="en-US" altLang="zh-TW" sz="3200" dirty="0" smtClean="0"/>
                  <a:t>different</a:t>
                </a:r>
                <a:r>
                  <a:rPr lang="en-US" altLang="zh-TW" sz="3200" dirty="0" smtClean="0"/>
                  <a:t>.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altLang="zh-TW" sz="3200" dirty="0" smtClean="0"/>
                  <a:t>Thus indicate that any string generated by the grammar can never be a palindrome</a:t>
                </a:r>
                <a:r>
                  <a:rPr lang="en-US" altLang="zh-TW" sz="3200" dirty="0" smtClean="0"/>
                  <a:t>.</a:t>
                </a:r>
                <a:endParaRPr lang="zh-TW" altLang="en-US" sz="3200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565" t="-294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3823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HW#5 </a:t>
            </a:r>
            <a:r>
              <a:rPr lang="en-US" altLang="zh-TW" dirty="0"/>
              <a:t>– </a:t>
            </a:r>
            <a:r>
              <a:rPr lang="en-US" altLang="zh-TW" dirty="0" smtClean="0"/>
              <a:t>Q4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sz="3200" dirty="0" smtClean="0"/>
                  <a:t>We modified the answer for generating the palindromes to be our answer:</a:t>
                </a:r>
              </a:p>
              <a:p>
                <a:pPr marL="0" indent="0">
                  <a:buNone/>
                </a:pPr>
                <a:r>
                  <a:rPr lang="en-US" altLang="zh-TW" sz="3200" b="0" dirty="0" smtClean="0"/>
                  <a:t>	</a:t>
                </a:r>
                <a14:m>
                  <m:oMath xmlns:m="http://schemas.openxmlformats.org/officeDocument/2006/math">
                    <m:r>
                      <a:rPr lang="en-US" altLang="zh-TW" sz="32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TW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  <m:r>
                          <a:rPr lang="en-US" altLang="zh-TW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#</m:t>
                        </m:r>
                        <m:r>
                          <a:rPr lang="en-US" altLang="zh-TW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𝑈</m:t>
                        </m:r>
                        <m:r>
                          <a:rPr lang="en-US" altLang="zh-TW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𝑈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#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| 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𝑈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#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#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𝑈</m:t>
                    </m:r>
                  </m:oMath>
                </a14:m>
                <a:endParaRPr lang="en-US" altLang="zh-TW" sz="3200" dirty="0" smtClean="0"/>
              </a:p>
              <a:p>
                <a:pPr marL="0" indent="0">
                  <a:buNone/>
                </a:pPr>
                <a:r>
                  <a:rPr lang="en-US" altLang="zh-TW" sz="3200" b="0" dirty="0" smtClean="0">
                    <a:ea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𝑈</m:t>
                    </m:r>
                    <m:r>
                      <a:rPr lang="en-US" altLang="zh-TW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altLang="zh-TW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𝑈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𝑏𝑈</m:t>
                        </m:r>
                        <m:r>
                          <a:rPr lang="en-US" altLang="zh-TW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#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𝑈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| </m:t>
                    </m:r>
                    <m:r>
                      <a:rPr lang="zh-TW" alt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US" altLang="zh-TW" sz="3200" dirty="0" smtClean="0"/>
              </a:p>
              <a:p>
                <a:pPr marL="0" indent="0">
                  <a:buNone/>
                </a:pPr>
                <a:r>
                  <a:rPr lang="en-US" altLang="zh-TW" sz="3200" b="0" dirty="0" smtClean="0"/>
                  <a:t>	</a:t>
                </a:r>
                <a14:m>
                  <m:oMath xmlns:m="http://schemas.openxmlformats.org/officeDocument/2006/math">
                    <m:r>
                      <a:rPr lang="en-US" altLang="zh-TW" sz="32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altLang="zh-TW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altLang="zh-TW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altLang="zh-TW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en-US" altLang="zh-TW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  <m:r>
                          <a:rPr lang="en-US" altLang="zh-TW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en-US" altLang="zh-TW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en-US" altLang="zh-TW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zh-TW" alt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| </m:t>
                    </m:r>
                    <m:r>
                      <a:rPr lang="en-US" altLang="zh-TW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# | #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𝑈</m:t>
                    </m:r>
                    <m:r>
                      <a:rPr lang="en-US" altLang="zh-TW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#</m:t>
                    </m:r>
                  </m:oMath>
                </a14:m>
                <a:endParaRPr lang="en-US" altLang="zh-TW" sz="3200" dirty="0"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sz="3200" i="1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altLang="zh-TW" sz="3200" dirty="0" smtClean="0"/>
                  <a:t> stands for the “Target”, and </a:t>
                </a:r>
                <a14:m>
                  <m:oMath xmlns:m="http://schemas.openxmlformats.org/officeDocument/2006/math">
                    <m:r>
                      <a:rPr lang="en-US" altLang="zh-TW" sz="3200" b="0" i="1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altLang="zh-TW" sz="3200" dirty="0" smtClean="0"/>
                  <a:t> stands for the “Universal cases”.</a:t>
                </a: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333" t="-294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2895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HW#5 </a:t>
            </a:r>
            <a:r>
              <a:rPr lang="en-US" altLang="zh-TW" dirty="0"/>
              <a:t>– </a:t>
            </a:r>
            <a:r>
              <a:rPr lang="en-US" altLang="zh-TW" dirty="0" smtClean="0"/>
              <a:t>Q7 (1/3)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581526" y="1745413"/>
                <a:ext cx="5562600" cy="4767682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Add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altLang="zh-TW" dirty="0" smtClean="0"/>
                  <a:t>, a new start variable.</a:t>
                </a:r>
              </a:p>
              <a:p>
                <a:pPr marL="0" indent="0">
                  <a:buNone/>
                </a:pPr>
                <a:r>
                  <a:rPr lang="en-US" altLang="zh-TW" dirty="0" smtClean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1" i="1"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  <m:sub>
                        <m:r>
                          <a:rPr lang="en-US" altLang="zh-TW" b="1" i="1"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US" altLang="zh-TW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𝑨</m:t>
                    </m:r>
                  </m:oMath>
                </a14:m>
                <a:endParaRPr lang="en-US" altLang="zh-TW" b="1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b="0" dirty="0" smtClean="0">
                    <a:ea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𝐵𝐴𝐵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zh-TW" alt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US" altLang="zh-TW" b="0" dirty="0" smtClean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b="0" dirty="0" smtClean="0"/>
                  <a:t>	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→00 | </m:t>
                    </m:r>
                    <m:r>
                      <a:rPr lang="zh-TW" alt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US" altLang="zh-TW" dirty="0"/>
              </a:p>
              <a:p>
                <a:r>
                  <a:rPr lang="en-US" altLang="zh-TW" dirty="0" smtClean="0"/>
                  <a:t>Remove </a:t>
                </a:r>
                <a14:m>
                  <m:oMath xmlns:m="http://schemas.openxmlformats.org/officeDocument/2006/math">
                    <m:r>
                      <a:rPr lang="zh-TW" altLang="en-US" i="1" smtClean="0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rules.</a:t>
                </a:r>
              </a:p>
              <a:p>
                <a:pPr marL="0" indent="0">
                  <a:buNone/>
                </a:pPr>
                <a:r>
                  <a:rPr lang="en-US" altLang="zh-TW" dirty="0" smtClean="0"/>
                  <a:t>   Firstly,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zh-TW" alt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altLang="zh-TW" dirty="0" smtClean="0"/>
                  <a:t>,</a:t>
                </a:r>
              </a:p>
              <a:p>
                <a:pPr marL="0" indent="0">
                  <a:buNone/>
                </a:pPr>
                <a:r>
                  <a:rPr lang="en-US" altLang="zh-TW" dirty="0" smtClean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endParaRPr lang="en-US" altLang="zh-TW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 smtClean="0">
                    <a:ea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𝐵𝐴𝐵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𝑨</m:t>
                        </m:r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𝑩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𝑩𝑨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𝑨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| </m:t>
                    </m:r>
                    <m:r>
                      <a:rPr lang="zh-TW" alt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US" altLang="zh-TW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 smtClean="0"/>
                  <a:t>	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→00 </m:t>
                    </m:r>
                    <m:r>
                      <a:rPr lang="en-US" altLang="zh-TW" i="1" smtClean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 </m:t>
                    </m:r>
                    <m:r>
                      <a:rPr lang="zh-TW" altLang="en-US" i="1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US" altLang="zh-TW" dirty="0">
                  <a:solidFill>
                    <a:schemeClr val="accent3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1526" y="1745413"/>
                <a:ext cx="5562600" cy="4767682"/>
              </a:xfrm>
              <a:blipFill rotWithShape="0">
                <a:blip r:embed="rId2"/>
                <a:stretch>
                  <a:fillRect l="-1972" t="-2046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內容版面配置區 2"/>
              <p:cNvSpPr txBox="1">
                <a:spLocks/>
              </p:cNvSpPr>
              <p:nvPr/>
            </p:nvSpPr>
            <p:spPr>
              <a:xfrm>
                <a:off x="6208294" y="4299284"/>
                <a:ext cx="5871412" cy="218172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altLang="zh-TW" dirty="0" smtClean="0"/>
                  <a:t>Then,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zh-TW" alt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altLang="zh-TW" dirty="0" smtClean="0"/>
                  <a:t>,</a:t>
                </a:r>
              </a:p>
              <a:p>
                <a:pPr marL="0" indent="0">
                  <a:buNone/>
                </a:pPr>
                <a:r>
                  <a:rPr lang="en-US" altLang="zh-TW" dirty="0" smtClean="0"/>
                  <a:t>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 </m:t>
                    </m:r>
                    <m:r>
                      <a:rPr lang="zh-TW" alt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endParaRPr lang="en-US" altLang="zh-TW" b="1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 smtClean="0">
                    <a:ea typeface="Cambria Math" panose="02040503050406030204" pitchFamily="18" charset="0"/>
                  </a:rPr>
                  <a:t>    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𝐵𝐴𝐵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TW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| </m:t>
                    </m:r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𝑩𝑩</m:t>
                    </m:r>
                    <m:r>
                      <a:rPr lang="en-US" altLang="zh-TW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i="1" smtClean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 </m:t>
                    </m:r>
                    <m:r>
                      <a:rPr lang="zh-TW" altLang="en-US" i="1" smtClean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US" altLang="zh-TW" dirty="0">
                  <a:solidFill>
                    <a:schemeClr val="accent3">
                      <a:lumMod val="60000"/>
                      <a:lumOff val="40000"/>
                    </a:schemeClr>
                  </a:solidFill>
                  <a:ea typeface="Cambria Math" panose="020405030504060302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altLang="zh-TW" dirty="0"/>
                  <a:t> </a:t>
                </a:r>
                <a:r>
                  <a:rPr lang="en-US" altLang="zh-TW" dirty="0" smtClean="0"/>
                  <a:t>   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→00</m:t>
                    </m:r>
                  </m:oMath>
                </a14:m>
                <a:endParaRPr lang="en-US" altLang="zh-TW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內容版面配置區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8294" y="4299284"/>
                <a:ext cx="5871412" cy="2181727"/>
              </a:xfrm>
              <a:prstGeom prst="rect">
                <a:avLst/>
              </a:prstGeom>
              <a:blipFill rotWithShape="0">
                <a:blip r:embed="rId3"/>
                <a:stretch>
                  <a:fillRect l="-2075" t="-446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1205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HW#5 </a:t>
            </a:r>
            <a:r>
              <a:rPr lang="en-US" altLang="zh-TW" dirty="0"/>
              <a:t>– </a:t>
            </a:r>
            <a:r>
              <a:rPr lang="en-US" altLang="zh-TW" dirty="0" smtClean="0"/>
              <a:t>Q7 (2/3)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581526" y="1745414"/>
                <a:ext cx="5562600" cy="4655388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dirty="0"/>
                  <a:t>Remove unit rules.</a:t>
                </a:r>
              </a:p>
              <a:p>
                <a:pPr marL="0" indent="0">
                  <a:buNone/>
                </a:pPr>
                <a:r>
                  <a:rPr lang="en-US" altLang="zh-TW" dirty="0"/>
                  <a:t>   Firstly,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zh-TW" dirty="0"/>
                  <a:t>,</a:t>
                </a:r>
              </a:p>
              <a:p>
                <a:pPr marL="0" indent="0">
                  <a:buNone/>
                </a:pPr>
                <a:r>
                  <a:rPr lang="en-US" altLang="zh-TW" dirty="0"/>
                  <a:t>     </a:t>
                </a:r>
                <a:r>
                  <a:rPr lang="en-US" altLang="zh-TW" dirty="0" smtClean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 </m:t>
                    </m:r>
                    <m:r>
                      <a:rPr lang="zh-TW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US" altLang="zh-TW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/>
                  <a:t>      </a:t>
                </a:r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𝐵𝐴𝐵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𝐴𝐵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𝐵𝐵</m:t>
                        </m:r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i="1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i="1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| 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endParaRPr lang="en-US" altLang="zh-TW" dirty="0">
                  <a:solidFill>
                    <a:schemeClr val="accent3">
                      <a:lumMod val="60000"/>
                      <a:lumOff val="40000"/>
                    </a:schemeClr>
                  </a:solidFill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/>
                  <a:t>      </a:t>
                </a:r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→00</m:t>
                    </m:r>
                  </m:oMath>
                </a14:m>
                <a:endParaRPr lang="en-US" altLang="zh-TW" dirty="0" smtClean="0"/>
              </a:p>
              <a:p>
                <a:pPr marL="0" indent="0">
                  <a:buNone/>
                </a:pPr>
                <a:r>
                  <a:rPr lang="en-US" altLang="zh-TW" dirty="0" smtClean="0"/>
                  <a:t>   Then,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zh-TW" dirty="0"/>
                  <a:t>,</a:t>
                </a:r>
              </a:p>
              <a:p>
                <a:pPr marL="0" indent="0">
                  <a:buNone/>
                </a:pPr>
                <a:r>
                  <a:rPr lang="en-US" altLang="zh-TW" dirty="0"/>
                  <a:t> </a:t>
                </a:r>
                <a:r>
                  <a:rPr lang="en-US" altLang="zh-TW" dirty="0" smtClean="0"/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 </m:t>
                    </m:r>
                    <m:r>
                      <a:rPr lang="zh-TW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US" altLang="zh-TW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>
                    <a:ea typeface="Cambria Math" panose="02040503050406030204" pitchFamily="18" charset="0"/>
                  </a:rPr>
                  <a:t> </a:t>
                </a:r>
                <a:r>
                  <a:rPr lang="en-US" altLang="zh-TW" dirty="0" smtClean="0">
                    <a:ea typeface="Cambria Math" panose="02040503050406030204" pitchFamily="18" charset="0"/>
                  </a:rPr>
                  <a:t>      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𝐵𝐴𝐵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𝐴𝐵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𝐵𝐵</m:t>
                        </m:r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𝟎𝟎</m:t>
                    </m:r>
                  </m:oMath>
                </a14:m>
                <a:endParaRPr lang="en-US" altLang="zh-TW" b="1" dirty="0">
                  <a:solidFill>
                    <a:schemeClr val="accent3">
                      <a:lumMod val="60000"/>
                      <a:lumOff val="40000"/>
                    </a:schemeClr>
                  </a:solidFill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/>
                  <a:t> </a:t>
                </a:r>
                <a:r>
                  <a:rPr lang="en-US" altLang="zh-TW" dirty="0" smtClean="0"/>
                  <a:t>      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→00</m:t>
                    </m:r>
                  </m:oMath>
                </a14:m>
                <a:endParaRPr lang="en-US" altLang="zh-TW" dirty="0" smtClean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1526" y="1745414"/>
                <a:ext cx="5562600" cy="4655388"/>
              </a:xfrm>
              <a:blipFill rotWithShape="0">
                <a:blip r:embed="rId2"/>
                <a:stretch>
                  <a:fillRect l="-1972" t="-209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內容版面配置區 2"/>
              <p:cNvSpPr txBox="1">
                <a:spLocks/>
              </p:cNvSpPr>
              <p:nvPr/>
            </p:nvSpPr>
            <p:spPr>
              <a:xfrm>
                <a:off x="6224337" y="4299284"/>
                <a:ext cx="5582654" cy="210151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altLang="zh-TW" dirty="0" smtClean="0"/>
                  <a:t>Then,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zh-TW" dirty="0" smtClean="0"/>
                  <a:t>,</a:t>
                </a:r>
              </a:p>
              <a:p>
                <a:pPr marL="0" indent="0">
                  <a:buNone/>
                </a:pPr>
                <a:r>
                  <a:rPr lang="en-US" altLang="zh-TW" dirty="0" smtClean="0"/>
                  <a:t>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𝑩𝑨𝑩</m:t>
                    </m:r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𝑨𝑩</m:t>
                        </m:r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𝑩𝑨</m:t>
                    </m:r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𝑩𝑩</m:t>
                        </m:r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𝟎𝟎</m:t>
                    </m:r>
                    <m:r>
                      <a:rPr lang="en-US" altLang="zh-TW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 </m:t>
                    </m:r>
                    <m:r>
                      <a:rPr lang="zh-TW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US" altLang="zh-TW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altLang="zh-TW" dirty="0" smtClean="0">
                    <a:ea typeface="Cambria Math" panose="02040503050406030204" pitchFamily="18" charset="0"/>
                  </a:rPr>
                  <a:t>    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𝐵𝐴𝐵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𝐴𝐵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𝐵𝐵</m:t>
                        </m:r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00</m:t>
                    </m:r>
                  </m:oMath>
                </a14:m>
                <a:endParaRPr lang="en-US" altLang="zh-TW" dirty="0">
                  <a:solidFill>
                    <a:schemeClr val="accent3">
                      <a:lumMod val="60000"/>
                      <a:lumOff val="40000"/>
                    </a:schemeClr>
                  </a:solidFill>
                  <a:ea typeface="Cambria Math" panose="020405030504060302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altLang="zh-TW" dirty="0" smtClean="0"/>
                  <a:t>    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→00</m:t>
                    </m:r>
                  </m:oMath>
                </a14:m>
                <a:endParaRPr lang="en-US" altLang="zh-TW" dirty="0" smtClean="0"/>
              </a:p>
            </p:txBody>
          </p:sp>
        </mc:Choice>
        <mc:Fallback xmlns="">
          <p:sp>
            <p:nvSpPr>
              <p:cNvPr id="5" name="內容版面配置區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4337" y="4299284"/>
                <a:ext cx="5582654" cy="2101518"/>
              </a:xfrm>
              <a:prstGeom prst="rect">
                <a:avLst/>
              </a:prstGeom>
              <a:blipFill rotWithShape="0">
                <a:blip r:embed="rId3"/>
                <a:stretch>
                  <a:fillRect l="-2183" t="-463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7717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HW#5 </a:t>
            </a:r>
            <a:r>
              <a:rPr lang="en-US" altLang="zh-TW" dirty="0"/>
              <a:t>– </a:t>
            </a:r>
            <a:r>
              <a:rPr lang="en-US" altLang="zh-TW" dirty="0" smtClean="0"/>
              <a:t>Q7 (3/3)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583931" y="1745413"/>
                <a:ext cx="6282089" cy="4655388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Variables replacement.</a:t>
                </a:r>
                <a:endParaRPr lang="en-US" altLang="zh-TW" dirty="0"/>
              </a:p>
              <a:p>
                <a:pPr marL="0" indent="0">
                  <a:buNone/>
                </a:pPr>
                <a:r>
                  <a:rPr lang="en-US" altLang="zh-TW" dirty="0"/>
                  <a:t>  </a:t>
                </a:r>
                <a:r>
                  <a:rPr lang="en-US" altLang="zh-TW" dirty="0" smtClean="0"/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sSub>
                      <m:sSubPr>
                        <m:ctrlPr>
                          <a:rPr lang="en-US" altLang="zh-TW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𝑨</m:t>
                        </m:r>
                      </m:e>
                      <m:sub>
                        <m:r>
                          <a:rPr lang="en-US" altLang="zh-TW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altLang="zh-TW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𝐴𝐵</m:t>
                        </m:r>
                        <m:r>
                          <a:rPr lang="en-US" altLang="zh-TW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</m:t>
                    </m:r>
                    <m:r>
                      <a:rPr lang="en-US" altLang="zh-TW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𝐵𝐵</m:t>
                        </m:r>
                        <m:r>
                          <a:rPr lang="en-US" altLang="zh-TW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𝑼</m:t>
                        </m:r>
                      </m:e>
                      <m:sub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  <m:sSub>
                      <m:sSubPr>
                        <m:ctrlP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𝑼</m:t>
                        </m:r>
                      </m:e>
                      <m:sub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altLang="zh-TW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 </m:t>
                    </m:r>
                    <m:r>
                      <a:rPr lang="zh-TW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US" altLang="zh-TW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>
                    <a:ea typeface="Cambria Math" panose="02040503050406030204" pitchFamily="18" charset="0"/>
                  </a:rPr>
                  <a:t>      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sSub>
                      <m:sSubPr>
                        <m:ctrlP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𝑨</m:t>
                        </m:r>
                      </m:e>
                      <m:sub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𝐴𝐵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𝐵𝐵</m:t>
                        </m:r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𝑼</m:t>
                        </m:r>
                      </m:e>
                      <m:sub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  <m:sSub>
                      <m:sSubPr>
                        <m:ctrlP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𝑼</m:t>
                        </m:r>
                      </m:e>
                      <m:sub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endParaRPr lang="en-US" altLang="zh-TW" b="1" dirty="0" smtClean="0"/>
              </a:p>
              <a:p>
                <a:pPr marL="0" indent="0">
                  <a:buNone/>
                </a:pPr>
                <a:r>
                  <a:rPr lang="en-US" altLang="zh-TW" dirty="0" smtClean="0"/>
                  <a:t>      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𝑼</m:t>
                        </m:r>
                      </m:e>
                      <m:sub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  <m:sSub>
                      <m:sSubPr>
                        <m:ctrlP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𝑼</m:t>
                        </m:r>
                      </m:e>
                      <m:sub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endParaRPr lang="en-US" altLang="zh-TW" b="1" dirty="0" smtClean="0">
                  <a:solidFill>
                    <a:schemeClr val="accent3">
                      <a:lumMod val="60000"/>
                      <a:lumOff val="40000"/>
                    </a:schemeClr>
                  </a:solidFill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 smtClean="0">
                    <a:ea typeface="Cambria Math" panose="02040503050406030204" pitchFamily="18" charset="0"/>
                  </a:rPr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𝑨</m:t>
                        </m:r>
                      </m:e>
                      <m:sub>
                        <m:r>
                          <a:rPr lang="en-US" altLang="zh-TW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𝑨𝑩</m:t>
                    </m:r>
                  </m:oMath>
                </a14:m>
                <a:endParaRPr lang="en-US" altLang="zh-TW" b="1" dirty="0" smtClean="0">
                  <a:solidFill>
                    <a:schemeClr val="accent3">
                      <a:lumMod val="60000"/>
                      <a:lumOff val="40000"/>
                    </a:schemeClr>
                  </a:solidFill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 smtClean="0">
                    <a:ea typeface="Cambria Math" panose="02040503050406030204" pitchFamily="18" charset="0"/>
                  </a:rPr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𝑼</m:t>
                        </m:r>
                      </m:e>
                      <m:sub>
                        <m:r>
                          <a:rPr lang="en-US" altLang="zh-TW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altLang="zh-TW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𝟎𝟎</m:t>
                    </m:r>
                  </m:oMath>
                </a14:m>
                <a:endParaRPr lang="en-US" altLang="zh-TW" b="1" dirty="0">
                  <a:solidFill>
                    <a:schemeClr val="accent3">
                      <a:lumMod val="60000"/>
                      <a:lumOff val="40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3931" y="1745413"/>
                <a:ext cx="6282089" cy="4655388"/>
              </a:xfrm>
              <a:blipFill rotWithShape="0">
                <a:blip r:embed="rId2"/>
                <a:stretch>
                  <a:fillRect l="-1748" t="-209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1610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HW#6 </a:t>
            </a:r>
            <a:r>
              <a:rPr lang="en-US" altLang="zh-TW" dirty="0"/>
              <a:t>– </a:t>
            </a:r>
            <a:r>
              <a:rPr lang="en-US" altLang="zh-TW" dirty="0" smtClean="0"/>
              <a:t>Q4</a:t>
            </a:r>
            <a:r>
              <a:rPr lang="zh-TW" altLang="en-US" dirty="0" smtClean="0"/>
              <a:t> </a:t>
            </a:r>
            <a:r>
              <a:rPr lang="en-US" altLang="zh-TW" dirty="0" smtClean="0"/>
              <a:t>(1/3)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693821" y="1713330"/>
                <a:ext cx="11081085" cy="4673183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Suppose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altLang="zh-TW" dirty="0" smtClean="0"/>
                  <a:t> </a:t>
                </a:r>
                <a:r>
                  <a:rPr lang="en-US" altLang="zh-TW" dirty="0"/>
                  <a:t>is a PDA recognizing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zh-TW" dirty="0" smtClean="0"/>
                  <a:t> </a:t>
                </a:r>
                <a:r>
                  <a:rPr lang="en-US" altLang="zh-TW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altLang="zh-TW" dirty="0"/>
                  <a:t> a DFA recognizing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zh-TW" dirty="0"/>
                  <a:t>. To show that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zh-TW" dirty="0" smtClean="0"/>
                  <a:t> </a:t>
                </a:r>
                <a:r>
                  <a:rPr lang="en-US" altLang="zh-TW" dirty="0"/>
                  <a:t>is context free, we construct a PDA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altLang="zh-TW" dirty="0"/>
                  <a:t> that recognizes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zh-TW" dirty="0"/>
                  <a:t>. </a:t>
                </a:r>
                <a:endParaRPr lang="en-US" altLang="zh-TW" dirty="0" smtClean="0"/>
              </a:p>
              <a:p>
                <a:r>
                  <a:rPr lang="en-US" altLang="zh-TW" dirty="0" smtClean="0"/>
                  <a:t>According to the description of the question, if an input belongs to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zh-TW" dirty="0" smtClean="0"/>
                  <a:t>, then it’s a string </a:t>
                </a:r>
                <a:r>
                  <a:rPr lang="en-US" altLang="zh-TW" dirty="0" smtClean="0"/>
                  <a:t>that </a:t>
                </a:r>
                <a:r>
                  <a:rPr lang="en-US" altLang="zh-TW" dirty="0" smtClean="0"/>
                  <a:t>if </a:t>
                </a:r>
                <a:r>
                  <a:rPr lang="en-US" altLang="zh-TW" dirty="0"/>
                  <a:t>being added a proper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dirty="0"/>
                  <a:t>string </a:t>
                </a:r>
                <a:r>
                  <a:rPr lang="en-US" altLang="zh-TW" dirty="0" smtClean="0"/>
                  <a:t>behind, it </a:t>
                </a:r>
                <a:r>
                  <a:rPr lang="en-US" altLang="zh-TW" dirty="0"/>
                  <a:t>would becomes an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zh-TW" dirty="0" smtClean="0"/>
                  <a:t> </a:t>
                </a:r>
                <a:r>
                  <a:rPr lang="en-US" altLang="zh-TW" dirty="0" smtClean="0"/>
                  <a:t>string.</a:t>
                </a:r>
                <a:endParaRPr lang="en-US" altLang="zh-TW" dirty="0" smtClean="0"/>
              </a:p>
              <a:p>
                <a:r>
                  <a:rPr lang="en-US" altLang="zh-TW" dirty="0" smtClean="0"/>
                  <a:t>The “non-input-part”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TW" dirty="0" smtClean="0"/>
                  <a:t> should be accepted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altLang="zh-TW" dirty="0" smtClean="0"/>
                  <a:t> and a half-way-configured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altLang="zh-TW" dirty="0" smtClean="0"/>
                  <a:t> corresponding to different inputs.</a:t>
                </a:r>
              </a:p>
              <a:p>
                <a:r>
                  <a:rPr lang="en-US" altLang="zh-TW" sz="2800" dirty="0" smtClean="0"/>
                  <a:t>The strategy used to </a:t>
                </a:r>
                <a:r>
                  <a:rPr lang="en-US" altLang="zh-TW" dirty="0" smtClean="0"/>
                  <a:t>construct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altLang="zh-TW" dirty="0" smtClean="0"/>
                  <a:t> is that we run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altLang="zh-TW" dirty="0" smtClean="0"/>
                  <a:t> on the input first, and then we </a:t>
                </a:r>
                <a:r>
                  <a:rPr lang="en-US" altLang="zh-TW" dirty="0"/>
                  <a:t>managed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to </a:t>
                </a:r>
                <a:r>
                  <a:rPr lang="en-US" altLang="zh-TW" dirty="0" smtClean="0"/>
                  <a:t>run an specialized intersection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altLang="zh-TW" dirty="0"/>
                  <a:t> and </a:t>
                </a:r>
                <a:r>
                  <a:rPr lang="en-US" altLang="zh-TW" dirty="0" smtClean="0"/>
                  <a:t>the “half-way-configured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altLang="zh-TW" dirty="0" smtClean="0"/>
                  <a:t>’s” to check if the previous input is good.</a:t>
                </a:r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93821" y="1713330"/>
                <a:ext cx="11081085" cy="4673183"/>
              </a:xfrm>
              <a:blipFill rotWithShape="0">
                <a:blip r:embed="rId3"/>
                <a:stretch>
                  <a:fillRect l="-990" t="-2086" r="-44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7228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HW#6 – </a:t>
            </a:r>
            <a:r>
              <a:rPr lang="en-US" altLang="zh-TW" dirty="0" smtClean="0"/>
              <a:t>Q4 (2/3)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713330"/>
                <a:ext cx="10515600" cy="4701758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Luckily,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altLang="zh-TW" dirty="0"/>
                  <a:t> is a DFA, so we don’t have to </a:t>
                </a:r>
                <a:r>
                  <a:rPr lang="en-US" altLang="zh-TW" dirty="0" smtClean="0"/>
                  <a:t>worry </a:t>
                </a:r>
                <a:r>
                  <a:rPr lang="en-US" altLang="zh-TW" dirty="0" smtClean="0"/>
                  <a:t>about </a:t>
                </a:r>
                <a:r>
                  <a:rPr lang="en-US" altLang="zh-TW" dirty="0"/>
                  <a:t>the stack </a:t>
                </a:r>
                <a:r>
                  <a:rPr lang="en-US" altLang="zh-TW" dirty="0" smtClean="0"/>
                  <a:t>at the time we construct the specialized intersection.</a:t>
                </a:r>
              </a:p>
              <a:p>
                <a:r>
                  <a:rPr lang="en-US" altLang="zh-TW" dirty="0" smtClean="0"/>
                  <a:t>We use </a:t>
                </a:r>
                <a14:m>
                  <m:oMath xmlns:m="http://schemas.openxmlformats.org/officeDocument/2006/math">
                    <m:r>
                      <a:rPr lang="zh-TW" altLang="en-US" i="1" smtClean="0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altLang="zh-TW" dirty="0" smtClean="0"/>
                  <a:t>-transitions to handle all the possibilities while dealing with the </a:t>
                </a:r>
                <a:r>
                  <a:rPr lang="en-US" altLang="zh-TW" dirty="0"/>
                  <a:t>“</a:t>
                </a:r>
                <a:r>
                  <a:rPr lang="en-US" altLang="zh-TW" dirty="0" smtClean="0"/>
                  <a:t>non-input-part”.</a:t>
                </a:r>
                <a:endParaRPr lang="en-US" altLang="zh-TW" dirty="0"/>
              </a:p>
              <a:p>
                <a:endParaRPr lang="en-US" altLang="zh-TW" dirty="0" smtClean="0"/>
              </a:p>
              <a:p>
                <a:r>
                  <a:rPr lang="en-US" altLang="zh-TW" dirty="0" smtClean="0"/>
                  <a:t>Here’s the definition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l-GR" altLang="zh-TW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𝛤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TW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dirty="0"/>
                  <a:t> </a:t>
                </a:r>
                <a:endParaRPr lang="en-US" altLang="zh-TW" dirty="0" smtClean="0"/>
              </a:p>
              <a:p>
                <a:pPr marL="0" indent="0">
                  <a:buNone/>
                </a:pPr>
                <a:r>
                  <a:rPr lang="en-US" altLang="zh-TW" dirty="0" smtClean="0"/>
                  <a:t>	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l-GR" altLang="zh-TW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zh-TW" alt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TW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l-GR" altLang="zh-TW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l-GR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𝛤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zh-TW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TW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l-GR" altLang="zh-TW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zh-TW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TW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dirty="0" smtClean="0"/>
                  <a:t>.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r>
                          <a:rPr lang="en-US" altLang="zh-TW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e>
                    </m:d>
                  </m:oMath>
                </a14:m>
                <a:endParaRPr lang="en-US" altLang="zh-TW" b="0" dirty="0" smtClean="0"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endParaRPr lang="en-US" altLang="zh-TW" dirty="0" smtClean="0"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713330"/>
                <a:ext cx="10515600" cy="4701758"/>
              </a:xfrm>
              <a:blipFill rotWithShape="0">
                <a:blip r:embed="rId3"/>
                <a:stretch>
                  <a:fillRect l="-1043" t="-2075" r="-75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437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HW#6 – Q4 </a:t>
            </a:r>
            <a:r>
              <a:rPr lang="en-US" altLang="zh-TW" dirty="0" smtClean="0"/>
              <a:t>(3/3</a:t>
            </a:r>
            <a:r>
              <a:rPr lang="en-US" altLang="zh-TW" dirty="0"/>
              <a:t>)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655319" y="1528354"/>
                <a:ext cx="11179630" cy="5199017"/>
              </a:xfrm>
            </p:spPr>
            <p:txBody>
              <a:bodyPr>
                <a:normAutofit fontScale="92500"/>
              </a:bodyPr>
              <a:lstStyle/>
              <a:p>
                <a:r>
                  <a:rPr lang="en-US" altLang="zh-TW" dirty="0" smtClean="0"/>
                  <a:t>The</a:t>
                </a:r>
                <a:r>
                  <a:rPr lang="en-US" altLang="zh-TW" dirty="0" smtClean="0"/>
                  <a:t> simulation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 smtClean="0"/>
                  <a:t>on the </a:t>
                </a:r>
                <a:r>
                  <a:rPr lang="en-US" altLang="zh-TW" dirty="0"/>
                  <a:t>actual </a:t>
                </a:r>
                <a:r>
                  <a:rPr lang="en-US" altLang="zh-TW" dirty="0" smtClean="0"/>
                  <a:t>input:</a:t>
                </a:r>
              </a:p>
              <a:p>
                <a:pPr marL="0" indent="0">
                  <a:buNone/>
                </a:pPr>
                <a:r>
                  <a:rPr lang="en-US" altLang="zh-TW" dirty="0" smtClean="0"/>
                  <a:t>   (I</a:t>
                </a:r>
                <a:r>
                  <a:rPr lang="en-US" altLang="zh-TW" dirty="0" smtClean="0"/>
                  <a:t>t goes into </a:t>
                </a:r>
                <a:r>
                  <a:rPr lang="en-US" altLang="zh-TW" dirty="0"/>
                  <a:t>stage two </a:t>
                </a:r>
                <a:r>
                  <a:rPr lang="en-US" altLang="zh-TW" dirty="0" smtClean="0"/>
                  <a:t>through the </a:t>
                </a:r>
                <a14:m>
                  <m:oMath xmlns:m="http://schemas.openxmlformats.org/officeDocument/2006/math">
                    <m:r>
                      <a:rPr lang="zh-TW" altLang="en-US" i="1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altLang="zh-TW" dirty="0"/>
                  <a:t>-transitions when the input </a:t>
                </a:r>
                <a:r>
                  <a:rPr lang="en-US" altLang="zh-TW" dirty="0" smtClean="0"/>
                  <a:t>were </a:t>
                </a:r>
                <a:r>
                  <a:rPr lang="en-US" altLang="zh-TW" dirty="0" smtClean="0"/>
                  <a:t>finished.</a:t>
                </a:r>
                <a:r>
                  <a:rPr lang="en-US" altLang="zh-TW" dirty="0" smtClean="0"/>
                  <a:t>)</a:t>
                </a:r>
                <a:endParaRPr lang="en-US" altLang="zh-TW" dirty="0"/>
              </a:p>
              <a:p>
                <a:pPr marL="0" indent="0">
                  <a:buNone/>
                </a:pPr>
                <a:r>
                  <a:rPr lang="en-US" altLang="zh-TW" dirty="0">
                    <a:ea typeface="Cambria Math" panose="02040503050406030204" pitchFamily="18" charset="0"/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TW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sub>
                    </m:sSub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sSub>
                              <m:sSubPr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TW" alt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𝛿</m:t>
                                </m:r>
                              </m:e>
                              <m:sub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𝐴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TW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</m:sSub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d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∪</m:t>
                            </m:r>
                            <m:d>
                              <m:dPr>
                                <m:begChr m:val="{"/>
                                <m:endChr m:val="}"/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d>
                                  <m:dPr>
                                    <m:ctrlPr>
                                      <a:rPr lang="en-US" altLang="zh-TW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ctrlPr>
                                          <a:rPr lang="en-US" altLang="zh-TW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altLang="zh-TW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TW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TW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𝐴</m:t>
                                            </m:r>
                                          </m:sub>
                                        </m:sSub>
                                        <m:r>
                                          <a:rPr lang="en-US" altLang="zh-TW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sSub>
                                          <m:sSubPr>
                                            <m:ctrlPr>
                                              <a:rPr lang="en-US" altLang="zh-TW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TW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TW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a:rPr lang="en-US" altLang="zh-TW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𝐵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d>
                              </m:e>
                            </m:d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  </m:t>
                            </m:r>
                            <m:r>
                              <m:rPr>
                                <m:sty m:val="p"/>
                              </m:rPr>
                              <a:rPr lang="en-US" altLang="zh-TW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if</m:t>
                            </m:r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zh-TW" alt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𝜀</m:t>
                            </m:r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</m:e>
                          <m:e>
                            <m:sSub>
                              <m:sSubPr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TW" alt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𝛿</m:t>
                                </m:r>
                              </m:e>
                              <m:sub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𝐴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TW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TW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</m:sSub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d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zh-TW" alt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zh-TW" alt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                        </m:t>
                            </m:r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m:rPr>
                                <m:sty m:val="p"/>
                              </m:rPr>
                              <a:rPr lang="en-US" altLang="zh-TW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otherwise</m:t>
                            </m:r>
                            <m:r>
                              <a:rPr lang="en-US" altLang="zh-TW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</m:e>
                        </m:eqArr>
                      </m:e>
                    </m:d>
                  </m:oMath>
                </a14:m>
                <a:endParaRPr lang="en-US" altLang="zh-TW" dirty="0"/>
              </a:p>
              <a:p>
                <a:pPr marL="0" indent="0">
                  <a:buNone/>
                </a:pPr>
                <a:r>
                  <a:rPr lang="en-US" altLang="zh-TW" dirty="0"/>
                  <a:t>  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; 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altLang="zh-TW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zh-TW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sub>
                    </m:sSub>
                  </m:oMath>
                </a14:m>
                <a:r>
                  <a:rPr lang="en-US" altLang="zh-TW" dirty="0" smtClean="0"/>
                  <a:t>.</a:t>
                </a:r>
              </a:p>
              <a:p>
                <a:r>
                  <a:rPr lang="en-US" altLang="zh-TW" dirty="0" smtClean="0"/>
                  <a:t>The simulation </a:t>
                </a:r>
                <a:r>
                  <a:rPr lang="en-US" altLang="zh-TW" dirty="0" smtClean="0"/>
                  <a:t>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altLang="zh-TW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on the imaginary input:</a:t>
                </a:r>
              </a:p>
              <a:p>
                <a:pPr marL="0" indent="0">
                  <a:spcAft>
                    <a:spcPts val="1200"/>
                  </a:spcAft>
                  <a:buNone/>
                </a:pPr>
                <a:r>
                  <a:rPr lang="zh-TW" altLang="en-US" dirty="0" smtClean="0">
                    <a:ea typeface="Cambria Math" panose="02040503050406030204" pitchFamily="18" charset="0"/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TW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sub>
                    </m:sSub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en-US" altLang="zh-TW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sz="2400" b="0" dirty="0" smtClean="0">
                    <a:ea typeface="Cambria Math" panose="02040503050406030204" pitchFamily="18" charset="0"/>
                  </a:rPr>
                  <a:t>         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altLang="zh-TW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ctrlP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d>
                                        <m:dPr>
                                          <m:ctrlPr>
                                            <a:rPr lang="en-US" altLang="zh-TW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altLang="zh-TW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altLang="zh-TW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𝑞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TW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𝐴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zh-TW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′</m:t>
                                              </m:r>
                                            </m:sup>
                                          </m:sSubSup>
                                          <m:r>
                                            <a:rPr lang="en-US" altLang="zh-TW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US" altLang="zh-TW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altLang="zh-TW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𝑞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TW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𝐵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zh-TW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′</m:t>
                                              </m:r>
                                            </m:sup>
                                          </m:sSubSup>
                                        </m:e>
                                      </m:d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</m:d>
                                  <m:r>
                                    <a:rPr lang="en-US" altLang="zh-TW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| </m:t>
                                  </m:r>
                                  <m:d>
                                    <m:dPr>
                                      <m:ctrlP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US" altLang="zh-TW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altLang="zh-TW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  <m:sub>
                                          <m:r>
                                            <a:rPr lang="en-US" altLang="zh-TW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𝐴</m:t>
                                          </m:r>
                                        </m:sub>
                                        <m:sup>
                                          <m:r>
                                            <a:rPr lang="en-US" altLang="zh-TW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bSup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</m:d>
                                  <m:r>
                                    <a:rPr lang="en-US" altLang="zh-TW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∈</m:t>
                                  </m:r>
                                  <m:sSub>
                                    <m:sSubPr>
                                      <m:ctrlP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TW" alt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𝛿</m:t>
                                      </m:r>
                                    </m:e>
                                    <m:sub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altLang="zh-TW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TW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  <m:sub>
                                          <m:r>
                                            <a:rPr lang="en-US" altLang="zh-TW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𝐴</m:t>
                                          </m:r>
                                        </m:sub>
                                      </m:sSub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altLang="zh-TW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altLang="zh-TW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𝑎</m:t>
                                          </m:r>
                                        </m:e>
                                        <m:sup>
                                          <m:r>
                                            <a:rPr lang="en-US" altLang="zh-TW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</m:d>
                                  <m:r>
                                    <a:rPr lang="en-US" altLang="zh-TW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altLang="zh-TW" sz="24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for</m:t>
                                  </m:r>
                                  <m:r>
                                    <a:rPr lang="en-US" altLang="zh-TW" sz="24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altLang="zh-TW" sz="24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some</m:t>
                                  </m:r>
                                  <m:r>
                                    <a:rPr lang="en-US" altLang="zh-TW" sz="24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sSup>
                                    <m:sSupPr>
                                      <m:ctrlP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en-US" altLang="zh-TW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∈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l-GR" altLang="zh-TW" sz="24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Σ</m:t>
                                  </m:r>
                                  <m:r>
                                    <a:rPr lang="en-US" altLang="zh-TW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sSubSup>
                                    <m:sSubSupPr>
                                      <m:ctrlP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𝐵</m:t>
                                      </m:r>
                                    </m:sub>
                                    <m:sup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bSup>
                                  <m:r>
                                    <a:rPr lang="en-US" altLang="zh-TW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</m:t>
                                  </m:r>
                                  <m:sSub>
                                    <m:sSubPr>
                                      <m:ctrlP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TW" alt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𝛿</m:t>
                                      </m:r>
                                    </m:e>
                                    <m:sub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𝐵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altLang="zh-TW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TW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  <m:sub>
                                          <m:r>
                                            <a:rPr lang="en-US" altLang="zh-TW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𝐵</m:t>
                                          </m:r>
                                        </m:sub>
                                      </m:sSub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𝑎</m:t>
                                      </m:r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′</m:t>
                                      </m:r>
                                    </m:e>
                                  </m:d>
                                </m:e>
                              </m:d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TW" sz="2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altLang="zh-TW" sz="2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altLang="zh-TW" sz="2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if</m:t>
                              </m:r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zh-TW" alt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  <m:r>
                                <a:rPr lang="en-US" altLang="zh-TW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∅,</m:t>
                              </m:r>
                              <m:r>
                                <a:rPr lang="zh-TW" alt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altLang="zh-TW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      </m:t>
                              </m:r>
                              <m:r>
                                <a:rPr lang="en-US" altLang="zh-TW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                                                                                           </m:t>
                              </m:r>
                              <m:r>
                                <a:rPr lang="en-US" altLang="zh-TW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altLang="zh-TW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                     </m:t>
                              </m:r>
                              <m:r>
                                <m:rPr>
                                  <m:sty m:val="p"/>
                                </m:rPr>
                                <a:rPr lang="en-US" altLang="zh-TW" sz="2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otherwise</m:t>
                              </m:r>
                              <m:r>
                                <a:rPr lang="en-US" altLang="zh-TW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altLang="zh-TW" dirty="0" smtClean="0"/>
              </a:p>
              <a:p>
                <a:pPr marL="0" indent="0">
                  <a:buNone/>
                </a:pPr>
                <a:r>
                  <a:rPr lang="en-US" altLang="zh-TW" dirty="0"/>
                  <a:t> </a:t>
                </a:r>
                <a:r>
                  <a:rPr lang="en-US" altLang="zh-TW" dirty="0" smtClean="0"/>
                  <a:t>  for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;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altLang="zh-TW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zh-TW" alt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sub>
                    </m:sSub>
                  </m:oMath>
                </a14:m>
                <a:r>
                  <a:rPr lang="en-US" altLang="zh-TW" dirty="0" smtClean="0"/>
                  <a:t>.</a:t>
                </a:r>
              </a:p>
            </p:txBody>
          </p:sp>
        </mc:Choice>
        <mc:Fallback>
          <p:sp>
            <p:nvSpPr>
              <p:cNvPr id="4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55319" y="1528354"/>
                <a:ext cx="11179630" cy="5199017"/>
              </a:xfrm>
              <a:blipFill rotWithShape="0">
                <a:blip r:embed="rId2"/>
                <a:stretch>
                  <a:fillRect l="-818" t="-1876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87900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HW#6 </a:t>
            </a:r>
            <a:r>
              <a:rPr lang="en-US" altLang="zh-TW" dirty="0"/>
              <a:t>– </a:t>
            </a:r>
            <a:r>
              <a:rPr lang="en-US" altLang="zh-TW" dirty="0" smtClean="0"/>
              <a:t>Q5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657726" y="1825625"/>
                <a:ext cx="10956758" cy="4351338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sz="2800" dirty="0" smtClean="0"/>
                  <a:t>The new unambiguous grammar.</a:t>
                </a:r>
              </a:p>
              <a:p>
                <a:pPr marL="0" indent="0">
                  <a:buNone/>
                </a:pPr>
                <a:r>
                  <a:rPr lang="en-US" altLang="zh-TW" dirty="0" smtClean="0"/>
                  <a:t>		</a:t>
                </a:r>
                <a:r>
                  <a:rPr lang="zh-TW" altLang="en-US" dirty="0" smtClean="0"/>
                  <a:t> </a:t>
                </a:r>
                <a14:m>
                  <m:oMath xmlns:m="http://schemas.openxmlformats.org/officeDocument/2006/math">
                    <m:r>
                      <a:rPr lang="zh-TW" altLang="en-US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i="1" smtClean="0">
                            <a:latin typeface="Cambria Math" panose="02040503050406030204" pitchFamily="18" charset="0"/>
                          </a:rPr>
                          <m:t>S</m:t>
                        </m:r>
                        <m:r>
                          <m:rPr>
                            <m:sty m:val="p"/>
                          </m:rPr>
                          <a:rPr lang="en-US" altLang="zh-TW" i="1">
                            <a:latin typeface="Cambria Math" panose="02040503050406030204" pitchFamily="18" charset="0"/>
                          </a:rPr>
                          <m:t>T</m:t>
                        </m:r>
                        <m:r>
                          <m:rPr>
                            <m:sty m:val="p"/>
                          </m:rPr>
                          <a:rPr lang="en-US" altLang="zh-TW" i="1" smtClean="0">
                            <a:latin typeface="Cambria Math" panose="02040503050406030204" pitchFamily="18" charset="0"/>
                          </a:rPr>
                          <m:t>M</m:t>
                        </m:r>
                        <m:r>
                          <m:rPr>
                            <m:sty m:val="p"/>
                          </m:rPr>
                          <a:rPr lang="en-US" altLang="zh-TW" i="1">
                            <a:latin typeface="Cambria Math" panose="02040503050406030204" pitchFamily="18" charset="0"/>
                          </a:rPr>
                          <m:t>T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b="0" i="0" smtClean="0">
                            <a:latin typeface="Cambria Math" panose="02040503050406030204" pitchFamily="18" charset="0"/>
                          </a:rPr>
                          <m:t>ASSIGN</m:t>
                        </m:r>
                      </m:e>
                    </m:d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begChr m:val="⟨"/>
                            <m:endChr m:val="⟩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altLang="zh-TW" b="0" i="0" smtClean="0">
                                <a:latin typeface="Cambria Math" panose="02040503050406030204" pitchFamily="18" charset="0"/>
                              </a:rPr>
                              <m:t>IF</m:t>
                            </m:r>
                            <m:r>
                              <a:rPr lang="en-US" altLang="zh-TW" b="0" i="0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US" altLang="zh-TW" b="0" i="0" smtClean="0">
                                <a:latin typeface="Cambria Math" panose="02040503050406030204" pitchFamily="18" charset="0"/>
                              </a:rPr>
                              <m:t>THEN</m:t>
                            </m:r>
                          </m:e>
                        </m:d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IF</m:t>
                        </m:r>
                        <m:r>
                          <a:rPr lang="en-US" altLang="zh-TW" i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THEN</m:t>
                        </m:r>
                        <m:r>
                          <a:rPr lang="en-US" altLang="zh-TW" i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ELSE</m:t>
                        </m:r>
                      </m:e>
                    </m:d>
                  </m:oMath>
                </a14:m>
                <a:endParaRPr lang="en-US" altLang="zh-TW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 smtClean="0"/>
                  <a:t>		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STMT</m:t>
                        </m:r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altLang="zh-TW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ASSIGN</m:t>
                        </m:r>
                      </m:e>
                    </m:d>
                    <m:r>
                      <a:rPr lang="en-US" altLang="zh-TW" i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| </m:t>
                    </m:r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IF</m:t>
                        </m:r>
                        <m:r>
                          <a:rPr lang="en-US" altLang="zh-TW" i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THEN</m:t>
                        </m:r>
                        <m:r>
                          <a:rPr lang="en-US" altLang="zh-TW" i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ELSE</m:t>
                        </m:r>
                      </m:e>
                    </m:d>
                  </m:oMath>
                </a14:m>
                <a:endParaRPr lang="en-US" altLang="zh-TW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 smtClean="0"/>
                  <a:t>	</a:t>
                </a:r>
                <a:r>
                  <a:rPr lang="zh-TW" altLang="en-US" dirty="0" smtClean="0"/>
                  <a:t>  </a:t>
                </a:r>
                <a14:m>
                  <m:oMath xmlns:m="http://schemas.openxmlformats.org/officeDocument/2006/math">
                    <m:r>
                      <a:rPr lang="zh-TW" alt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b="0" i="0" smtClean="0">
                            <a:latin typeface="Cambria Math" panose="02040503050406030204" pitchFamily="18" charset="0"/>
                          </a:rPr>
                          <m:t>IF</m:t>
                        </m:r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altLang="zh-TW" b="0" i="0" smtClean="0">
                            <a:latin typeface="Cambria Math" panose="02040503050406030204" pitchFamily="18" charset="0"/>
                          </a:rPr>
                          <m:t>THEN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if</m:t>
                    </m:r>
                    <m: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condition</m:t>
                    </m:r>
                    <m: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then</m:t>
                    </m:r>
                    <m: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b="0" i="0" smtClean="0">
                            <a:latin typeface="Cambria Math" panose="02040503050406030204" pitchFamily="18" charset="0"/>
                          </a:rPr>
                          <m:t>STMT</m:t>
                        </m:r>
                      </m:e>
                    </m:d>
                  </m:oMath>
                </a14:m>
                <a:endParaRPr lang="en-US" altLang="zh-TW" dirty="0"/>
              </a:p>
              <a:p>
                <a:pPr marL="0" indent="0">
                  <a:buNone/>
                </a:pPr>
                <a:r>
                  <a:rPr lang="zh-TW" altLang="en-US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IF</m:t>
                        </m:r>
                        <m:r>
                          <a:rPr lang="en-US" altLang="zh-TW" i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THEN</m:t>
                        </m:r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altLang="zh-TW" b="0" i="0" smtClean="0">
                            <a:latin typeface="Cambria Math" panose="02040503050406030204" pitchFamily="18" charset="0"/>
                          </a:rPr>
                          <m:t>ELSE</m:t>
                        </m:r>
                      </m:e>
                    </m:d>
                    <m:r>
                      <a:rPr lang="en-US" altLang="zh-TW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en-US" altLang="zh-TW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if</m:t>
                    </m:r>
                    <m:r>
                      <a:rPr lang="en-US" altLang="zh-TW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TW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condition</m:t>
                    </m:r>
                    <m:r>
                      <a:rPr lang="en-US" altLang="zh-TW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TW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then</m:t>
                    </m:r>
                    <m:r>
                      <a:rPr lang="en-US" altLang="zh-TW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i="0">
                            <a:latin typeface="Cambria Math" panose="02040503050406030204" pitchFamily="18" charset="0"/>
                          </a:rPr>
                          <m:t>STMT</m:t>
                        </m:r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</a:rPr>
                      <m:t>else</m:t>
                    </m:r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>
                            <a:latin typeface="Cambria Math" panose="02040503050406030204" pitchFamily="18" charset="0"/>
                          </a:rPr>
                          <m:t>STMT</m:t>
                        </m:r>
                      </m:e>
                    </m:d>
                  </m:oMath>
                </a14:m>
                <a:endParaRPr lang="en-US" altLang="zh-TW" sz="2800" dirty="0" smtClean="0"/>
              </a:p>
              <a:p>
                <a:pPr marL="0" indent="0">
                  <a:buNone/>
                </a:pPr>
                <a:r>
                  <a:rPr lang="en-US" altLang="zh-TW" dirty="0" smtClean="0"/>
                  <a:t>	</a:t>
                </a:r>
                <a:r>
                  <a:rPr lang="zh-TW" altLang="en-US" dirty="0" smtClean="0"/>
                  <a:t> </a:t>
                </a:r>
                <a14:m>
                  <m:oMath xmlns:m="http://schemas.openxmlformats.org/officeDocument/2006/math">
                    <m:r>
                      <a:rPr lang="zh-TW" alt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b="0" i="0" smtClean="0">
                            <a:latin typeface="Cambria Math" panose="02040503050406030204" pitchFamily="18" charset="0"/>
                          </a:rPr>
                          <m:t>ASSIGN</m:t>
                        </m:r>
                      </m:e>
                    </m:d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≔1</m:t>
                    </m:r>
                  </m:oMath>
                </a14:m>
                <a:endParaRPr lang="en-US" altLang="zh-TW" b="0" dirty="0" smtClean="0">
                  <a:ea typeface="Cambria Math" panose="02040503050406030204" pitchFamily="18" charset="0"/>
                </a:endParaRPr>
              </a:p>
              <a:p>
                <a:r>
                  <a:rPr lang="en-US" altLang="zh-TW" sz="2800" dirty="0" smtClean="0"/>
                  <a:t>Note that the condition you want to avoid is that there’re more than one </a:t>
                </a:r>
                <a:r>
                  <a:rPr lang="en-US" altLang="zh-TW" dirty="0" smtClean="0"/>
                  <a:t> possible derivation of the structure </a:t>
                </a:r>
                <a:r>
                  <a:rPr lang="en-US" altLang="zh-TW" sz="2800" dirty="0" smtClean="0"/>
                  <a:t>“if-then if-then else”.</a:t>
                </a: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57726" y="1825625"/>
                <a:ext cx="10956758" cy="4351338"/>
              </a:xfrm>
              <a:blipFill rotWithShape="0">
                <a:blip r:embed="rId2"/>
                <a:stretch>
                  <a:fillRect l="-1002" t="-2241" r="-205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372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HW#7 – Q2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Firstly, the instructions haven’t told </a:t>
            </a:r>
            <a:r>
              <a:rPr lang="en-US" altLang="zh-TW" dirty="0"/>
              <a:t>about </a:t>
            </a:r>
            <a:r>
              <a:rPr lang="en-US" altLang="zh-TW" dirty="0" smtClean="0"/>
              <a:t>in </a:t>
            </a:r>
            <a:r>
              <a:rPr lang="en-US" altLang="zh-TW" dirty="0"/>
              <a:t>which order </a:t>
            </a:r>
            <a:r>
              <a:rPr lang="en-US" altLang="zh-TW" dirty="0" smtClean="0"/>
              <a:t>a TM can try through all the possible settings.</a:t>
            </a:r>
          </a:p>
          <a:p>
            <a:r>
              <a:rPr lang="en-US" altLang="zh-TW" dirty="0" smtClean="0"/>
              <a:t>Secondly,</a:t>
            </a:r>
            <a:r>
              <a:rPr lang="en-US" altLang="zh-TW" dirty="0" smtClean="0"/>
              <a:t> </a:t>
            </a:r>
            <a:r>
              <a:rPr lang="en-US" altLang="zh-TW" dirty="0" smtClean="0"/>
              <a:t>since the possible settings are infinitely many, a TM would never finish </a:t>
            </a:r>
            <a:r>
              <a:rPr lang="en-US" altLang="zh-TW" dirty="0" smtClean="0"/>
              <a:t>them; </a:t>
            </a:r>
            <a:r>
              <a:rPr lang="en-US" altLang="zh-TW" dirty="0" smtClean="0"/>
              <a:t>you can’t have an instruction </a:t>
            </a:r>
            <a:r>
              <a:rPr lang="en-US" altLang="zh-TW" dirty="0" smtClean="0"/>
              <a:t>for </a:t>
            </a:r>
            <a:r>
              <a:rPr lang="en-US" altLang="zh-TW" dirty="0" smtClean="0"/>
              <a:t>TM </a:t>
            </a:r>
            <a:r>
              <a:rPr lang="en-US" altLang="zh-TW" dirty="0" smtClean="0"/>
              <a:t>that requires it tries all </a:t>
            </a:r>
            <a:r>
              <a:rPr lang="en-US" altLang="zh-TW" dirty="0" smtClean="0"/>
              <a:t>the </a:t>
            </a:r>
            <a:r>
              <a:rPr lang="en-US" altLang="zh-TW" dirty="0" smtClean="0"/>
              <a:t>possibilities first, i.e., “otherwise, reject.” in this case.</a:t>
            </a:r>
          </a:p>
          <a:p>
            <a:endParaRPr lang="en-US" altLang="zh-TW" dirty="0" smtClean="0"/>
          </a:p>
          <a:p>
            <a:r>
              <a:rPr lang="en-US" altLang="zh-TW" dirty="0" smtClean="0"/>
              <a:t>But don’t be confused. A problem with a infinite possibilities can be a </a:t>
            </a:r>
            <a:r>
              <a:rPr lang="en-US" altLang="zh-TW" dirty="0"/>
              <a:t>Turing-recognizable </a:t>
            </a:r>
            <a:r>
              <a:rPr lang="en-US" altLang="zh-TW" dirty="0" smtClean="0"/>
              <a:t>problem if the </a:t>
            </a:r>
            <a:r>
              <a:rPr lang="en-US" altLang="zh-TW" dirty="0"/>
              <a:t>possibilities </a:t>
            </a:r>
            <a:r>
              <a:rPr lang="en-US" altLang="zh-TW" dirty="0" smtClean="0"/>
              <a:t>could be well ordered</a:t>
            </a:r>
            <a:r>
              <a:rPr lang="en-US" altLang="zh-TW" dirty="0"/>
              <a:t>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947518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HW#7 – </a:t>
            </a:r>
            <a:r>
              <a:rPr lang="en-US" altLang="zh-TW" dirty="0" smtClean="0"/>
              <a:t>Q3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653920"/>
            <a:ext cx="10515600" cy="484632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zh-TW" dirty="0"/>
              <a:t>Scan the tape to </a:t>
            </a:r>
            <a:r>
              <a:rPr lang="en-US" altLang="zh-TW" dirty="0" smtClean="0"/>
              <a:t>find an unmarked ‘1’. If </a:t>
            </a:r>
            <a:r>
              <a:rPr lang="en-US" altLang="zh-TW" dirty="0"/>
              <a:t>we found </a:t>
            </a:r>
            <a:r>
              <a:rPr lang="en-US" altLang="zh-TW" dirty="0" smtClean="0"/>
              <a:t>one, mark the first ‘1’ we found and </a:t>
            </a:r>
            <a:r>
              <a:rPr lang="en-US" altLang="zh-TW" dirty="0"/>
              <a:t>move the head back to the front of the </a:t>
            </a:r>
            <a:r>
              <a:rPr lang="en-US" altLang="zh-TW" dirty="0" smtClean="0"/>
              <a:t>tape; otherwise, </a:t>
            </a:r>
            <a:r>
              <a:rPr lang="en-US" altLang="zh-TW" dirty="0"/>
              <a:t>go to step 5.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TW" dirty="0" smtClean="0"/>
              <a:t>Repeat step 1 again. But this time, the </a:t>
            </a:r>
            <a:r>
              <a:rPr lang="en-US" altLang="zh-TW" dirty="0"/>
              <a:t>machine </a:t>
            </a:r>
            <a:r>
              <a:rPr lang="en-US" altLang="zh-TW" i="1" dirty="0" smtClean="0"/>
              <a:t>rejects</a:t>
            </a:r>
            <a:r>
              <a:rPr lang="en-US" altLang="zh-TW" dirty="0" smtClean="0"/>
              <a:t> the input if no </a:t>
            </a:r>
            <a:r>
              <a:rPr lang="en-US" altLang="zh-TW" dirty="0"/>
              <a:t>unmarked ‘1</a:t>
            </a:r>
            <a:r>
              <a:rPr lang="en-US" altLang="zh-TW" dirty="0" smtClean="0"/>
              <a:t>’ were found.</a:t>
            </a:r>
            <a:endParaRPr lang="en-US" altLang="zh-TW" dirty="0"/>
          </a:p>
          <a:p>
            <a:pPr marL="514350" indent="-514350">
              <a:buFont typeface="+mj-lt"/>
              <a:buAutoNum type="arabicPeriod"/>
            </a:pPr>
            <a:r>
              <a:rPr lang="en-US" altLang="zh-TW" dirty="0"/>
              <a:t>Scan the tape to </a:t>
            </a:r>
            <a:r>
              <a:rPr lang="en-US" altLang="zh-TW" dirty="0" smtClean="0"/>
              <a:t>find an unmarked ‘0’. If </a:t>
            </a:r>
            <a:r>
              <a:rPr lang="en-US" altLang="zh-TW" dirty="0"/>
              <a:t>we found one, m</a:t>
            </a:r>
            <a:r>
              <a:rPr lang="en-US" altLang="zh-TW" dirty="0" smtClean="0"/>
              <a:t>ark </a:t>
            </a:r>
            <a:r>
              <a:rPr lang="en-US" altLang="zh-TW" dirty="0"/>
              <a:t>the </a:t>
            </a:r>
            <a:r>
              <a:rPr lang="en-US" altLang="zh-TW" dirty="0" smtClean="0"/>
              <a:t>‘0’ </a:t>
            </a:r>
            <a:r>
              <a:rPr lang="en-US" altLang="zh-TW" dirty="0"/>
              <a:t>and move the head back to the front of the </a:t>
            </a:r>
            <a:r>
              <a:rPr lang="en-US" altLang="zh-TW" dirty="0" smtClean="0"/>
              <a:t>tape; otherwise, </a:t>
            </a:r>
            <a:r>
              <a:rPr lang="en-US" altLang="zh-TW" dirty="0"/>
              <a:t>the machine </a:t>
            </a:r>
            <a:r>
              <a:rPr lang="en-US" altLang="zh-TW" i="1" dirty="0"/>
              <a:t>rejects</a:t>
            </a:r>
            <a:r>
              <a:rPr lang="en-US" altLang="zh-TW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TW" dirty="0"/>
              <a:t>Go to step </a:t>
            </a:r>
            <a:r>
              <a:rPr lang="en-US" altLang="zh-TW" dirty="0" smtClean="0"/>
              <a:t>1.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TW" dirty="0" smtClean="0"/>
              <a:t>Scan </a:t>
            </a:r>
            <a:r>
              <a:rPr lang="en-US" altLang="zh-TW" dirty="0"/>
              <a:t>the </a:t>
            </a:r>
            <a:r>
              <a:rPr lang="en-US" altLang="zh-TW" dirty="0" smtClean="0"/>
              <a:t>tape</a:t>
            </a:r>
            <a:r>
              <a:rPr lang="en-US" altLang="zh-TW" dirty="0"/>
              <a:t> </a:t>
            </a:r>
            <a:r>
              <a:rPr lang="en-US" altLang="zh-TW" dirty="0" smtClean="0"/>
              <a:t>once from the beginning to the end. If </a:t>
            </a:r>
            <a:r>
              <a:rPr lang="en-US" altLang="zh-TW" dirty="0"/>
              <a:t>there </a:t>
            </a:r>
            <a:r>
              <a:rPr lang="en-US" altLang="zh-TW" dirty="0" smtClean="0"/>
              <a:t>is no any unmarked </a:t>
            </a:r>
            <a:r>
              <a:rPr lang="en-US" altLang="zh-TW" dirty="0"/>
              <a:t>‘0’ </a:t>
            </a:r>
            <a:r>
              <a:rPr lang="en-US" altLang="zh-TW" dirty="0" smtClean="0"/>
              <a:t>remains, </a:t>
            </a:r>
            <a:r>
              <a:rPr lang="en-US" altLang="zh-TW" dirty="0"/>
              <a:t>the machine </a:t>
            </a:r>
            <a:r>
              <a:rPr lang="en-US" altLang="zh-TW" i="1" dirty="0" smtClean="0"/>
              <a:t>accepts</a:t>
            </a:r>
            <a:r>
              <a:rPr lang="en-US" altLang="zh-TW" dirty="0" smtClean="0"/>
              <a:t>; </a:t>
            </a:r>
            <a:r>
              <a:rPr lang="en-US" altLang="zh-TW" dirty="0"/>
              <a:t>otherwise</a:t>
            </a:r>
            <a:r>
              <a:rPr lang="en-US" altLang="zh-TW" dirty="0" smtClean="0"/>
              <a:t>, </a:t>
            </a:r>
            <a:r>
              <a:rPr lang="en-US" altLang="zh-TW" i="1" dirty="0" smtClean="0"/>
              <a:t>rejects</a:t>
            </a:r>
            <a:r>
              <a:rPr lang="en-US" altLang="zh-TW" dirty="0" smtClean="0"/>
              <a:t>.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671393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HW#7 – Q6 </a:t>
            </a:r>
            <a:r>
              <a:rPr lang="en-US" altLang="zh-TW" dirty="0" smtClean="0"/>
              <a:t>(1/4)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892992"/>
          </a:xfrm>
        </p:spPr>
        <p:txBody>
          <a:bodyPr>
            <a:normAutofit/>
          </a:bodyPr>
          <a:lstStyle/>
          <a:p>
            <a:r>
              <a:rPr lang="en-US" altLang="zh-TW" dirty="0"/>
              <a:t>IDEA – As </a:t>
            </a:r>
            <a:r>
              <a:rPr lang="en-US" altLang="zh-TW" dirty="0" smtClean="0"/>
              <a:t>the </a:t>
            </a:r>
            <a:r>
              <a:rPr lang="en-US" altLang="zh-TW" i="1" dirty="0" smtClean="0"/>
              <a:t>Turing machine with stay put instead of left </a:t>
            </a:r>
            <a:r>
              <a:rPr lang="en-US" altLang="zh-TW" dirty="0" smtClean="0"/>
              <a:t>has a similar operating logic with finite automata, we will show that this type of machines recognize the same class of languages as DFAs.</a:t>
            </a:r>
          </a:p>
          <a:p>
            <a:r>
              <a:rPr lang="en-US" altLang="zh-TW" dirty="0" smtClean="0"/>
              <a:t>Let’s do the easier side first</a:t>
            </a:r>
            <a:r>
              <a:rPr lang="en-US" altLang="zh-TW" dirty="0"/>
              <a:t> </a:t>
            </a:r>
            <a:r>
              <a:rPr lang="en-US" altLang="zh-TW" dirty="0" smtClean="0"/>
              <a:t>– we show that all the things a DFA can do can also be done with a </a:t>
            </a:r>
            <a:r>
              <a:rPr lang="en-US" altLang="zh-TW" i="1" dirty="0" smtClean="0"/>
              <a:t>Turing machine with stay put instead of left</a:t>
            </a:r>
            <a:r>
              <a:rPr lang="en-US" altLang="zh-TW" dirty="0" smtClean="0"/>
              <a:t>.</a:t>
            </a:r>
          </a:p>
          <a:p>
            <a:pPr lvl="1"/>
            <a:r>
              <a:rPr lang="en-US" altLang="zh-TW" dirty="0" smtClean="0"/>
              <a:t>Just like the way we simulate a DFA with a normal Turing machine, we can simulate a DFA with the specialized Turing machine here since the simulation of a DFA doesn’t need the head left operation.</a:t>
            </a:r>
            <a:endParaRPr lang="en-US" altLang="zh-TW" dirty="0"/>
          </a:p>
          <a:p>
            <a:r>
              <a:rPr lang="en-US" altLang="zh-TW" dirty="0" smtClean="0"/>
              <a:t>Then we do the other side</a:t>
            </a:r>
            <a:r>
              <a:rPr lang="en-US" altLang="zh-TW" dirty="0"/>
              <a:t> – </a:t>
            </a:r>
            <a:r>
              <a:rPr lang="en-US" altLang="zh-TW" dirty="0" smtClean="0"/>
              <a:t>we show that anything that can be done with a </a:t>
            </a:r>
            <a:r>
              <a:rPr lang="en-US" altLang="zh-TW" i="1" dirty="0"/>
              <a:t>Turing machine with stay put instead of </a:t>
            </a:r>
            <a:r>
              <a:rPr lang="en-US" altLang="zh-TW" i="1" dirty="0" smtClean="0"/>
              <a:t>left </a:t>
            </a:r>
            <a:r>
              <a:rPr lang="en-US" altLang="zh-TW" dirty="0" smtClean="0"/>
              <a:t>can also be done with a DFA.</a:t>
            </a:r>
          </a:p>
        </p:txBody>
      </p:sp>
    </p:spTree>
    <p:extLst>
      <p:ext uri="{BB962C8B-B14F-4D97-AF65-F5344CB8AC3E}">
        <p14:creationId xmlns:p14="http://schemas.microsoft.com/office/powerpoint/2010/main" val="2156535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HW#7 – Q6 (</a:t>
            </a:r>
            <a:r>
              <a:rPr lang="en-US" altLang="zh-TW" dirty="0" smtClean="0"/>
              <a:t>2/4)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90688"/>
                <a:ext cx="10515600" cy="4874704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We can always build a DFA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altLang="zh-TW" dirty="0" smtClean="0"/>
                  <a:t> that does the same job as a </a:t>
                </a:r>
                <a:r>
                  <a:rPr lang="en-US" altLang="zh-TW" i="1" dirty="0" smtClean="0"/>
                  <a:t>Turing </a:t>
                </a:r>
                <a:r>
                  <a:rPr lang="en-US" altLang="zh-TW" i="1" dirty="0"/>
                  <a:t>machine with stay put instead of </a:t>
                </a:r>
                <a:r>
                  <a:rPr lang="en-US" altLang="zh-TW" i="1" dirty="0" smtClean="0"/>
                  <a:t>left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/>
                  <a:t> as below.</a:t>
                </a:r>
              </a:p>
              <a:p>
                <a:r>
                  <a:rPr lang="en-US" altLang="zh-TW" dirty="0" smtClean="0"/>
                  <a:t>Before we construct</a:t>
                </a:r>
                <a:r>
                  <a:rPr lang="en-US" altLang="zh-TW" dirty="0"/>
                  <a:t>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altLang="zh-TW" dirty="0" smtClean="0"/>
                  <a:t>, we shall modify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 smtClean="0"/>
                  <a:t>in two little places:</a:t>
                </a:r>
              </a:p>
              <a:p>
                <a:pPr lvl="1"/>
                <a:r>
                  <a:rPr lang="en-US" altLang="zh-TW" dirty="0" smtClean="0"/>
                  <a:t>We modify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/>
                  <a:t> to use another new symbol instead of writing down a blank, and treat the new symbol just as a blank.</a:t>
                </a:r>
              </a:p>
              <a:p>
                <a:pPr lvl="1"/>
                <a:r>
                  <a:rPr lang="en-US" altLang="zh-TW" dirty="0" smtClean="0"/>
                  <a:t>Also, make the head moves right every time when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/>
                  <a:t> reaches an accept state.</a:t>
                </a:r>
              </a:p>
              <a:p>
                <a:r>
                  <a:rPr lang="en-US" altLang="zh-TW" dirty="0" smtClean="0"/>
                  <a:t>Note </a:t>
                </a:r>
                <a:r>
                  <a:rPr lang="en-US" altLang="zh-TW" dirty="0"/>
                  <a:t>that </a:t>
                </a:r>
                <a:r>
                  <a:rPr lang="en-US" altLang="zh-TW" dirty="0" smtClean="0"/>
                  <a:t>these changes won’t </a:t>
                </a:r>
                <a:r>
                  <a:rPr lang="en-US" altLang="zh-TW" dirty="0"/>
                  <a:t>aﬀect the language it recognizes</a:t>
                </a:r>
                <a:r>
                  <a:rPr lang="en-US" altLang="zh-TW" dirty="0" smtClean="0"/>
                  <a:t>.</a:t>
                </a: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0688"/>
                <a:ext cx="10515600" cy="4874704"/>
              </a:xfrm>
              <a:blipFill rotWithShape="0">
                <a:blip r:embed="rId3"/>
                <a:stretch>
                  <a:fillRect l="-1043" t="-2000" r="-5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87239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HW#7 – Q6 </a:t>
            </a:r>
            <a:r>
              <a:rPr lang="en-US" altLang="zh-TW" dirty="0" smtClean="0"/>
              <a:t>(3/4)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414755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Then, let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l-GR" altLang="zh-TW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zh-TW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𝛤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zh-TW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𝑎𝑐𝑐𝑒𝑝𝑡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𝑟𝑒𝑗𝑒𝑐𝑡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l-GR" altLang="zh-TW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  <m:r>
                          <a:rPr lang="en-US" altLang="zh-TW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zh-TW" alt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𝛿</m:t>
                            </m:r>
                          </m:e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sSubSup>
                          <m:sSubSup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</m:d>
                  </m:oMath>
                </a14:m>
                <a:r>
                  <a:rPr lang="en-US" altLang="zh-TW" dirty="0" smtClean="0">
                    <a:ea typeface="Cambria Math" panose="02040503050406030204" pitchFamily="18" charset="0"/>
                  </a:rPr>
                  <a:t>; we build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altLang="zh-TW" dirty="0" smtClean="0">
                    <a:ea typeface="Cambria Math" panose="02040503050406030204" pitchFamily="18" charset="0"/>
                  </a:rPr>
                  <a:t> as such:</a:t>
                </a:r>
                <a:endParaRPr lang="en-US" altLang="zh-TW" dirty="0"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8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altLang="zh-TW" sz="28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TW" sz="2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2800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altLang="zh-TW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altLang="zh-TW" sz="28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zh-TW" sz="28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TW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altLang="zh-TW" sz="28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el-GR" altLang="zh-TW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r>
                      <a:rPr lang="en-US" altLang="zh-TW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</m:t>
                    </m:r>
                    <m:r>
                      <m:rPr>
                        <m:sty m:val="p"/>
                      </m:rPr>
                      <a:rPr lang="en-US" altLang="zh-TW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new</m:t>
                    </m:r>
                    <m:r>
                      <a:rPr lang="en-US" altLang="zh-TW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TW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symbol</m:t>
                    </m:r>
                    <m:r>
                      <a:rPr lang="en-US" altLang="zh-TW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TW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for</m:t>
                    </m:r>
                    <m:r>
                      <a:rPr lang="en-US" altLang="zh-TW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TW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blank</m:t>
                    </m:r>
                    <m:r>
                      <a:rPr lang="en-US" altLang="zh-TW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</m:oMath>
                </a14:m>
                <a:endParaRPr lang="en-US" altLang="zh-TW" sz="2800" dirty="0" smtClean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TW" alt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</m:d>
                  </m:oMath>
                </a14:m>
                <a:r>
                  <a:rPr lang="en-US" altLang="zh-TW" sz="2800" dirty="0" smtClean="0"/>
                  <a:t>, for every</a:t>
                </a:r>
                <a:r>
                  <a:rPr lang="en-US" altLang="zh-TW" sz="2800" dirty="0" smtClean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  <m:r>
                      <a:rPr lang="en-US" altLang="zh-TW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l-GR" altLang="zh-TW" sz="28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en-US" altLang="zh-TW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altLang="zh-TW" sz="2800" dirty="0" smtClean="0"/>
                  <a:t>, check the state </a:t>
                </a: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altLang="zh-TW" sz="2800" dirty="0" smtClean="0"/>
                  <a:t> for </a:t>
                </a:r>
                <a:r>
                  <a:rPr lang="en-US" altLang="zh-TW" sz="2800" dirty="0"/>
                  <a:t>the </a:t>
                </a:r>
                <a:r>
                  <a:rPr lang="en-US" altLang="zh-TW" sz="2800" dirty="0" smtClean="0"/>
                  <a:t>transition that reads a character </a:t>
                </a: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altLang="zh-TW" sz="2800" dirty="0" smtClean="0"/>
                  <a:t>, </a:t>
                </a:r>
                <a:r>
                  <a:rPr lang="en-US" altLang="zh-TW" sz="2800" dirty="0"/>
                  <a:t>see if it will lead to a transition that </a:t>
                </a:r>
                <a:r>
                  <a:rPr lang="en-US" altLang="zh-TW" sz="2800" dirty="0" smtClean="0"/>
                  <a:t>has the </a:t>
                </a:r>
                <a:r>
                  <a:rPr lang="en-US" altLang="zh-TW" sz="2800" dirty="0"/>
                  <a:t>head right </a:t>
                </a:r>
                <a:r>
                  <a:rPr lang="en-US" altLang="zh-TW" sz="2800" dirty="0" smtClean="0"/>
                  <a:t>movement.</a:t>
                </a:r>
              </a:p>
              <a:p>
                <a:pPr lvl="2"/>
                <a:r>
                  <a:rPr lang="en-US" altLang="zh-TW" sz="2400" dirty="0" smtClean="0"/>
                  <a:t>If so,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TW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altLang="zh-TW" sz="2400" dirty="0"/>
                  <a:t>, where </a:t>
                </a:r>
                <a14:m>
                  <m:oMath xmlns:m="http://schemas.openxmlformats.org/officeDocument/2006/math"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altLang="zh-TW" sz="2400" dirty="0"/>
                  <a:t> is the state reached by </a:t>
                </a:r>
                <a:r>
                  <a:rPr lang="en-US" altLang="zh-TW" sz="2400" dirty="0" smtClean="0"/>
                  <a:t>the head </a:t>
                </a:r>
                <a:r>
                  <a:rPr lang="en-US" altLang="zh-TW" sz="2400" dirty="0"/>
                  <a:t>right </a:t>
                </a:r>
                <a:r>
                  <a:rPr lang="en-US" altLang="zh-TW" sz="2400" dirty="0" smtClean="0"/>
                  <a:t>transition.</a:t>
                </a:r>
                <a:endParaRPr lang="en-US" altLang="zh-TW" sz="2400" dirty="0"/>
              </a:p>
              <a:p>
                <a:pPr lvl="2"/>
                <a:r>
                  <a:rPr lang="en-US" altLang="zh-TW" sz="2400" dirty="0" smtClean="0">
                    <a:ea typeface="Cambria Math" panose="02040503050406030204" pitchFamily="18" charset="0"/>
                  </a:rPr>
                  <a:t>Otherwise,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TW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𝑟𝑒𝑗𝑒𝑐𝑡</m:t>
                        </m:r>
                      </m:sub>
                    </m:sSub>
                    <m:r>
                      <a:rPr lang="en-US" altLang="zh-TW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altLang="zh-TW" sz="2400" dirty="0" smtClean="0"/>
                  <a:t> This handles the cases that make </a:t>
                </a:r>
                <a14:m>
                  <m:oMath xmlns:m="http://schemas.openxmlformats.org/officeDocument/2006/math">
                    <m:r>
                      <a:rPr lang="en-US" altLang="zh-TW" sz="2400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sz="2400" dirty="0" smtClean="0"/>
                  <a:t>loop forever after reading </a:t>
                </a:r>
                <a14:m>
                  <m:oMath xmlns:m="http://schemas.openxmlformats.org/officeDocument/2006/math"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altLang="zh-TW" sz="2400" dirty="0" smtClean="0"/>
                  <a:t>.</a:t>
                </a: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414755"/>
              </a:xfrm>
              <a:blipFill rotWithShape="0">
                <a:blip r:embed="rId3"/>
                <a:stretch>
                  <a:fillRect l="-1043" t="-1931" r="-986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59915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HW#7 – Q6 </a:t>
            </a:r>
            <a:r>
              <a:rPr lang="en-US" altLang="zh-TW" dirty="0" smtClean="0"/>
              <a:t>(</a:t>
            </a:r>
            <a:r>
              <a:rPr lang="en-US" altLang="zh-TW" dirty="0"/>
              <a:t>4</a:t>
            </a:r>
            <a:r>
              <a:rPr lang="en-US" altLang="zh-TW" dirty="0" smtClean="0"/>
              <a:t>/4)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TW" alt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𝑎𝑐𝑐𝑒𝑝𝑡</m:t>
                            </m:r>
                          </m:sub>
                        </m:sSub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𝑎𝑐𝑐𝑒𝑝𝑡</m:t>
                        </m:r>
                      </m:sub>
                    </m:sSub>
                    <m:r>
                      <m:rPr>
                        <m:nor/>
                      </m:rPr>
                      <a:rPr lang="en-US" altLang="zh-TW" sz="2800" dirty="0"/>
                      <m:t>, </m:t>
                    </m:r>
                    <m:r>
                      <m:rPr>
                        <m:nor/>
                      </m:rPr>
                      <a:rPr lang="en-US" altLang="zh-TW" sz="2800" dirty="0"/>
                      <m:t>for</m:t>
                    </m:r>
                    <m:r>
                      <m:rPr>
                        <m:nor/>
                      </m:rPr>
                      <a:rPr lang="en-US" altLang="zh-TW" sz="2800" dirty="0"/>
                      <m:t> </m:t>
                    </m:r>
                    <m:r>
                      <a:rPr lang="en-US" altLang="zh-TW" sz="28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sz="2800" i="1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altLang="zh-TW" sz="28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altLang="zh-TW" sz="2800" dirty="0"/>
                  <a:t>.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TW" alt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𝑟𝑒𝑗𝑒𝑐𝑡</m:t>
                            </m:r>
                          </m:sub>
                        </m:sSub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𝑟𝑒𝑗𝑒𝑐𝑡</m:t>
                        </m:r>
                      </m:sub>
                    </m:sSub>
                    <m:r>
                      <m:rPr>
                        <m:nor/>
                      </m:rPr>
                      <a:rPr lang="en-US" altLang="zh-TW" sz="2800" dirty="0"/>
                      <m:t>, </m:t>
                    </m:r>
                    <m:r>
                      <m:rPr>
                        <m:nor/>
                      </m:rPr>
                      <a:rPr lang="en-US" altLang="zh-TW" sz="2800" dirty="0"/>
                      <m:t>for</m:t>
                    </m:r>
                    <m:r>
                      <m:rPr>
                        <m:nor/>
                      </m:rPr>
                      <a:rPr lang="en-US" altLang="zh-TW" sz="2800" dirty="0"/>
                      <m:t> </m:t>
                    </m:r>
                    <m:r>
                      <a:rPr lang="en-US" altLang="zh-TW" sz="28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sz="2800" i="1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altLang="zh-TW" sz="28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altLang="zh-TW" sz="2800" dirty="0" smtClean="0"/>
                  <a:t>.</a:t>
                </a:r>
                <a:endParaRPr lang="en-US" altLang="zh-TW" sz="2800" dirty="0" smtClean="0">
                  <a:ea typeface="Cambria Math" panose="02040503050406030204" pitchFamily="18" charset="0"/>
                </a:endParaRPr>
              </a:p>
              <a:p>
                <a:pPr marL="685800" lvl="2">
                  <a:spcBef>
                    <a:spcPts val="1000"/>
                  </a:spcBef>
                </a:pP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𝐹</m:t>
                    </m:r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𝑎𝑐𝑐𝑒𝑝𝑡</m:t>
                        </m:r>
                      </m:sub>
                    </m:sSub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∪{</m:t>
                    </m:r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zh-TW" sz="2800" dirty="0"/>
                  <a:t>, for </a:t>
                </a: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TW" sz="28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altLang="zh-TW" sz="2800" dirty="0"/>
                  <a:t>, where </a:t>
                </a: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altLang="zh-TW" sz="2800" dirty="0"/>
                  <a:t> doesn’t belong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𝑎𝑐𝑐𝑒𝑝𝑡</m:t>
                        </m:r>
                      </m:sub>
                    </m:sSub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sSub>
                      <m:sSubPr>
                        <m:ctrlP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𝑟𝑒𝑗𝑒𝑐𝑡</m:t>
                        </m:r>
                      </m:sub>
                    </m:sSub>
                  </m:oMath>
                </a14:m>
                <a:r>
                  <a:rPr lang="zh-TW" altLang="en-US" sz="2800" dirty="0"/>
                  <a:t> </a:t>
                </a:r>
                <a:r>
                  <a:rPr lang="en-US" altLang="zh-TW" sz="2800" dirty="0"/>
                  <a:t>but </a:t>
                </a:r>
                <a:r>
                  <a:rPr lang="en-US" altLang="zh-TW" sz="2800" dirty="0" smtClean="0"/>
                  <a:t>reads </a:t>
                </a:r>
                <a:r>
                  <a:rPr lang="en-US" altLang="zh-TW" sz="2800" dirty="0"/>
                  <a:t>a real </a:t>
                </a:r>
                <a:r>
                  <a:rPr lang="en-US" altLang="zh-TW" sz="2800" dirty="0" smtClean="0"/>
                  <a:t>blank and causes </a:t>
                </a: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sz="2800" dirty="0"/>
                  <a:t> to eventually enter an accept </a:t>
                </a:r>
                <a:r>
                  <a:rPr lang="en-US" altLang="zh-TW" sz="2800" dirty="0" smtClean="0"/>
                  <a:t>state.</a:t>
                </a:r>
                <a:endParaRPr lang="zh-TW" altLang="en-US" sz="2800" dirty="0"/>
              </a:p>
              <a:p>
                <a:r>
                  <a:rPr lang="en-US" altLang="zh-TW" dirty="0" smtClean="0"/>
                  <a:t>Note that, as we made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altLang="zh-TW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altLang="zh-TW" dirty="0" smtClean="0"/>
                  <a:t> in all the previous definitions, we’ve skipped all the transitions in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/>
                  <a:t> </a:t>
                </a:r>
                <a:r>
                  <a:rPr lang="en-US" altLang="zh-TW" dirty="0" smtClean="0"/>
                  <a:t>that after </a:t>
                </a:r>
                <a:r>
                  <a:rPr lang="en-US" altLang="zh-TW" dirty="0"/>
                  <a:t>reading a real </a:t>
                </a:r>
                <a:r>
                  <a:rPr lang="en-US" altLang="zh-TW" dirty="0" smtClean="0"/>
                  <a:t>blank, would </a:t>
                </a:r>
                <a:r>
                  <a:rPr lang="en-US" altLang="zh-TW" dirty="0" smtClean="0"/>
                  <a:t>cause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to</a:t>
                </a:r>
                <a:r>
                  <a:rPr lang="en-US" altLang="zh-TW" dirty="0"/>
                  <a:t> </a:t>
                </a:r>
                <a:r>
                  <a:rPr lang="en-US" altLang="zh-TW" dirty="0" smtClean="0"/>
                  <a:t>loop </a:t>
                </a:r>
                <a:r>
                  <a:rPr lang="en-US" altLang="zh-TW" dirty="0" smtClean="0"/>
                  <a:t>forever, or lead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/>
                  <a:t> to a reject state.</a:t>
                </a:r>
                <a:endParaRPr lang="zh-TW" altLang="en-US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1401" r="-52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660057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HW#7 – </a:t>
            </a:r>
            <a:r>
              <a:rPr lang="en-US" altLang="zh-TW" smtClean="0"/>
              <a:t>Q7</a:t>
            </a:r>
            <a:endParaRPr lang="zh-TW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718866"/>
              </a:xfrm>
            </p:spPr>
            <p:txBody>
              <a:bodyPr>
                <a:normAutofit lnSpcReduction="10000"/>
              </a:bodyPr>
              <a:lstStyle/>
              <a:p>
                <a:pPr marL="514350" indent="-514350">
                  <a:buFont typeface="+mj-lt"/>
                  <a:buAutoNum type="alphaLcParenR"/>
                </a:pPr>
                <a:r>
                  <a:rPr lang="en-US" altLang="zh-TW" dirty="0" smtClean="0"/>
                  <a:t>You need to show that there’s something 2-PDAs can do that 1-PDAs can’t. E.g., recognizing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|"/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sSup>
                          <m:sSup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sSup>
                          <m:sSup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zh-TW" dirty="0" smtClean="0"/>
                  <a:t>. </a:t>
                </a:r>
                <a:r>
                  <a:rPr lang="en-US" altLang="zh-TW" dirty="0" smtClean="0"/>
                  <a:t>Justify </a:t>
                </a:r>
                <a:r>
                  <a:rPr lang="en-US" altLang="zh-TW" dirty="0" smtClean="0"/>
                  <a:t>your claim.</a:t>
                </a:r>
              </a:p>
              <a:p>
                <a:pPr marL="514350" indent="-514350">
                  <a:buFont typeface="+mj-lt"/>
                  <a:buAutoNum type="alphaLcParenR"/>
                </a:pPr>
                <a:r>
                  <a:rPr lang="en-US" altLang="zh-TW" dirty="0" smtClean="0"/>
                  <a:t>.</a:t>
                </a:r>
              </a:p>
              <a:p>
                <a:r>
                  <a:rPr lang="en-US" altLang="zh-TW" dirty="0" smtClean="0"/>
                  <a:t>To </a:t>
                </a:r>
                <a:r>
                  <a:rPr lang="en-US" altLang="zh-TW" dirty="0" smtClean="0"/>
                  <a:t>show that 3-PDAs (k-PDAs, actually) are not more powerful than 2-PDAs, you can first show </a:t>
                </a:r>
                <a:r>
                  <a:rPr lang="en-US" altLang="zh-TW" dirty="0"/>
                  <a:t>that </a:t>
                </a:r>
                <a:r>
                  <a:rPr lang="en-US" altLang="zh-TW" dirty="0" smtClean="0"/>
                  <a:t>2-PDAs </a:t>
                </a:r>
                <a:r>
                  <a:rPr lang="en-US" altLang="zh-TW" dirty="0" smtClean="0"/>
                  <a:t>have </a:t>
                </a:r>
                <a:r>
                  <a:rPr lang="en-US" altLang="zh-TW" dirty="0" smtClean="0"/>
                  <a:t>same power as </a:t>
                </a:r>
                <a:r>
                  <a:rPr lang="en-US" altLang="zh-TW" dirty="0" smtClean="0"/>
                  <a:t>TM</a:t>
                </a:r>
                <a:r>
                  <a:rPr lang="en-US" altLang="zh-TW" dirty="0"/>
                  <a:t>. </a:t>
                </a:r>
                <a:r>
                  <a:rPr lang="en-US" altLang="zh-TW" dirty="0" smtClean="0"/>
                  <a:t>(</a:t>
                </a:r>
                <a:r>
                  <a:rPr lang="en-US" altLang="zh-TW" dirty="0"/>
                  <a:t>Hint. With two stacks placed head-to-head, you can simulate all the </a:t>
                </a:r>
                <a:r>
                  <a:rPr lang="en-US" altLang="zh-TW" dirty="0" smtClean="0"/>
                  <a:t>tape </a:t>
                </a:r>
                <a:r>
                  <a:rPr lang="en-US" altLang="zh-TW" dirty="0"/>
                  <a:t>operations in TM</a:t>
                </a:r>
                <a:r>
                  <a:rPr lang="en-US" altLang="zh-TW" dirty="0" smtClean="0"/>
                  <a:t>.)</a:t>
                </a:r>
                <a:endParaRPr lang="en-US" altLang="zh-TW" dirty="0" smtClean="0"/>
              </a:p>
              <a:p>
                <a:r>
                  <a:rPr lang="en-US" altLang="zh-TW" dirty="0" smtClean="0"/>
                  <a:t>Then </a:t>
                </a:r>
                <a:r>
                  <a:rPr lang="en-US" altLang="zh-TW" dirty="0" smtClean="0"/>
                  <a:t>show </a:t>
                </a:r>
                <a:r>
                  <a:rPr lang="en-US" altLang="zh-TW" dirty="0" smtClean="0"/>
                  <a:t>that for </a:t>
                </a:r>
                <a:r>
                  <a:rPr lang="en-US" altLang="zh-TW" dirty="0" smtClean="0"/>
                  <a:t>any </a:t>
                </a:r>
                <a:r>
                  <a:rPr lang="en-US" altLang="zh-TW" dirty="0" smtClean="0"/>
                  <a:t>3-PDA, we can find </a:t>
                </a:r>
                <a:r>
                  <a:rPr lang="en-US" altLang="zh-TW" dirty="0" smtClean="0"/>
                  <a:t>a </a:t>
                </a:r>
                <a:r>
                  <a:rPr lang="en-US" altLang="zh-TW" dirty="0"/>
                  <a:t>multi-tape TM</a:t>
                </a:r>
                <a:r>
                  <a:rPr lang="en-US" altLang="zh-TW" dirty="0" smtClean="0"/>
                  <a:t> </a:t>
                </a:r>
                <a:r>
                  <a:rPr lang="en-US" altLang="zh-TW" dirty="0" smtClean="0"/>
                  <a:t>to simulate </a:t>
                </a:r>
                <a:r>
                  <a:rPr lang="en-US" altLang="zh-TW" dirty="0" smtClean="0"/>
                  <a:t>it. </a:t>
                </a:r>
                <a:endParaRPr lang="en-US" altLang="zh-TW" dirty="0" smtClean="0"/>
              </a:p>
              <a:p>
                <a:r>
                  <a:rPr lang="en-US" altLang="zh-TW" dirty="0" smtClean="0"/>
                  <a:t>By </a:t>
                </a:r>
                <a:r>
                  <a:rPr lang="en-US" altLang="zh-TW" dirty="0" smtClean="0"/>
                  <a:t>thus, you’ve showed that 2-PDAs are equivalent to 3-PDAs in power. </a:t>
                </a:r>
                <a:endParaRPr lang="zh-TW" altLang="en-US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718866"/>
              </a:xfrm>
              <a:blipFill rotWithShape="0">
                <a:blip r:embed="rId2"/>
                <a:stretch>
                  <a:fillRect l="-1217" t="-2968" r="-46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2619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932</TotalTime>
  <Words>1523</Words>
  <Application>Microsoft Office PowerPoint</Application>
  <PresentationFormat>寬螢幕</PresentationFormat>
  <Paragraphs>203</Paragraphs>
  <Slides>22</Slides>
  <Notes>5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22</vt:i4>
      </vt:variant>
    </vt:vector>
  </HeadingPairs>
  <TitlesOfParts>
    <vt:vector size="28" baseType="lpstr">
      <vt:lpstr>新細明體</vt:lpstr>
      <vt:lpstr>Arial</vt:lpstr>
      <vt:lpstr>Calibri</vt:lpstr>
      <vt:lpstr>Calibri Light</vt:lpstr>
      <vt:lpstr>Cambria Math</vt:lpstr>
      <vt:lpstr>Office 佈景主題</vt:lpstr>
      <vt:lpstr>Theory of Computing TA times #3</vt:lpstr>
      <vt:lpstr>Leftmost derivation</vt:lpstr>
      <vt:lpstr>Machines recognize the same class of languages?</vt:lpstr>
      <vt:lpstr>CAUTION</vt:lpstr>
      <vt:lpstr>Stats.</vt:lpstr>
      <vt:lpstr>HW#5 – Q2 (1/2)</vt:lpstr>
      <vt:lpstr>HW#5 – Q2 (2/2)</vt:lpstr>
      <vt:lpstr>HW#5 – Q4</vt:lpstr>
      <vt:lpstr>HW#5 – Q7 (1/3)</vt:lpstr>
      <vt:lpstr>HW#5 – Q7 (2/3)</vt:lpstr>
      <vt:lpstr>HW#5 – Q7 (3/3)</vt:lpstr>
      <vt:lpstr>HW#6 – Q4 (1/3)</vt:lpstr>
      <vt:lpstr>HW#6 – Q4 (2/3)</vt:lpstr>
      <vt:lpstr>HW#6 – Q4 (3/3)</vt:lpstr>
      <vt:lpstr>HW#6 – Q5</vt:lpstr>
      <vt:lpstr>HW#7 – Q2</vt:lpstr>
      <vt:lpstr>HW#7 – Q3</vt:lpstr>
      <vt:lpstr>HW#7 – Q6 (1/4)</vt:lpstr>
      <vt:lpstr>HW#7 – Q6 (2/4)</vt:lpstr>
      <vt:lpstr>HW#7 – Q6 (3/4)</vt:lpstr>
      <vt:lpstr>HW#7 – Q6 (4/4)</vt:lpstr>
      <vt:lpstr>HW#7 – Q7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Theory of Computing TA times #3</dc:title>
  <dc:creator>Hung-Wei Hsu</dc:creator>
  <cp:lastModifiedBy>Hung-Wei Hsu</cp:lastModifiedBy>
  <cp:revision>450</cp:revision>
  <dcterms:created xsi:type="dcterms:W3CDTF">2014-05-15T02:09:34Z</dcterms:created>
  <dcterms:modified xsi:type="dcterms:W3CDTF">2014-05-28T08:35:40Z</dcterms:modified>
</cp:coreProperties>
</file>