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73"/>
  </p:notesMasterIdLst>
  <p:handoutMasterIdLst>
    <p:handoutMasterId r:id="rId74"/>
  </p:handoutMasterIdLst>
  <p:sldIdLst>
    <p:sldId id="377" r:id="rId3"/>
    <p:sldId id="426" r:id="rId4"/>
    <p:sldId id="430" r:id="rId5"/>
    <p:sldId id="432" r:id="rId6"/>
    <p:sldId id="433" r:id="rId7"/>
    <p:sldId id="434" r:id="rId8"/>
    <p:sldId id="435" r:id="rId9"/>
    <p:sldId id="437" r:id="rId10"/>
    <p:sldId id="436" r:id="rId11"/>
    <p:sldId id="438" r:id="rId12"/>
    <p:sldId id="439" r:id="rId13"/>
    <p:sldId id="440" r:id="rId14"/>
    <p:sldId id="442" r:id="rId15"/>
    <p:sldId id="443" r:id="rId16"/>
    <p:sldId id="444" r:id="rId17"/>
    <p:sldId id="447" r:id="rId18"/>
    <p:sldId id="446" r:id="rId19"/>
    <p:sldId id="445" r:id="rId20"/>
    <p:sldId id="441" r:id="rId21"/>
    <p:sldId id="448" r:id="rId22"/>
    <p:sldId id="450" r:id="rId23"/>
    <p:sldId id="449" r:id="rId24"/>
    <p:sldId id="452" r:id="rId25"/>
    <p:sldId id="453" r:id="rId26"/>
    <p:sldId id="455" r:id="rId27"/>
    <p:sldId id="454" r:id="rId28"/>
    <p:sldId id="451" r:id="rId29"/>
    <p:sldId id="457" r:id="rId30"/>
    <p:sldId id="458" r:id="rId31"/>
    <p:sldId id="459" r:id="rId32"/>
    <p:sldId id="460" r:id="rId33"/>
    <p:sldId id="461" r:id="rId34"/>
    <p:sldId id="462" r:id="rId35"/>
    <p:sldId id="463" r:id="rId36"/>
    <p:sldId id="464" r:id="rId37"/>
    <p:sldId id="429" r:id="rId38"/>
    <p:sldId id="465" r:id="rId39"/>
    <p:sldId id="466" r:id="rId40"/>
    <p:sldId id="456" r:id="rId41"/>
    <p:sldId id="467" r:id="rId42"/>
    <p:sldId id="469" r:id="rId43"/>
    <p:sldId id="470" r:id="rId44"/>
    <p:sldId id="471" r:id="rId45"/>
    <p:sldId id="472" r:id="rId46"/>
    <p:sldId id="473" r:id="rId47"/>
    <p:sldId id="468" r:id="rId48"/>
    <p:sldId id="476" r:id="rId49"/>
    <p:sldId id="474" r:id="rId50"/>
    <p:sldId id="475" r:id="rId51"/>
    <p:sldId id="478" r:id="rId52"/>
    <p:sldId id="479" r:id="rId53"/>
    <p:sldId id="477" r:id="rId54"/>
    <p:sldId id="480" r:id="rId55"/>
    <p:sldId id="482" r:id="rId56"/>
    <p:sldId id="483" r:id="rId57"/>
    <p:sldId id="481" r:id="rId58"/>
    <p:sldId id="484" r:id="rId59"/>
    <p:sldId id="486" r:id="rId60"/>
    <p:sldId id="487" r:id="rId61"/>
    <p:sldId id="488" r:id="rId62"/>
    <p:sldId id="489" r:id="rId63"/>
    <p:sldId id="490" r:id="rId64"/>
    <p:sldId id="492" r:id="rId65"/>
    <p:sldId id="494" r:id="rId66"/>
    <p:sldId id="493" r:id="rId67"/>
    <p:sldId id="495" r:id="rId68"/>
    <p:sldId id="491" r:id="rId69"/>
    <p:sldId id="496" r:id="rId70"/>
    <p:sldId id="498" r:id="rId71"/>
    <p:sldId id="497" r:id="rId7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30" autoAdjust="0"/>
  </p:normalViewPr>
  <p:slideViewPr>
    <p:cSldViewPr>
      <p:cViewPr varScale="1">
        <p:scale>
          <a:sx n="74" d="100"/>
          <a:sy n="74" d="100"/>
        </p:scale>
        <p:origin x="89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2016/10/3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2016/10/3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70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70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DS 2016: Array-Based Implementations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1" y="1412776"/>
            <a:ext cx="7330008" cy="21602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TW" sz="4800" dirty="0" smtClean="0"/>
              <a:t>Array-Based Implementations</a:t>
            </a:r>
            <a:br>
              <a:rPr lang="en-US" altLang="zh-TW" sz="4800" dirty="0" smtClean="0"/>
            </a:br>
            <a:r>
              <a:rPr lang="en-US" altLang="zh-TW" sz="3600" dirty="0" smtClean="0"/>
              <a:t>The ADT Bag as an Example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168" y="4005064"/>
            <a:ext cx="6553200" cy="26642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Based on [</a:t>
            </a:r>
            <a:r>
              <a:rPr lang="en-US" altLang="zh-TW" sz="2400" dirty="0" err="1" smtClean="0"/>
              <a:t>Carrano</a:t>
            </a:r>
            <a:r>
              <a:rPr lang="en-US" altLang="zh-TW" sz="2400" dirty="0" smtClean="0"/>
              <a:t> and Henry 2013]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With Contributions by Ling-Chieh Kung</a:t>
            </a:r>
            <a:endParaRPr lang="en-US" altLang="zh-TW" sz="1200" dirty="0" smtClean="0"/>
          </a:p>
          <a:p>
            <a:pPr eaLnBrk="1" hangingPunct="1">
              <a:lnSpc>
                <a:spcPct val="90000"/>
              </a:lnSpc>
            </a:pPr>
            <a:endParaRPr lang="zh-TW" altLang="en-US" sz="24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The </a:t>
            </a:r>
            <a:r>
              <a:rPr lang="en-US" altLang="zh-TW" b="1" dirty="0">
                <a:solidFill>
                  <a:srgbClr val="0070C0"/>
                </a:solidFill>
              </a:rPr>
              <a:t>ADT </a:t>
            </a:r>
            <a:r>
              <a:rPr lang="en-US" altLang="zh-TW" b="1" dirty="0" smtClean="0">
                <a:solidFill>
                  <a:srgbClr val="0070C0"/>
                </a:solidFill>
              </a:rPr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 smtClean="0"/>
              <a:t>Implementation with an Array</a:t>
            </a:r>
            <a:endParaRPr lang="en-US" altLang="zh-TW" dirty="0"/>
          </a:p>
          <a:p>
            <a:pPr eaLnBrk="1" hangingPunct="1"/>
            <a:r>
              <a:rPr lang="en-US" altLang="zh-TW" dirty="0">
                <a:cs typeface="Calibri" panose="020F0502020204030204" pitchFamily="34" charset="0"/>
              </a:rPr>
              <a:t>Recursion</a:t>
            </a:r>
            <a:r>
              <a:rPr lang="en-US" altLang="zh-TW" dirty="0"/>
              <a:t> and </a:t>
            </a:r>
            <a:r>
              <a:rPr lang="en-US" altLang="zh-TW" dirty="0" smtClean="0"/>
              <a:t>DMA</a:t>
            </a:r>
          </a:p>
          <a:p>
            <a:pPr eaLnBrk="1" hangingPunct="1"/>
            <a:r>
              <a:rPr lang="en-US" altLang="zh-TW" dirty="0" smtClean="0"/>
              <a:t>The (Generic) ADT Bag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ADT </a:t>
            </a:r>
            <a:r>
              <a:rPr lang="en-US" altLang="zh-TW" dirty="0" smtClean="0"/>
              <a:t>Bag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226050"/>
          </a:xfrm>
        </p:spPr>
        <p:txBody>
          <a:bodyPr/>
          <a:lstStyle/>
          <a:p>
            <a:pPr>
              <a:defRPr/>
            </a:pPr>
            <a:r>
              <a:rPr lang="en-US" altLang="zh-TW" sz="2600" dirty="0"/>
              <a:t>We want to implement an ADT “Bag” of items whose types are “</a:t>
            </a:r>
            <a:r>
              <a:rPr lang="en-US" altLang="zh-TW" sz="2600" dirty="0" err="1"/>
              <a:t>ItemType</a:t>
            </a:r>
            <a:r>
              <a:rPr lang="en-US" altLang="zh-TW" sz="2600" dirty="0"/>
              <a:t>:” </a:t>
            </a:r>
            <a:endParaRPr lang="en-US" altLang="zh-TW" sz="2200" dirty="0" smtClean="0"/>
          </a:p>
          <a:p>
            <a:pPr lvl="1">
              <a:defRPr/>
            </a:pPr>
            <a:r>
              <a:rPr lang="en-US" altLang="zh-TW" sz="2200" dirty="0" smtClean="0"/>
              <a:t>+</a:t>
            </a:r>
            <a:r>
              <a:rPr lang="en-US" altLang="zh-TW" sz="2200" dirty="0" err="1" smtClean="0"/>
              <a:t>getCurrentSize</a:t>
            </a:r>
            <a:r>
              <a:rPr lang="en-US" altLang="zh-TW" sz="2200" dirty="0"/>
              <a:t>(): integer</a:t>
            </a:r>
          </a:p>
          <a:p>
            <a:pPr lvl="1">
              <a:defRPr/>
            </a:pPr>
            <a:r>
              <a:rPr lang="en-US" altLang="zh-TW" sz="2200" dirty="0" smtClean="0"/>
              <a:t>+</a:t>
            </a:r>
            <a:r>
              <a:rPr lang="en-US" altLang="zh-TW" sz="2200" dirty="0" err="1" smtClean="0"/>
              <a:t>isEmpty</a:t>
            </a:r>
            <a:r>
              <a:rPr lang="en-US" altLang="zh-TW" sz="2200" dirty="0"/>
              <a:t>(): </a:t>
            </a:r>
            <a:r>
              <a:rPr lang="en-US" altLang="zh-TW" sz="2200" dirty="0" err="1"/>
              <a:t>boolean</a:t>
            </a:r>
            <a:endParaRPr lang="en-US" altLang="zh-TW" sz="2200" dirty="0"/>
          </a:p>
          <a:p>
            <a:pPr lvl="1">
              <a:defRPr/>
            </a:pPr>
            <a:r>
              <a:rPr lang="en-US" altLang="zh-TW" sz="2200" dirty="0" smtClean="0"/>
              <a:t>+add(</a:t>
            </a:r>
            <a:r>
              <a:rPr lang="en-US" altLang="zh-TW" sz="2200" dirty="0" err="1" smtClean="0"/>
              <a:t>newEntry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</a:t>
            </a:r>
            <a:r>
              <a:rPr lang="en-US" altLang="zh-TW" sz="2200" dirty="0" err="1"/>
              <a:t>boolean</a:t>
            </a:r>
            <a:r>
              <a:rPr lang="en-US" altLang="zh-TW" sz="2200" dirty="0"/>
              <a:t>     // duplicates are allowed</a:t>
            </a:r>
          </a:p>
          <a:p>
            <a:pPr lvl="1">
              <a:defRPr/>
            </a:pPr>
            <a:r>
              <a:rPr lang="en-US" altLang="zh-TW" sz="2200" dirty="0" smtClean="0"/>
              <a:t>+remove(</a:t>
            </a:r>
            <a:r>
              <a:rPr lang="en-US" altLang="zh-TW" sz="2200" dirty="0" err="1" smtClean="0"/>
              <a:t>anEntry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</a:t>
            </a:r>
            <a:r>
              <a:rPr lang="en-US" altLang="zh-TW" sz="2200" dirty="0" err="1"/>
              <a:t>boolean</a:t>
            </a:r>
            <a:r>
              <a:rPr lang="en-US" altLang="zh-TW" sz="2200" dirty="0"/>
              <a:t> // remove only one copy</a:t>
            </a:r>
          </a:p>
          <a:p>
            <a:pPr lvl="1">
              <a:defRPr/>
            </a:pPr>
            <a:r>
              <a:rPr lang="en-US" altLang="zh-TW" sz="2200" dirty="0" smtClean="0"/>
              <a:t>+clear</a:t>
            </a:r>
            <a:r>
              <a:rPr lang="en-US" altLang="zh-TW" sz="2200" dirty="0"/>
              <a:t>(): void</a:t>
            </a:r>
          </a:p>
          <a:p>
            <a:pPr lvl="1">
              <a:defRPr/>
            </a:pPr>
            <a:r>
              <a:rPr lang="en-US" altLang="zh-TW" sz="2200" dirty="0" smtClean="0"/>
              <a:t>+</a:t>
            </a:r>
            <a:r>
              <a:rPr lang="en-US" altLang="zh-TW" sz="2200" dirty="0" err="1" smtClean="0"/>
              <a:t>getFrequencyOf</a:t>
            </a:r>
            <a:r>
              <a:rPr lang="en-US" altLang="zh-TW" sz="2200" dirty="0" smtClean="0"/>
              <a:t>(</a:t>
            </a:r>
            <a:r>
              <a:rPr lang="en-US" altLang="zh-TW" sz="2200" dirty="0" err="1" smtClean="0"/>
              <a:t>anEntry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integer</a:t>
            </a:r>
          </a:p>
          <a:p>
            <a:pPr lvl="1">
              <a:defRPr/>
            </a:pPr>
            <a:r>
              <a:rPr lang="en-US" altLang="zh-TW" sz="2200" dirty="0" smtClean="0"/>
              <a:t>+contains(</a:t>
            </a:r>
            <a:r>
              <a:rPr lang="en-US" altLang="zh-TW" sz="2200" dirty="0" err="1" smtClean="0"/>
              <a:t>anEntry</a:t>
            </a:r>
            <a:r>
              <a:rPr lang="en-US" altLang="zh-TW" sz="2200" dirty="0"/>
              <a:t>: </a:t>
            </a:r>
            <a:r>
              <a:rPr lang="en-US" altLang="zh-TW" sz="2200" dirty="0" err="1"/>
              <a:t>ItemType</a:t>
            </a:r>
            <a:r>
              <a:rPr lang="en-US" altLang="zh-TW" sz="2200" dirty="0"/>
              <a:t>): </a:t>
            </a:r>
            <a:r>
              <a:rPr lang="en-US" altLang="zh-TW" sz="2200" dirty="0" err="1"/>
              <a:t>boolean</a:t>
            </a:r>
            <a:endParaRPr lang="en-US" altLang="zh-TW" sz="2200" dirty="0"/>
          </a:p>
          <a:p>
            <a:pPr lvl="1">
              <a:defRPr/>
            </a:pPr>
            <a:r>
              <a:rPr lang="en-US" altLang="zh-TW" sz="2200" dirty="0" smtClean="0"/>
              <a:t>+print</a:t>
            </a:r>
            <a:r>
              <a:rPr lang="en-US" altLang="zh-TW" sz="2200" dirty="0"/>
              <a:t>(): void</a:t>
            </a:r>
          </a:p>
          <a:p>
            <a:pPr marL="457200" lvl="1" indent="-457200">
              <a:buFont typeface="Wingdings" panose="05000000000000000000" pitchFamily="2" charset="2"/>
              <a:buChar char="n"/>
              <a:defRPr/>
            </a:pPr>
            <a:r>
              <a:rPr lang="en-US" altLang="zh-TW" dirty="0"/>
              <a:t>Specifications indicate </a:t>
            </a:r>
            <a:r>
              <a:rPr lang="en-US" altLang="zh-TW" b="1" dirty="0">
                <a:solidFill>
                  <a:srgbClr val="0070C0"/>
                </a:solidFill>
              </a:rPr>
              <a:t>what</a:t>
            </a:r>
            <a:r>
              <a:rPr lang="en-US" altLang="zh-TW" dirty="0"/>
              <a:t> the operations do, </a:t>
            </a:r>
            <a:r>
              <a:rPr lang="en-US" altLang="zh-TW" b="1" dirty="0">
                <a:solidFill>
                  <a:srgbClr val="0070C0"/>
                </a:solidFill>
              </a:rPr>
              <a:t>not</a:t>
            </a:r>
            <a:r>
              <a:rPr lang="en-US" altLang="zh-TW" dirty="0"/>
              <a:t> </a:t>
            </a:r>
            <a:r>
              <a:rPr lang="en-US" altLang="zh-TW" b="1" dirty="0">
                <a:solidFill>
                  <a:srgbClr val="0070C0"/>
                </a:solidFill>
              </a:rPr>
              <a:t>how</a:t>
            </a:r>
            <a:r>
              <a:rPr lang="en-US" altLang="zh-TW" i="1" dirty="0"/>
              <a:t> </a:t>
            </a:r>
            <a:r>
              <a:rPr lang="en-US" altLang="zh-TW" dirty="0" smtClean="0"/>
              <a:t>they are implemented.</a:t>
            </a:r>
            <a:endParaRPr lang="en-US" altLang="zh-TW" dirty="0"/>
          </a:p>
          <a:p>
            <a:pPr marL="457200" lvl="1" indent="-457200">
              <a:buFont typeface="Wingdings" panose="05000000000000000000" pitchFamily="2" charset="2"/>
              <a:buChar char="n"/>
              <a:defRPr/>
            </a:pPr>
            <a:r>
              <a:rPr lang="en-US" altLang="zh-TW" dirty="0"/>
              <a:t>Let’s begin with a bag of </a:t>
            </a:r>
            <a:r>
              <a:rPr lang="en-US" altLang="zh-TW" b="1" dirty="0">
                <a:solidFill>
                  <a:srgbClr val="0070C0"/>
                </a:solidFill>
              </a:rPr>
              <a:t>C++ strings</a:t>
            </a:r>
            <a:r>
              <a:rPr lang="en-US" altLang="zh-TW" dirty="0"/>
              <a:t>. </a:t>
            </a:r>
          </a:p>
          <a:p>
            <a:pPr>
              <a:defRPr/>
            </a:pPr>
            <a:endParaRPr lang="en-US" altLang="zh-TW" sz="2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0162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(1/4)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Implementing the ADT as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C++ class </a:t>
            </a:r>
            <a:r>
              <a:rPr lang="en-US" altLang="zh-TW" sz="2600" dirty="0" smtClean="0"/>
              <a:t>provides ways to enforce a wall: </a:t>
            </a:r>
          </a:p>
          <a:p>
            <a:pPr lvl="1"/>
            <a:r>
              <a:rPr lang="en-US" altLang="zh-TW" sz="2400" dirty="0" smtClean="0"/>
              <a:t>This prevents one from accessing the data without using the defined operations.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817837"/>
            <a:ext cx="60388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55776" y="6227464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3-1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(2/4)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12776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The abstract class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defines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behaviors</a:t>
            </a:r>
            <a:r>
              <a:rPr lang="en-US" altLang="zh-TW" sz="2600" dirty="0" smtClean="0"/>
              <a:t> of the ADT. </a:t>
            </a:r>
          </a:p>
          <a:p>
            <a:pPr lvl="1">
              <a:defRPr/>
            </a:pPr>
            <a:r>
              <a:rPr lang="en-US" altLang="zh-TW" sz="2400" dirty="0" smtClean="0"/>
              <a:t>In many cases,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no member variable</a:t>
            </a:r>
            <a:r>
              <a:rPr lang="en-US" altLang="zh-TW" sz="2400" dirty="0" smtClean="0"/>
              <a:t> is needed for the abstract class.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1547813" y="3284984"/>
            <a:ext cx="6624637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int getCurrentSize()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isEmpty()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add(const string&amp; newEntry)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remove(const string&amp; anEntry)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void clear()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int getFrequencyOf(const string&amp; anEntry)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bool contains(const string&amp; anEntry)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virtual void print() const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19489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(3/4)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097213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implement the ADT, we write a (concrete) class to inherit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and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implement all the operations</a:t>
            </a:r>
            <a:r>
              <a:rPr lang="en-US" altLang="zh-TW" sz="2600" dirty="0" smtClean="0"/>
              <a:t>.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3492500" y="1628775"/>
            <a:ext cx="5400675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 smtClean="0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 smtClean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smtClean="0">
                <a:solidFill>
                  <a:srgbClr val="0070C0"/>
                </a:solidFill>
                <a:latin typeface="Courier New" pitchFamily="49" charset="0"/>
              </a:rPr>
              <a:t>: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public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ArrayBag();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getCurrentSize()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isEmpty()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add(const string&amp; newEntry);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remove(const string&amp; anEntry);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clear();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contains(const string&amp; anEntry)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getFrequencyOf(const string&amp; anEntry)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void print() const;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06974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the ADT </a:t>
            </a:r>
            <a:r>
              <a:rPr lang="en-US" altLang="zh-TW" dirty="0" smtClean="0"/>
              <a:t>Bag (4/4)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Now it is time to choose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data structure</a:t>
            </a:r>
            <a:r>
              <a:rPr lang="en-US" altLang="zh-TW" sz="2600" dirty="0" smtClean="0"/>
              <a:t>. </a:t>
            </a:r>
          </a:p>
          <a:p>
            <a:r>
              <a:rPr lang="en-US" altLang="zh-TW" sz="2600" dirty="0" smtClean="0"/>
              <a:t>For the ADT Bag, we will try two different data structures: </a:t>
            </a:r>
          </a:p>
          <a:p>
            <a:pPr lvl="1"/>
            <a:r>
              <a:rPr lang="en-US" altLang="zh-TW" sz="2400" dirty="0" smtClean="0"/>
              <a:t>An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array</a:t>
            </a:r>
            <a:r>
              <a:rPr lang="en-US" altLang="zh-TW" sz="2400" dirty="0" smtClean="0"/>
              <a:t> and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linked list</a:t>
            </a:r>
            <a:r>
              <a:rPr lang="en-US" altLang="zh-TW" sz="2400" dirty="0" smtClean="0"/>
              <a:t>. </a:t>
            </a:r>
          </a:p>
          <a:p>
            <a:r>
              <a:rPr lang="en-US" altLang="zh-TW" sz="2600" dirty="0" smtClean="0"/>
              <a:t>Let’s use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fixed-size</a:t>
            </a:r>
            <a:r>
              <a:rPr lang="en-US" altLang="zh-TW" sz="2600" dirty="0" smtClean="0"/>
              <a:t> (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static</a:t>
            </a:r>
            <a:r>
              <a:rPr lang="en-US" altLang="zh-TW" sz="2600" dirty="0" smtClean="0"/>
              <a:t>) array first. </a:t>
            </a:r>
          </a:p>
          <a:p>
            <a:pPr lvl="1"/>
            <a:r>
              <a:rPr lang="en-US" altLang="zh-TW" sz="2400" dirty="0" smtClean="0"/>
              <a:t>In a fixed-size array, each item occupies one entry of the array. </a:t>
            </a:r>
          </a:p>
          <a:p>
            <a:pPr lvl="1"/>
            <a:r>
              <a:rPr lang="en-US" altLang="zh-TW" sz="2400" dirty="0" smtClean="0"/>
              <a:t>These items are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unsorted</a:t>
            </a:r>
            <a:r>
              <a:rPr lang="en-US" altLang="zh-TW" sz="2400" dirty="0" smtClean="0"/>
              <a:t>.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one-dimensional unsorted array </a:t>
            </a:r>
            <a:r>
              <a:rPr lang="en-US" altLang="zh-TW" sz="2400" dirty="0" smtClean="0"/>
              <a:t>will be used. </a:t>
            </a:r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4" y="4406230"/>
            <a:ext cx="75057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555776" y="6156012"/>
            <a:ext cx="44785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3-2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39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b="1" dirty="0" smtClean="0">
                <a:solidFill>
                  <a:srgbClr val="0070C0"/>
                </a:solidFill>
              </a:rPr>
              <a:t>Implementation with an Array</a:t>
            </a:r>
            <a:endParaRPr lang="en-US" altLang="zh-TW" b="1" dirty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>
                <a:cs typeface="Calibri" panose="020F0502020204030204" pitchFamily="34" charset="0"/>
              </a:rPr>
              <a:t>Recursion</a:t>
            </a:r>
            <a:r>
              <a:rPr lang="en-US" altLang="zh-TW" dirty="0"/>
              <a:t> and </a:t>
            </a:r>
            <a:r>
              <a:rPr lang="en-US" altLang="zh-TW" dirty="0" smtClean="0"/>
              <a:t>DMA</a:t>
            </a:r>
          </a:p>
          <a:p>
            <a:pPr eaLnBrk="1" hangingPunct="1"/>
            <a:r>
              <a:rPr lang="en-US" altLang="zh-TW" dirty="0" smtClean="0"/>
              <a:t>The (Generic) ADT Bag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9799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Using a </a:t>
            </a:r>
            <a:r>
              <a:rPr lang="en-US" altLang="zh-TW" dirty="0" smtClean="0"/>
              <a:t>Fixed-Size Array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321175" cy="3989388"/>
          </a:xfrm>
        </p:spPr>
        <p:txBody>
          <a:bodyPr/>
          <a:lstStyle/>
          <a:p>
            <a:r>
              <a:rPr lang="en-US" altLang="zh-TW" sz="2600" dirty="0" smtClean="0"/>
              <a:t>What else should we keep track of when we use a fixed-size array? 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maximum size </a:t>
            </a:r>
            <a:r>
              <a:rPr lang="en-US" altLang="zh-TW" dirty="0" smtClean="0"/>
              <a:t>of the array. 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number of items </a:t>
            </a:r>
            <a:r>
              <a:rPr lang="en-US" altLang="zh-TW" dirty="0" smtClean="0"/>
              <a:t>currently stored. </a:t>
            </a:r>
          </a:p>
          <a:p>
            <a:r>
              <a:rPr lang="en-US" altLang="zh-TW" sz="2600" dirty="0" smtClean="0"/>
              <a:t>We add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member variable declarations </a:t>
            </a:r>
            <a:r>
              <a:rPr lang="en-US" altLang="zh-TW" sz="2600" dirty="0" smtClean="0"/>
              <a:t>to the private section. </a:t>
            </a:r>
          </a:p>
          <a:p>
            <a:endParaRPr lang="en-US" altLang="zh-TW" sz="2600" dirty="0" smtClean="0"/>
          </a:p>
        </p:txBody>
      </p:sp>
      <p:sp>
        <p:nvSpPr>
          <p:cNvPr id="8" name="文字方塊 3"/>
          <p:cNvSpPr txBox="1"/>
          <p:nvPr/>
        </p:nvSpPr>
        <p:spPr>
          <a:xfrm>
            <a:off x="4643438" y="1628775"/>
            <a:ext cx="4321175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ArrayBag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static const int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string items[DEFAULT_CAPACITY];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int itemCount;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int maxItems;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may have something else...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those member functions...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52118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</a:t>
            </a:r>
            <a:r>
              <a:rPr lang="en-US" altLang="zh-TW" dirty="0" smtClean="0"/>
              <a:t>Member Functions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744913" cy="3989388"/>
          </a:xfrm>
        </p:spPr>
        <p:txBody>
          <a:bodyPr/>
          <a:lstStyle/>
          <a:p>
            <a:r>
              <a:rPr lang="en-US" altLang="zh-TW" sz="2600" dirty="0" smtClean="0"/>
              <a:t>Some member functions are pretty straightforward. </a:t>
            </a:r>
          </a:p>
          <a:p>
            <a:pPr lvl="1"/>
            <a:r>
              <a:rPr lang="en-US" altLang="zh-TW" dirty="0" smtClean="0"/>
              <a:t>Note that these should be </a:t>
            </a:r>
            <a:r>
              <a:rPr lang="en-US" altLang="zh-TW" b="1" dirty="0" smtClean="0">
                <a:solidFill>
                  <a:srgbClr val="0070C0"/>
                </a:solidFill>
              </a:rPr>
              <a:t>constant</a:t>
            </a:r>
            <a:r>
              <a:rPr lang="en-US" altLang="zh-TW" dirty="0" smtClean="0"/>
              <a:t> member functions. </a:t>
            </a:r>
          </a:p>
          <a:p>
            <a:r>
              <a:rPr lang="en-US" altLang="zh-TW" sz="2600" dirty="0" smtClean="0"/>
              <a:t>How would you add a constructor to choose a maximum number of items? </a:t>
            </a:r>
          </a:p>
          <a:p>
            <a:endParaRPr lang="en-US" altLang="zh-TW" dirty="0" smtClean="0"/>
          </a:p>
        </p:txBody>
      </p:sp>
      <p:sp>
        <p:nvSpPr>
          <p:cNvPr id="10" name="文字方塊 3"/>
          <p:cNvSpPr txBox="1"/>
          <p:nvPr/>
        </p:nvSpPr>
        <p:spPr>
          <a:xfrm>
            <a:off x="4067175" y="1557338"/>
            <a:ext cx="4752975" cy="427831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ArrayBag::ArrayBag()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itemCount(0),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maxItems(DEFAULT_CAPACITY) {}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int ArrayBag::getCurrentSize()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itemCount;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bool ArrayBag::isEmpty()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itemCount ==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ArrayBag::print()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for(int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itemCount;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&lt;&lt; " ";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967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spc="-150" dirty="0">
                <a:latin typeface="Courier New" pitchFamily="49" charset="0"/>
              </a:rPr>
              <a:t>add</a:t>
            </a:r>
            <a:r>
              <a:rPr lang="en-US" altLang="zh-TW" spc="-150" dirty="0" smtClean="0">
                <a:latin typeface="Courier New" pitchFamily="49" charset="0"/>
              </a:rPr>
              <a:t>() </a:t>
            </a:r>
            <a:r>
              <a:rPr lang="en-US" altLang="zh-TW" spc="-150" dirty="0" smtClean="0">
                <a:cs typeface="Calibri" panose="020F0502020204030204" pitchFamily="34" charset="0"/>
              </a:rPr>
              <a:t>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For adding an item:</a:t>
            </a:r>
          </a:p>
          <a:p>
            <a:pPr lvl="1">
              <a:defRPr/>
            </a:pPr>
            <a:r>
              <a:rPr lang="en-US" altLang="zh-TW" sz="2400" dirty="0" smtClean="0"/>
              <a:t>If there is room, store the item somewhere in the array (where?) </a:t>
            </a:r>
          </a:p>
          <a:p>
            <a:pPr lvl="1">
              <a:defRPr/>
            </a:pPr>
            <a:r>
              <a:rPr lang="en-US" altLang="zh-TW" sz="2400" dirty="0" smtClean="0"/>
              <a:t>Return true if there is room, or false otherwise. </a:t>
            </a:r>
          </a:p>
          <a:p>
            <a:pPr>
              <a:defRPr/>
            </a:pPr>
            <a:r>
              <a:rPr lang="en-US" altLang="zh-TW" sz="2600" dirty="0" smtClean="0"/>
              <a:t>Let’s put it in the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first empty cell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If the array has no “hole,” its index is exactly </a:t>
            </a:r>
            <a:r>
              <a:rPr kumimoji="1" lang="en-US" altLang="zh-TW" sz="2400" b="1" spc="-150" dirty="0" smtClean="0">
                <a:latin typeface="Courier New" pitchFamily="49" charset="0"/>
                <a:cs typeface="+mn-cs"/>
              </a:rPr>
              <a:t>itemCount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Otherwise, we may need to search from the beginning. 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4" y="4462933"/>
            <a:ext cx="77343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403648" y="6165304"/>
            <a:ext cx="64790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3-3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2015]: </a:t>
            </a:r>
            <a:r>
              <a:rPr lang="en-US" altLang="zh-TW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adding an item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Member Function </a:t>
            </a:r>
            <a:r>
              <a:rPr lang="en-US" altLang="zh-TW" spc="-150" dirty="0">
                <a:latin typeface="Courier New" pitchFamily="49" charset="0"/>
              </a:rPr>
              <a:t>add() </a:t>
            </a:r>
            <a:r>
              <a:rPr lang="en-US" altLang="zh-TW" spc="-150" dirty="0" smtClean="0">
                <a:cs typeface="Calibri" panose="020F0502020204030204" pitchFamily="34" charset="0"/>
              </a:rPr>
              <a:t>(2/2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12776"/>
            <a:ext cx="8713788" cy="4953000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As long as the array has no hole, adding an item is easy.</a:t>
            </a:r>
          </a:p>
          <a:p>
            <a:pPr lvl="1">
              <a:defRPr/>
            </a:pPr>
            <a:r>
              <a:rPr lang="en-US" altLang="zh-TW" sz="2400" dirty="0" smtClean="0"/>
              <a:t>When we remove an item, we need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maintain this property</a:t>
            </a:r>
            <a:r>
              <a:rPr lang="en-US" altLang="zh-TW" sz="2400" dirty="0" smtClean="0"/>
              <a:t>!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 marL="0" indent="0">
              <a:buNone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/>
          </a:p>
          <a:p>
            <a:pPr>
              <a:defRPr/>
            </a:pPr>
            <a:r>
              <a:rPr lang="en-US" altLang="zh-TW" sz="2600" dirty="0" smtClean="0"/>
              <a:t>Why using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constant reference</a:t>
            </a:r>
            <a:r>
              <a:rPr lang="en-US" altLang="zh-TW" sz="2600" dirty="0" smtClean="0"/>
              <a:t>? Why not just </a:t>
            </a:r>
            <a:r>
              <a:rPr lang="en-US" altLang="zh-TW" sz="2600" b="1" spc="-150" dirty="0" smtClean="0">
                <a:latin typeface="Courier New" pitchFamily="49" charset="0"/>
              </a:rPr>
              <a:t>string newEntry</a:t>
            </a:r>
            <a:r>
              <a:rPr lang="en-US" altLang="zh-TW" sz="2600" dirty="0" smtClean="0"/>
              <a:t>?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2411413" y="2636912"/>
            <a:ext cx="4824412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bool ArrayBag::add(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 string&amp; 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(itemCount &lt; maxItems);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items[itemCount]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= newEntry;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itemCount++;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777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Testing t</a:t>
            </a:r>
            <a:r>
              <a:rPr lang="en-US" altLang="zh-TW" dirty="0" smtClean="0"/>
              <a:t>he Implementations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51847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Before we try to implement something more,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test</a:t>
            </a:r>
            <a:r>
              <a:rPr lang="en-US" altLang="zh-TW" sz="2600" dirty="0" smtClean="0"/>
              <a:t> your existing member functions. </a:t>
            </a:r>
          </a:p>
          <a:p>
            <a:pPr>
              <a:defRPr/>
            </a:pPr>
            <a:r>
              <a:rPr lang="en-US" altLang="zh-TW" sz="2600" dirty="0" smtClean="0"/>
              <a:t>Once you have your </a:t>
            </a:r>
            <a:r>
              <a:rPr lang="en-US" altLang="zh-TW" sz="2600" b="1" spc="-150" dirty="0" smtClean="0">
                <a:latin typeface="Courier New" pitchFamily="49" charset="0"/>
              </a:rPr>
              <a:t>add()</a:t>
            </a:r>
            <a:r>
              <a:rPr lang="en-US" altLang="zh-TW" sz="2600" dirty="0" smtClean="0"/>
              <a:t> function, you may test the constructor, </a:t>
            </a:r>
            <a:r>
              <a:rPr lang="en-US" altLang="zh-TW" sz="2600" b="1" spc="-150" dirty="0" smtClean="0">
                <a:latin typeface="Courier New" pitchFamily="49" charset="0"/>
              </a:rPr>
              <a:t>isEmpty()</a:t>
            </a:r>
            <a:r>
              <a:rPr lang="en-US" altLang="zh-TW" sz="2600" dirty="0" smtClean="0"/>
              <a:t>, </a:t>
            </a:r>
            <a:r>
              <a:rPr lang="en-US" altLang="zh-TW" sz="2600" b="1" spc="-150" dirty="0" smtClean="0">
                <a:latin typeface="Courier New" pitchFamily="49" charset="0"/>
              </a:rPr>
              <a:t>getCurrentSize()</a:t>
            </a:r>
            <a:r>
              <a:rPr lang="en-US" altLang="zh-TW" sz="2600" dirty="0" smtClean="0"/>
              <a:t>, and </a:t>
            </a:r>
            <a:r>
              <a:rPr lang="en-US" altLang="zh-TW" sz="2600" b="1" spc="-150" dirty="0" smtClean="0">
                <a:latin typeface="Courier New" pitchFamily="49" charset="0"/>
              </a:rPr>
              <a:t>print()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In fact, </a:t>
            </a:r>
            <a:r>
              <a:rPr lang="en-US" altLang="zh-TW" sz="2600" b="1" spc="-150" dirty="0" smtClean="0">
                <a:latin typeface="Courier New" pitchFamily="49" charset="0"/>
              </a:rPr>
              <a:t>print()</a:t>
            </a:r>
            <a:r>
              <a:rPr lang="en-US" altLang="zh-TW" sz="2600" dirty="0" smtClean="0"/>
              <a:t> is to test </a:t>
            </a:r>
            <a:r>
              <a:rPr lang="en-US" altLang="zh-TW" sz="2600" b="1" spc="-150" dirty="0" smtClean="0">
                <a:latin typeface="Courier New" pitchFamily="49" charset="0"/>
              </a:rPr>
              <a:t>add()</a:t>
            </a:r>
            <a:r>
              <a:rPr lang="en-US" altLang="zh-TW" sz="2600" dirty="0" smtClean="0"/>
              <a:t> and other member functions.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5435600" y="1700213"/>
            <a:ext cx="3457575" cy="35401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int main()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ArrayBag bag;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aaa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bag.print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bbb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bag.print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6914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sz="4800" spc="-150" dirty="0">
                <a:latin typeface="Courier New" pitchFamily="49" charset="0"/>
              </a:rPr>
              <a:t>remove()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26050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For removing a given item: </a:t>
            </a:r>
          </a:p>
          <a:p>
            <a:pPr lvl="1">
              <a:defRPr/>
            </a:pPr>
            <a:r>
              <a:rPr lang="en-US" altLang="zh-TW" dirty="0"/>
              <a:t>Remove one copy if it exists in the array. </a:t>
            </a:r>
          </a:p>
          <a:p>
            <a:pPr lvl="1">
              <a:defRPr/>
            </a:pPr>
            <a:r>
              <a:rPr lang="en-US" altLang="zh-TW" dirty="0"/>
              <a:t>Return true if the item </a:t>
            </a:r>
            <a:r>
              <a:rPr lang="en-US" altLang="zh-TW" dirty="0" smtClean="0"/>
              <a:t>exists, </a:t>
            </a:r>
            <a:r>
              <a:rPr lang="en-US" altLang="zh-TW" dirty="0"/>
              <a:t>or false otherwise. </a:t>
            </a:r>
          </a:p>
          <a:p>
            <a:pPr>
              <a:defRPr/>
            </a:pPr>
            <a:r>
              <a:rPr lang="en-US" altLang="zh-TW" dirty="0"/>
              <a:t>Note that we need to determine whether a given item exists. </a:t>
            </a:r>
          </a:p>
          <a:p>
            <a:pPr lvl="1">
              <a:defRPr/>
            </a:pPr>
            <a:r>
              <a:rPr lang="en-US" altLang="zh-TW" dirty="0"/>
              <a:t>This is exactly the function </a:t>
            </a:r>
            <a:r>
              <a:rPr lang="en-US" altLang="zh-TW" b="1" spc="-150" dirty="0">
                <a:latin typeface="Courier New" pitchFamily="49" charset="0"/>
              </a:rPr>
              <a:t>contains()</a:t>
            </a:r>
            <a:r>
              <a:rPr lang="en-US" altLang="zh-TW" dirty="0"/>
              <a:t>. </a:t>
            </a:r>
          </a:p>
          <a:p>
            <a:pPr lvl="1">
              <a:defRPr/>
            </a:pPr>
            <a:r>
              <a:rPr lang="en-US" altLang="zh-TW" dirty="0"/>
              <a:t>Moreover, we need to </a:t>
            </a:r>
            <a:r>
              <a:rPr lang="en-US" altLang="zh-TW" b="1" dirty="0">
                <a:solidFill>
                  <a:srgbClr val="0070C0"/>
                </a:solidFill>
              </a:rPr>
              <a:t>locate</a:t>
            </a:r>
            <a:r>
              <a:rPr lang="en-US" altLang="zh-TW" dirty="0"/>
              <a:t> that item. </a:t>
            </a:r>
          </a:p>
          <a:p>
            <a:pPr>
              <a:defRPr/>
            </a:pPr>
            <a:r>
              <a:rPr lang="en-US" altLang="zh-TW" dirty="0"/>
              <a:t>We may enhance </a:t>
            </a:r>
            <a:r>
              <a:rPr lang="en-US" altLang="zh-TW" b="1" dirty="0">
                <a:solidFill>
                  <a:srgbClr val="0070C0"/>
                </a:solidFill>
              </a:rPr>
              <a:t>modularity</a:t>
            </a:r>
            <a:r>
              <a:rPr lang="en-US" altLang="zh-TW" dirty="0"/>
              <a:t> (and make the development more efficient) by implementing a member function to be a </a:t>
            </a:r>
            <a:r>
              <a:rPr lang="en-US" altLang="zh-TW" b="1" dirty="0">
                <a:solidFill>
                  <a:srgbClr val="0070C0"/>
                </a:solidFill>
              </a:rPr>
              <a:t>building block</a:t>
            </a:r>
            <a:r>
              <a:rPr lang="en-US" altLang="zh-TW" dirty="0"/>
              <a:t>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7299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</a:t>
            </a:r>
            <a:r>
              <a:rPr lang="en-US" altLang="zh-TW" sz="3800" dirty="0" smtClean="0"/>
              <a:t>Member Function </a:t>
            </a:r>
            <a:r>
              <a:rPr lang="en-US" altLang="zh-TW" sz="3800" spc="-150" dirty="0" err="1">
                <a:latin typeface="Courier New" pitchFamily="49" charset="0"/>
              </a:rPr>
              <a:t>getIndexOf</a:t>
            </a:r>
            <a:r>
              <a:rPr lang="en-US" altLang="zh-TW" sz="3800" spc="-150" dirty="0">
                <a:latin typeface="Courier New" pitchFamily="49" charset="0"/>
              </a:rPr>
              <a:t>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124744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Let’s implement a member function </a:t>
            </a:r>
            <a:r>
              <a:rPr lang="en-US" altLang="zh-TW" sz="2600" b="1" spc="-150" dirty="0" smtClean="0">
                <a:latin typeface="Courier New" pitchFamily="49" charset="0"/>
              </a:rPr>
              <a:t>getIndexOf()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getIndexOf(anEntry: ItemType): integer </a:t>
            </a:r>
          </a:p>
          <a:p>
            <a:pPr lvl="1">
              <a:defRPr/>
            </a:pPr>
            <a:r>
              <a:rPr lang="en-US" altLang="zh-TW" sz="2400" dirty="0" smtClean="0"/>
              <a:t>Given an item, return the index of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its first copy </a:t>
            </a:r>
            <a:r>
              <a:rPr lang="en-US" altLang="zh-TW" sz="2400" dirty="0" smtClean="0">
                <a:solidFill>
                  <a:srgbClr val="070949"/>
                </a:solidFill>
              </a:rPr>
              <a:t>in the array </a:t>
            </a:r>
            <a:r>
              <a:rPr lang="en-US" altLang="zh-TW" sz="2400" dirty="0" smtClean="0"/>
              <a:t>or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–1</a:t>
            </a:r>
            <a:r>
              <a:rPr lang="en-US" altLang="zh-TW" sz="2400" dirty="0" smtClean="0"/>
              <a:t> otherwise.  </a:t>
            </a:r>
          </a:p>
          <a:p>
            <a:pPr lvl="1">
              <a:buFont typeface="Arial" charset="0"/>
              <a:buChar char="–"/>
              <a:defRPr/>
            </a:pPr>
            <a:endParaRPr lang="en-US" altLang="zh-TW" sz="2400" dirty="0" smtClean="0"/>
          </a:p>
          <a:p>
            <a:pPr marL="344487" lvl="1" indent="0">
              <a:buNone/>
              <a:defRPr/>
            </a:pPr>
            <a:endParaRPr lang="en-US" altLang="zh-TW" dirty="0" smtClean="0"/>
          </a:p>
          <a:p>
            <a:pPr lvl="1">
              <a:buFont typeface="Arial" charset="0"/>
              <a:buChar char="–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/>
          </a:p>
          <a:p>
            <a:pPr>
              <a:buFont typeface="Arial" charset="0"/>
              <a:buChar char="•"/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Define things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precisely</a:t>
            </a:r>
            <a:r>
              <a:rPr lang="en-US" altLang="zh-TW" sz="2600" dirty="0" smtClean="0"/>
              <a:t>: Returning an array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index</a:t>
            </a:r>
            <a:r>
              <a:rPr lang="en-US" altLang="zh-TW" sz="2600" dirty="0" smtClean="0"/>
              <a:t> or a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rank</a:t>
            </a:r>
            <a:r>
              <a:rPr lang="en-US" altLang="zh-TW" sz="2600" dirty="0" smtClean="0"/>
              <a:t> of an item?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5" y="3140968"/>
            <a:ext cx="56959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627784" y="5157192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3-4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66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</a:t>
            </a:r>
            <a:r>
              <a:rPr lang="en-US" altLang="zh-TW" sz="3800" dirty="0" smtClean="0"/>
              <a:t>Member Function </a:t>
            </a:r>
            <a:r>
              <a:rPr lang="en-US" altLang="zh-TW" sz="3800" spc="-150" dirty="0" err="1">
                <a:latin typeface="Courier New" pitchFamily="49" charset="0"/>
              </a:rPr>
              <a:t>getIndexOf</a:t>
            </a:r>
            <a:r>
              <a:rPr lang="en-US" altLang="zh-TW" sz="3800" spc="-150" dirty="0">
                <a:latin typeface="Courier New" pitchFamily="49" charset="0"/>
              </a:rPr>
              <a:t>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10" name="文字方塊 3"/>
          <p:cNvSpPr txBox="1"/>
          <p:nvPr/>
        </p:nvSpPr>
        <p:spPr>
          <a:xfrm>
            <a:off x="1835150" y="1484313"/>
            <a:ext cx="5616575" cy="427831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int ArrayBag::getIndexOf(const string&amp; target)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bool found = false;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result = -1;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while(!found &amp;&amp;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itemCount))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target)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found =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result;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0929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Privatizing </a:t>
            </a:r>
            <a:r>
              <a:rPr lang="en-US" altLang="zh-TW" spc="-150" dirty="0" err="1">
                <a:latin typeface="Courier New" pitchFamily="49" charset="0"/>
              </a:rPr>
              <a:t>getIndexOf</a:t>
            </a:r>
            <a:r>
              <a:rPr lang="en-US" altLang="zh-TW" spc="-150" dirty="0">
                <a:latin typeface="Courier New" pitchFamily="49" charset="0"/>
              </a:rPr>
              <a:t>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12776"/>
            <a:ext cx="3673475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The function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getIndexOf()</a:t>
            </a:r>
            <a:r>
              <a:rPr lang="en-US" altLang="zh-TW" sz="2400" dirty="0" smtClean="0"/>
              <a:t> should be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private</a:t>
            </a:r>
            <a:r>
              <a:rPr lang="en-US" altLang="zh-TW" sz="2400" dirty="0" smtClean="0"/>
              <a:t>! </a:t>
            </a:r>
          </a:p>
          <a:p>
            <a:pPr>
              <a:defRPr/>
            </a:pPr>
            <a:r>
              <a:rPr lang="en-US" altLang="zh-TW" sz="2400" dirty="0" smtClean="0"/>
              <a:t>If it is public, clients will know some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details</a:t>
            </a:r>
            <a:r>
              <a:rPr lang="en-US" altLang="zh-TW" sz="2400" dirty="0" smtClean="0"/>
              <a:t> of the private array. </a:t>
            </a:r>
          </a:p>
          <a:p>
            <a:pPr lvl="1">
              <a:defRPr/>
            </a:pPr>
            <a:r>
              <a:rPr lang="en-US" altLang="zh-TW" sz="2200" dirty="0" smtClean="0"/>
              <a:t>Data hiding (encapsulation, the “wall”) would be damaged. </a:t>
            </a:r>
          </a:p>
          <a:p>
            <a:pPr>
              <a:defRPr/>
            </a:pPr>
            <a:r>
              <a:rPr lang="en-US" altLang="zh-TW" sz="2400" dirty="0" smtClean="0"/>
              <a:t>As long as one thing is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useless</a:t>
            </a:r>
            <a:r>
              <a:rPr lang="en-US" altLang="zh-TW" sz="2400" dirty="0" smtClean="0"/>
              <a:t> to clients, hide it! </a:t>
            </a:r>
          </a:p>
          <a:p>
            <a:pPr>
              <a:defRPr/>
            </a:pPr>
            <a:endParaRPr lang="en-US" altLang="zh-TW" sz="2400" dirty="0" smtClean="0"/>
          </a:p>
        </p:txBody>
      </p:sp>
      <p:sp>
        <p:nvSpPr>
          <p:cNvPr id="8" name="文字方塊 3"/>
          <p:cNvSpPr txBox="1"/>
          <p:nvPr/>
        </p:nvSpPr>
        <p:spPr>
          <a:xfrm>
            <a:off x="4067175" y="1636713"/>
            <a:ext cx="4826000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ArrayBag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int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string items[DEFAULT_CAPACITY];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itemCount;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int maxItems;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int getIndexOf(const string&amp; target) const;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those member functions...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78172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sz="4800" spc="-150" dirty="0">
                <a:latin typeface="Courier New" pitchFamily="49" charset="0"/>
              </a:rPr>
              <a:t>remove()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8893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With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getIndexOf()</a:t>
            </a:r>
            <a:r>
              <a:rPr lang="en-US" altLang="zh-TW" sz="2600" dirty="0" smtClean="0"/>
              <a:t>,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remove()</a:t>
            </a:r>
            <a:r>
              <a:rPr lang="en-US" altLang="zh-TW" sz="2600" dirty="0" smtClean="0"/>
              <a:t> can be easily implemented.  </a:t>
            </a:r>
          </a:p>
          <a:p>
            <a:pPr>
              <a:defRPr/>
            </a:pPr>
            <a:r>
              <a:rPr lang="en-US" altLang="zh-TW" sz="2600" dirty="0" smtClean="0"/>
              <a:t>How to “remove the item while ensuring no hole?”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4140200" y="1628775"/>
            <a:ext cx="4824413" cy="37861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remove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Search the array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in the bag at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items[index]</a:t>
            </a: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Decrement the counter </a:t>
            </a:r>
            <a:r>
              <a:rPr lang="en-US" altLang="zh-TW" sz="20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itemCount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remove the item while ensuring no hole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return true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 eaLnBrk="1" hangingPunct="1">
              <a:defRPr/>
            </a:pPr>
            <a:r>
              <a:rPr lang="en-US" altLang="zh-TW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return false</a:t>
            </a:r>
          </a:p>
          <a:p>
            <a:pPr eaLnBrk="1" hangingPunct="1">
              <a:defRPr/>
            </a:pPr>
            <a:r>
              <a:rPr lang="en-US" altLang="zh-TW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1068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Ensuring </a:t>
            </a:r>
            <a:r>
              <a:rPr lang="en-US" altLang="zh-TW" dirty="0" smtClean="0"/>
              <a:t>No Hole (Idea </a:t>
            </a:r>
            <a:r>
              <a:rPr lang="en-US" altLang="zh-TW" dirty="0"/>
              <a:t>1)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94"/>
          <a:stretch>
            <a:fillRect/>
          </a:stretch>
        </p:blipFill>
        <p:spPr bwMode="auto">
          <a:xfrm>
            <a:off x="1008063" y="1341438"/>
            <a:ext cx="756285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555776" y="5939988"/>
            <a:ext cx="4459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3-5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47"/>
          <a:stretch>
            <a:fillRect/>
          </a:stretch>
        </p:blipFill>
        <p:spPr bwMode="auto">
          <a:xfrm>
            <a:off x="992188" y="4543425"/>
            <a:ext cx="76120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7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Ensuring </a:t>
            </a:r>
            <a:r>
              <a:rPr lang="en-US" altLang="zh-TW" dirty="0" smtClean="0"/>
              <a:t>No Hole (Idea 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1616075"/>
            <a:ext cx="7723187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555776" y="5651956"/>
            <a:ext cx="4523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Figure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3-6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Carrano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Henry 2015]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12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Implementing </a:t>
            </a:r>
            <a:r>
              <a:rPr lang="en-US" altLang="zh-TW" spc="-150" dirty="0">
                <a:latin typeface="Courier New" pitchFamily="49" charset="0"/>
              </a:rPr>
              <a:t>remove()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endParaRPr lang="zh-TW" altLang="en-US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5148263" y="1557338"/>
            <a:ext cx="3816350" cy="304641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remove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Search the array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anEntry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in the bag at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items[index]</a:t>
            </a: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Decrement the counter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itemCount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remove the item while ensuring no hole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return true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 eaLnBrk="1" hangingPunct="1">
              <a:defRPr/>
            </a:pPr>
            <a:r>
              <a:rPr lang="en-US" altLang="zh-TW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return false</a:t>
            </a:r>
          </a:p>
          <a:p>
            <a:pPr eaLnBrk="1" hangingPunct="1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250825" y="1557338"/>
            <a:ext cx="4826000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::remove(const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locatedIndex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locatedIndex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&gt; -1);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--;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locatedIndex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= 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canRemoveItem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8339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Functions </a:t>
            </a:r>
            <a:r>
              <a:rPr lang="en-US" altLang="zh-TW" sz="3800" spc="-150" dirty="0">
                <a:latin typeface="Courier New" pitchFamily="49" charset="0"/>
              </a:rPr>
              <a:t>contains()</a:t>
            </a:r>
            <a:r>
              <a:rPr lang="en-US" altLang="zh-TW" sz="3800" dirty="0"/>
              <a:t> and </a:t>
            </a:r>
            <a:r>
              <a:rPr lang="en-US" altLang="zh-TW" sz="3800" spc="-150" dirty="0">
                <a:latin typeface="Courier New" pitchFamily="49" charset="0"/>
              </a:rPr>
              <a:t>clear()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The functions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contains()</a:t>
            </a:r>
            <a:r>
              <a:rPr lang="en-US" altLang="zh-TW" sz="2600" dirty="0" smtClean="0"/>
              <a:t> is straightforward.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How about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clear()</a:t>
            </a:r>
            <a:r>
              <a:rPr lang="en-US" altLang="zh-TW" sz="2600" dirty="0" smtClean="0"/>
              <a:t>? Which one is better? </a:t>
            </a:r>
          </a:p>
          <a:p>
            <a:pPr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8" name="文字方塊 3"/>
          <p:cNvSpPr txBox="1"/>
          <p:nvPr/>
        </p:nvSpPr>
        <p:spPr>
          <a:xfrm>
            <a:off x="4643438" y="4698900"/>
            <a:ext cx="2449512" cy="10763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::clear()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979613" y="2352675"/>
            <a:ext cx="5616575" cy="10763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::contains(const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&gt; -1;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1979613" y="4698900"/>
            <a:ext cx="2447925" cy="13223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::clear()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while(!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remove(items[1]);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211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Member function </a:t>
            </a:r>
            <a:r>
              <a:rPr lang="en-US" altLang="zh-TW" sz="3800" spc="-150" dirty="0" err="1">
                <a:latin typeface="Courier New" pitchFamily="49" charset="0"/>
              </a:rPr>
              <a:t>getFrequencyOf</a:t>
            </a:r>
            <a:r>
              <a:rPr lang="en-US" altLang="zh-TW" sz="3800" spc="-150" dirty="0">
                <a:latin typeface="Courier New" pitchFamily="49" charset="0"/>
              </a:rPr>
              <a:t>()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kumimoji="1" lang="en-US" altLang="zh-TW" sz="2600" b="1" spc="-150" dirty="0" err="1" smtClean="0">
                <a:latin typeface="Courier New" pitchFamily="49" charset="0"/>
              </a:rPr>
              <a:t>getFrequencyOf</a:t>
            </a:r>
            <a:r>
              <a:rPr kumimoji="1" lang="en-US" altLang="zh-TW" sz="2600" b="1" spc="-150" dirty="0" smtClean="0">
                <a:latin typeface="Courier New" pitchFamily="49" charset="0"/>
              </a:rPr>
              <a:t>()</a:t>
            </a:r>
            <a:r>
              <a:rPr lang="en-US" altLang="zh-TW" sz="2600" dirty="0" smtClean="0"/>
              <a:t> returns the number of occurrences of a given item.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9" name="文字方塊 3"/>
          <p:cNvSpPr txBox="1"/>
          <p:nvPr/>
        </p:nvSpPr>
        <p:spPr>
          <a:xfrm>
            <a:off x="1620540" y="2829272"/>
            <a:ext cx="6119812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782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 smtClean="0"/>
              <a:t>Before starting </a:t>
            </a:r>
            <a:r>
              <a:rPr lang="en-US" altLang="zh-TW" sz="2400" dirty="0"/>
              <a:t>the implementation, always “</a:t>
            </a:r>
            <a:r>
              <a:rPr lang="en-US" altLang="zh-TW" sz="2400" b="1" dirty="0">
                <a:solidFill>
                  <a:srgbClr val="0070C0"/>
                </a:solidFill>
              </a:rPr>
              <a:t>design</a:t>
            </a:r>
            <a:r>
              <a:rPr lang="en-US" altLang="zh-TW" sz="2400" dirty="0"/>
              <a:t>” </a:t>
            </a:r>
            <a:r>
              <a:rPr lang="en-US" altLang="zh-TW" sz="2400" dirty="0" smtClean="0"/>
              <a:t>the </a:t>
            </a:r>
            <a:r>
              <a:rPr lang="en-US" altLang="zh-TW" sz="2400" dirty="0"/>
              <a:t>program first. </a:t>
            </a:r>
          </a:p>
          <a:p>
            <a:pPr lvl="1">
              <a:defRPr/>
            </a:pPr>
            <a:r>
              <a:rPr lang="en-US" altLang="zh-TW" sz="2200" dirty="0"/>
              <a:t>Design the ADT. In particular, design the operations and behaviors. </a:t>
            </a:r>
          </a:p>
          <a:p>
            <a:pPr lvl="1">
              <a:defRPr/>
            </a:pPr>
            <a:r>
              <a:rPr lang="en-US" altLang="zh-TW" sz="2200" dirty="0"/>
              <a:t>Write an </a:t>
            </a:r>
            <a:r>
              <a:rPr lang="en-US" altLang="zh-TW" sz="2200" b="1" dirty="0">
                <a:solidFill>
                  <a:srgbClr val="0070C0"/>
                </a:solidFill>
              </a:rPr>
              <a:t>abstract class </a:t>
            </a:r>
            <a:r>
              <a:rPr lang="en-US" altLang="zh-TW" sz="2200" dirty="0"/>
              <a:t>to specify the operations. </a:t>
            </a:r>
          </a:p>
          <a:p>
            <a:pPr lvl="1">
              <a:defRPr/>
            </a:pPr>
            <a:r>
              <a:rPr lang="en-US" altLang="zh-TW" sz="2200" dirty="0"/>
              <a:t>Write a </a:t>
            </a:r>
            <a:r>
              <a:rPr lang="en-US" altLang="zh-TW" sz="2200" b="1" dirty="0">
                <a:solidFill>
                  <a:srgbClr val="0070C0"/>
                </a:solidFill>
              </a:rPr>
              <a:t>concrete class </a:t>
            </a:r>
            <a:r>
              <a:rPr lang="en-US" altLang="zh-TW" sz="2200" dirty="0"/>
              <a:t>to inherit the abstract class. Implement the class. </a:t>
            </a:r>
          </a:p>
          <a:p>
            <a:pPr lvl="1">
              <a:defRPr/>
            </a:pPr>
            <a:r>
              <a:rPr lang="en-US" altLang="zh-TW" sz="2200" dirty="0"/>
              <a:t>For a specific function, </a:t>
            </a:r>
            <a:r>
              <a:rPr lang="en-US" altLang="zh-TW" sz="2200" b="1" dirty="0">
                <a:solidFill>
                  <a:srgbClr val="0070C0"/>
                </a:solidFill>
              </a:rPr>
              <a:t>pseudocodes</a:t>
            </a:r>
            <a:r>
              <a:rPr lang="en-US" altLang="zh-TW" sz="2200" dirty="0"/>
              <a:t> are helpful. </a:t>
            </a:r>
          </a:p>
          <a:p>
            <a:pPr lvl="1">
              <a:defRPr/>
            </a:pPr>
            <a:r>
              <a:rPr lang="en-US" altLang="zh-TW" sz="2200" b="1" dirty="0">
                <a:solidFill>
                  <a:srgbClr val="0070C0"/>
                </a:solidFill>
              </a:rPr>
              <a:t>Test</a:t>
            </a:r>
            <a:r>
              <a:rPr lang="en-US" altLang="zh-TW" sz="2200" dirty="0"/>
              <a:t> </a:t>
            </a:r>
            <a:r>
              <a:rPr lang="en-US" altLang="zh-TW" sz="2200" dirty="0" smtClean="0"/>
              <a:t>the </a:t>
            </a:r>
            <a:r>
              <a:rPr lang="en-US" altLang="zh-TW" sz="2200" dirty="0"/>
              <a:t>implementation. </a:t>
            </a:r>
          </a:p>
          <a:p>
            <a:pPr>
              <a:defRPr/>
            </a:pPr>
            <a:r>
              <a:rPr lang="en-US" altLang="zh-TW" sz="2400" dirty="0"/>
              <a:t>Do not forget </a:t>
            </a:r>
            <a:r>
              <a:rPr lang="en-US" altLang="zh-TW" sz="2400" b="1" dirty="0">
                <a:solidFill>
                  <a:srgbClr val="0070C0"/>
                </a:solidFill>
              </a:rPr>
              <a:t>data hiding</a:t>
            </a:r>
            <a:r>
              <a:rPr lang="en-US" altLang="zh-TW" sz="2400" dirty="0"/>
              <a:t>: </a:t>
            </a:r>
          </a:p>
          <a:p>
            <a:pPr lvl="1">
              <a:defRPr/>
            </a:pPr>
            <a:r>
              <a:rPr lang="en-US" altLang="zh-TW" sz="2200" dirty="0"/>
              <a:t>If something is not useful for clients, hide it.  </a:t>
            </a:r>
          </a:p>
          <a:p>
            <a:pPr lvl="1">
              <a:defRPr/>
            </a:pPr>
            <a:r>
              <a:rPr lang="en-US" altLang="zh-TW" sz="2200" dirty="0"/>
              <a:t>E.g., do not let clients know whether you starts at </a:t>
            </a:r>
            <a:r>
              <a:rPr lang="en-US" altLang="zh-TW" sz="2200" b="1" spc="-150" dirty="0">
                <a:latin typeface="Courier New" pitchFamily="49" charset="0"/>
              </a:rPr>
              <a:t>items[0]</a:t>
            </a:r>
            <a:r>
              <a:rPr lang="en-US" altLang="zh-TW" sz="2200" dirty="0"/>
              <a:t> or </a:t>
            </a:r>
            <a:r>
              <a:rPr lang="en-US" altLang="zh-TW" sz="2200" b="1" spc="-150" dirty="0">
                <a:latin typeface="Courier New" pitchFamily="49" charset="0"/>
              </a:rPr>
              <a:t>items[1]</a:t>
            </a:r>
            <a:r>
              <a:rPr lang="en-US" altLang="zh-TW" sz="2200" dirty="0"/>
              <a:t>. </a:t>
            </a:r>
            <a:endParaRPr lang="zh-TW" altLang="en-US" sz="2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4276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Recursion and DMA</a:t>
            </a:r>
          </a:p>
          <a:p>
            <a:pPr eaLnBrk="1" hangingPunct="1"/>
            <a:r>
              <a:rPr lang="en-US" altLang="zh-TW" dirty="0" smtClean="0"/>
              <a:t>The (Generic) ADT Bag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369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Recursion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Though not required, some functions can be implemented with recursion. </a:t>
            </a:r>
          </a:p>
          <a:p>
            <a:r>
              <a:rPr lang="en-US" altLang="zh-TW" dirty="0"/>
              <a:t>In many cases, a task that </a:t>
            </a:r>
            <a:r>
              <a:rPr lang="en-US" altLang="zh-TW" dirty="0" smtClean="0"/>
              <a:t>needs </a:t>
            </a:r>
            <a:r>
              <a:rPr lang="en-US" altLang="zh-TW" dirty="0"/>
              <a:t>to </a:t>
            </a:r>
            <a:r>
              <a:rPr lang="en-US" altLang="zh-TW" b="1" dirty="0">
                <a:solidFill>
                  <a:srgbClr val="0070C0"/>
                </a:solidFill>
              </a:rPr>
              <a:t>go through a data structure </a:t>
            </a:r>
            <a:r>
              <a:rPr lang="en-US" altLang="zh-TW" dirty="0"/>
              <a:t>can be implemented with recursion. </a:t>
            </a:r>
          </a:p>
          <a:p>
            <a:r>
              <a:rPr lang="en-US" altLang="zh-TW" dirty="0"/>
              <a:t>Let’s </a:t>
            </a:r>
            <a:r>
              <a:rPr lang="en-US" altLang="zh-TW" dirty="0" smtClean="0"/>
              <a:t>look at </a:t>
            </a:r>
            <a:r>
              <a:rPr lang="en-US" altLang="zh-TW" dirty="0"/>
              <a:t>two examples. 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4740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Using recursion for </a:t>
            </a:r>
            <a:r>
              <a:rPr lang="en-US" altLang="zh-TW" spc="-150" dirty="0" err="1">
                <a:latin typeface="Courier New" pitchFamily="49" charset="0"/>
              </a:rPr>
              <a:t>getIndexOf</a:t>
            </a:r>
            <a:r>
              <a:rPr lang="en-US" altLang="zh-TW" spc="-150" dirty="0">
                <a:latin typeface="Courier New" pitchFamily="49" charset="0"/>
              </a:rPr>
              <a:t>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827038" y="1628775"/>
            <a:ext cx="7345362" cy="30464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search within items[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..(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– 1)]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result = -1;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target)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result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+ 1)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result;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8018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Using recursion for </a:t>
            </a:r>
            <a:r>
              <a:rPr lang="en-US" altLang="zh-TW" sz="3600" spc="-150" dirty="0" err="1">
                <a:latin typeface="Courier New" pitchFamily="49" charset="0"/>
              </a:rPr>
              <a:t>getFrequencyOf</a:t>
            </a:r>
            <a:r>
              <a:rPr lang="en-US" altLang="zh-TW" sz="3600" spc="-150" dirty="0">
                <a:latin typeface="Courier New" pitchFamily="49" charset="0"/>
              </a:rPr>
              <a:t>()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611188" y="2757488"/>
            <a:ext cx="7993062" cy="30480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count within items[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..(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– 1)]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 (items[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== target)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 = 1 +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+ 1)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else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(target,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searchIndex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+ 1)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611188" y="1628775"/>
            <a:ext cx="7993062" cy="107791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countFrequency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, 0);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20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Using </a:t>
            </a:r>
            <a:r>
              <a:rPr lang="en-US" altLang="zh-TW" sz="3800" dirty="0" smtClean="0"/>
              <a:t>Recursion </a:t>
            </a:r>
            <a:r>
              <a:rPr lang="en-US" altLang="zh-TW" sz="3800" dirty="0"/>
              <a:t>for the </a:t>
            </a:r>
            <a:r>
              <a:rPr lang="en-US" altLang="zh-TW" sz="3800" dirty="0" smtClean="0"/>
              <a:t>Two Functions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400" dirty="0"/>
              <a:t>The ways of applying recursion on </a:t>
            </a:r>
            <a:r>
              <a:rPr lang="en-US" altLang="zh-TW" sz="2400" b="1" spc="-150" dirty="0" err="1">
                <a:latin typeface="Courier New" pitchFamily="49" charset="0"/>
              </a:rPr>
              <a:t>getIndexOf</a:t>
            </a:r>
            <a:r>
              <a:rPr lang="en-US" altLang="zh-TW" sz="2400" b="1" spc="-150" dirty="0">
                <a:latin typeface="Courier New" pitchFamily="49" charset="0"/>
              </a:rPr>
              <a:t>()</a:t>
            </a:r>
            <a:r>
              <a:rPr lang="en-US" altLang="zh-TW" sz="2400" dirty="0"/>
              <a:t> and </a:t>
            </a:r>
            <a:r>
              <a:rPr lang="en-US" altLang="zh-TW" sz="2400" b="1" spc="-150" dirty="0" err="1">
                <a:latin typeface="Courier New" pitchFamily="49" charset="0"/>
              </a:rPr>
              <a:t>getFrequencyOf</a:t>
            </a:r>
            <a:r>
              <a:rPr lang="en-US" altLang="zh-TW" sz="2400" b="1" spc="-150" dirty="0">
                <a:latin typeface="Courier New" pitchFamily="49" charset="0"/>
              </a:rPr>
              <a:t>()</a:t>
            </a:r>
            <a:r>
              <a:rPr lang="en-US" altLang="zh-TW" sz="2400" dirty="0"/>
              <a:t> are different. </a:t>
            </a:r>
          </a:p>
          <a:p>
            <a:pPr lvl="1">
              <a:defRPr/>
            </a:pPr>
            <a:r>
              <a:rPr lang="en-US" altLang="zh-TW" sz="2200" dirty="0"/>
              <a:t>We add a second parameter to </a:t>
            </a:r>
            <a:r>
              <a:rPr lang="en-US" altLang="zh-TW" sz="2200" b="1" spc="-150" dirty="0" err="1">
                <a:latin typeface="Courier New" pitchFamily="49" charset="0"/>
              </a:rPr>
              <a:t>getIndexOf</a:t>
            </a:r>
            <a:r>
              <a:rPr lang="en-US" altLang="zh-TW" sz="2200" b="1" spc="-150" dirty="0">
                <a:latin typeface="Courier New" pitchFamily="49" charset="0"/>
              </a:rPr>
              <a:t>()</a:t>
            </a:r>
            <a:r>
              <a:rPr lang="en-US" altLang="zh-TW" sz="2200" dirty="0"/>
              <a:t> . </a:t>
            </a:r>
          </a:p>
          <a:p>
            <a:pPr lvl="1">
              <a:defRPr/>
            </a:pPr>
            <a:r>
              <a:rPr lang="en-US" altLang="zh-TW" sz="2200" dirty="0"/>
              <a:t>We create a new function </a:t>
            </a:r>
            <a:r>
              <a:rPr lang="en-US" altLang="zh-TW" sz="2200" b="1" spc="-150" dirty="0" err="1">
                <a:latin typeface="Courier New" pitchFamily="49" charset="0"/>
              </a:rPr>
              <a:t>countFrequency</a:t>
            </a:r>
            <a:r>
              <a:rPr lang="en-US" altLang="zh-TW" sz="2200" b="1" spc="-150" dirty="0">
                <a:latin typeface="Courier New" pitchFamily="49" charset="0"/>
              </a:rPr>
              <a:t>()</a:t>
            </a:r>
            <a:r>
              <a:rPr lang="en-US" altLang="zh-TW" sz="2200" dirty="0"/>
              <a:t> for </a:t>
            </a:r>
            <a:r>
              <a:rPr lang="en-US" altLang="zh-TW" sz="2200" b="1" spc="-150" dirty="0" err="1">
                <a:latin typeface="Courier New" pitchFamily="49" charset="0"/>
              </a:rPr>
              <a:t>getFrequencyOf</a:t>
            </a:r>
            <a:r>
              <a:rPr lang="en-US" altLang="zh-TW" sz="2200" b="1" spc="-150" dirty="0">
                <a:latin typeface="Courier New" pitchFamily="49" charset="0"/>
              </a:rPr>
              <a:t>()</a:t>
            </a:r>
            <a:r>
              <a:rPr lang="en-US" altLang="zh-TW" sz="2200" dirty="0"/>
              <a:t>. </a:t>
            </a:r>
          </a:p>
          <a:p>
            <a:pPr>
              <a:defRPr/>
            </a:pPr>
            <a:r>
              <a:rPr lang="en-US" altLang="zh-TW" sz="2400" dirty="0"/>
              <a:t>The key factor determining the difference is their </a:t>
            </a:r>
            <a:r>
              <a:rPr lang="en-US" altLang="zh-TW" sz="2400" b="1" dirty="0">
                <a:solidFill>
                  <a:srgbClr val="0070C0"/>
                </a:solidFill>
              </a:rPr>
              <a:t>visibility</a:t>
            </a:r>
            <a:r>
              <a:rPr lang="en-US" altLang="zh-TW" sz="2400" dirty="0"/>
              <a:t>. </a:t>
            </a:r>
          </a:p>
          <a:p>
            <a:pPr lvl="1">
              <a:defRPr/>
            </a:pPr>
            <a:r>
              <a:rPr lang="en-US" altLang="zh-TW" sz="2200" dirty="0"/>
              <a:t>A private function is only used in the class. Its header can be modified. </a:t>
            </a:r>
          </a:p>
          <a:p>
            <a:pPr lvl="1">
              <a:defRPr/>
            </a:pPr>
            <a:r>
              <a:rPr lang="en-US" altLang="zh-TW" sz="2200" dirty="0"/>
              <a:t>A public function is called by a client. Its header should remain unchanged. </a:t>
            </a:r>
          </a:p>
          <a:p>
            <a:pPr lvl="1">
              <a:defRPr/>
            </a:pPr>
            <a:r>
              <a:rPr lang="en-US" altLang="zh-TW" sz="2200" dirty="0"/>
              <a:t>If we add </a:t>
            </a:r>
            <a:r>
              <a:rPr lang="en-US" altLang="zh-TW" sz="2200" b="1" spc="-150" dirty="0" err="1">
                <a:latin typeface="Courier New" pitchFamily="49" charset="0"/>
              </a:rPr>
              <a:t>searchIndex</a:t>
            </a:r>
            <a:r>
              <a:rPr lang="en-US" altLang="zh-TW" sz="2200" dirty="0"/>
              <a:t> to the </a:t>
            </a:r>
            <a:r>
              <a:rPr lang="en-US" altLang="zh-TW" sz="2200" dirty="0" smtClean="0"/>
              <a:t>public </a:t>
            </a:r>
            <a:r>
              <a:rPr lang="en-US" altLang="zh-TW" sz="2200" dirty="0"/>
              <a:t>function header, we reveal some information about the implementation. This </a:t>
            </a:r>
            <a:r>
              <a:rPr lang="en-US" altLang="zh-TW" sz="2200" b="1" dirty="0">
                <a:solidFill>
                  <a:srgbClr val="0070C0"/>
                </a:solidFill>
              </a:rPr>
              <a:t>violates data hiding</a:t>
            </a:r>
            <a:r>
              <a:rPr lang="en-US" altLang="zh-TW" sz="2200" dirty="0"/>
              <a:t>. 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7938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Dynamically </a:t>
            </a:r>
            <a:r>
              <a:rPr lang="en-US" altLang="zh-TW" dirty="0" smtClean="0"/>
              <a:t>Adjusting </a:t>
            </a:r>
            <a:r>
              <a:rPr lang="en-US" altLang="zh-TW" dirty="0"/>
              <a:t>the </a:t>
            </a:r>
            <a:r>
              <a:rPr lang="en-US" altLang="zh-TW" dirty="0" smtClean="0"/>
              <a:t>Array Size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the previous implementation, the array size is fixed. </a:t>
            </a:r>
          </a:p>
          <a:p>
            <a:r>
              <a:rPr lang="en-US" altLang="zh-TW" dirty="0"/>
              <a:t>With </a:t>
            </a:r>
            <a:r>
              <a:rPr lang="en-US" altLang="zh-TW" b="1" dirty="0">
                <a:solidFill>
                  <a:srgbClr val="0070C0"/>
                </a:solidFill>
              </a:rPr>
              <a:t>dynamic memory allocation</a:t>
            </a:r>
            <a:r>
              <a:rPr lang="en-US" altLang="zh-TW" dirty="0"/>
              <a:t> (DMA), we may make it </a:t>
            </a:r>
            <a:r>
              <a:rPr lang="en-US" altLang="zh-TW" b="1" dirty="0">
                <a:solidFill>
                  <a:srgbClr val="0070C0"/>
                </a:solidFill>
              </a:rPr>
              <a:t>changeable</a:t>
            </a:r>
            <a:r>
              <a:rPr lang="en-US" altLang="zh-TW" dirty="0"/>
              <a:t>. </a:t>
            </a:r>
          </a:p>
          <a:p>
            <a:pPr lvl="1"/>
            <a:r>
              <a:rPr lang="en-US" altLang="zh-TW" dirty="0"/>
              <a:t>E.g., </a:t>
            </a:r>
            <a:r>
              <a:rPr lang="en-US" altLang="zh-TW" dirty="0" smtClean="0"/>
              <a:t>let’s </a:t>
            </a:r>
            <a:r>
              <a:rPr lang="en-US" altLang="zh-TW" dirty="0"/>
              <a:t>double the array length when it is full. 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2000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Modifying the </a:t>
            </a:r>
            <a:r>
              <a:rPr lang="en-US" altLang="zh-TW" dirty="0" smtClean="0"/>
              <a:t>Class Definition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8893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do so, first we change the class definition. </a:t>
            </a:r>
          </a:p>
          <a:p>
            <a:pPr lvl="1">
              <a:defRPr/>
            </a:pPr>
            <a:r>
              <a:rPr kumimoji="1" lang="en-US" altLang="zh-TW" sz="2400" b="1" spc="-150" dirty="0" smtClean="0">
                <a:latin typeface="Courier New" pitchFamily="49" charset="0"/>
                <a:cs typeface="+mn-cs"/>
              </a:rPr>
              <a:t>items</a:t>
            </a:r>
            <a:r>
              <a:rPr lang="en-US" altLang="zh-TW" sz="2400" dirty="0" smtClean="0"/>
              <a:t> becomes (purely)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pointer</a:t>
            </a:r>
            <a:r>
              <a:rPr lang="en-US" altLang="zh-TW" sz="2400" dirty="0" smtClean="0"/>
              <a:t> rather than a (static) array. </a:t>
            </a:r>
          </a:p>
          <a:p>
            <a:pPr lvl="1">
              <a:defRPr/>
            </a:pPr>
            <a:r>
              <a:rPr lang="en-US" altLang="zh-TW" sz="2400" dirty="0" smtClean="0"/>
              <a:t>When we implement DMA, we need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destructor</a:t>
            </a:r>
            <a:r>
              <a:rPr lang="en-US" altLang="zh-TW" sz="24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All others are unchanged. </a:t>
            </a:r>
            <a:endParaRPr lang="zh-TW" altLang="en-US" sz="2400" dirty="0"/>
          </a:p>
        </p:txBody>
      </p:sp>
      <p:sp>
        <p:nvSpPr>
          <p:cNvPr id="8" name="文字方塊 3"/>
          <p:cNvSpPr txBox="1"/>
          <p:nvPr/>
        </p:nvSpPr>
        <p:spPr>
          <a:xfrm>
            <a:off x="4140200" y="1628775"/>
            <a:ext cx="4824413" cy="32924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DEFAULT_CAPACITY = 6;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string* items;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string&amp; target) const;  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~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 // others are not changed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71355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Constructor </a:t>
            </a:r>
            <a:r>
              <a:rPr lang="en-US" altLang="zh-TW" dirty="0"/>
              <a:t>and </a:t>
            </a:r>
            <a:r>
              <a:rPr lang="en-US" altLang="zh-TW" dirty="0" smtClean="0"/>
              <a:t>Destructor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889375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The constructor is modified to initialize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items</a:t>
            </a:r>
            <a:r>
              <a:rPr lang="en-US" altLang="zh-TW" sz="2600" dirty="0" smtClean="0"/>
              <a:t>. </a:t>
            </a:r>
          </a:p>
          <a:p>
            <a:pPr lvl="1">
              <a:defRPr/>
            </a:pPr>
            <a:r>
              <a:rPr lang="en-US" altLang="zh-TW" sz="2400" dirty="0" smtClean="0"/>
              <a:t>It points to a dynamic array. </a:t>
            </a:r>
          </a:p>
          <a:p>
            <a:pPr>
              <a:defRPr/>
            </a:pPr>
            <a:r>
              <a:rPr lang="en-US" altLang="zh-TW" sz="2600" dirty="0" smtClean="0"/>
              <a:t>The destructor releases the dynamic array.  </a:t>
            </a:r>
            <a:endParaRPr lang="zh-TW" altLang="en-US" sz="2600" dirty="0"/>
          </a:p>
        </p:txBody>
      </p:sp>
      <p:sp>
        <p:nvSpPr>
          <p:cNvPr id="8" name="文字方塊 3"/>
          <p:cNvSpPr txBox="1"/>
          <p:nvPr/>
        </p:nvSpPr>
        <p:spPr>
          <a:xfrm>
            <a:off x="4140200" y="1628775"/>
            <a:ext cx="4824413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(0),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(DEFAULT_CAPACITY)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 = new string[DEFAULT_CAPACITY];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eaLnBrk="1" hangingPunct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::~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delete [] items;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851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Member Function </a:t>
            </a:r>
            <a:r>
              <a:rPr lang="en-US" altLang="zh-TW" dirty="0"/>
              <a:t>add()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3457575" cy="3989388"/>
          </a:xfrm>
        </p:spPr>
        <p:txBody>
          <a:bodyPr/>
          <a:lstStyle/>
          <a:p>
            <a:pPr>
              <a:defRPr/>
            </a:pPr>
            <a:r>
              <a:rPr kumimoji="1" lang="en-US" altLang="zh-TW" sz="2400" b="1" spc="-150" dirty="0" err="1" smtClean="0">
                <a:latin typeface="Courier New" pitchFamily="49" charset="0"/>
              </a:rPr>
              <a:t>add()</a:t>
            </a:r>
            <a:r>
              <a:rPr lang="en-US" altLang="zh-TW" sz="2400" dirty="0" smtClean="0"/>
              <a:t> is modified: </a:t>
            </a:r>
          </a:p>
          <a:p>
            <a:pPr lvl="1">
              <a:defRPr/>
            </a:pPr>
            <a:r>
              <a:rPr lang="en-US" altLang="zh-TW" sz="2200" dirty="0" smtClean="0"/>
              <a:t>When the array is full, double the array length. </a:t>
            </a:r>
          </a:p>
          <a:p>
            <a:pPr>
              <a:defRPr/>
            </a:pPr>
            <a:r>
              <a:rPr lang="en-US" altLang="zh-TW" sz="2400" dirty="0" smtClean="0"/>
              <a:t>We use a local pointer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oldArray</a:t>
            </a:r>
            <a:r>
              <a:rPr lang="en-US" altLang="zh-TW" sz="2400" dirty="0" smtClean="0"/>
              <a:t> to point to the existing array. </a:t>
            </a:r>
          </a:p>
          <a:p>
            <a:pPr lvl="1">
              <a:defRPr/>
            </a:pPr>
            <a:r>
              <a:rPr lang="en-US" altLang="zh-TW" sz="2200" dirty="0" smtClean="0"/>
              <a:t>Do this before you use </a:t>
            </a:r>
            <a:r>
              <a:rPr kumimoji="1" lang="en-US" altLang="zh-TW" sz="2200" b="1" spc="-150" dirty="0" smtClean="0">
                <a:latin typeface="Courier New" pitchFamily="49" charset="0"/>
                <a:cs typeface="+mn-cs"/>
              </a:rPr>
              <a:t>items</a:t>
            </a:r>
            <a:r>
              <a:rPr lang="en-US" altLang="zh-TW" sz="2200" dirty="0" smtClean="0"/>
              <a:t> to point to the new array. </a:t>
            </a:r>
          </a:p>
          <a:p>
            <a:pPr lvl="1">
              <a:defRPr/>
            </a:pPr>
            <a:r>
              <a:rPr lang="en-US" altLang="zh-TW" sz="2200" dirty="0" smtClean="0"/>
              <a:t>Otherwise, you will have memory leak. </a:t>
            </a:r>
          </a:p>
          <a:p>
            <a:pPr>
              <a:defRPr/>
            </a:pPr>
            <a:r>
              <a:rPr lang="en-US" altLang="zh-TW" sz="2400" dirty="0" smtClean="0"/>
              <a:t>Then release the old space. </a:t>
            </a:r>
            <a:endParaRPr lang="zh-TW" altLang="en-US" sz="2400" dirty="0"/>
          </a:p>
        </p:txBody>
      </p:sp>
      <p:sp>
        <p:nvSpPr>
          <p:cNvPr id="8" name="文字方塊 3"/>
          <p:cNvSpPr txBox="1"/>
          <p:nvPr/>
        </p:nvSpPr>
        <p:spPr>
          <a:xfrm>
            <a:off x="3779838" y="1628775"/>
            <a:ext cx="5184775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::add(const string&amp;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if(!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string*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oldArray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items;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items = new string[2 *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for(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index = 0; index &lt;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index++)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  items[index]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oldArray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[index];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   delete []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oldArray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2 *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true;</a:t>
            </a:r>
          </a:p>
          <a:p>
            <a:pPr eaLnBrk="1" hangingPunct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8328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Should </a:t>
            </a:r>
            <a:r>
              <a:rPr lang="en-US" altLang="zh-TW" sz="3800" dirty="0" smtClean="0"/>
              <a:t>We Make </a:t>
            </a:r>
            <a:r>
              <a:rPr lang="en-US" altLang="zh-TW" sz="3800" dirty="0"/>
              <a:t>the </a:t>
            </a:r>
            <a:r>
              <a:rPr lang="en-US" altLang="zh-TW" sz="3800" dirty="0" smtClean="0"/>
              <a:t>Array Dynamic</a:t>
            </a:r>
            <a:r>
              <a:rPr lang="en-US" altLang="zh-TW" sz="3800" dirty="0"/>
              <a:t>?</a:t>
            </a:r>
            <a:endParaRPr lang="zh-TW" altLang="en-US" sz="3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dynamic array is of course useful. </a:t>
            </a:r>
          </a:p>
          <a:p>
            <a:pPr lvl="1"/>
            <a:r>
              <a:rPr lang="en-US" altLang="zh-TW" dirty="0"/>
              <a:t>There is no need to worry about whether the array is full. </a:t>
            </a:r>
          </a:p>
          <a:p>
            <a:r>
              <a:rPr lang="en-US" altLang="zh-TW" dirty="0"/>
              <a:t>Disadvantages: </a:t>
            </a:r>
          </a:p>
          <a:p>
            <a:pPr lvl="1"/>
            <a:r>
              <a:rPr lang="en-US" altLang="zh-TW" dirty="0"/>
              <a:t>It can </a:t>
            </a:r>
            <a:r>
              <a:rPr lang="en-US" altLang="zh-TW" b="1" dirty="0">
                <a:solidFill>
                  <a:srgbClr val="0070C0"/>
                </a:solidFill>
              </a:rPr>
              <a:t>hurt efficiency</a:t>
            </a:r>
            <a:r>
              <a:rPr lang="en-US" altLang="zh-TW" dirty="0"/>
              <a:t>: Every time when the array is full, we need to allocate a new space, copy and paste, and releasing an old space. </a:t>
            </a:r>
          </a:p>
          <a:p>
            <a:pPr lvl="1"/>
            <a:r>
              <a:rPr lang="en-US" altLang="zh-TW" dirty="0"/>
              <a:t>It can </a:t>
            </a:r>
            <a:r>
              <a:rPr lang="en-US" altLang="zh-TW" b="1" dirty="0">
                <a:solidFill>
                  <a:srgbClr val="0070C0"/>
                </a:solidFill>
              </a:rPr>
              <a:t>waste spaces </a:t>
            </a:r>
            <a:r>
              <a:rPr lang="en-US" altLang="zh-TW" dirty="0"/>
              <a:t>(as all static arrays do). </a:t>
            </a:r>
          </a:p>
          <a:p>
            <a:r>
              <a:rPr lang="en-US" altLang="zh-TW" dirty="0"/>
              <a:t>Another way to prevent your bag from being full is to use a </a:t>
            </a:r>
            <a:r>
              <a:rPr lang="en-US" altLang="zh-TW" b="1" dirty="0">
                <a:solidFill>
                  <a:srgbClr val="0070C0"/>
                </a:solidFill>
              </a:rPr>
              <a:t>link-based implementation</a:t>
            </a:r>
            <a:r>
              <a:rPr lang="en-US" altLang="zh-TW" dirty="0"/>
              <a:t>.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918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dirty="0"/>
              <a:t>Recursion and DMA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The </a:t>
            </a:r>
            <a:r>
              <a:rPr lang="en-US" altLang="zh-TW" b="1" dirty="0" smtClean="0">
                <a:solidFill>
                  <a:srgbClr val="0070C0"/>
                </a:solidFill>
              </a:rPr>
              <a:t>(Generic</a:t>
            </a:r>
            <a:r>
              <a:rPr lang="en-US" altLang="zh-TW" b="1" dirty="0">
                <a:solidFill>
                  <a:srgbClr val="0070C0"/>
                </a:solidFill>
              </a:rPr>
              <a:t>) ADT Bag</a:t>
            </a:r>
          </a:p>
          <a:p>
            <a:pPr eaLnBrk="1" hangingPunct="1"/>
            <a:r>
              <a:rPr lang="en-US" altLang="zh-TW" dirty="0" smtClean="0"/>
              <a:t>Self-Defined Header </a:t>
            </a:r>
            <a:r>
              <a:rPr lang="en-US" altLang="zh-TW" dirty="0"/>
              <a:t>F</a:t>
            </a:r>
            <a:r>
              <a:rPr lang="en-US" altLang="zh-TW" dirty="0" smtClean="0"/>
              <a:t>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437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Items in the ADT </a:t>
            </a:r>
            <a:r>
              <a:rPr lang="en-US" altLang="zh-TW" dirty="0" smtClean="0"/>
              <a:t>Bag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50825" y="1600200"/>
            <a:ext cx="4105275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30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kumimoji="1" sz="2600">
                <a:solidFill>
                  <a:schemeClr val="tx1"/>
                </a:solidFill>
                <a:latin typeface="Calibri" pitchFamily="34" charset="0"/>
                <a:ea typeface="+mn-ea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2200">
                <a:solidFill>
                  <a:schemeClr val="tx1"/>
                </a:solidFill>
                <a:latin typeface="Calibri" pitchFamily="34" charset="0"/>
                <a:ea typeface="+mn-ea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kumimoji="1" sz="2000">
                <a:solidFill>
                  <a:schemeClr val="tx1"/>
                </a:solidFill>
                <a:latin typeface="Calibri" pitchFamily="34" charset="0"/>
                <a:ea typeface="+mn-ea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Calibri" pitchFamily="34" charset="0"/>
                <a:ea typeface="+mn-ea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TW" kern="0" dirty="0" smtClean="0"/>
              <a:t>Our ADT Bag contains items. </a:t>
            </a:r>
          </a:p>
          <a:p>
            <a:r>
              <a:rPr lang="en-US" altLang="zh-TW" kern="0" dirty="0" smtClean="0"/>
              <a:t>We implemented it as a bag of (C++) strings. </a:t>
            </a:r>
          </a:p>
          <a:p>
            <a:r>
              <a:rPr lang="en-US" altLang="zh-TW" kern="0" dirty="0" smtClean="0"/>
              <a:t>What if we want to implement it as a bag of integers? </a:t>
            </a:r>
          </a:p>
          <a:p>
            <a:endParaRPr lang="zh-TW" altLang="en-US" kern="0" dirty="0" smtClean="0"/>
          </a:p>
        </p:txBody>
      </p:sp>
      <p:sp>
        <p:nvSpPr>
          <p:cNvPr id="10" name="文字方塊 9"/>
          <p:cNvSpPr txBox="1"/>
          <p:nvPr/>
        </p:nvSpPr>
        <p:spPr>
          <a:xfrm>
            <a:off x="4500563" y="1628775"/>
            <a:ext cx="4391025" cy="30464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static const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DEFAULT_CAPACITY = 6;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 items[DEFAULT_CAPACITY];     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add(const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remove(const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...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237179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Templates (1/2)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We hope that our implementation is “general:” </a:t>
            </a:r>
          </a:p>
          <a:p>
            <a:pPr lvl="1"/>
            <a:r>
              <a:rPr lang="en-US" altLang="zh-TW" dirty="0"/>
              <a:t>In a bag, all items will be of a single type. </a:t>
            </a:r>
          </a:p>
          <a:p>
            <a:pPr lvl="1"/>
            <a:r>
              <a:rPr lang="en-US" altLang="zh-TW" dirty="0"/>
              <a:t>For different bags, the item types can be </a:t>
            </a:r>
            <a:r>
              <a:rPr lang="en-US" altLang="zh-TW" b="1" dirty="0">
                <a:solidFill>
                  <a:srgbClr val="0070C0"/>
                </a:solidFill>
              </a:rPr>
              <a:t>different</a:t>
            </a:r>
            <a:r>
              <a:rPr lang="en-US" altLang="zh-TW" dirty="0"/>
              <a:t>. </a:t>
            </a:r>
          </a:p>
          <a:p>
            <a:r>
              <a:rPr lang="en-US" altLang="zh-TW" dirty="0"/>
              <a:t>In C++, </a:t>
            </a:r>
            <a:r>
              <a:rPr lang="en-US" altLang="zh-TW" b="1" dirty="0">
                <a:solidFill>
                  <a:srgbClr val="0070C0"/>
                </a:solidFill>
              </a:rPr>
              <a:t>templates</a:t>
            </a:r>
            <a:r>
              <a:rPr lang="en-US" altLang="zh-TW" dirty="0"/>
              <a:t> make this possible. </a:t>
            </a:r>
          </a:p>
          <a:p>
            <a:pPr lvl="1"/>
            <a:r>
              <a:rPr lang="en-US" altLang="zh-TW" dirty="0"/>
              <a:t>It can be applied on functions and classes.  </a:t>
            </a:r>
            <a:endParaRPr lang="zh-TW" altLang="en-US" dirty="0"/>
          </a:p>
          <a:p>
            <a:pPr lvl="1"/>
            <a:r>
              <a:rPr lang="en-US" altLang="zh-TW" dirty="0" smtClean="0"/>
              <a:t>Note: the notion of a template is not unique to object-oriented </a:t>
            </a:r>
            <a:r>
              <a:rPr lang="en-US" altLang="zh-TW" dirty="0"/>
              <a:t>programming. </a:t>
            </a:r>
          </a:p>
          <a:p>
            <a:r>
              <a:rPr lang="en-US" altLang="zh-TW" dirty="0"/>
              <a:t>This is called </a:t>
            </a:r>
            <a:r>
              <a:rPr lang="en-US" altLang="zh-TW" b="1" dirty="0">
                <a:solidFill>
                  <a:srgbClr val="0070C0"/>
                </a:solidFill>
              </a:rPr>
              <a:t>generic programming</a:t>
            </a:r>
            <a:r>
              <a:rPr lang="en-US" altLang="zh-TW" dirty="0"/>
              <a:t>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8275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Templates (2/2)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b="1" dirty="0">
                <a:solidFill>
                  <a:srgbClr val="0070C0"/>
                </a:solidFill>
              </a:rPr>
              <a:t>C++ class templates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smtClean="0"/>
              <a:t>allow </a:t>
            </a:r>
            <a:r>
              <a:rPr lang="en-US" altLang="zh-TW" dirty="0"/>
              <a:t>one to pass </a:t>
            </a:r>
            <a:r>
              <a:rPr lang="en-US" altLang="zh-TW" b="1" dirty="0">
                <a:solidFill>
                  <a:srgbClr val="0070C0"/>
                </a:solidFill>
              </a:rPr>
              <a:t>a data-type argument </a:t>
            </a:r>
            <a:r>
              <a:rPr lang="en-US" altLang="zh-TW" dirty="0"/>
              <a:t>when: </a:t>
            </a:r>
          </a:p>
          <a:p>
            <a:pPr lvl="1" eaLnBrk="1" hangingPunct="1">
              <a:defRPr/>
            </a:pPr>
            <a:r>
              <a:rPr lang="en-US" altLang="zh-TW" dirty="0"/>
              <a:t>Invoking a function defined with </a:t>
            </a:r>
            <a:r>
              <a:rPr lang="en-US" altLang="zh-TW" dirty="0" smtClean="0"/>
              <a:t>templates, or </a:t>
            </a:r>
            <a:endParaRPr lang="en-US" altLang="zh-TW" dirty="0"/>
          </a:p>
          <a:p>
            <a:pPr lvl="1" eaLnBrk="1" hangingPunct="1">
              <a:defRPr/>
            </a:pPr>
            <a:r>
              <a:rPr lang="en-US" altLang="zh-TW" dirty="0"/>
              <a:t>Creating an object whose class is defined with templates. </a:t>
            </a:r>
          </a:p>
          <a:p>
            <a:pPr eaLnBrk="1" hangingPunct="1">
              <a:defRPr/>
            </a:pPr>
            <a:r>
              <a:rPr lang="en-US" altLang="zh-TW" dirty="0"/>
              <a:t>In our example, objects of 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ArrayBag</a:t>
            </a:r>
            <a:r>
              <a:rPr lang="en-US" altLang="zh-TW" dirty="0"/>
              <a:t> can be created with the actual item type passed as an argument. </a:t>
            </a:r>
          </a:p>
          <a:p>
            <a:pPr lvl="1" eaLnBrk="1" hangingPunct="1">
              <a:defRPr/>
            </a:pPr>
            <a:r>
              <a:rPr lang="en-US" altLang="zh-TW" b="1" spc="-150" dirty="0" err="1">
                <a:latin typeface="Courier New" pitchFamily="49" charset="0"/>
              </a:rPr>
              <a:t>ArrayBag</a:t>
            </a:r>
            <a:r>
              <a:rPr lang="en-US" altLang="zh-TW" b="1" spc="-150" dirty="0">
                <a:solidFill>
                  <a:srgbClr val="0070C0"/>
                </a:solidFill>
                <a:latin typeface="Courier New" pitchFamily="49" charset="0"/>
              </a:rPr>
              <a:t>&lt;string&gt;</a:t>
            </a:r>
            <a:r>
              <a:rPr lang="en-US" altLang="zh-TW" b="1" spc="-150" dirty="0">
                <a:latin typeface="Courier New" pitchFamily="49" charset="0"/>
              </a:rPr>
              <a:t> </a:t>
            </a:r>
            <a:r>
              <a:rPr lang="en-US" altLang="zh-TW" b="1" spc="-150" dirty="0" err="1">
                <a:latin typeface="Courier New" pitchFamily="49" charset="0"/>
              </a:rPr>
              <a:t>bagOfStrings</a:t>
            </a:r>
            <a:r>
              <a:rPr lang="en-US" altLang="zh-TW" b="1" spc="-150" dirty="0">
                <a:latin typeface="Courier New" pitchFamily="49" charset="0"/>
              </a:rPr>
              <a:t>;</a:t>
            </a:r>
          </a:p>
          <a:p>
            <a:pPr lvl="1" eaLnBrk="1" hangingPunct="1">
              <a:defRPr/>
            </a:pPr>
            <a:r>
              <a:rPr lang="en-US" altLang="zh-TW" b="1" spc="-150" dirty="0" err="1">
                <a:latin typeface="Courier New" pitchFamily="49" charset="0"/>
              </a:rPr>
              <a:t>ArrayBag</a:t>
            </a:r>
            <a:r>
              <a:rPr lang="en-US" altLang="zh-TW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b="1" spc="-150" dirty="0">
                <a:latin typeface="Courier New" pitchFamily="49" charset="0"/>
              </a:rPr>
              <a:t> </a:t>
            </a:r>
            <a:r>
              <a:rPr lang="en-US" altLang="zh-TW" b="1" spc="-150" dirty="0" err="1">
                <a:latin typeface="Courier New" pitchFamily="49" charset="0"/>
              </a:rPr>
              <a:t>bagOfIntegers</a:t>
            </a:r>
            <a:r>
              <a:rPr lang="en-US" altLang="zh-TW" b="1" spc="-150" dirty="0">
                <a:latin typeface="Courier New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altLang="zh-TW" dirty="0"/>
              <a:t>No need to write two implementations!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986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Template </a:t>
            </a:r>
            <a:r>
              <a:rPr lang="en-US" altLang="zh-TW" dirty="0" smtClean="0"/>
              <a:t>Declaration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declare a type parameter, use the keywords 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template</a:t>
            </a:r>
            <a:r>
              <a:rPr lang="en-US" altLang="zh-TW" sz="2600" dirty="0" smtClean="0"/>
              <a:t> and </a:t>
            </a:r>
            <a:r>
              <a:rPr kumimoji="1"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2600" dirty="0" smtClean="0"/>
              <a:t>.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 lvl="1">
              <a:defRPr/>
            </a:pPr>
            <a:r>
              <a:rPr lang="en-US" altLang="zh-TW" dirty="0" smtClean="0"/>
              <a:t>Some old codes write </a:t>
            </a:r>
            <a:r>
              <a:rPr kumimoji="1" lang="en-US" altLang="zh-TW" b="1" spc="-150" dirty="0" smtClean="0">
                <a:solidFill>
                  <a:schemeClr val="dk1"/>
                </a:solidFill>
                <a:latin typeface="Courier New" pitchFamily="49" charset="0"/>
                <a:cs typeface="+mn-cs"/>
              </a:rPr>
              <a:t>class</a:t>
            </a:r>
            <a:r>
              <a:rPr lang="en-US" altLang="zh-TW" dirty="0" smtClean="0"/>
              <a:t> instead of </a:t>
            </a:r>
            <a:r>
              <a:rPr kumimoji="1" lang="en-US" altLang="zh-TW" b="1" spc="-150" dirty="0" err="1" smtClean="0">
                <a:solidFill>
                  <a:schemeClr val="dk1"/>
                </a:solidFill>
                <a:latin typeface="Courier New" pitchFamily="49" charset="0"/>
                <a:cs typeface="+mn-cs"/>
              </a:rPr>
              <a:t>typename</a:t>
            </a:r>
            <a:r>
              <a:rPr lang="en-US" altLang="zh-TW" dirty="0" smtClean="0"/>
              <a:t>. Both are fine.  </a:t>
            </a:r>
          </a:p>
          <a:p>
            <a:pPr>
              <a:defRPr/>
            </a:pPr>
            <a:r>
              <a:rPr lang="en-US" altLang="zh-TW" sz="2600" dirty="0" smtClean="0"/>
              <a:t>We then do this to all member functions: </a:t>
            </a:r>
          </a:p>
          <a:p>
            <a:pPr>
              <a:buFont typeface="Arial" charset="0"/>
              <a:buChar char="•"/>
              <a:defRPr/>
            </a:pPr>
            <a:endParaRPr lang="zh-TW" altLang="en-US" sz="26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042988" y="2177033"/>
            <a:ext cx="6985000" cy="1323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 can be treated as a type inside the class definition block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79388" y="5057353"/>
            <a:ext cx="3960812" cy="1323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T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&lt;T&gt;</a:t>
            </a:r>
            <a:r>
              <a:rPr lang="en-US" altLang="zh-TW" sz="1600" b="1" spc="-150" dirty="0">
                <a:latin typeface="Courier New" pitchFamily="49" charset="0"/>
              </a:rPr>
              <a:t>::f(T </a:t>
            </a:r>
            <a:r>
              <a:rPr lang="en-US" altLang="zh-TW" sz="1600" b="1" spc="-150" dirty="0" err="1">
                <a:latin typeface="Courier New" pitchFamily="49" charset="0"/>
              </a:rPr>
              <a:t>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 is a variable whose type is T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4284663" y="5057353"/>
            <a:ext cx="4679950" cy="1323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&lt;T&gt;</a:t>
            </a:r>
            <a:r>
              <a:rPr lang="en-US" altLang="zh-TW" sz="1600" b="1" spc="-150" dirty="0">
                <a:latin typeface="Courier New" pitchFamily="49" charset="0"/>
              </a:rPr>
              <a:t>::f(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follow the rule even if T is not used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350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Template </a:t>
            </a:r>
            <a:r>
              <a:rPr lang="en-US" altLang="zh-TW" dirty="0" smtClean="0"/>
              <a:t>Invocation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To instantiate an object, pass a type argument.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r>
              <a:rPr lang="en-US" altLang="zh-TW" sz="2600" dirty="0" smtClean="0"/>
              <a:t>The passed type will then replace all the </a:t>
            </a:r>
            <a:r>
              <a:rPr kumimoji="1" lang="en-US" altLang="zh-TW" sz="2600" b="1" spc="-150" dirty="0" smtClean="0">
                <a:solidFill>
                  <a:schemeClr val="dk1"/>
                </a:solidFill>
                <a:latin typeface="Courier New" pitchFamily="49" charset="0"/>
              </a:rPr>
              <a:t>T</a:t>
            </a:r>
            <a:r>
              <a:rPr lang="en-US" altLang="zh-TW" sz="2600" dirty="0" smtClean="0"/>
              <a:t>s in the class definition.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771775" y="2292598"/>
            <a:ext cx="3816350" cy="15684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&gt; a;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latin typeface="Courier New" pitchFamily="49" charset="0"/>
              </a:rPr>
              <a:t>&lt;double&gt; b;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TheClassName</a:t>
            </a:r>
            <a:r>
              <a:rPr lang="en-US" altLang="zh-TW" sz="1600" b="1" spc="-150" dirty="0"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latin typeface="Courier New" pitchFamily="49" charset="0"/>
              </a:rPr>
              <a:t>AnotherClassName</a:t>
            </a:r>
            <a:r>
              <a:rPr lang="en-US" altLang="zh-TW" sz="1600" b="1" spc="-150" dirty="0">
                <a:latin typeface="Courier New" pitchFamily="49" charset="0"/>
              </a:rPr>
              <a:t>&gt; c;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6576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5905500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Let’s start from an example with no classes. </a:t>
            </a:r>
          </a:p>
          <a:p>
            <a:pPr>
              <a:defRPr/>
            </a:pPr>
            <a:r>
              <a:rPr lang="en-US" altLang="zh-TW" sz="2400" dirty="0" smtClean="0"/>
              <a:t>When we invoke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</a:t>
            </a:r>
            <a:r>
              <a:rPr lang="en-US" altLang="zh-TW" sz="2400" dirty="0" smtClean="0"/>
              <a:t> with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f&lt;double&gt;</a:t>
            </a:r>
            <a:r>
              <a:rPr lang="en-US" altLang="zh-TW" sz="2400" dirty="0" smtClean="0"/>
              <a:t>, the function is</a:t>
            </a:r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r>
              <a:rPr lang="en-US" altLang="zh-TW" sz="2400" dirty="0" smtClean="0"/>
              <a:t>When we invoke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</a:t>
            </a:r>
            <a:r>
              <a:rPr lang="en-US" altLang="zh-TW" sz="2400" dirty="0" smtClean="0"/>
              <a:t> with 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f&lt;</a:t>
            </a:r>
            <a:r>
              <a:rPr kumimoji="1" lang="en-US" altLang="zh-TW" sz="2400" b="1" spc="-150" dirty="0" err="1" smtClean="0">
                <a:solidFill>
                  <a:schemeClr val="dk1"/>
                </a:solidFill>
                <a:latin typeface="Courier New" pitchFamily="49" charset="0"/>
              </a:rPr>
              <a:t>int</a:t>
            </a:r>
            <a:r>
              <a:rPr kumimoji="1" lang="en-US" altLang="zh-TW" sz="2400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sz="2400" dirty="0" smtClean="0"/>
              <a:t>, the function is</a:t>
            </a:r>
          </a:p>
          <a:p>
            <a:pPr>
              <a:defRPr/>
            </a:pPr>
            <a:endParaRPr lang="en-US" altLang="zh-TW" sz="2400" dirty="0"/>
          </a:p>
          <a:p>
            <a:pPr>
              <a:defRPr/>
            </a:pPr>
            <a:endParaRPr lang="en-US" altLang="zh-TW" sz="2400" dirty="0" smtClean="0"/>
          </a:p>
          <a:p>
            <a:pPr>
              <a:defRPr/>
            </a:pPr>
            <a:r>
              <a:rPr lang="en-US" altLang="zh-TW" sz="2400" dirty="0" smtClean="0"/>
              <a:t>That is why we see 1. </a:t>
            </a:r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6156325" y="1628775"/>
            <a:ext cx="2736850" cy="4032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f(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</a:t>
            </a:r>
            <a:r>
              <a:rPr lang="en-US" altLang="zh-TW" sz="1600" b="1" spc="-150" dirty="0"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f&lt;double&gt;(1.2);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1.2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f&lt;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&gt;(1.2);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1</a:t>
            </a:r>
            <a:r>
              <a:rPr lang="en-US" altLang="zh-TW" sz="1600" b="1" spc="-150" dirty="0">
                <a:latin typeface="Courier New" pitchFamily="49" charset="0"/>
              </a:rPr>
              <a:t>  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2381250" y="2928739"/>
            <a:ext cx="1873250" cy="1076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f(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double 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rgbClr val="070949"/>
                </a:solidFill>
                <a:latin typeface="Courier New" pitchFamily="49" charset="0"/>
              </a:rPr>
              <a:t>&lt;&lt; 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2484438" y="4725144"/>
            <a:ext cx="1574800" cy="10779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f(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rgbClr val="070949"/>
                </a:solidFill>
                <a:latin typeface="Courier New" pitchFamily="49" charset="0"/>
              </a:rPr>
              <a:t>&lt;&lt; 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355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An </a:t>
            </a:r>
            <a:r>
              <a:rPr lang="en-US" altLang="zh-TW" sz="3800" dirty="0" smtClean="0"/>
              <a:t>Example </a:t>
            </a:r>
            <a:r>
              <a:rPr lang="en-US" altLang="zh-TW" sz="3800" dirty="0"/>
              <a:t>with </a:t>
            </a:r>
            <a:r>
              <a:rPr lang="en-US" altLang="zh-TW" sz="3800" dirty="0" smtClean="0"/>
              <a:t>Two </a:t>
            </a:r>
            <a:r>
              <a:rPr lang="en-US" altLang="zh-TW" sz="3800" dirty="0"/>
              <a:t>T</a:t>
            </a:r>
            <a:r>
              <a:rPr lang="en-US" altLang="zh-TW" sz="3800" dirty="0" smtClean="0"/>
              <a:t>ype Parameters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We may also have multiple type parameters.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843213" y="2409155"/>
            <a:ext cx="3529012" cy="3540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A,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B&gt;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void g(A </a:t>
            </a:r>
            <a:r>
              <a:rPr lang="en-US" altLang="zh-TW" sz="1600" b="1" spc="-150" dirty="0" err="1">
                <a:latin typeface="Courier New" pitchFamily="49" charset="0"/>
              </a:rPr>
              <a:t>a</a:t>
            </a:r>
            <a:r>
              <a:rPr lang="en-US" altLang="zh-TW" sz="1600" b="1" spc="-150" dirty="0">
                <a:latin typeface="Courier New" pitchFamily="49" charset="0"/>
              </a:rPr>
              <a:t>, B </a:t>
            </a:r>
            <a:r>
              <a:rPr lang="en-US" altLang="zh-TW" sz="1600" b="1" spc="-150" dirty="0" err="1">
                <a:latin typeface="Courier New" pitchFamily="49" charset="0"/>
              </a:rPr>
              <a:t>b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a + b &lt;&lt; </a:t>
            </a:r>
            <a:r>
              <a:rPr lang="en-US" altLang="zh-TW" sz="1600" b="1" spc="-150" dirty="0" err="1">
                <a:latin typeface="Courier New" pitchFamily="49" charset="0"/>
              </a:rPr>
              <a:t>endl</a:t>
            </a:r>
            <a:r>
              <a:rPr lang="en-US" altLang="zh-TW" sz="1600" b="1" spc="-150" dirty="0"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g&lt;double,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&gt;(1.2, 1);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837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An </a:t>
            </a:r>
            <a:r>
              <a:rPr lang="en-US" altLang="zh-TW" dirty="0" smtClean="0"/>
              <a:t>Example </a:t>
            </a:r>
            <a:r>
              <a:rPr lang="en-US" altLang="zh-TW" dirty="0"/>
              <a:t>with </a:t>
            </a:r>
            <a:r>
              <a:rPr lang="en-US" altLang="zh-TW" dirty="0" smtClean="0"/>
              <a:t>Classes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5834063" cy="3989388"/>
          </a:xfrm>
        </p:spPr>
        <p:txBody>
          <a:bodyPr/>
          <a:lstStyle/>
          <a:p>
            <a:r>
              <a:rPr lang="en-US" altLang="zh-TW" sz="2600" dirty="0" smtClean="0"/>
              <a:t>The syntax of applying templates to classes is very similar. </a:t>
            </a:r>
          </a:p>
          <a:p>
            <a:pPr lvl="1"/>
            <a:r>
              <a:rPr lang="en-US" altLang="zh-TW" sz="2400" dirty="0" smtClean="0"/>
              <a:t>Add the declaration line to the class definition. </a:t>
            </a:r>
          </a:p>
          <a:p>
            <a:pPr lvl="1"/>
            <a:r>
              <a:rPr lang="en-US" altLang="zh-TW" sz="2400" dirty="0" smtClean="0"/>
              <a:t>Add the declaration line to all member function definitions. </a:t>
            </a:r>
          </a:p>
          <a:p>
            <a:pPr lvl="1"/>
            <a:r>
              <a:rPr lang="en-US" altLang="zh-TW" sz="2400" dirty="0" smtClean="0"/>
              <a:t>For each member function definition, specify the type parameter.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347864" y="4955306"/>
            <a:ext cx="2736850" cy="15700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c;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c.f</a:t>
            </a:r>
            <a:r>
              <a:rPr lang="en-US" altLang="zh-TW" sz="1600" b="1" spc="-150" dirty="0">
                <a:latin typeface="Courier New" pitchFamily="49" charset="0"/>
              </a:rPr>
              <a:t>() &lt;&lt; </a:t>
            </a:r>
            <a:r>
              <a:rPr lang="en-US" altLang="zh-TW" sz="1600" b="1" spc="-150" dirty="0" err="1">
                <a:latin typeface="Courier New" pitchFamily="49" charset="0"/>
              </a:rPr>
              <a:t>endl</a:t>
            </a:r>
            <a:r>
              <a:rPr lang="en-US" altLang="zh-TW" sz="1600" b="1" spc="-150" dirty="0"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6227763" y="1628775"/>
            <a:ext cx="2520950" cy="37861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C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T f();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T&gt;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T C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&lt;T&gt;</a:t>
            </a:r>
            <a:r>
              <a:rPr lang="en-US" altLang="zh-TW" sz="1600" b="1" spc="-150" dirty="0">
                <a:latin typeface="Courier New" pitchFamily="49" charset="0"/>
              </a:rPr>
              <a:t>::f()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1.2;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1181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Applying </a:t>
            </a:r>
            <a:r>
              <a:rPr lang="en-US" altLang="zh-TW" sz="3800" dirty="0" smtClean="0"/>
              <a:t>Templates </a:t>
            </a:r>
            <a:r>
              <a:rPr lang="en-US" altLang="zh-TW" sz="3800" dirty="0"/>
              <a:t>to </a:t>
            </a: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 (1/2)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Before we use a template,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was: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3"/>
          <p:cNvSpPr txBox="1"/>
          <p:nvPr/>
        </p:nvSpPr>
        <p:spPr>
          <a:xfrm>
            <a:off x="755798" y="2224757"/>
            <a:ext cx="6840538" cy="32924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add(const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remove(const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clear()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latin typeface="Courier New" pitchFamily="49" charset="0"/>
              </a:rPr>
              <a:t>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contains(const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string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print()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12304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Applying </a:t>
            </a:r>
            <a:r>
              <a:rPr lang="en-US" altLang="zh-TW" sz="3800" dirty="0" smtClean="0"/>
              <a:t>Templates </a:t>
            </a:r>
            <a:r>
              <a:rPr lang="en-US" altLang="zh-TW" sz="3800" dirty="0"/>
              <a:t>to </a:t>
            </a:r>
            <a:r>
              <a:rPr lang="en-US" altLang="zh-TW" sz="3800" spc="-150" dirty="0" err="1" smtClean="0">
                <a:latin typeface="Courier New" pitchFamily="49" charset="0"/>
                <a:cs typeface="Courier New" pitchFamily="49" charset="0"/>
              </a:rPr>
              <a:t>BagInterface</a:t>
            </a:r>
            <a:r>
              <a:rPr lang="en-US" altLang="zh-TW" sz="3800" spc="-150" dirty="0" smtClean="0">
                <a:cs typeface="Calibri" panose="020F0502020204030204" pitchFamily="34" charset="0"/>
              </a:rPr>
              <a:t> (2/2)</a:t>
            </a:r>
            <a:endParaRPr lang="zh-TW" altLang="en-US" sz="3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After we use a template,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BagInterface</a:t>
            </a:r>
            <a:r>
              <a:rPr lang="en-US" altLang="zh-TW" sz="2600" dirty="0" smtClean="0"/>
              <a:t> becomes: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539750" y="2205038"/>
            <a:ext cx="8208963" cy="32924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add this line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latin typeface="Courier New" pitchFamily="49" charset="0"/>
              </a:rPr>
              <a:t>BagInterface</a:t>
            </a: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getCurrentSize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latin typeface="Courier New" pitchFamily="49" charset="0"/>
              </a:rPr>
              <a:t>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latin typeface="Courier New" pitchFamily="49" charset="0"/>
              </a:rPr>
              <a:t>) = 0;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treat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as a type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remove(const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clear()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</a:t>
            </a:r>
            <a:r>
              <a:rPr lang="en-US" altLang="zh-TW" sz="1600" b="1" spc="-150" dirty="0" err="1">
                <a:latin typeface="Courier New" pitchFamily="49" charset="0"/>
              </a:rPr>
              <a:t>bool</a:t>
            </a:r>
            <a:r>
              <a:rPr lang="en-US" altLang="zh-TW" sz="1600" b="1" spc="-150" dirty="0">
                <a:latin typeface="Courier New" pitchFamily="49" charset="0"/>
              </a:rPr>
              <a:t> contains(const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latin typeface="Courier New" pitchFamily="49" charset="0"/>
              </a:rPr>
              <a:t>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virtual void print() const =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05812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</a:t>
            </a:r>
            <a:r>
              <a:rPr lang="en-US" altLang="zh-TW" dirty="0" smtClean="0"/>
              <a:t>Templates </a:t>
            </a:r>
            <a:r>
              <a:rPr lang="en-US" altLang="zh-TW" dirty="0"/>
              <a:t>to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 smtClean="0">
                <a:cs typeface="Calibri" panose="020F0502020204030204" pitchFamily="34" charset="0"/>
              </a:rPr>
              <a:t> 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sp>
        <p:nvSpPr>
          <p:cNvPr id="7" name="文字方塊 6"/>
          <p:cNvSpPr txBox="1"/>
          <p:nvPr/>
        </p:nvSpPr>
        <p:spPr>
          <a:xfrm>
            <a:off x="539750" y="1918617"/>
            <a:ext cx="8208963" cy="40306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static 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DEFAULT_CAPACITY = 6;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items[DEFAULT_CAPACITY];   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                      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getIndexOf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target) const;  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others that do not need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endParaRPr lang="en-US" altLang="zh-TW" sz="1600" b="1" spc="-150" dirty="0">
              <a:solidFill>
                <a:srgbClr val="00B05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remove(const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contains(const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3798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Applying </a:t>
            </a:r>
            <a:r>
              <a:rPr lang="en-US" altLang="zh-TW" dirty="0" smtClean="0"/>
              <a:t>Templates </a:t>
            </a:r>
            <a:r>
              <a:rPr lang="en-US" altLang="zh-TW" dirty="0"/>
              <a:t>to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 smtClean="0">
                <a:cs typeface="Calibri" panose="020F0502020204030204" pitchFamily="34" charset="0"/>
              </a:rPr>
              <a:t> (2/2)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900113" y="1886992"/>
            <a:ext cx="7343775" cy="42783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add this even if not used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isEmpty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add this even if not used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==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::add(const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can be used in the function definition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=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52423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Using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dirty="0"/>
              <a:t> with </a:t>
            </a:r>
            <a:r>
              <a:rPr lang="en-US" altLang="zh-TW" dirty="0" smtClean="0"/>
              <a:t>Templates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r>
              <a:rPr lang="en-US" altLang="zh-TW" sz="2600" dirty="0" smtClean="0"/>
              <a:t>Now we can have bags for different types of items. </a:t>
            </a:r>
            <a:endParaRPr lang="zh-TW" altLang="en-US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2771775" y="2295177"/>
            <a:ext cx="3529013" cy="32940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bagOfStrings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bagOfIntegers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MyClass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bagSpecial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bagOfStrings.add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("here");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bagOfIntegers.add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(123);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MyClass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mc;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bagSpecial.add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(mc);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119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Final Remarks 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An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operation</a:t>
            </a:r>
            <a:r>
              <a:rPr lang="en-US" altLang="zh-TW" sz="2600" dirty="0" smtClean="0"/>
              <a:t> may need a special definition for a given type. </a:t>
            </a:r>
          </a:p>
          <a:p>
            <a:pPr>
              <a:defRPr/>
            </a:pPr>
            <a:endParaRPr lang="en-US" altLang="zh-TW" sz="2600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endParaRPr lang="en-US" altLang="zh-TW" dirty="0" smtClean="0"/>
          </a:p>
          <a:p>
            <a:pPr>
              <a:defRPr/>
            </a:pPr>
            <a:r>
              <a:rPr lang="en-US" altLang="zh-TW" sz="2600" dirty="0" smtClean="0"/>
              <a:t>What if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ItemType</a:t>
            </a:r>
            <a:r>
              <a:rPr lang="en-US" altLang="zh-TW" sz="2600" dirty="0" smtClean="0"/>
              <a:t> is a class with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dynamic memory allocation</a:t>
            </a:r>
            <a:r>
              <a:rPr lang="en-US" altLang="zh-TW" sz="2600" dirty="0" smtClean="0"/>
              <a:t>? </a:t>
            </a:r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763713" y="2356842"/>
            <a:ext cx="5832475" cy="28003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&gt;::add(const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bool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maxItems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if(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newEntry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hasRoomToAdd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581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Final Remarks (2/2)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3457575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What if </a:t>
            </a:r>
            <a:r>
              <a:rPr kumimoji="1" lang="en-US" altLang="zh-TW" sz="2400" b="1" spc="-150" dirty="0" err="1" smtClean="0">
                <a:solidFill>
                  <a:schemeClr val="dk1"/>
                </a:solidFill>
                <a:latin typeface="Courier New" pitchFamily="49" charset="0"/>
              </a:rPr>
              <a:t>ItemType</a:t>
            </a:r>
            <a:r>
              <a:rPr lang="en-US" altLang="zh-TW" sz="2400" dirty="0" smtClean="0"/>
              <a:t> is a class with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undefined comparisons</a:t>
            </a:r>
            <a:r>
              <a:rPr lang="en-US" altLang="zh-TW" sz="2400" dirty="0" smtClean="0"/>
              <a:t>?</a:t>
            </a:r>
          </a:p>
          <a:p>
            <a:pPr>
              <a:defRPr/>
            </a:pPr>
            <a:r>
              <a:rPr lang="en-US" altLang="zh-TW" sz="2400" dirty="0" smtClean="0"/>
              <a:t>We need to (re)define operations for our classes. </a:t>
            </a:r>
          </a:p>
          <a:p>
            <a:pPr>
              <a:defRPr/>
            </a:pPr>
            <a:r>
              <a:rPr lang="en-US" altLang="zh-TW" sz="2400" dirty="0" smtClean="0"/>
              <a:t>We need to do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operator overloading</a:t>
            </a:r>
            <a:r>
              <a:rPr lang="en-US" altLang="zh-TW" sz="2400" dirty="0" smtClean="0"/>
              <a:t>. </a:t>
            </a:r>
          </a:p>
          <a:p>
            <a:pPr lvl="1">
              <a:buFont typeface="Wingdings" panose="05000000000000000000" pitchFamily="2" charset="2"/>
              <a:buChar char="p"/>
              <a:defRPr/>
            </a:pPr>
            <a:r>
              <a:rPr lang="en-US" altLang="zh-TW" sz="2200" dirty="0" smtClean="0"/>
              <a:t>To be introduced in the next lecture. </a:t>
            </a:r>
          </a:p>
          <a:p>
            <a:pPr>
              <a:buFont typeface="Arial" charset="0"/>
              <a:buChar char="•"/>
              <a:defRPr/>
            </a:pPr>
            <a:endParaRPr lang="en-US" altLang="zh-TW" sz="2200" dirty="0" smtClean="0"/>
          </a:p>
          <a:p>
            <a:pPr>
              <a:buFont typeface="Arial" charset="0"/>
              <a:buChar char="•"/>
              <a:defRPr/>
            </a:pPr>
            <a:endParaRPr lang="en-US" altLang="zh-TW" dirty="0" smtClean="0"/>
          </a:p>
          <a:p>
            <a:pPr>
              <a:buFont typeface="Arial" charset="0"/>
              <a:buChar char="•"/>
              <a:defRPr/>
            </a:pP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708400" y="1628775"/>
            <a:ext cx="5256213" cy="3540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getFrequencyOf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&amp;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frequency =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while(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==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anEntry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frequency++;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curIndex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frequency;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 </a:t>
            </a:r>
          </a:p>
        </p:txBody>
      </p:sp>
      <p:sp>
        <p:nvSpPr>
          <p:cNvPr id="11" name="文字方塊 3"/>
          <p:cNvSpPr txBox="1"/>
          <p:nvPr/>
        </p:nvSpPr>
        <p:spPr>
          <a:xfrm>
            <a:off x="7605713" y="3103563"/>
            <a:ext cx="1358900" cy="20621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RaNum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private: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num;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deno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public: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// ...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86933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dirty="0"/>
              <a:t>Recursion and DMA</a:t>
            </a:r>
          </a:p>
          <a:p>
            <a:pPr eaLnBrk="1" hangingPunct="1"/>
            <a:r>
              <a:rPr lang="en-US" altLang="zh-TW" dirty="0"/>
              <a:t>The (Generic) ADT Bag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Self-Defined Header Files</a:t>
            </a:r>
          </a:p>
          <a:p>
            <a:pPr eaLnBrk="1" hangingPunct="1"/>
            <a:r>
              <a:rPr lang="en-US" altLang="zh-TW" dirty="0" smtClean="0"/>
              <a:t>The Standard Library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&lt;vector</a:t>
            </a:r>
            <a:r>
              <a:rPr lang="en-US" altLang="zh-TW" b="1" spc="-150" dirty="0" smtClean="0">
                <a:solidFill>
                  <a:schemeClr val="dk1"/>
                </a:solidFill>
                <a:latin typeface="Courier New" pitchFamily="49" charset="0"/>
              </a:rPr>
              <a:t>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132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Libraries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There are many C++ standard </a:t>
            </a:r>
            <a:r>
              <a:rPr lang="en-US" altLang="zh-TW" b="1" dirty="0">
                <a:solidFill>
                  <a:srgbClr val="0070C0"/>
                </a:solidFill>
              </a:rPr>
              <a:t>libraries</a:t>
            </a:r>
            <a:r>
              <a:rPr lang="en-US" altLang="zh-TW" dirty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iostream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climits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cmath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cctype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&lt;</a:t>
            </a:r>
            <a:r>
              <a:rPr lang="en-US" altLang="zh-TW" b="1" spc="-150" dirty="0" err="1">
                <a:solidFill>
                  <a:schemeClr val="dk1"/>
                </a:solidFill>
                <a:latin typeface="Courier New" pitchFamily="49" charset="0"/>
              </a:rPr>
              <a:t>cstring</a:t>
            </a:r>
            <a:r>
              <a:rPr lang="en-US" altLang="zh-TW" b="1" spc="-150" dirty="0">
                <a:solidFill>
                  <a:schemeClr val="dk1"/>
                </a:solidFill>
                <a:latin typeface="Courier New" pitchFamily="49" charset="0"/>
              </a:rPr>
              <a:t>&gt;</a:t>
            </a:r>
            <a:r>
              <a:rPr lang="en-US" altLang="zh-TW" dirty="0"/>
              <a:t>, etc.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We may also want to define </a:t>
            </a:r>
            <a:r>
              <a:rPr lang="en-US" altLang="zh-TW" b="1" dirty="0">
                <a:solidFill>
                  <a:srgbClr val="0070C0"/>
                </a:solidFill>
              </a:rPr>
              <a:t>our own libraries</a:t>
            </a:r>
            <a:r>
              <a:rPr lang="en-US" altLang="zh-TW" dirty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Especially when we collaborate with others.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Typically, one implements classes or global functions for </a:t>
            </a:r>
            <a:r>
              <a:rPr lang="en-US" altLang="zh-TW" dirty="0" smtClean="0"/>
              <a:t>others </a:t>
            </a:r>
            <a:r>
              <a:rPr lang="en-US" altLang="zh-TW" dirty="0"/>
              <a:t>to use.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That function can be defined in a self-defined library.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A library includes a </a:t>
            </a:r>
            <a:r>
              <a:rPr lang="en-US" altLang="zh-TW" b="1" dirty="0">
                <a:solidFill>
                  <a:srgbClr val="0070C0"/>
                </a:solidFill>
              </a:rPr>
              <a:t>header file </a:t>
            </a:r>
            <a:r>
              <a:rPr lang="en-US" altLang="zh-TW" dirty="0"/>
              <a:t>(.h) and a </a:t>
            </a:r>
            <a:r>
              <a:rPr lang="en-US" altLang="zh-TW" b="1" dirty="0">
                <a:solidFill>
                  <a:srgbClr val="0070C0"/>
                </a:solidFill>
              </a:rPr>
              <a:t>source file </a:t>
            </a:r>
            <a:r>
              <a:rPr lang="en-US" altLang="zh-TW" dirty="0"/>
              <a:t>(.</a:t>
            </a:r>
            <a:r>
              <a:rPr lang="en-US" altLang="zh-TW" dirty="0" err="1"/>
              <a:t>cpp</a:t>
            </a:r>
            <a:r>
              <a:rPr lang="en-US" altLang="zh-TW" dirty="0"/>
              <a:t>).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The header file contains declarations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The source file contains </a:t>
            </a:r>
            <a:r>
              <a:rPr lang="en-US" altLang="zh-TW" dirty="0" smtClean="0"/>
              <a:t>definitions/implementations. 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1600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Consider the following program with a single function </a:t>
            </a:r>
            <a:r>
              <a:rPr kumimoji="1" lang="en-US" altLang="zh-TW" sz="2600" b="1" spc="-150" dirty="0" err="1" smtClean="0">
                <a:solidFill>
                  <a:schemeClr val="dk1"/>
                </a:solidFill>
                <a:latin typeface="Courier New" pitchFamily="49" charset="0"/>
              </a:rPr>
              <a:t>myMax</a:t>
            </a:r>
            <a:r>
              <a:rPr kumimoji="1" lang="en-US" altLang="zh-TW" sz="2600" b="1" spc="-150" dirty="0" smtClean="0">
                <a:solidFill>
                  <a:schemeClr val="dk1"/>
                </a:solidFill>
                <a:latin typeface="Courier New" pitchFamily="49" charset="0"/>
              </a:rPr>
              <a:t>()</a:t>
            </a:r>
            <a:r>
              <a:rPr lang="en-US" altLang="zh-TW" sz="2600" dirty="0" smtClean="0"/>
              <a:t>: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Let’s define a constant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variable</a:t>
            </a:r>
            <a:r>
              <a:rPr lang="en-US" altLang="zh-TW" sz="2600" dirty="0" smtClean="0"/>
              <a:t> for the array length in </a:t>
            </a:r>
            <a:r>
              <a:rPr lang="en-US" altLang="zh-TW" sz="2600" b="1" dirty="0" smtClean="0">
                <a:solidFill>
                  <a:srgbClr val="0070C0"/>
                </a:solidFill>
              </a:rPr>
              <a:t>a header file</a:t>
            </a:r>
            <a:r>
              <a:rPr lang="en-US" altLang="zh-TW" sz="2600" dirty="0" smtClean="0"/>
              <a:t>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87450" y="2602904"/>
            <a:ext cx="3240088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a[5] = {7,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(a, 5);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4572000" y="2602904"/>
            <a:ext cx="3448050" cy="25542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937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Variables </a:t>
            </a:r>
            <a:r>
              <a:rPr lang="en-US" altLang="zh-TW" dirty="0"/>
              <a:t>in a </a:t>
            </a:r>
            <a:r>
              <a:rPr lang="en-US" altLang="zh-TW" dirty="0" smtClean="0"/>
              <a:t>Library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err="1" smtClean="0"/>
              <a:t>myMax.h</a:t>
            </a: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836366" y="2082750"/>
            <a:ext cx="2087562" cy="3381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LEN = 5;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547813" y="3507382"/>
            <a:ext cx="3455987" cy="28019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] = {7,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 (a,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5219700" y="3501032"/>
            <a:ext cx="3448050" cy="25542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myMax</a:t>
            </a:r>
            <a:r>
              <a:rPr lang="en-US" altLang="zh-TW" sz="1600" b="1" spc="-150" dirty="0"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107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Including a </a:t>
            </a:r>
            <a:r>
              <a:rPr lang="en-US" altLang="zh-TW" dirty="0" smtClean="0"/>
              <a:t>Header File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When your main program wants to include a self-defined header file, simply indicate its path and file name.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</a:t>
            </a:r>
            <a:r>
              <a:rPr lang="en-US" altLang="zh-TW" b="1" spc="-150" dirty="0" err="1">
                <a:latin typeface="Courier New" pitchFamily="49" charset="0"/>
              </a:rPr>
              <a:t>myMax.h</a:t>
            </a:r>
            <a:r>
              <a:rPr lang="en-US" altLang="zh-TW" b="1" spc="-150" dirty="0">
                <a:latin typeface="Courier New" pitchFamily="49" charset="0"/>
              </a:rPr>
              <a:t>"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"D:/test/myMax.h"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"lib/</a:t>
            </a:r>
            <a:r>
              <a:rPr lang="en-US" altLang="zh-TW" b="1" spc="-150" dirty="0" err="1">
                <a:latin typeface="Courier New" pitchFamily="49" charset="0"/>
              </a:rPr>
              <a:t>myMax.h</a:t>
            </a:r>
            <a:r>
              <a:rPr lang="en-US" altLang="zh-TW" b="1" spc="-150" dirty="0">
                <a:latin typeface="Courier New" pitchFamily="49" charset="0"/>
              </a:rPr>
              <a:t>"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Using </a:t>
            </a:r>
            <a:r>
              <a:rPr lang="en-US" altLang="zh-TW" b="1" spc="-150" dirty="0">
                <a:latin typeface="Courier New" pitchFamily="49" charset="0"/>
              </a:rPr>
              <a:t>\</a:t>
            </a:r>
            <a:r>
              <a:rPr lang="en-US" altLang="zh-TW" dirty="0"/>
              <a:t> or </a:t>
            </a:r>
            <a:r>
              <a:rPr lang="en-US" altLang="zh-TW" b="1" spc="-150" dirty="0">
                <a:latin typeface="Courier New" pitchFamily="49" charset="0"/>
              </a:rPr>
              <a:t>/</a:t>
            </a:r>
            <a:r>
              <a:rPr lang="en-US" altLang="zh-TW" dirty="0"/>
              <a:t> does not matter (on Windows).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We still compile the main program as usual.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Let’s also define </a:t>
            </a:r>
            <a:r>
              <a:rPr lang="en-US" altLang="zh-TW" b="1" dirty="0">
                <a:solidFill>
                  <a:srgbClr val="0070C0"/>
                </a:solidFill>
              </a:rPr>
              <a:t>functions</a:t>
            </a:r>
            <a:r>
              <a:rPr lang="en-US" altLang="zh-TW" dirty="0"/>
              <a:t> in our library!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Now we need a source file.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6682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Functions </a:t>
            </a:r>
            <a:r>
              <a:rPr lang="en-US" altLang="zh-TW" dirty="0"/>
              <a:t>in a </a:t>
            </a:r>
            <a:r>
              <a:rPr lang="en-US" altLang="zh-TW" dirty="0" smtClean="0"/>
              <a:t>Library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dirty="0" smtClean="0"/>
              <a:t>        </a:t>
            </a: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                                             myMax.cpp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        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827088" y="2124720"/>
            <a:ext cx="3457575" cy="584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LEN = 5;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827088" y="3539008"/>
            <a:ext cx="3457575" cy="25542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a[LEN] = {7</a:t>
            </a:r>
            <a:r>
              <a:rPr lang="en-US" altLang="zh-TW" sz="1600" b="1" spc="-150" dirty="0">
                <a:latin typeface="Courier New" pitchFamily="49" charset="0"/>
              </a:rPr>
              <a:t>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(a, LEN);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4643438" y="2098849"/>
            <a:ext cx="3529012" cy="25542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428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Including a </a:t>
            </a:r>
            <a:r>
              <a:rPr lang="en-US" altLang="zh-TW" dirty="0" smtClean="0"/>
              <a:t>Header </a:t>
            </a:r>
            <a:r>
              <a:rPr lang="en-US" altLang="zh-TW" dirty="0"/>
              <a:t>and a </a:t>
            </a:r>
            <a:r>
              <a:rPr lang="en-US" altLang="zh-TW" dirty="0" smtClean="0"/>
              <a:t>Source File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When your main program also wants to include a self-defined source file, the include statement needs not be changed.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b="1" spc="-150" dirty="0">
                <a:latin typeface="Courier New" pitchFamily="49" charset="0"/>
              </a:rPr>
              <a:t>#include "</a:t>
            </a:r>
            <a:r>
              <a:rPr lang="en-US" altLang="zh-TW" b="1" spc="-150" dirty="0" err="1">
                <a:latin typeface="Courier New" pitchFamily="49" charset="0"/>
              </a:rPr>
              <a:t>myMax.h</a:t>
            </a:r>
            <a:r>
              <a:rPr lang="en-US" altLang="zh-TW" b="1" spc="-150" dirty="0">
                <a:latin typeface="Courier New" pitchFamily="49" charset="0"/>
              </a:rPr>
              <a:t>"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We add a source file myMax.cpp.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In the source file, we </a:t>
            </a:r>
            <a:r>
              <a:rPr lang="en-US" altLang="zh-TW" b="1" dirty="0">
                <a:solidFill>
                  <a:srgbClr val="0070C0"/>
                </a:solidFill>
              </a:rPr>
              <a:t>implement</a:t>
            </a:r>
            <a:r>
              <a:rPr lang="en-US" altLang="zh-TW" dirty="0"/>
              <a:t> those functions declared in the header file.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The main file names of the header and source files can be different.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/>
              <a:t>The two source files (main.cpp and myMax.cpp) must be </a:t>
            </a:r>
            <a:r>
              <a:rPr lang="en-US" altLang="zh-TW" b="1" dirty="0">
                <a:solidFill>
                  <a:srgbClr val="0070C0"/>
                </a:solidFill>
              </a:rPr>
              <a:t>compiled together</a:t>
            </a:r>
            <a:r>
              <a:rPr lang="en-US" altLang="zh-TW" dirty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dirty="0"/>
              <a:t>Each environment has its own way.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627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One More Function (1/2)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                                                               myMax.cpp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476375" y="2093094"/>
            <a:ext cx="3455988" cy="8318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LEN = 5;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476375" y="3861048"/>
            <a:ext cx="3455988" cy="25558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a[LEN] = {7</a:t>
            </a:r>
            <a:r>
              <a:rPr lang="en-US" altLang="zh-TW" sz="1600" b="1" spc="-150" dirty="0">
                <a:latin typeface="Courier New" pitchFamily="49" charset="0"/>
              </a:rPr>
              <a:t>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print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(a, LEN))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5292725" y="2050703"/>
            <a:ext cx="3382963" cy="353853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</a:t>
            </a:r>
            <a:r>
              <a:rPr lang="en-US" altLang="zh-TW" sz="1600" b="1" spc="-150" dirty="0" err="1">
                <a:solidFill>
                  <a:srgbClr val="00B05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 undefined!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0273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Defining </a:t>
            </a:r>
            <a:r>
              <a:rPr lang="en-US" altLang="zh-TW" dirty="0" smtClean="0"/>
              <a:t>One More Function (2/2)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5184775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Each source file contains statements to run.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600" dirty="0" smtClean="0"/>
              <a:t>Each source file must include the libraries it needs for its statements. 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5435600" y="1557338"/>
            <a:ext cx="3521075" cy="40306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using namespace std;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latin typeface="Courier New" pitchFamily="49" charset="0"/>
              </a:rPr>
              <a:t>int</a:t>
            </a:r>
            <a:r>
              <a:rPr lang="en-US" altLang="zh-TW" sz="1600" b="1" spc="-150" dirty="0"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latin typeface="Courier New" pitchFamily="49" charset="0"/>
              </a:rPr>
              <a:t>len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latin typeface="Courier New" pitchFamily="49" charset="0"/>
              </a:rPr>
              <a:t>i</a:t>
            </a:r>
            <a:r>
              <a:rPr lang="en-US" altLang="zh-TW" sz="1600" b="1" spc="-150" dirty="0">
                <a:latin typeface="Courier New" pitchFamily="49" charset="0"/>
              </a:rPr>
              <a:t>;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good!</a:t>
            </a:r>
          </a:p>
          <a:p>
            <a:pPr marL="0" lvl="1">
              <a:defRPr/>
            </a:pPr>
            <a:r>
              <a:rPr lang="en-US" altLang="zh-TW" sz="1600" b="1" spc="-15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245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Complete Set </a:t>
            </a:r>
            <a:r>
              <a:rPr lang="en-US" altLang="zh-TW" dirty="0"/>
              <a:t>of </a:t>
            </a:r>
            <a:r>
              <a:rPr lang="en-US" altLang="zh-TW" dirty="0" smtClean="0"/>
              <a:t>Files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13788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                                               myMax.cpp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TW" sz="2600" dirty="0" smtClean="0"/>
              <a:t>main.cpp </a:t>
            </a:r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  <a:p>
            <a:pPr eaLnBrk="1" hangingPunct="1">
              <a:lnSpc>
                <a:spcPct val="90000"/>
              </a:lnSpc>
            </a:pPr>
            <a:endParaRPr lang="en-US" altLang="zh-TW" sz="2600" dirty="0" smtClean="0"/>
          </a:p>
        </p:txBody>
      </p:sp>
      <p:sp>
        <p:nvSpPr>
          <p:cNvPr id="8" name="文字方塊 7"/>
          <p:cNvSpPr txBox="1"/>
          <p:nvPr/>
        </p:nvSpPr>
        <p:spPr>
          <a:xfrm>
            <a:off x="1476375" y="2094681"/>
            <a:ext cx="2663825" cy="8302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const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LEN = 5;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1476375" y="3825453"/>
            <a:ext cx="3455988" cy="25558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myMax.h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a[LEN] = {7, 2, 5, 8, 9};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(a, LEN));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文字方塊 3"/>
          <p:cNvSpPr txBox="1"/>
          <p:nvPr/>
        </p:nvSpPr>
        <p:spPr>
          <a:xfrm>
            <a:off x="5580063" y="2061046"/>
            <a:ext cx="3384550" cy="40322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using namespace std; </a:t>
            </a: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myMax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a[],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max = a[0];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1;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if(a[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&gt; max)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max = a[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max;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print(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2828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Remarks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4608513" cy="3989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In many cases, myMax.cpp also include </a:t>
            </a:r>
            <a:r>
              <a:rPr lang="en-US" altLang="zh-TW" sz="2600" dirty="0" err="1" smtClean="0"/>
              <a:t>myMax.h</a:t>
            </a:r>
            <a:r>
              <a:rPr lang="en-US" altLang="zh-TW" sz="2600" dirty="0" smtClean="0"/>
              <a:t>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sz="2400" dirty="0" smtClean="0"/>
              <a:t>E.g., if </a:t>
            </a:r>
            <a:r>
              <a:rPr kumimoji="1" lang="en-US" altLang="zh-TW" sz="2400" b="1" spc="-150" dirty="0" smtClean="0">
                <a:latin typeface="Courier New" pitchFamily="49" charset="0"/>
                <a:cs typeface="+mn-cs"/>
              </a:rPr>
              <a:t>LEN</a:t>
            </a:r>
            <a:r>
              <a:rPr lang="en-US" altLang="zh-TW" sz="2400" dirty="0" smtClean="0"/>
              <a:t> is accessed in myMax.cpp.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600" dirty="0" smtClean="0"/>
              <a:t>More will be discussed in further courses.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sz="2400" dirty="0" smtClean="0"/>
              <a:t>More than two source files.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TW" sz="2400" dirty="0" smtClean="0"/>
              <a:t>A header file including another header file.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003800" y="2133600"/>
            <a:ext cx="1223963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main.cpp</a:t>
            </a:r>
          </a:p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文字方塊 3"/>
          <p:cNvSpPr txBox="1"/>
          <p:nvPr/>
        </p:nvSpPr>
        <p:spPr>
          <a:xfrm>
            <a:off x="5003800" y="3213100"/>
            <a:ext cx="1223963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myMax.cpp</a:t>
            </a:r>
          </a:p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文字方塊 3"/>
          <p:cNvSpPr txBox="1"/>
          <p:nvPr/>
        </p:nvSpPr>
        <p:spPr>
          <a:xfrm>
            <a:off x="7596188" y="3213100"/>
            <a:ext cx="1223962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r>
              <a:rPr lang="en-US" altLang="zh-TW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myMax.h</a:t>
            </a: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defRPr/>
            </a:pPr>
            <a:endParaRPr lang="en-US" altLang="zh-TW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文字方塊 3"/>
          <p:cNvSpPr txBox="1"/>
          <p:nvPr/>
        </p:nvSpPr>
        <p:spPr>
          <a:xfrm>
            <a:off x="7596188" y="2133600"/>
            <a:ext cx="1223962" cy="8302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 algn="ctr">
              <a:defRPr/>
            </a:pPr>
            <a:r>
              <a:rPr lang="en-US" altLang="zh-TW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C++ Standard Libraries</a:t>
            </a:r>
          </a:p>
        </p:txBody>
      </p:sp>
      <p:cxnSp>
        <p:nvCxnSpPr>
          <p:cNvPr id="12" name="Straight Arrow Connector 8"/>
          <p:cNvCxnSpPr>
            <a:stCxn id="11" idx="1"/>
            <a:endCxn id="8" idx="3"/>
          </p:cNvCxnSpPr>
          <p:nvPr/>
        </p:nvCxnSpPr>
        <p:spPr>
          <a:xfrm flipH="1">
            <a:off x="6227763" y="2547938"/>
            <a:ext cx="1368425" cy="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9"/>
          <p:cNvCxnSpPr>
            <a:stCxn id="11" idx="1"/>
            <a:endCxn id="9" idx="3"/>
          </p:cNvCxnSpPr>
          <p:nvPr/>
        </p:nvCxnSpPr>
        <p:spPr>
          <a:xfrm flipH="1">
            <a:off x="6227763" y="2547938"/>
            <a:ext cx="1368425" cy="1081087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2"/>
          <p:cNvCxnSpPr>
            <a:stCxn id="10" idx="1"/>
            <a:endCxn id="8" idx="3"/>
          </p:cNvCxnSpPr>
          <p:nvPr/>
        </p:nvCxnSpPr>
        <p:spPr>
          <a:xfrm flipH="1" flipV="1">
            <a:off x="6227763" y="2547938"/>
            <a:ext cx="1368425" cy="1081087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5"/>
          <p:cNvCxnSpPr>
            <a:stCxn id="10" idx="1"/>
            <a:endCxn id="9" idx="3"/>
          </p:cNvCxnSpPr>
          <p:nvPr/>
        </p:nvCxnSpPr>
        <p:spPr>
          <a:xfrm flipH="1">
            <a:off x="6227763" y="3629025"/>
            <a:ext cx="1368425" cy="0"/>
          </a:xfrm>
          <a:prstGeom prst="straightConnector1">
            <a:avLst/>
          </a:prstGeom>
          <a:ln w="28575">
            <a:solidFill>
              <a:schemeClr val="accent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Header Files </a:t>
            </a:r>
            <a:r>
              <a:rPr lang="en-US" altLang="zh-TW" dirty="0"/>
              <a:t>for </a:t>
            </a:r>
            <a:r>
              <a:rPr lang="en-US" altLang="zh-TW" spc="-150" dirty="0" err="1" smtClean="0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 smtClean="0">
                <a:cs typeface="Calibri" panose="020F0502020204030204" pitchFamily="34" charset="0"/>
              </a:rPr>
              <a:t> (1/4)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62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268760"/>
            <a:ext cx="5257800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First, we put the definition of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BagInterface</a:t>
            </a:r>
            <a:r>
              <a:rPr kumimoji="1" lang="en-US" altLang="zh-TW" sz="2400" b="1" spc="-150" dirty="0" smtClean="0">
                <a:latin typeface="Courier New" pitchFamily="49" charset="0"/>
              </a:rPr>
              <a:t> </a:t>
            </a:r>
            <a:r>
              <a:rPr lang="en-US" altLang="zh-TW" sz="2400" dirty="0" smtClean="0"/>
              <a:t>into a file </a:t>
            </a:r>
            <a:r>
              <a:rPr lang="en-US" altLang="zh-TW" sz="2400" dirty="0" err="1" smtClean="0"/>
              <a:t>BagInterface.h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In general, the inclusion relationship can be very complicated. </a:t>
            </a:r>
          </a:p>
          <a:p>
            <a:pPr lvl="1">
              <a:defRPr/>
            </a:pPr>
            <a:r>
              <a:rPr lang="en-US" altLang="zh-TW" sz="2200" dirty="0" smtClean="0"/>
              <a:t>One thing may be defined </a:t>
            </a:r>
            <a:r>
              <a:rPr lang="en-US" altLang="zh-TW" sz="2200" b="1" dirty="0" smtClean="0">
                <a:solidFill>
                  <a:srgbClr val="0070C0"/>
                </a:solidFill>
              </a:rPr>
              <a:t>multiple</a:t>
            </a:r>
            <a:r>
              <a:rPr lang="en-US" altLang="zh-TW" sz="2200" dirty="0" smtClean="0"/>
              <a:t> times (which is an error) if one file is included multiple times. </a:t>
            </a:r>
          </a:p>
          <a:p>
            <a:pPr>
              <a:defRPr/>
            </a:pPr>
            <a:r>
              <a:rPr lang="en-US" altLang="zh-TW" sz="2400" dirty="0" smtClean="0"/>
              <a:t>To avoid this, </a:t>
            </a:r>
          </a:p>
          <a:p>
            <a:pPr lvl="1">
              <a:defRPr/>
            </a:pPr>
            <a:r>
              <a:rPr lang="en-US" altLang="zh-TW" sz="2200" dirty="0" smtClean="0"/>
              <a:t>We use </a:t>
            </a:r>
            <a:r>
              <a:rPr kumimoji="1" lang="en-US" altLang="zh-TW" sz="22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#define</a:t>
            </a:r>
            <a:r>
              <a:rPr lang="en-US" altLang="zh-TW" sz="2200" dirty="0" smtClean="0">
                <a:solidFill>
                  <a:srgbClr val="0070C0"/>
                </a:solidFill>
              </a:rPr>
              <a:t> </a:t>
            </a:r>
            <a:r>
              <a:rPr lang="en-US" altLang="zh-TW" sz="2200" dirty="0" smtClean="0"/>
              <a:t>to define a token. </a:t>
            </a:r>
          </a:p>
          <a:p>
            <a:pPr lvl="1">
              <a:defRPr/>
            </a:pPr>
            <a:r>
              <a:rPr kumimoji="1" lang="en-US" altLang="zh-TW" sz="22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#</a:t>
            </a:r>
            <a:r>
              <a:rPr kumimoji="1" lang="en-US" altLang="zh-TW" sz="2200" b="1" spc="-150" dirty="0" err="1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ifndef</a:t>
            </a:r>
            <a:r>
              <a:rPr lang="en-US" altLang="zh-TW" sz="2200" dirty="0" smtClean="0"/>
              <a:t> checks whether a given token has been defined; </a:t>
            </a:r>
          </a:p>
          <a:p>
            <a:pPr lvl="1">
              <a:defRPr/>
            </a:pPr>
            <a:r>
              <a:rPr kumimoji="1" lang="en-US" altLang="zh-TW" sz="2200" b="1" spc="-150" dirty="0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#</a:t>
            </a:r>
            <a:r>
              <a:rPr kumimoji="1" lang="en-US" altLang="zh-TW" sz="2200" b="1" spc="-150" dirty="0" err="1" smtClean="0">
                <a:solidFill>
                  <a:srgbClr val="0070C0"/>
                </a:solidFill>
                <a:latin typeface="Courier New" pitchFamily="49" charset="0"/>
                <a:cs typeface="+mn-cs"/>
              </a:rPr>
              <a:t>endif</a:t>
            </a:r>
            <a:r>
              <a:rPr lang="en-US" altLang="zh-TW" sz="2200" dirty="0" smtClean="0"/>
              <a:t> labels the end of a block.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508625" y="1700213"/>
            <a:ext cx="3455988" cy="23082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ifndef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_BAG_INTERFACE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#define _BAG_INTERFACE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those member functions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endif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443663" y="4076700"/>
            <a:ext cx="170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(BagInterface.h)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8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Header Files for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(2/4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63</a:t>
            </a:fld>
            <a:endParaRPr lang="en-US" altLang="zh-TW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3744913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Second, we put the definition of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 into </a:t>
            </a:r>
            <a:r>
              <a:rPr lang="en-US" altLang="zh-TW" sz="2400" dirty="0" err="1" smtClean="0"/>
              <a:t>ArrayBag.h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We still use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#define</a:t>
            </a:r>
            <a:r>
              <a:rPr lang="en-US" altLang="zh-TW" sz="2400" dirty="0" smtClean="0"/>
              <a:t>,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#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ifndef</a:t>
            </a:r>
            <a:r>
              <a:rPr lang="en-US" altLang="zh-TW" sz="2400" dirty="0" smtClean="0"/>
              <a:t>, and </a:t>
            </a:r>
            <a:r>
              <a:rPr kumimoji="1" lang="en-US" altLang="zh-TW" sz="2400" b="1" spc="-150" dirty="0" smtClean="0">
                <a:latin typeface="Courier New" pitchFamily="49" charset="0"/>
              </a:rPr>
              <a:t>#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endif</a:t>
            </a:r>
            <a:r>
              <a:rPr lang="en-US" altLang="zh-TW" sz="2400" dirty="0" smtClean="0"/>
              <a:t> to avoid multiple definitions. </a:t>
            </a:r>
          </a:p>
          <a:p>
            <a:pPr>
              <a:defRPr/>
            </a:pPr>
            <a:r>
              <a:rPr lang="en-US" altLang="zh-TW" sz="2400" dirty="0" smtClean="0"/>
              <a:t>Because this class needs an implementation, we add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an include statement</a:t>
            </a:r>
            <a:r>
              <a:rPr lang="en-US" altLang="zh-TW" sz="2400" dirty="0" smtClean="0"/>
              <a:t> at the end to include the implementation file ArrayBag.cpp. </a:t>
            </a:r>
            <a:endParaRPr lang="zh-TW" altLang="en-US" sz="2400" dirty="0" smtClean="0"/>
          </a:p>
        </p:txBody>
      </p:sp>
      <p:sp>
        <p:nvSpPr>
          <p:cNvPr id="11" name="文字方塊 3"/>
          <p:cNvSpPr txBox="1"/>
          <p:nvPr/>
        </p:nvSpPr>
        <p:spPr>
          <a:xfrm>
            <a:off x="3995738" y="1700213"/>
            <a:ext cx="4968875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ifndef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_ARRAY_BAG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#define _ARRAY_BAG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BagInterface.h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: public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BagInterface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those member variables and functions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};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"ArrayBag.cpp"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endif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795963" y="4581525"/>
            <a:ext cx="1422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(ArrayBag.h)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05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Header Files for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(3/4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64</a:t>
            </a:fld>
            <a:endParaRPr lang="en-US" altLang="zh-TW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4465638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Third, we put the implementation of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 into ArrayBag.cpp. </a:t>
            </a:r>
          </a:p>
          <a:p>
            <a:pPr>
              <a:defRPr/>
            </a:pPr>
            <a:r>
              <a:rPr lang="en-US" altLang="zh-TW" sz="2400" dirty="0" smtClean="0"/>
              <a:t>In ArrayBag.cpp, we need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include the header file</a:t>
            </a:r>
            <a:r>
              <a:rPr lang="en-US" altLang="zh-TW" sz="2400" dirty="0" smtClean="0"/>
              <a:t> </a:t>
            </a:r>
            <a:r>
              <a:rPr lang="en-US" altLang="zh-TW" sz="2400" dirty="0" err="1" smtClean="0"/>
              <a:t>ArrayBag.h</a:t>
            </a:r>
            <a:r>
              <a:rPr lang="en-US" altLang="zh-TW" sz="2400" dirty="0" smtClean="0"/>
              <a:t>.</a:t>
            </a:r>
          </a:p>
          <a:p>
            <a:pPr>
              <a:defRPr/>
            </a:pPr>
            <a:r>
              <a:rPr lang="en-US" altLang="zh-TW" sz="2400" dirty="0" smtClean="0"/>
              <a:t>When a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standard library </a:t>
            </a:r>
            <a:r>
              <a:rPr lang="en-US" altLang="zh-TW" sz="2400" dirty="0" smtClean="0"/>
              <a:t>is used in an implementation file, we need to include it. </a:t>
            </a:r>
            <a:endParaRPr lang="zh-TW" altLang="en-US" sz="2400" dirty="0" smtClean="0"/>
          </a:p>
        </p:txBody>
      </p:sp>
      <p:sp>
        <p:nvSpPr>
          <p:cNvPr id="14" name="文字方塊 3"/>
          <p:cNvSpPr txBox="1"/>
          <p:nvPr/>
        </p:nvSpPr>
        <p:spPr>
          <a:xfrm>
            <a:off x="4787900" y="1700213"/>
            <a:ext cx="4176713" cy="329406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other function definitions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typename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&gt;::print()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items[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] &lt;&lt; " ";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  <a:endParaRPr lang="en-US" altLang="zh-TW" sz="1600" b="1" spc="-150" dirty="0">
              <a:solidFill>
                <a:srgbClr val="0070C0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B050"/>
                </a:solidFill>
                <a:latin typeface="Courier New" pitchFamily="49" charset="0"/>
              </a:rPr>
              <a:t>// all other function definitions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156325" y="5075238"/>
            <a:ext cx="1639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(ArrayBag.cpp)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8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Header Files for </a:t>
            </a:r>
            <a:r>
              <a:rPr lang="en-US" altLang="zh-TW" spc="-150" dirty="0" err="1">
                <a:latin typeface="Courier New" pitchFamily="49" charset="0"/>
                <a:cs typeface="Courier New" pitchFamily="49" charset="0"/>
              </a:rPr>
              <a:t>ArrayBag</a:t>
            </a:r>
            <a:r>
              <a:rPr lang="en-US" altLang="zh-TW" spc="-150" dirty="0">
                <a:cs typeface="Calibri" panose="020F0502020204030204" pitchFamily="34" charset="0"/>
              </a:rPr>
              <a:t> </a:t>
            </a:r>
            <a:r>
              <a:rPr lang="en-US" altLang="zh-TW" spc="-150" dirty="0" smtClean="0">
                <a:cs typeface="Calibri" panose="020F0502020204030204" pitchFamily="34" charset="0"/>
              </a:rPr>
              <a:t>(4/4</a:t>
            </a:r>
            <a:r>
              <a:rPr lang="en-US" altLang="zh-TW" spc="-150" dirty="0">
                <a:cs typeface="Calibri" panose="020F0502020204030204" pitchFamily="34" charset="0"/>
              </a:rPr>
              <a:t>)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65</a:t>
            </a:fld>
            <a:endParaRPr lang="en-US" altLang="zh-TW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6049963" cy="3989388"/>
          </a:xfrm>
        </p:spPr>
        <p:txBody>
          <a:bodyPr/>
          <a:lstStyle/>
          <a:p>
            <a:pPr>
              <a:defRPr/>
            </a:pPr>
            <a:r>
              <a:rPr lang="en-US" altLang="zh-TW" sz="2400" dirty="0" smtClean="0"/>
              <a:t>Now, for any client who uses the class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, all it needs to do is to 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include </a:t>
            </a:r>
            <a:r>
              <a:rPr lang="en-US" altLang="zh-TW" sz="2400" b="1" dirty="0" err="1" smtClean="0">
                <a:solidFill>
                  <a:srgbClr val="0070C0"/>
                </a:solidFill>
              </a:rPr>
              <a:t>ArrayBag.h</a:t>
            </a:r>
            <a:r>
              <a:rPr lang="en-US" altLang="zh-TW" sz="2400" dirty="0" smtClean="0"/>
              <a:t>. </a:t>
            </a:r>
          </a:p>
          <a:p>
            <a:pPr>
              <a:defRPr/>
            </a:pPr>
            <a:r>
              <a:rPr lang="en-US" altLang="zh-TW" sz="2400" dirty="0" smtClean="0"/>
              <a:t>For those who want to understand how </a:t>
            </a:r>
            <a:r>
              <a:rPr kumimoji="1" lang="en-US" altLang="zh-TW" sz="24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400" dirty="0" smtClean="0"/>
              <a:t> should be used, they only need to read the header file. </a:t>
            </a:r>
          </a:p>
          <a:p>
            <a:pPr lvl="1">
              <a:defRPr/>
            </a:pPr>
            <a:r>
              <a:rPr lang="en-US" altLang="zh-TW" sz="2200" b="1" dirty="0" smtClean="0">
                <a:solidFill>
                  <a:srgbClr val="0070C0"/>
                </a:solidFill>
              </a:rPr>
              <a:t>Comments</a:t>
            </a:r>
            <a:r>
              <a:rPr lang="en-US" altLang="zh-TW" sz="2200" dirty="0" smtClean="0"/>
              <a:t> in </a:t>
            </a:r>
            <a:r>
              <a:rPr lang="en-US" altLang="zh-TW" sz="2200" dirty="0" err="1" smtClean="0"/>
              <a:t>ArrayBag.h</a:t>
            </a:r>
            <a:r>
              <a:rPr lang="en-US" altLang="zh-TW" sz="2200" dirty="0" smtClean="0"/>
              <a:t> should be understandable to client developers. </a:t>
            </a:r>
          </a:p>
          <a:p>
            <a:pPr lvl="1">
              <a:defRPr/>
            </a:pPr>
            <a:r>
              <a:rPr lang="en-US" altLang="zh-TW" sz="2200" dirty="0" smtClean="0"/>
              <a:t>Implementation details should not be disclosed. </a:t>
            </a:r>
          </a:p>
        </p:txBody>
      </p:sp>
      <p:sp>
        <p:nvSpPr>
          <p:cNvPr id="14" name="文字方塊 3"/>
          <p:cNvSpPr txBox="1"/>
          <p:nvPr/>
        </p:nvSpPr>
        <p:spPr>
          <a:xfrm>
            <a:off x="6372225" y="1700213"/>
            <a:ext cx="2592388" cy="2801937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iostream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#include &lt;string&gt;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#include "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ArrayBag.h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"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using namespace std;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main()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&lt;string&gt;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bag;</a:t>
            </a:r>
          </a:p>
          <a:p>
            <a:pPr marL="0" lvl="1">
              <a:defRPr/>
            </a:pPr>
            <a:endParaRPr lang="en-US" altLang="zh-TW" sz="1600" b="1" spc="-150" dirty="0">
              <a:solidFill>
                <a:schemeClr val="tx1"/>
              </a:solidFill>
              <a:latin typeface="Courier New" pitchFamily="49" charset="0"/>
            </a:endParaRP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0;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124700" y="4581525"/>
            <a:ext cx="1192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(main.cpp)</a:t>
            </a:r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69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</a:t>
            </a:r>
            <a:r>
              <a:rPr lang="en-US" altLang="zh-TW" dirty="0"/>
              <a:t>ADT </a:t>
            </a:r>
            <a:r>
              <a:rPr lang="en-US" altLang="zh-TW" dirty="0" smtClean="0"/>
              <a:t>Bag (of Strings)</a:t>
            </a:r>
            <a:endParaRPr lang="en-US" altLang="zh-TW" dirty="0"/>
          </a:p>
          <a:p>
            <a:pPr eaLnBrk="1" hangingPunct="1"/>
            <a:r>
              <a:rPr lang="en-US" altLang="zh-TW" dirty="0"/>
              <a:t>Implementation with an Array</a:t>
            </a:r>
          </a:p>
          <a:p>
            <a:pPr eaLnBrk="1" hangingPunct="1"/>
            <a:r>
              <a:rPr lang="en-US" altLang="zh-TW" dirty="0"/>
              <a:t>Recursion and DMA</a:t>
            </a:r>
          </a:p>
          <a:p>
            <a:pPr eaLnBrk="1" hangingPunct="1"/>
            <a:r>
              <a:rPr lang="en-US" altLang="zh-TW" dirty="0"/>
              <a:t>The (Generic) ADT Bag</a:t>
            </a:r>
          </a:p>
          <a:p>
            <a:pPr eaLnBrk="1" hangingPunct="1"/>
            <a:r>
              <a:rPr lang="en-US" altLang="zh-TW" dirty="0"/>
              <a:t>Self-Defined Header Files</a:t>
            </a:r>
          </a:p>
          <a:p>
            <a:pPr eaLnBrk="1" hangingPunct="1"/>
            <a:r>
              <a:rPr lang="en-US" altLang="zh-TW" b="1" dirty="0">
                <a:solidFill>
                  <a:srgbClr val="0070C0"/>
                </a:solidFill>
              </a:rPr>
              <a:t>The Standard Library &lt;vector&gt;</a:t>
            </a:r>
          </a:p>
          <a:p>
            <a:pPr eaLnBrk="1" hangingPunct="1"/>
            <a:endParaRPr lang="en-US" altLang="zh-TW" b="1" spc="-150" dirty="0">
              <a:solidFill>
                <a:schemeClr val="dk1"/>
              </a:solidFill>
              <a:cs typeface="Calibri" panose="020F0502020204030204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230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Displaying Bag Items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67</a:t>
            </a:fld>
            <a:endParaRPr lang="en-US" altLang="zh-TW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0825" y="1455836"/>
            <a:ext cx="8713788" cy="3989388"/>
          </a:xfrm>
        </p:spPr>
        <p:txBody>
          <a:bodyPr/>
          <a:lstStyle/>
          <a:p>
            <a:pPr>
              <a:defRPr/>
            </a:pPr>
            <a:r>
              <a:rPr lang="en-US" altLang="zh-TW" sz="2600" dirty="0" smtClean="0"/>
              <a:t>In the textbook, the implementation of </a:t>
            </a:r>
            <a:r>
              <a:rPr kumimoji="1" lang="en-US" altLang="zh-TW" sz="2600" b="1" spc="-150" dirty="0" err="1" smtClean="0">
                <a:latin typeface="Courier New" pitchFamily="49" charset="0"/>
              </a:rPr>
              <a:t>ArrayBag</a:t>
            </a:r>
            <a:r>
              <a:rPr lang="en-US" altLang="zh-TW" sz="2600" dirty="0" smtClean="0"/>
              <a:t> does not contain </a:t>
            </a:r>
            <a:r>
              <a:rPr kumimoji="1" lang="en-US" altLang="zh-TW" sz="2600" b="1" spc="-150" dirty="0" smtClean="0">
                <a:latin typeface="Courier New" pitchFamily="49" charset="0"/>
              </a:rPr>
              <a:t>print()</a:t>
            </a:r>
            <a:r>
              <a:rPr lang="en-US" altLang="zh-TW" sz="2600" dirty="0" smtClean="0"/>
              <a:t>. </a:t>
            </a:r>
          </a:p>
          <a:p>
            <a:pPr>
              <a:defRPr/>
            </a:pPr>
            <a:r>
              <a:rPr lang="en-US" altLang="zh-TW" sz="2600" dirty="0" smtClean="0"/>
              <a:t>To allow one to display bag items, a member function </a:t>
            </a:r>
            <a:r>
              <a:rPr kumimoji="1"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</a:rPr>
              <a:t>toVector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()</a:t>
            </a:r>
            <a:r>
              <a:rPr lang="en-US" altLang="zh-TW" sz="2600" dirty="0" smtClean="0"/>
              <a:t> and a global function </a:t>
            </a:r>
            <a:r>
              <a:rPr kumimoji="1" lang="en-US" altLang="zh-TW" sz="2600" b="1" spc="-150" dirty="0" err="1" smtClean="0">
                <a:solidFill>
                  <a:srgbClr val="0070C0"/>
                </a:solidFill>
                <a:latin typeface="Courier New" pitchFamily="49" charset="0"/>
              </a:rPr>
              <a:t>displayBag</a:t>
            </a:r>
            <a:r>
              <a:rPr kumimoji="1" lang="en-US" altLang="zh-TW" sz="2600" b="1" spc="-150" dirty="0" smtClean="0">
                <a:solidFill>
                  <a:srgbClr val="0070C0"/>
                </a:solidFill>
                <a:latin typeface="Courier New" pitchFamily="49" charset="0"/>
              </a:rPr>
              <a:t>()</a:t>
            </a:r>
            <a:r>
              <a:rPr lang="en-US" altLang="zh-TW" sz="2600" dirty="0" smtClean="0"/>
              <a:t> are defined: </a:t>
            </a:r>
          </a:p>
        </p:txBody>
      </p:sp>
      <p:sp>
        <p:nvSpPr>
          <p:cNvPr id="8" name="文字方塊 3"/>
          <p:cNvSpPr txBox="1"/>
          <p:nvPr/>
        </p:nvSpPr>
        <p:spPr>
          <a:xfrm>
            <a:off x="107950" y="3652986"/>
            <a:ext cx="3959225" cy="230822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template&lt;class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&gt;</a:t>
            </a:r>
            <a:b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::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toVector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 const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vector&lt;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itemCount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bagContents.push_back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(items[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return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bagContents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文字方塊 3"/>
          <p:cNvSpPr txBox="1"/>
          <p:nvPr/>
        </p:nvSpPr>
        <p:spPr>
          <a:xfrm>
            <a:off x="4067175" y="3652986"/>
            <a:ext cx="4960938" cy="28003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displayBag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ArrayBag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&lt;string&gt;&amp; bag)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"The bag contains " 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bag.getCurrentSize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   &lt;&lt; " items:"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vector&lt;string&gt;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bag.toVector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numberOfEntries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)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bagItems.size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();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numberOfEntries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[</a:t>
            </a:r>
            <a:r>
              <a:rPr lang="en-US" altLang="zh-TW" sz="16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1600" b="1" spc="-150" dirty="0">
                <a:solidFill>
                  <a:srgbClr val="0070C0"/>
                </a:solidFill>
                <a:latin typeface="Courier New" pitchFamily="49" charset="0"/>
              </a:rPr>
              <a:t>] &lt;&lt; " ";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cout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 &lt;&lt; </a:t>
            </a:r>
            <a:r>
              <a:rPr lang="en-US" altLang="zh-TW" sz="1600" b="1" spc="-150" dirty="0" err="1">
                <a:solidFill>
                  <a:schemeClr val="tx1"/>
                </a:solidFill>
                <a:latin typeface="Courier New" pitchFamily="49" charset="0"/>
              </a:rPr>
              <a:t>endl</a:t>
            </a: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marL="0" lvl="1">
              <a:defRPr/>
            </a:pPr>
            <a:r>
              <a:rPr lang="en-US" altLang="zh-TW" sz="1600" b="1" spc="-15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27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Standard Library </a:t>
            </a:r>
            <a:r>
              <a:rPr lang="en-US" altLang="zh-TW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&lt;vector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zh-TW" sz="3800" dirty="0" smtClean="0">
                <a:cs typeface="Calibri" panose="020F0502020204030204" pitchFamily="34" charset="0"/>
              </a:rPr>
              <a:t> (1/2)</a:t>
            </a:r>
            <a:endParaRPr lang="zh-TW" altLang="en-US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800" b="1" dirty="0">
                <a:solidFill>
                  <a:srgbClr val="0070C0"/>
                </a:solidFill>
              </a:rPr>
              <a:t>The class </a:t>
            </a:r>
            <a:r>
              <a:rPr lang="en-US" altLang="zh-TW" sz="2800" b="1" spc="-150" dirty="0">
                <a:solidFill>
                  <a:srgbClr val="0070C0"/>
                </a:solidFill>
                <a:latin typeface="Courier New" pitchFamily="49" charset="0"/>
              </a:rPr>
              <a:t>vector</a:t>
            </a:r>
            <a:r>
              <a:rPr lang="en-US" altLang="zh-TW" sz="2800" b="1" dirty="0">
                <a:solidFill>
                  <a:srgbClr val="0070C0"/>
                </a:solidFill>
              </a:rPr>
              <a:t> </a:t>
            </a:r>
            <a:r>
              <a:rPr lang="en-US" altLang="zh-TW" sz="2800" dirty="0"/>
              <a:t>with templates is defined and implemented in the standard library </a:t>
            </a:r>
            <a:r>
              <a:rPr lang="en-US" altLang="zh-TW" sz="2800" b="1" spc="-150" dirty="0">
                <a:latin typeface="Courier New" pitchFamily="49" charset="0"/>
              </a:rPr>
              <a:t>&lt;vector&gt;</a:t>
            </a:r>
            <a:r>
              <a:rPr lang="en-US" altLang="zh-TW" sz="2800" dirty="0"/>
              <a:t>. </a:t>
            </a:r>
          </a:p>
          <a:p>
            <a:pPr>
              <a:defRPr/>
            </a:pPr>
            <a:r>
              <a:rPr lang="en-US" altLang="zh-TW" sz="2800" dirty="0"/>
              <a:t>It is just a “</a:t>
            </a:r>
            <a:r>
              <a:rPr lang="en-US" altLang="zh-TW" sz="2800" b="1" dirty="0">
                <a:solidFill>
                  <a:srgbClr val="0070C0"/>
                </a:solidFill>
              </a:rPr>
              <a:t>dynamic vector</a:t>
            </a:r>
            <a:r>
              <a:rPr lang="en-US" altLang="zh-TW" sz="2800" dirty="0"/>
              <a:t>” of any type. </a:t>
            </a:r>
          </a:p>
          <a:p>
            <a:pPr lvl="1">
              <a:defRPr/>
            </a:pPr>
            <a:r>
              <a:rPr lang="en-US" altLang="zh-TW" sz="2400" dirty="0"/>
              <a:t>It is a class with an embedded one-dimensional dynamic array. </a:t>
            </a:r>
          </a:p>
          <a:p>
            <a:pPr lvl="1">
              <a:defRPr/>
            </a:pPr>
            <a:r>
              <a:rPr lang="en-US" altLang="zh-TW" sz="2400" dirty="0"/>
              <a:t>It has many useful member functions (including overloaded operators). </a:t>
            </a:r>
          </a:p>
          <a:p>
            <a:pPr lvl="1">
              <a:defRPr/>
            </a:pPr>
            <a:r>
              <a:rPr lang="en-US" altLang="zh-TW" sz="2400" dirty="0"/>
              <a:t>It is implemented with templates.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5291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 dirty="0"/>
              <a:t>The Standard Library </a:t>
            </a:r>
            <a:r>
              <a:rPr lang="en-US" altLang="zh-TW" sz="3800" dirty="0">
                <a:latin typeface="Courier New" panose="02070309020205020404" pitchFamily="49" charset="0"/>
                <a:cs typeface="Courier New" panose="02070309020205020404" pitchFamily="49" charset="0"/>
              </a:rPr>
              <a:t>&lt;vector</a:t>
            </a:r>
            <a:r>
              <a:rPr lang="en-US" altLang="zh-TW" sz="3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zh-TW" sz="3800" dirty="0" smtClean="0">
                <a:cs typeface="Calibri" panose="020F0502020204030204" pitchFamily="34" charset="0"/>
              </a:rPr>
              <a:t> (2/2)</a:t>
            </a:r>
            <a:endParaRPr lang="zh-TW" altLang="en-US" sz="3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800" dirty="0" smtClean="0"/>
              <a:t>Four </a:t>
            </a:r>
            <a:r>
              <a:rPr lang="en-US" altLang="zh-TW" sz="2800" dirty="0"/>
              <a:t>member functions are used in the textbook implementation: </a:t>
            </a:r>
          </a:p>
          <a:p>
            <a:pPr lvl="1">
              <a:defRPr/>
            </a:pPr>
            <a:r>
              <a:rPr lang="en-US" altLang="zh-TW" sz="2400" dirty="0"/>
              <a:t>Constructor: 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vector&lt;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ItemType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&gt;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bagContents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  <a:p>
            <a:pPr lvl="1">
              <a:defRPr/>
            </a:pPr>
            <a:r>
              <a:rPr lang="en-US" altLang="zh-TW" sz="2400" dirty="0"/>
              <a:t>Element addition: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bagContents.push_back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(items[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]);</a:t>
            </a:r>
          </a:p>
          <a:p>
            <a:pPr lvl="1">
              <a:defRPr/>
            </a:pPr>
            <a:r>
              <a:rPr lang="en-US" altLang="zh-TW" sz="2400" dirty="0"/>
              <a:t>Assignment operator: 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vector&lt;string&gt;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 =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bag.toVector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();</a:t>
            </a:r>
          </a:p>
          <a:p>
            <a:pPr lvl="1">
              <a:defRPr/>
            </a:pPr>
            <a:r>
              <a:rPr lang="en-US" altLang="zh-TW" sz="2400" dirty="0"/>
              <a:t>Indexing operator: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 &lt;&lt; 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bagItems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[</a:t>
            </a:r>
            <a:r>
              <a:rPr lang="en-US" altLang="zh-TW" sz="2400" b="1" spc="-150" dirty="0" err="1">
                <a:solidFill>
                  <a:srgbClr val="0070C0"/>
                </a:solidFill>
                <a:latin typeface="Courier New" pitchFamily="49" charset="0"/>
              </a:rPr>
              <a:t>i</a:t>
            </a:r>
            <a:r>
              <a:rPr lang="en-US" altLang="zh-TW" sz="2400" b="1" spc="-150" dirty="0">
                <a:solidFill>
                  <a:srgbClr val="0070C0"/>
                </a:solidFill>
                <a:latin typeface="Courier New" pitchFamily="49" charset="0"/>
              </a:rPr>
              <a:t>] &lt;&lt; " </a:t>
            </a:r>
            <a:r>
              <a:rPr lang="en-US" altLang="zh-TW" sz="2400" b="1" spc="-150" dirty="0" smtClean="0">
                <a:solidFill>
                  <a:srgbClr val="0070C0"/>
                </a:solidFill>
                <a:latin typeface="Courier New" pitchFamily="49" charset="0"/>
              </a:rPr>
              <a:t>";</a:t>
            </a:r>
            <a:endParaRPr lang="en-US" altLang="zh-TW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329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Some Questions Regarding </a:t>
            </a:r>
            <a:r>
              <a:rPr lang="en-US" altLang="zh-TW" spc="-150" dirty="0">
                <a:solidFill>
                  <a:srgbClr val="0070C0"/>
                </a:solidFill>
                <a:latin typeface="Courier New" pitchFamily="49" charset="0"/>
              </a:rPr>
              <a:t>vector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2600" dirty="0"/>
              <a:t>Why not just </a:t>
            </a:r>
            <a:r>
              <a:rPr lang="en-US" altLang="zh-TW" sz="2600" b="1" spc="-150" dirty="0">
                <a:latin typeface="Courier New" pitchFamily="49" charset="0"/>
              </a:rPr>
              <a:t>print()</a:t>
            </a:r>
            <a:r>
              <a:rPr lang="en-US" altLang="zh-TW" sz="2600" dirty="0"/>
              <a:t>? </a:t>
            </a:r>
          </a:p>
          <a:p>
            <a:pPr lvl="1">
              <a:defRPr/>
            </a:pPr>
            <a:r>
              <a:rPr lang="en-US" altLang="zh-TW" sz="2400" dirty="0"/>
              <a:t>Using </a:t>
            </a:r>
            <a:r>
              <a:rPr lang="en-US" altLang="zh-TW" sz="2400" b="1" spc="-150" dirty="0" err="1">
                <a:latin typeface="Courier New" pitchFamily="49" charset="0"/>
              </a:rPr>
              <a:t>toVector</a:t>
            </a:r>
            <a:r>
              <a:rPr lang="en-US" altLang="zh-TW" sz="2400" b="1" spc="-150" dirty="0">
                <a:latin typeface="Courier New" pitchFamily="49" charset="0"/>
              </a:rPr>
              <a:t>()</a:t>
            </a:r>
            <a:r>
              <a:rPr lang="en-US" altLang="zh-TW" sz="2400" dirty="0"/>
              <a:t> rather than </a:t>
            </a:r>
            <a:r>
              <a:rPr lang="en-US" altLang="zh-TW" sz="2400" b="1" spc="-150" dirty="0">
                <a:latin typeface="Courier New" pitchFamily="49" charset="0"/>
              </a:rPr>
              <a:t>print()</a:t>
            </a:r>
            <a:r>
              <a:rPr lang="en-US" altLang="zh-TW" sz="2400" dirty="0"/>
              <a:t> completely </a:t>
            </a:r>
            <a:r>
              <a:rPr lang="en-US" altLang="zh-TW" sz="2400" b="1" dirty="0">
                <a:solidFill>
                  <a:srgbClr val="0070C0"/>
                </a:solidFill>
              </a:rPr>
              <a:t>decouples</a:t>
            </a:r>
            <a:r>
              <a:rPr lang="en-US" altLang="zh-TW" sz="2400" dirty="0"/>
              <a:t> </a:t>
            </a:r>
            <a:r>
              <a:rPr lang="en-US" altLang="zh-TW" sz="2400" b="1" spc="-150" dirty="0" err="1">
                <a:latin typeface="Courier New" pitchFamily="49" charset="0"/>
              </a:rPr>
              <a:t>ArrayBag</a:t>
            </a:r>
            <a:r>
              <a:rPr lang="en-US" altLang="zh-TW" sz="2400" dirty="0"/>
              <a:t> operations and program I/O (e.g., displaying bag items on a screen). </a:t>
            </a:r>
          </a:p>
          <a:p>
            <a:pPr>
              <a:defRPr/>
            </a:pPr>
            <a:r>
              <a:rPr lang="en-US" altLang="zh-TW" sz="2600" dirty="0"/>
              <a:t>Should we have </a:t>
            </a:r>
            <a:r>
              <a:rPr lang="en-US" altLang="zh-TW" sz="2600" b="1" spc="-150" dirty="0" err="1">
                <a:latin typeface="Courier New" pitchFamily="49" charset="0"/>
              </a:rPr>
              <a:t>toVector</a:t>
            </a:r>
            <a:r>
              <a:rPr lang="en-US" altLang="zh-TW" sz="2600" b="1" spc="-150" dirty="0">
                <a:latin typeface="Courier New" pitchFamily="49" charset="0"/>
              </a:rPr>
              <a:t>()</a:t>
            </a:r>
            <a:r>
              <a:rPr lang="en-US" altLang="zh-TW" sz="2600" dirty="0"/>
              <a:t> or </a:t>
            </a:r>
            <a:r>
              <a:rPr lang="en-US" altLang="zh-TW" sz="2600" b="1" spc="-150" dirty="0">
                <a:latin typeface="Courier New" pitchFamily="49" charset="0"/>
              </a:rPr>
              <a:t>print()</a:t>
            </a:r>
            <a:r>
              <a:rPr lang="en-US" altLang="zh-TW" sz="2600" dirty="0"/>
              <a:t>? </a:t>
            </a:r>
          </a:p>
          <a:p>
            <a:pPr lvl="1">
              <a:defRPr/>
            </a:pPr>
            <a:r>
              <a:rPr lang="en-US" altLang="zh-TW" sz="2400" dirty="0"/>
              <a:t>If it is only used during </a:t>
            </a:r>
            <a:r>
              <a:rPr lang="en-US" altLang="zh-TW" sz="2400" b="1" dirty="0">
                <a:solidFill>
                  <a:srgbClr val="0070C0"/>
                </a:solidFill>
              </a:rPr>
              <a:t>the development phase</a:t>
            </a:r>
            <a:r>
              <a:rPr lang="en-US" altLang="zh-TW" sz="2400" dirty="0"/>
              <a:t>, we should remove it after </a:t>
            </a:r>
            <a:r>
              <a:rPr lang="en-US" altLang="zh-TW" sz="2400" b="1" spc="-150" dirty="0" err="1">
                <a:latin typeface="Courier New" pitchFamily="49" charset="0"/>
              </a:rPr>
              <a:t>ArrayBag</a:t>
            </a:r>
            <a:r>
              <a:rPr lang="en-US" altLang="zh-TW" sz="2400" dirty="0"/>
              <a:t> is completed. </a:t>
            </a:r>
          </a:p>
          <a:p>
            <a:pPr>
              <a:defRPr/>
            </a:pPr>
            <a:r>
              <a:rPr lang="en-US" altLang="zh-TW" sz="2600" dirty="0"/>
              <a:t>If we have </a:t>
            </a:r>
            <a:r>
              <a:rPr lang="en-US" altLang="zh-TW" sz="2600" b="1" spc="-150" dirty="0">
                <a:latin typeface="Courier New" pitchFamily="49" charset="0"/>
              </a:rPr>
              <a:t>vector</a:t>
            </a:r>
            <a:r>
              <a:rPr lang="en-US" altLang="zh-TW" sz="2600" dirty="0"/>
              <a:t>, why should we implement </a:t>
            </a:r>
            <a:r>
              <a:rPr lang="en-US" altLang="zh-TW" sz="2600" b="1" spc="-150" dirty="0" err="1">
                <a:latin typeface="Courier New" pitchFamily="49" charset="0"/>
              </a:rPr>
              <a:t>ArrayBag</a:t>
            </a:r>
            <a:r>
              <a:rPr lang="en-US" altLang="zh-TW" sz="2600" dirty="0"/>
              <a:t>? </a:t>
            </a:r>
          </a:p>
          <a:p>
            <a:pPr>
              <a:defRPr/>
            </a:pPr>
            <a:r>
              <a:rPr lang="en-US" altLang="zh-TW" sz="2600" dirty="0" smtClean="0"/>
              <a:t>(Prof. </a:t>
            </a:r>
            <a:r>
              <a:rPr lang="en-US" altLang="zh-TW" sz="2600" dirty="0" err="1" smtClean="0"/>
              <a:t>Kung’s</a:t>
            </a:r>
            <a:r>
              <a:rPr lang="en-US" altLang="zh-TW" sz="2600" dirty="0" smtClean="0"/>
              <a:t> </a:t>
            </a:r>
            <a:r>
              <a:rPr lang="en-US" altLang="zh-TW" sz="2600" dirty="0"/>
              <a:t>suggestion) </a:t>
            </a:r>
            <a:r>
              <a:rPr lang="en-US" altLang="zh-TW" sz="2600" b="1" dirty="0">
                <a:solidFill>
                  <a:srgbClr val="0070C0"/>
                </a:solidFill>
              </a:rPr>
              <a:t>Try not to use </a:t>
            </a:r>
            <a:r>
              <a:rPr lang="en-US" altLang="zh-TW" sz="2600" b="1" spc="-150" dirty="0">
                <a:solidFill>
                  <a:srgbClr val="0070C0"/>
                </a:solidFill>
                <a:latin typeface="Courier New" pitchFamily="49" charset="0"/>
              </a:rPr>
              <a:t>vector</a:t>
            </a:r>
            <a:r>
              <a:rPr lang="en-US" altLang="zh-TW" sz="2600" b="1" dirty="0">
                <a:solidFill>
                  <a:srgbClr val="0070C0"/>
                </a:solidFill>
              </a:rPr>
              <a:t> </a:t>
            </a:r>
            <a:r>
              <a:rPr lang="en-US" altLang="zh-TW" sz="2600" dirty="0"/>
              <a:t>unless you are able to implement something with the same capability.  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DS 2016: Array-Based Implementations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718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14852</TotalTime>
  <Words>6188</Words>
  <Application>Microsoft Office PowerPoint</Application>
  <PresentationFormat>如螢幕大小 (4:3)</PresentationFormat>
  <Paragraphs>1256</Paragraphs>
  <Slides>70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70</vt:i4>
      </vt:variant>
    </vt:vector>
  </HeadingPairs>
  <TitlesOfParts>
    <vt:vector size="78" baseType="lpstr">
      <vt:lpstr>新細明體</vt:lpstr>
      <vt:lpstr>Arial</vt:lpstr>
      <vt:lpstr>Calibri</vt:lpstr>
      <vt:lpstr>Courier New</vt:lpstr>
      <vt:lpstr>Times New Roman</vt:lpstr>
      <vt:lpstr>Wingdings</vt:lpstr>
      <vt:lpstr>1_Edge</vt:lpstr>
      <vt:lpstr>Office 佈景主題</vt:lpstr>
      <vt:lpstr>Array-Based Implementations The ADT Bag as an Example </vt:lpstr>
      <vt:lpstr>Outline</vt:lpstr>
      <vt:lpstr>The ADT Bag</vt:lpstr>
      <vt:lpstr>Implementing the ADT Bag (1/4)</vt:lpstr>
      <vt:lpstr>Implementing the ADT Bag (2/4)</vt:lpstr>
      <vt:lpstr>Implementing the ADT Bag (3/4)</vt:lpstr>
      <vt:lpstr>Implementing the ADT Bag (4/4)</vt:lpstr>
      <vt:lpstr>Outline</vt:lpstr>
      <vt:lpstr>Using a Fixed-Size Array</vt:lpstr>
      <vt:lpstr>Implementing Member Functions</vt:lpstr>
      <vt:lpstr>The Member Function add() (1/2)</vt:lpstr>
      <vt:lpstr>The Member Function add() (2/2)</vt:lpstr>
      <vt:lpstr>Testing the Implementations</vt:lpstr>
      <vt:lpstr>The Member Function remove()</vt:lpstr>
      <vt:lpstr>The Member Function getIndexOf()</vt:lpstr>
      <vt:lpstr>The Member Function getIndexOf()</vt:lpstr>
      <vt:lpstr>Privatizing getIndexOf()</vt:lpstr>
      <vt:lpstr>The Member Function remove()</vt:lpstr>
      <vt:lpstr>Ensuring No Hole (Idea 1)</vt:lpstr>
      <vt:lpstr>Ensuring No Hole (Idea 2)</vt:lpstr>
      <vt:lpstr>Implementing remove()</vt:lpstr>
      <vt:lpstr>Functions contains() and clear()</vt:lpstr>
      <vt:lpstr>Member function getFrequencyOf()</vt:lpstr>
      <vt:lpstr>Remarks</vt:lpstr>
      <vt:lpstr>Outline</vt:lpstr>
      <vt:lpstr>Recursion</vt:lpstr>
      <vt:lpstr>Using recursion for getIndexOf()</vt:lpstr>
      <vt:lpstr>Using recursion for getFrequencyOf()</vt:lpstr>
      <vt:lpstr>Using Recursion for the Two Functions</vt:lpstr>
      <vt:lpstr>Dynamically Adjusting the Array Size</vt:lpstr>
      <vt:lpstr>Modifying the Class Definition</vt:lpstr>
      <vt:lpstr>The Constructor and Destructor</vt:lpstr>
      <vt:lpstr>The Member Function add()</vt:lpstr>
      <vt:lpstr>Should We Make the Array Dynamic?</vt:lpstr>
      <vt:lpstr>Outline</vt:lpstr>
      <vt:lpstr>Items in the ADT Bag</vt:lpstr>
      <vt:lpstr>Templates (1/2)</vt:lpstr>
      <vt:lpstr>Templates (2/2)</vt:lpstr>
      <vt:lpstr>Template Declaration</vt:lpstr>
      <vt:lpstr>Template Invocation</vt:lpstr>
      <vt:lpstr>An Example</vt:lpstr>
      <vt:lpstr>An Example with Two Type Parameters</vt:lpstr>
      <vt:lpstr>An Example with Classes</vt:lpstr>
      <vt:lpstr>Applying Templates to BagInterface (1/2)</vt:lpstr>
      <vt:lpstr>Applying Templates to BagInterface (2/2)</vt:lpstr>
      <vt:lpstr>Applying Templates to ArrayBag (1/2)</vt:lpstr>
      <vt:lpstr>Applying Templates to ArrayBag (2/2)</vt:lpstr>
      <vt:lpstr>Using ArrayBag with Templates</vt:lpstr>
      <vt:lpstr>Final Remarks (1/2)</vt:lpstr>
      <vt:lpstr>Final Remarks (2/2)</vt:lpstr>
      <vt:lpstr>Outline</vt:lpstr>
      <vt:lpstr>Libraries</vt:lpstr>
      <vt:lpstr>Example</vt:lpstr>
      <vt:lpstr>Defining Variables in a Library</vt:lpstr>
      <vt:lpstr>Including a Header File</vt:lpstr>
      <vt:lpstr>Defining Functions in a Library</vt:lpstr>
      <vt:lpstr>Including a Header and a Source File</vt:lpstr>
      <vt:lpstr>Defining One More Function (1/2)</vt:lpstr>
      <vt:lpstr>Defining One More Function (2/2)</vt:lpstr>
      <vt:lpstr>The Complete Set of Files</vt:lpstr>
      <vt:lpstr>Remarks</vt:lpstr>
      <vt:lpstr>Header Files for ArrayBag (1/4) </vt:lpstr>
      <vt:lpstr>Header Files for ArrayBag (2/4) </vt:lpstr>
      <vt:lpstr>Header Files for ArrayBag (3/4) </vt:lpstr>
      <vt:lpstr>Header Files for ArrayBag (4/4) </vt:lpstr>
      <vt:lpstr>Outline</vt:lpstr>
      <vt:lpstr>Displaying Bag Items</vt:lpstr>
      <vt:lpstr>The Standard Library &lt;vector&gt; (1/2)</vt:lpstr>
      <vt:lpstr>The Standard Library &lt;vector&gt; (2/2)</vt:lpstr>
      <vt:lpstr>Some Questions Regarding vector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tsay</dc:creator>
  <cp:lastModifiedBy>tsay</cp:lastModifiedBy>
  <cp:revision>621</cp:revision>
  <dcterms:created xsi:type="dcterms:W3CDTF">2009-06-21T02:54:00Z</dcterms:created>
  <dcterms:modified xsi:type="dcterms:W3CDTF">2016-10-03T05:53:03Z</dcterms:modified>
</cp:coreProperties>
</file>