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0" r:id="rId1"/>
  </p:sldMasterIdLst>
  <p:notesMasterIdLst>
    <p:notesMasterId r:id="rId25"/>
  </p:notesMasterIdLst>
  <p:sldIdLst>
    <p:sldId id="256" r:id="rId2"/>
    <p:sldId id="291" r:id="rId3"/>
    <p:sldId id="292" r:id="rId4"/>
    <p:sldId id="296" r:id="rId5"/>
    <p:sldId id="295" r:id="rId6"/>
    <p:sldId id="293" r:id="rId7"/>
    <p:sldId id="303" r:id="rId8"/>
    <p:sldId id="297" r:id="rId9"/>
    <p:sldId id="298" r:id="rId10"/>
    <p:sldId id="299" r:id="rId11"/>
    <p:sldId id="300" r:id="rId12"/>
    <p:sldId id="301" r:id="rId13"/>
    <p:sldId id="281" r:id="rId14"/>
    <p:sldId id="282" r:id="rId15"/>
    <p:sldId id="283" r:id="rId16"/>
    <p:sldId id="284" r:id="rId17"/>
    <p:sldId id="285" r:id="rId18"/>
    <p:sldId id="286" r:id="rId19"/>
    <p:sldId id="287" r:id="rId20"/>
    <p:sldId id="288" r:id="rId21"/>
    <p:sldId id="289" r:id="rId22"/>
    <p:sldId id="290" r:id="rId23"/>
    <p:sldId id="302" r:id="rId2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27102A9-8310-4765-A935-A1911B00CA55}" styleName="淺色樣式 1 - 輔色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2D5ABB26-0587-4C30-8999-92F81FD0307C}" styleName="無樣式、無格線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E3FDE45-AF77-4B5C-9715-49D594BDF05E}" styleName="淺色樣式 1 - 輔色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91" d="100"/>
          <a:sy n="91" d="100"/>
        </p:scale>
        <p:origin x="140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1ED894-003C-4FD4-8311-1A8F84402EAB}" type="datetimeFigureOut">
              <a:rPr lang="zh-TW" altLang="en-US" smtClean="0"/>
              <a:t>2017/11/19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B27D89-6995-4444-BE6C-B089FE283A2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171928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TW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4592BD-A84E-44A3-8DF7-E6ED0C1DA784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5691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25459" y="959313"/>
            <a:ext cx="5760741" cy="2571891"/>
          </a:xfrm>
        </p:spPr>
        <p:txBody>
          <a:bodyPr bIns="0" anchor="b">
            <a:normAutofit/>
          </a:bodyPr>
          <a:lstStyle>
            <a:lvl1pPr algn="l">
              <a:defRPr sz="54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25459" y="3531205"/>
            <a:ext cx="5760741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600" b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25459" y="329308"/>
            <a:ext cx="3392144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86200" y="131730"/>
            <a:ext cx="802005" cy="503578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" r="42454" b="36435"/>
          <a:stretch/>
        </p:blipFill>
        <p:spPr>
          <a:xfrm>
            <a:off x="1125460" y="643464"/>
            <a:ext cx="6574536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214329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11/19/2017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5" name="Picture 14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" r="42454" b="36435"/>
          <a:stretch/>
        </p:blipFill>
        <p:spPr>
          <a:xfrm>
            <a:off x="1125460" y="643464"/>
            <a:ext cx="6574536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111422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5459" y="1756130"/>
            <a:ext cx="5764142" cy="2050066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5460" y="3806196"/>
            <a:ext cx="5764142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" r="42454" b="36435"/>
          <a:stretch/>
        </p:blipFill>
        <p:spPr>
          <a:xfrm>
            <a:off x="1125460" y="643464"/>
            <a:ext cx="6574536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875331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5459" y="959314"/>
            <a:ext cx="6564015" cy="1044117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5459" y="2172548"/>
            <a:ext cx="3125871" cy="327894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63822" y="2172548"/>
            <a:ext cx="3125652" cy="3278947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11/19/2017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" r="42454" b="36435"/>
          <a:stretch/>
        </p:blipFill>
        <p:spPr>
          <a:xfrm>
            <a:off x="1125460" y="643464"/>
            <a:ext cx="6574536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815103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8652" y="959903"/>
            <a:ext cx="6571344" cy="10446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8131" y="2169094"/>
            <a:ext cx="312576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none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8131" y="2973815"/>
            <a:ext cx="3125766" cy="2491662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3822" y="2172548"/>
            <a:ext cx="31256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none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63822" y="2971035"/>
            <a:ext cx="3125652" cy="2484985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11/19/2017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8" name="Picture 17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" r="42454" b="36435"/>
          <a:stretch/>
        </p:blipFill>
        <p:spPr>
          <a:xfrm>
            <a:off x="1125460" y="643464"/>
            <a:ext cx="6574536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318457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11/19/2017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4" name="Picture 13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" r="42454" b="36435"/>
          <a:stretch/>
        </p:blipFill>
        <p:spPr>
          <a:xfrm>
            <a:off x="1125460" y="643464"/>
            <a:ext cx="6574536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531058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11/19/2017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99473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4041" y="959313"/>
            <a:ext cx="2425950" cy="224205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9877" y="960890"/>
            <a:ext cx="3828178" cy="4496910"/>
          </a:xfrm>
        </p:spPr>
        <p:txBody>
          <a:bodyPr anchor="ctr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4041" y="3205492"/>
            <a:ext cx="2427369" cy="2248181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11/19/2017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" r="42454" b="36435"/>
          <a:stretch/>
        </p:blipFill>
        <p:spPr>
          <a:xfrm>
            <a:off x="1125460" y="643464"/>
            <a:ext cx="6574536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870431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4996501" y="482171"/>
            <a:ext cx="3511387" cy="5149101"/>
            <a:chOff x="4996501" y="482171"/>
            <a:chExt cx="3511387" cy="5149101"/>
          </a:xfrm>
        </p:grpSpPr>
        <p:sp>
          <p:nvSpPr>
            <p:cNvPr id="14" name="Rectangle 13"/>
            <p:cNvSpPr/>
            <p:nvPr/>
          </p:nvSpPr>
          <p:spPr>
            <a:xfrm>
              <a:off x="4996501" y="482171"/>
              <a:ext cx="3511387" cy="5149101"/>
            </a:xfrm>
            <a:prstGeom prst="rect">
              <a:avLst/>
            </a:prstGeom>
            <a:gradFill>
              <a:gsLst>
                <a:gs pos="0">
                  <a:schemeClr val="tx1">
                    <a:lumMod val="85000"/>
                    <a:lumOff val="15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14"/>
            <p:cNvSpPr/>
            <p:nvPr/>
          </p:nvSpPr>
          <p:spPr>
            <a:xfrm>
              <a:off x="5312152" y="812506"/>
              <a:ext cx="2883013" cy="4479361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2077" y="1129512"/>
            <a:ext cx="3386166" cy="1918487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40128" y="1122543"/>
            <a:ext cx="2234998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31420" y="3057166"/>
            <a:ext cx="3390817" cy="2092568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124592" y="5469857"/>
            <a:ext cx="3393977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smtClean="0"/>
              <a:pPr/>
              <a:t>11/19/2017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25459" y="318641"/>
            <a:ext cx="2601032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726491" y="131730"/>
            <a:ext cx="795746" cy="503578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22" name="Picture 21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" r="70363" b="36435"/>
          <a:stretch/>
        </p:blipFill>
        <p:spPr>
          <a:xfrm>
            <a:off x="1125460" y="643464"/>
            <a:ext cx="339242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92670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5" name="Picture 14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" r="42454" b="36435"/>
          <a:stretch/>
        </p:blipFill>
        <p:spPr>
          <a:xfrm>
            <a:off x="1125460" y="643464"/>
            <a:ext cx="6574536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860069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86447" y="796298"/>
            <a:ext cx="1103027" cy="466256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1910" y="796298"/>
            <a:ext cx="5301095" cy="4662565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" r="59215" b="36435"/>
          <a:stretch/>
        </p:blipFill>
        <p:spPr>
          <a:xfrm rot="5400000">
            <a:off x="5605390" y="3050294"/>
            <a:ext cx="4663440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632911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項目符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/>
          </p:cNvSpPr>
          <p:nvPr>
            <p:ph type="body" idx="1"/>
          </p:nvPr>
        </p:nvSpPr>
        <p:spPr>
          <a:xfrm>
            <a:off x="669727" y="892969"/>
            <a:ext cx="7804547" cy="5072063"/>
          </a:xfrm>
          <a:prstGeom prst="rect">
            <a:avLst/>
          </a:prstGeom>
        </p:spPr>
        <p:txBody>
          <a:bodyPr/>
          <a:lstStyle/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76" name="Shape 7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23316816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19854"/>
            <a:ext cx="9144000" cy="74295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468769"/>
            <a:ext cx="9144000" cy="564702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  <a:lumMod val="100000"/>
                </a:schemeClr>
              </a:gs>
              <a:gs pos="100000">
                <a:schemeClr val="bg2">
                  <a:lumMod val="95000"/>
                  <a:lumOff val="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3" name="Straight Connector 12"/>
          <p:cNvCxnSpPr/>
          <p:nvPr/>
        </p:nvCxnSpPr>
        <p:spPr>
          <a:xfrm>
            <a:off x="0" y="6121005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28684" y="956172"/>
            <a:ext cx="6571343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8684" y="2167385"/>
            <a:ext cx="6571343" cy="32886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21309" y="330371"/>
            <a:ext cx="2368292" cy="3049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11/19/2017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28684" y="329308"/>
            <a:ext cx="3388498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93728" y="131730"/>
            <a:ext cx="795746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70765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TA Session #3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TW" dirty="0" smtClean="0"/>
              <a:t>Prepared by Carlos and Hung-</a:t>
            </a:r>
            <a:r>
              <a:rPr lang="en-US" altLang="zh-TW" dirty="0" err="1" smtClean="0"/>
              <a:t>Chih</a:t>
            </a:r>
            <a:endParaRPr lang="en-US" altLang="zh-TW" dirty="0" smtClean="0"/>
          </a:p>
          <a:p>
            <a:r>
              <a:rPr lang="en-US" altLang="zh-TW" dirty="0" smtClean="0"/>
              <a:t>2017/11/20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189502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Data Structures </a:t>
            </a:r>
            <a:r>
              <a:rPr lang="en-US" altLang="zh-TW" dirty="0" smtClean="0"/>
              <a:t>Midterm</a:t>
            </a: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Avg:70.4</a:t>
            </a:r>
          </a:p>
          <a:p>
            <a:r>
              <a:rPr lang="en-US" altLang="zh-TW" dirty="0" smtClean="0"/>
              <a:t>Std:15.3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825555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Problem 3</a:t>
            </a:r>
            <a:endParaRPr lang="zh-TW" altLang="en-US" dirty="0"/>
          </a:p>
        </p:txBody>
      </p:sp>
      <p:sp>
        <p:nvSpPr>
          <p:cNvPr id="5" name="文字版面配置區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Adapt Remove function</a:t>
            </a:r>
            <a:endParaRPr lang="zh-TW" altLang="en-US" dirty="0"/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136460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145" y="262759"/>
            <a:ext cx="5541376" cy="4070460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5588" y="3310101"/>
            <a:ext cx="5553075" cy="2686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262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/>
          <p:nvPr/>
        </p:nvSpPr>
        <p:spPr>
          <a:xfrm>
            <a:off x="528589" y="188161"/>
            <a:ext cx="7803419" cy="59141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35719" tIns="35719" rIns="35719" bIns="35719" anchor="ctr">
            <a:spAutoFit/>
          </a:bodyPr>
          <a:lstStyle/>
          <a:p>
            <a:pPr algn="l">
              <a:lnSpc>
                <a:spcPct val="120000"/>
              </a:lnSpc>
              <a:defRPr sz="3000">
                <a:latin typeface="Letter Gothic Std Medium"/>
                <a:ea typeface="Letter Gothic Std Medium"/>
                <a:cs typeface="Letter Gothic Std Medium"/>
                <a:sym typeface="Letter Gothic Std Medium"/>
              </a:defRPr>
            </a:pPr>
            <a:r>
              <a:rPr sz="2109" dirty="0"/>
              <a:t>bool </a:t>
            </a:r>
            <a:r>
              <a:rPr sz="2109" dirty="0" err="1"/>
              <a:t>ArrayBag</a:t>
            </a:r>
            <a:r>
              <a:rPr sz="2109" dirty="0"/>
              <a:t>::remove( </a:t>
            </a:r>
            <a:r>
              <a:rPr sz="2109" dirty="0" err="1"/>
              <a:t>const</a:t>
            </a:r>
            <a:r>
              <a:rPr sz="2109" dirty="0"/>
              <a:t> </a:t>
            </a:r>
            <a:r>
              <a:rPr sz="2109" dirty="0" err="1"/>
              <a:t>ItemType</a:t>
            </a:r>
            <a:r>
              <a:rPr sz="2109" dirty="0"/>
              <a:t>&amp; </a:t>
            </a:r>
            <a:r>
              <a:rPr sz="2109" dirty="0" err="1"/>
              <a:t>anEntry</a:t>
            </a:r>
            <a:r>
              <a:rPr sz="2109" dirty="0"/>
              <a:t> ) {</a:t>
            </a:r>
          </a:p>
          <a:p>
            <a:pPr lvl="2" algn="l">
              <a:lnSpc>
                <a:spcPct val="120000"/>
              </a:lnSpc>
              <a:defRPr sz="3000">
                <a:latin typeface="Letter Gothic Std Medium"/>
                <a:ea typeface="Letter Gothic Std Medium"/>
                <a:cs typeface="Letter Gothic Std Medium"/>
                <a:sym typeface="Letter Gothic Std Medium"/>
              </a:defRPr>
            </a:pPr>
            <a:r>
              <a:rPr sz="2109" dirty="0" err="1"/>
              <a:t>int</a:t>
            </a:r>
            <a:r>
              <a:rPr sz="2109" dirty="0"/>
              <a:t> </a:t>
            </a:r>
            <a:r>
              <a:rPr sz="2109" dirty="0" err="1"/>
              <a:t>locatedIndex</a:t>
            </a:r>
            <a:r>
              <a:rPr sz="2109" dirty="0"/>
              <a:t> = </a:t>
            </a:r>
            <a:r>
              <a:rPr sz="2109" dirty="0" err="1"/>
              <a:t>getIndexOf</a:t>
            </a:r>
            <a:r>
              <a:rPr sz="2109" dirty="0"/>
              <a:t>( </a:t>
            </a:r>
            <a:r>
              <a:rPr sz="2109" dirty="0" err="1"/>
              <a:t>anEntry</a:t>
            </a:r>
            <a:r>
              <a:rPr sz="2109" dirty="0"/>
              <a:t> ); </a:t>
            </a:r>
          </a:p>
          <a:p>
            <a:pPr lvl="2" algn="l">
              <a:lnSpc>
                <a:spcPct val="120000"/>
              </a:lnSpc>
              <a:defRPr sz="3000">
                <a:latin typeface="Letter Gothic Std Medium"/>
                <a:ea typeface="Letter Gothic Std Medium"/>
                <a:cs typeface="Letter Gothic Std Medium"/>
                <a:sym typeface="Letter Gothic Std Medium"/>
              </a:defRPr>
            </a:pPr>
            <a:r>
              <a:rPr sz="2109" dirty="0"/>
              <a:t>bool </a:t>
            </a:r>
            <a:r>
              <a:rPr sz="2109" dirty="0" err="1"/>
              <a:t>canRemoveItem</a:t>
            </a:r>
            <a:r>
              <a:rPr sz="2109" dirty="0"/>
              <a:t> = ( </a:t>
            </a:r>
            <a:r>
              <a:rPr sz="2109" dirty="0" err="1"/>
              <a:t>locatedIndex</a:t>
            </a:r>
            <a:r>
              <a:rPr sz="2109" dirty="0"/>
              <a:t> &gt; -1 );</a:t>
            </a:r>
          </a:p>
          <a:p>
            <a:pPr lvl="2" algn="l">
              <a:lnSpc>
                <a:spcPct val="120000"/>
              </a:lnSpc>
              <a:defRPr sz="3000">
                <a:latin typeface="Letter Gothic Std Medium"/>
                <a:ea typeface="Letter Gothic Std Medium"/>
                <a:cs typeface="Letter Gothic Std Medium"/>
                <a:sym typeface="Letter Gothic Std Medium"/>
              </a:defRPr>
            </a:pPr>
            <a:endParaRPr sz="2109" dirty="0"/>
          </a:p>
          <a:p>
            <a:pPr lvl="2" algn="l">
              <a:lnSpc>
                <a:spcPct val="120000"/>
              </a:lnSpc>
              <a:defRPr sz="3000">
                <a:latin typeface="Letter Gothic Std Medium"/>
                <a:ea typeface="Letter Gothic Std Medium"/>
                <a:cs typeface="Letter Gothic Std Medium"/>
                <a:sym typeface="Letter Gothic Std Medium"/>
              </a:defRPr>
            </a:pPr>
            <a:r>
              <a:rPr sz="2109" dirty="0"/>
              <a:t>if ( </a:t>
            </a:r>
            <a:r>
              <a:rPr sz="2109" dirty="0" err="1"/>
              <a:t>canRemoveItem</a:t>
            </a:r>
            <a:r>
              <a:rPr sz="2109" dirty="0"/>
              <a:t> ){</a:t>
            </a:r>
          </a:p>
          <a:p>
            <a:pPr lvl="4" algn="l">
              <a:lnSpc>
                <a:spcPct val="120000"/>
              </a:lnSpc>
              <a:defRPr sz="3000">
                <a:latin typeface="Letter Gothic Std Medium"/>
                <a:ea typeface="Letter Gothic Std Medium"/>
                <a:cs typeface="Letter Gothic Std Medium"/>
                <a:sym typeface="Letter Gothic Std Medium"/>
              </a:defRPr>
            </a:pPr>
            <a:r>
              <a:rPr sz="2109" dirty="0"/>
              <a:t>items[ </a:t>
            </a:r>
            <a:r>
              <a:rPr sz="2109" dirty="0" err="1"/>
              <a:t>locatedIndex</a:t>
            </a:r>
            <a:r>
              <a:rPr sz="2109" dirty="0"/>
              <a:t> ] = items[ --</a:t>
            </a:r>
            <a:r>
              <a:rPr sz="2109" dirty="0" err="1"/>
              <a:t>itemCount</a:t>
            </a:r>
            <a:r>
              <a:rPr sz="2109" dirty="0"/>
              <a:t> ];</a:t>
            </a:r>
          </a:p>
          <a:p>
            <a:pPr lvl="4" algn="l">
              <a:lnSpc>
                <a:spcPct val="120000"/>
              </a:lnSpc>
              <a:defRPr sz="3000">
                <a:latin typeface="Letter Gothic Std Medium"/>
                <a:ea typeface="Letter Gothic Std Medium"/>
                <a:cs typeface="Letter Gothic Std Medium"/>
                <a:sym typeface="Letter Gothic Std Medium"/>
              </a:defRPr>
            </a:pPr>
            <a:r>
              <a:rPr sz="2109" dirty="0"/>
              <a:t>if ( </a:t>
            </a:r>
            <a:r>
              <a:rPr sz="2109" dirty="0" err="1"/>
              <a:t>itemCount</a:t>
            </a:r>
            <a:r>
              <a:rPr sz="2109" dirty="0"/>
              <a:t> &lt;= </a:t>
            </a:r>
            <a:r>
              <a:rPr sz="2109" dirty="0" err="1"/>
              <a:t>maxItem</a:t>
            </a:r>
            <a:r>
              <a:rPr sz="2109" dirty="0"/>
              <a:t> / 2 ) {</a:t>
            </a:r>
          </a:p>
          <a:p>
            <a:pPr lvl="6" algn="l">
              <a:lnSpc>
                <a:spcPct val="120000"/>
              </a:lnSpc>
              <a:defRPr sz="3000">
                <a:latin typeface="Letter Gothic Std Medium"/>
                <a:ea typeface="Letter Gothic Std Medium"/>
                <a:cs typeface="Letter Gothic Std Medium"/>
                <a:sym typeface="Letter Gothic Std Medium"/>
              </a:defRPr>
            </a:pPr>
            <a:r>
              <a:rPr sz="2109" dirty="0" err="1"/>
              <a:t>ItemType</a:t>
            </a:r>
            <a:r>
              <a:rPr sz="2109" dirty="0"/>
              <a:t>* N = new </a:t>
            </a:r>
            <a:r>
              <a:rPr sz="2109" dirty="0" err="1"/>
              <a:t>ItemType</a:t>
            </a:r>
            <a:r>
              <a:rPr sz="2109" dirty="0"/>
              <a:t>[ </a:t>
            </a:r>
            <a:r>
              <a:rPr sz="2109" dirty="0" err="1"/>
              <a:t>maxItem</a:t>
            </a:r>
            <a:r>
              <a:rPr sz="2109" dirty="0"/>
              <a:t> /= 2 ]; </a:t>
            </a:r>
          </a:p>
          <a:p>
            <a:pPr lvl="6" algn="l">
              <a:lnSpc>
                <a:spcPct val="120000"/>
              </a:lnSpc>
              <a:defRPr sz="3000">
                <a:latin typeface="Letter Gothic Std Medium"/>
                <a:ea typeface="Letter Gothic Std Medium"/>
                <a:cs typeface="Letter Gothic Std Medium"/>
                <a:sym typeface="Letter Gothic Std Medium"/>
              </a:defRPr>
            </a:pPr>
            <a:r>
              <a:rPr sz="2109" dirty="0"/>
              <a:t>copy( items, items + </a:t>
            </a:r>
            <a:r>
              <a:rPr sz="2109" dirty="0" err="1"/>
              <a:t>itemCount</a:t>
            </a:r>
            <a:r>
              <a:rPr sz="2109" dirty="0"/>
              <a:t>, N ); </a:t>
            </a:r>
          </a:p>
          <a:p>
            <a:pPr lvl="6" algn="l">
              <a:lnSpc>
                <a:spcPct val="120000"/>
              </a:lnSpc>
              <a:defRPr sz="3000">
                <a:latin typeface="Letter Gothic Std Medium"/>
                <a:ea typeface="Letter Gothic Std Medium"/>
                <a:cs typeface="Letter Gothic Std Medium"/>
                <a:sym typeface="Letter Gothic Std Medium"/>
              </a:defRPr>
            </a:pPr>
            <a:r>
              <a:rPr sz="2109" dirty="0"/>
              <a:t>delete[] items;</a:t>
            </a:r>
          </a:p>
          <a:p>
            <a:pPr lvl="6" algn="l">
              <a:lnSpc>
                <a:spcPct val="120000"/>
              </a:lnSpc>
              <a:defRPr sz="3000">
                <a:latin typeface="Letter Gothic Std Medium"/>
                <a:ea typeface="Letter Gothic Std Medium"/>
                <a:cs typeface="Letter Gothic Std Medium"/>
                <a:sym typeface="Letter Gothic Std Medium"/>
              </a:defRPr>
            </a:pPr>
            <a:r>
              <a:rPr sz="2109" dirty="0"/>
              <a:t>items = N;</a:t>
            </a:r>
          </a:p>
          <a:p>
            <a:pPr lvl="4" algn="l">
              <a:lnSpc>
                <a:spcPct val="120000"/>
              </a:lnSpc>
              <a:defRPr sz="3000">
                <a:latin typeface="Letter Gothic Std Medium"/>
                <a:ea typeface="Letter Gothic Std Medium"/>
                <a:cs typeface="Letter Gothic Std Medium"/>
                <a:sym typeface="Letter Gothic Std Medium"/>
              </a:defRPr>
            </a:pPr>
            <a:r>
              <a:rPr sz="2109" dirty="0"/>
              <a:t>}</a:t>
            </a:r>
          </a:p>
          <a:p>
            <a:pPr lvl="2" algn="l">
              <a:lnSpc>
                <a:spcPct val="120000"/>
              </a:lnSpc>
              <a:defRPr sz="3000">
                <a:latin typeface="Letter Gothic Std Medium"/>
                <a:ea typeface="Letter Gothic Std Medium"/>
                <a:cs typeface="Letter Gothic Std Medium"/>
                <a:sym typeface="Letter Gothic Std Medium"/>
              </a:defRPr>
            </a:pPr>
            <a:r>
              <a:rPr sz="2109" dirty="0"/>
              <a:t>}</a:t>
            </a:r>
          </a:p>
          <a:p>
            <a:pPr lvl="2" algn="l">
              <a:lnSpc>
                <a:spcPct val="120000"/>
              </a:lnSpc>
              <a:defRPr sz="3000">
                <a:latin typeface="Letter Gothic Std Medium"/>
                <a:ea typeface="Letter Gothic Std Medium"/>
                <a:cs typeface="Letter Gothic Std Medium"/>
                <a:sym typeface="Letter Gothic Std Medium"/>
              </a:defRPr>
            </a:pPr>
            <a:r>
              <a:rPr sz="2109" dirty="0"/>
              <a:t>return </a:t>
            </a:r>
            <a:r>
              <a:rPr sz="2109" dirty="0" err="1"/>
              <a:t>canRemoveItem</a:t>
            </a:r>
            <a:r>
              <a:rPr sz="2109" dirty="0"/>
              <a:t>;</a:t>
            </a:r>
          </a:p>
          <a:p>
            <a:pPr algn="l">
              <a:lnSpc>
                <a:spcPct val="120000"/>
              </a:lnSpc>
              <a:defRPr sz="3000">
                <a:latin typeface="Letter Gothic Std Medium"/>
                <a:ea typeface="Letter Gothic Std Medium"/>
                <a:cs typeface="Letter Gothic Std Medium"/>
                <a:sym typeface="Letter Gothic Std Medium"/>
              </a:defRPr>
            </a:pPr>
            <a:r>
              <a:rPr sz="2109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411072407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Problem 7</a:t>
            </a:r>
            <a:endParaRPr lang="zh-TW" altLang="en-US" dirty="0"/>
          </a:p>
        </p:txBody>
      </p:sp>
      <p:sp>
        <p:nvSpPr>
          <p:cNvPr id="5" name="文字版面配置區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Merge sort</a:t>
            </a:r>
            <a:endParaRPr lang="zh-TW" altLang="en-US" dirty="0"/>
          </a:p>
          <a:p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140" y="1298026"/>
            <a:ext cx="8764645" cy="1655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302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2" name="Table 122"/>
          <p:cNvGraphicFramePr/>
          <p:nvPr>
            <p:extLst>
              <p:ext uri="{D42A27DB-BD31-4B8C-83A1-F6EECF244321}">
                <p14:modId xmlns:p14="http://schemas.microsoft.com/office/powerpoint/2010/main" val="3568871090"/>
              </p:ext>
            </p:extLst>
          </p:nvPr>
        </p:nvGraphicFramePr>
        <p:xfrm>
          <a:off x="89102" y="447898"/>
          <a:ext cx="8944776" cy="5541789"/>
        </p:xfrm>
        <a:graphic>
          <a:graphicData uri="http://schemas.openxmlformats.org/drawingml/2006/table">
            <a:tbl>
              <a:tblPr/>
              <a:tblGrid>
                <a:gridCol w="7453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53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53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53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453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453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4539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4539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4539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4539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4539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45398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503799">
                <a:tc>
                  <a:txBody>
                    <a:bodyPr/>
                    <a:lstStyle/>
                    <a:p>
                      <a:pPr defTabSz="914400"/>
                      <a:r>
                        <a:rPr sz="1800" b="1" u="sng" dirty="0">
                          <a:solidFill>
                            <a:srgbClr val="FF2600"/>
                          </a:solidFill>
                        </a:rPr>
                        <a:t>10</a:t>
                      </a:r>
                    </a:p>
                  </a:txBody>
                  <a:tcPr marL="35719" marR="35719" marT="35719" marB="35719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800" b="1" u="sng" dirty="0">
                          <a:solidFill>
                            <a:srgbClr val="FF2600"/>
                          </a:solidFill>
                        </a:rPr>
                        <a:t>3</a:t>
                      </a:r>
                    </a:p>
                  </a:txBody>
                  <a:tcPr marL="35719" marR="35719" marT="35719" marB="35719" anchor="ctr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800"/>
                        <a:t>11</a:t>
                      </a:r>
                    </a:p>
                  </a:txBody>
                  <a:tcPr marL="35719" marR="35719" marT="35719" marB="35719" anchor="ctr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800"/>
                        <a:t>6</a:t>
                      </a:r>
                    </a:p>
                  </a:txBody>
                  <a:tcPr marL="35719" marR="35719" marT="35719" marB="35719" anchor="ctr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800"/>
                        <a:t>12</a:t>
                      </a:r>
                    </a:p>
                  </a:txBody>
                  <a:tcPr marL="35719" marR="35719" marT="35719" marB="35719" anchor="ctr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800"/>
                        <a:t>7</a:t>
                      </a:r>
                    </a:p>
                  </a:txBody>
                  <a:tcPr marL="35719" marR="35719" marT="35719" marB="35719" anchor="ctr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800"/>
                        <a:t>5</a:t>
                      </a:r>
                    </a:p>
                  </a:txBody>
                  <a:tcPr marL="35719" marR="35719" marT="35719" marB="35719" anchor="ctr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800"/>
                        <a:t>4</a:t>
                      </a:r>
                    </a:p>
                  </a:txBody>
                  <a:tcPr marL="35719" marR="35719" marT="35719" marB="35719" anchor="ctr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800"/>
                        <a:t>2</a:t>
                      </a:r>
                    </a:p>
                  </a:txBody>
                  <a:tcPr marL="35719" marR="35719" marT="35719" marB="35719" anchor="ctr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800"/>
                        <a:t>9</a:t>
                      </a:r>
                    </a:p>
                  </a:txBody>
                  <a:tcPr marL="35719" marR="35719" marT="35719" marB="35719" anchor="ctr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800"/>
                        <a:t>1</a:t>
                      </a:r>
                    </a:p>
                  </a:txBody>
                  <a:tcPr marL="35719" marR="35719" marT="35719" marB="35719" anchor="ctr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800"/>
                        <a:t>8</a:t>
                      </a:r>
                    </a:p>
                  </a:txBody>
                  <a:tcPr marL="35719" marR="35719" marT="35719" marB="35719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3799">
                <a:tc>
                  <a:txBody>
                    <a:bodyPr/>
                    <a:lstStyle/>
                    <a:p>
                      <a:pPr defTabSz="914400"/>
                      <a:r>
                        <a:rPr sz="1800" b="1" u="sng" dirty="0">
                          <a:solidFill>
                            <a:srgbClr val="FF2600"/>
                          </a:solidFill>
                        </a:rPr>
                        <a:t>3</a:t>
                      </a:r>
                    </a:p>
                  </a:txBody>
                  <a:tcPr marL="35719" marR="35719" marT="35719" marB="35719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800" b="1" u="sng" dirty="0">
                          <a:solidFill>
                            <a:srgbClr val="FF2600"/>
                          </a:solidFill>
                        </a:rPr>
                        <a:t>10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800" b="1" u="sng" dirty="0">
                          <a:solidFill>
                            <a:srgbClr val="FF2600"/>
                          </a:solidFill>
                        </a:rPr>
                        <a:t>11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800" dirty="0"/>
                        <a:t>6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800"/>
                        <a:t>12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800" dirty="0"/>
                        <a:t>7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800"/>
                        <a:t>5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800"/>
                        <a:t>4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800"/>
                        <a:t>2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800"/>
                        <a:t>9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800"/>
                        <a:t>1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800"/>
                        <a:t>8</a:t>
                      </a:r>
                    </a:p>
                  </a:txBody>
                  <a:tcPr marL="35719" marR="35719" marT="35719" marB="35719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3799">
                <a:tc>
                  <a:txBody>
                    <a:bodyPr/>
                    <a:lstStyle/>
                    <a:p>
                      <a:pPr defTabSz="914400"/>
                      <a:r>
                        <a:rPr sz="1800"/>
                        <a:t>3</a:t>
                      </a:r>
                    </a:p>
                  </a:txBody>
                  <a:tcPr marL="35719" marR="35719" marT="35719" marB="35719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800"/>
                        <a:t>10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800"/>
                        <a:t>11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800" b="1" u="sng" dirty="0">
                          <a:solidFill>
                            <a:srgbClr val="FF2600"/>
                          </a:solidFill>
                        </a:rPr>
                        <a:t>6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800" b="1" u="sng" dirty="0">
                          <a:solidFill>
                            <a:srgbClr val="FF2600"/>
                          </a:solidFill>
                        </a:rPr>
                        <a:t>12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800"/>
                        <a:t>7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800"/>
                        <a:t>5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800"/>
                        <a:t>4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800"/>
                        <a:t>2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800"/>
                        <a:t>9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800"/>
                        <a:t>1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800"/>
                        <a:t>8</a:t>
                      </a:r>
                    </a:p>
                  </a:txBody>
                  <a:tcPr marL="35719" marR="35719" marT="35719" marB="35719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3799">
                <a:tc>
                  <a:txBody>
                    <a:bodyPr/>
                    <a:lstStyle/>
                    <a:p>
                      <a:pPr defTabSz="914400"/>
                      <a:r>
                        <a:rPr sz="1800"/>
                        <a:t>3</a:t>
                      </a:r>
                    </a:p>
                  </a:txBody>
                  <a:tcPr marL="35719" marR="35719" marT="35719" marB="35719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800"/>
                        <a:t>10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800"/>
                        <a:t>11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800" b="1" u="sng" dirty="0">
                          <a:solidFill>
                            <a:srgbClr val="FF2600"/>
                          </a:solidFill>
                        </a:rPr>
                        <a:t>6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800" b="1" u="sng" dirty="0">
                          <a:solidFill>
                            <a:srgbClr val="FF2600"/>
                          </a:solidFill>
                        </a:rPr>
                        <a:t>12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800" b="1" u="sng" dirty="0">
                          <a:solidFill>
                            <a:srgbClr val="FF2600"/>
                          </a:solidFill>
                        </a:rPr>
                        <a:t>7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800" dirty="0"/>
                        <a:t>5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800"/>
                        <a:t>4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800"/>
                        <a:t>2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800"/>
                        <a:t>9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800"/>
                        <a:t>1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800" dirty="0"/>
                        <a:t>8</a:t>
                      </a:r>
                    </a:p>
                  </a:txBody>
                  <a:tcPr marL="35719" marR="35719" marT="35719" marB="35719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3799">
                <a:tc>
                  <a:txBody>
                    <a:bodyPr/>
                    <a:lstStyle/>
                    <a:p>
                      <a:pPr defTabSz="914400"/>
                      <a:r>
                        <a:rPr sz="1800" b="1" u="sng" dirty="0">
                          <a:solidFill>
                            <a:srgbClr val="FF2600"/>
                          </a:solidFill>
                        </a:rPr>
                        <a:t>3</a:t>
                      </a:r>
                    </a:p>
                  </a:txBody>
                  <a:tcPr marL="35719" marR="35719" marT="35719" marB="35719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800" b="1" u="sng" dirty="0">
                          <a:solidFill>
                            <a:srgbClr val="FF2600"/>
                          </a:solidFill>
                        </a:rPr>
                        <a:t>10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800" b="1" u="sng" dirty="0">
                          <a:solidFill>
                            <a:srgbClr val="FF2600"/>
                          </a:solidFill>
                        </a:rPr>
                        <a:t>11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800" b="1" u="sng" dirty="0">
                          <a:solidFill>
                            <a:srgbClr val="FF2600"/>
                          </a:solidFill>
                        </a:rPr>
                        <a:t>6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800" b="1" u="sng" dirty="0">
                          <a:solidFill>
                            <a:srgbClr val="FF2600"/>
                          </a:solidFill>
                        </a:rPr>
                        <a:t>7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800" b="1" u="sng" dirty="0">
                          <a:solidFill>
                            <a:srgbClr val="FF2600"/>
                          </a:solidFill>
                        </a:rPr>
                        <a:t>12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800"/>
                        <a:t>5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800"/>
                        <a:t>4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800"/>
                        <a:t>2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800"/>
                        <a:t>9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800"/>
                        <a:t>1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800"/>
                        <a:t>8</a:t>
                      </a:r>
                    </a:p>
                  </a:txBody>
                  <a:tcPr marL="35719" marR="35719" marT="35719" marB="35719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3799">
                <a:tc>
                  <a:txBody>
                    <a:bodyPr/>
                    <a:lstStyle/>
                    <a:p>
                      <a:pPr defTabSz="914400"/>
                      <a:r>
                        <a:rPr sz="1800"/>
                        <a:t>3</a:t>
                      </a:r>
                    </a:p>
                  </a:txBody>
                  <a:tcPr marL="35719" marR="35719" marT="35719" marB="35719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800"/>
                        <a:t>6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800"/>
                        <a:t>7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800"/>
                        <a:t>10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800"/>
                        <a:t>11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800"/>
                        <a:t>12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800" b="1" u="sng" dirty="0">
                          <a:solidFill>
                            <a:srgbClr val="FF2600"/>
                          </a:solidFill>
                        </a:rPr>
                        <a:t>5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800" b="1" u="sng" dirty="0">
                          <a:solidFill>
                            <a:srgbClr val="FF2600"/>
                          </a:solidFill>
                        </a:rPr>
                        <a:t>4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800"/>
                        <a:t>2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800"/>
                        <a:t>9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800"/>
                        <a:t>1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800"/>
                        <a:t>8</a:t>
                      </a:r>
                    </a:p>
                  </a:txBody>
                  <a:tcPr marL="35719" marR="35719" marT="35719" marB="35719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3799">
                <a:tc>
                  <a:txBody>
                    <a:bodyPr/>
                    <a:lstStyle/>
                    <a:p>
                      <a:pPr defTabSz="914400"/>
                      <a:r>
                        <a:rPr sz="1800"/>
                        <a:t>3</a:t>
                      </a:r>
                    </a:p>
                  </a:txBody>
                  <a:tcPr marL="35719" marR="35719" marT="35719" marB="35719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800"/>
                        <a:t>6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800"/>
                        <a:t>7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800"/>
                        <a:t>10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800"/>
                        <a:t>11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800"/>
                        <a:t>12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800" b="1" u="sng" dirty="0">
                          <a:solidFill>
                            <a:srgbClr val="FF2600"/>
                          </a:solidFill>
                        </a:rPr>
                        <a:t>4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800" b="1" u="sng" dirty="0">
                          <a:solidFill>
                            <a:srgbClr val="FF2600"/>
                          </a:solidFill>
                        </a:rPr>
                        <a:t>5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800" b="1" u="sng" dirty="0">
                          <a:solidFill>
                            <a:srgbClr val="FF2600"/>
                          </a:solidFill>
                        </a:rPr>
                        <a:t>2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800"/>
                        <a:t>9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800"/>
                        <a:t>1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800"/>
                        <a:t>8</a:t>
                      </a:r>
                    </a:p>
                  </a:txBody>
                  <a:tcPr marL="35719" marR="35719" marT="35719" marB="35719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3799">
                <a:tc>
                  <a:txBody>
                    <a:bodyPr/>
                    <a:lstStyle/>
                    <a:p>
                      <a:pPr defTabSz="914400"/>
                      <a:r>
                        <a:rPr sz="1800"/>
                        <a:t>3</a:t>
                      </a:r>
                    </a:p>
                  </a:txBody>
                  <a:tcPr marL="35719" marR="35719" marT="35719" marB="35719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800"/>
                        <a:t>6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800"/>
                        <a:t>7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800"/>
                        <a:t>10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800"/>
                        <a:t>11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800"/>
                        <a:t>12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800"/>
                        <a:t>2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800"/>
                        <a:t>4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800"/>
                        <a:t>5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800" b="1" u="sng" dirty="0">
                          <a:solidFill>
                            <a:srgbClr val="FF2600"/>
                          </a:solidFill>
                        </a:rPr>
                        <a:t>9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800" b="1" u="sng" dirty="0">
                          <a:solidFill>
                            <a:srgbClr val="FF2600"/>
                          </a:solidFill>
                        </a:rPr>
                        <a:t>1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800"/>
                        <a:t>8</a:t>
                      </a:r>
                    </a:p>
                  </a:txBody>
                  <a:tcPr marL="35719" marR="35719" marT="35719" marB="35719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03799">
                <a:tc>
                  <a:txBody>
                    <a:bodyPr/>
                    <a:lstStyle/>
                    <a:p>
                      <a:pPr defTabSz="914400"/>
                      <a:r>
                        <a:rPr sz="1800"/>
                        <a:t>3</a:t>
                      </a:r>
                    </a:p>
                  </a:txBody>
                  <a:tcPr marL="35719" marR="35719" marT="35719" marB="35719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800"/>
                        <a:t>6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800"/>
                        <a:t>7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800"/>
                        <a:t>10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800"/>
                        <a:t>11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800"/>
                        <a:t>12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800"/>
                        <a:t>2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800"/>
                        <a:t>4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800"/>
                        <a:t>5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800" b="1" u="sng" dirty="0">
                          <a:solidFill>
                            <a:srgbClr val="FF2600"/>
                          </a:solidFill>
                        </a:rPr>
                        <a:t>1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800" b="1" u="sng" dirty="0">
                          <a:solidFill>
                            <a:srgbClr val="FF2600"/>
                          </a:solidFill>
                        </a:rPr>
                        <a:t>9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800" b="1" u="sng" dirty="0">
                          <a:solidFill>
                            <a:srgbClr val="FF2600"/>
                          </a:solidFill>
                        </a:rPr>
                        <a:t>8</a:t>
                      </a:r>
                    </a:p>
                  </a:txBody>
                  <a:tcPr marL="35719" marR="35719" marT="35719" marB="35719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03799">
                <a:tc>
                  <a:txBody>
                    <a:bodyPr/>
                    <a:lstStyle/>
                    <a:p>
                      <a:pPr defTabSz="914400"/>
                      <a:r>
                        <a:rPr sz="1800" b="1" u="sng" dirty="0">
                          <a:solidFill>
                            <a:srgbClr val="FF2600"/>
                          </a:solidFill>
                        </a:rPr>
                        <a:t>3</a:t>
                      </a:r>
                    </a:p>
                  </a:txBody>
                  <a:tcPr marL="35719" marR="35719" marT="35719" marB="35719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800" b="1" u="sng" dirty="0">
                          <a:solidFill>
                            <a:srgbClr val="FF2600"/>
                          </a:solidFill>
                        </a:rPr>
                        <a:t>6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800" b="1" u="sng" dirty="0">
                          <a:solidFill>
                            <a:srgbClr val="FF2600"/>
                          </a:solidFill>
                        </a:rPr>
                        <a:t>7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800" b="1" u="sng" dirty="0">
                          <a:solidFill>
                            <a:srgbClr val="FF2600"/>
                          </a:solidFill>
                        </a:rPr>
                        <a:t>10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800" b="1" u="sng" dirty="0">
                          <a:solidFill>
                            <a:srgbClr val="FF2600"/>
                          </a:solidFill>
                        </a:rPr>
                        <a:t>11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800" b="1" u="sng" dirty="0">
                          <a:solidFill>
                            <a:srgbClr val="FF2600"/>
                          </a:solidFill>
                        </a:rPr>
                        <a:t>12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800" b="1" u="sng" dirty="0">
                          <a:solidFill>
                            <a:srgbClr val="FF2600"/>
                          </a:solidFill>
                        </a:rPr>
                        <a:t>2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800" b="1" u="sng" dirty="0">
                          <a:solidFill>
                            <a:srgbClr val="FF2600"/>
                          </a:solidFill>
                        </a:rPr>
                        <a:t>4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800" b="1" u="sng" dirty="0">
                          <a:solidFill>
                            <a:srgbClr val="FF2600"/>
                          </a:solidFill>
                        </a:rPr>
                        <a:t>5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800" b="1" u="sng" dirty="0">
                          <a:solidFill>
                            <a:srgbClr val="FF2600"/>
                          </a:solidFill>
                        </a:rPr>
                        <a:t>1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800" b="1" u="sng" dirty="0">
                          <a:solidFill>
                            <a:srgbClr val="FF2600"/>
                          </a:solidFill>
                        </a:rPr>
                        <a:t>8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800" b="1" u="sng" dirty="0">
                          <a:solidFill>
                            <a:srgbClr val="FF2600"/>
                          </a:solidFill>
                        </a:rPr>
                        <a:t>9</a:t>
                      </a:r>
                    </a:p>
                  </a:txBody>
                  <a:tcPr marL="35719" marR="35719" marT="35719" marB="35719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03799">
                <a:tc>
                  <a:txBody>
                    <a:bodyPr/>
                    <a:lstStyle/>
                    <a:p>
                      <a:pPr defTabSz="914400"/>
                      <a:r>
                        <a:rPr sz="1800"/>
                        <a:t>1</a:t>
                      </a:r>
                    </a:p>
                  </a:txBody>
                  <a:tcPr marL="35719" marR="35719" marT="35719" marB="35719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800"/>
                        <a:t>2</a:t>
                      </a:r>
                    </a:p>
                  </a:txBody>
                  <a:tcPr marL="35719" marR="35719" marT="35719" marB="35719" anchor="ctr" horzOverflow="overflow"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800"/>
                        <a:t>3</a:t>
                      </a:r>
                    </a:p>
                  </a:txBody>
                  <a:tcPr marL="35719" marR="35719" marT="35719" marB="35719" anchor="ctr" horzOverflow="overflow"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800"/>
                        <a:t>4</a:t>
                      </a:r>
                    </a:p>
                  </a:txBody>
                  <a:tcPr marL="35719" marR="35719" marT="35719" marB="35719" anchor="ctr" horzOverflow="overflow"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800"/>
                        <a:t>5</a:t>
                      </a:r>
                    </a:p>
                  </a:txBody>
                  <a:tcPr marL="35719" marR="35719" marT="35719" marB="35719" anchor="ctr" horzOverflow="overflow"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800"/>
                        <a:t>6</a:t>
                      </a:r>
                    </a:p>
                  </a:txBody>
                  <a:tcPr marL="35719" marR="35719" marT="35719" marB="35719" anchor="ctr" horzOverflow="overflow"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800"/>
                        <a:t>7</a:t>
                      </a:r>
                    </a:p>
                  </a:txBody>
                  <a:tcPr marL="35719" marR="35719" marT="35719" marB="35719" anchor="ctr" horzOverflow="overflow"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800"/>
                        <a:t>8</a:t>
                      </a:r>
                    </a:p>
                  </a:txBody>
                  <a:tcPr marL="35719" marR="35719" marT="35719" marB="35719" anchor="ctr" horzOverflow="overflow"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800"/>
                        <a:t>9</a:t>
                      </a:r>
                    </a:p>
                  </a:txBody>
                  <a:tcPr marL="35719" marR="35719" marT="35719" marB="35719" anchor="ctr" horzOverflow="overflow"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800"/>
                        <a:t>10</a:t>
                      </a:r>
                    </a:p>
                  </a:txBody>
                  <a:tcPr marL="35719" marR="35719" marT="35719" marB="35719" anchor="ctr" horzOverflow="overflow"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800"/>
                        <a:t>11</a:t>
                      </a:r>
                    </a:p>
                  </a:txBody>
                  <a:tcPr marL="35719" marR="35719" marT="35719" marB="35719" anchor="ctr" horzOverflow="overflow"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800" dirty="0"/>
                        <a:t>12</a:t>
                      </a:r>
                    </a:p>
                  </a:txBody>
                  <a:tcPr marL="35719" marR="35719" marT="35719" marB="35719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70869488"/>
      </p:ext>
    </p:extLst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Problem 8</a:t>
            </a:r>
            <a:endParaRPr lang="zh-TW" altLang="en-US" dirty="0"/>
          </a:p>
        </p:txBody>
      </p:sp>
      <p:sp>
        <p:nvSpPr>
          <p:cNvPr id="5" name="文字版面配置區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Adapt quick sort</a:t>
            </a:r>
            <a:endParaRPr lang="zh-TW" altLang="en-US" dirty="0"/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846786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6856" y="0"/>
            <a:ext cx="5269873" cy="4413853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6856" y="4413853"/>
            <a:ext cx="5524500" cy="1666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758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128684" y="956173"/>
            <a:ext cx="6571343" cy="494256"/>
          </a:xfrm>
        </p:spPr>
        <p:txBody>
          <a:bodyPr>
            <a:normAutofit fontScale="90000"/>
          </a:bodyPr>
          <a:lstStyle/>
          <a:p>
            <a:r>
              <a:rPr lang="en-US" altLang="zh-TW" dirty="0" smtClean="0"/>
              <a:t>Solution</a:t>
            </a:r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8684" y="1723698"/>
            <a:ext cx="6571343" cy="2881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67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Problem 2</a:t>
            </a:r>
            <a:endParaRPr lang="zh-TW" altLang="en-US" dirty="0"/>
          </a:p>
        </p:txBody>
      </p:sp>
      <p:sp>
        <p:nvSpPr>
          <p:cNvPr id="5" name="文字版面配置區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Induction</a:t>
            </a:r>
            <a:endParaRPr lang="zh-TW" altLang="en-US" dirty="0"/>
          </a:p>
          <a:p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5458" y="1066663"/>
            <a:ext cx="5657850" cy="1714500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5457" y="2781163"/>
            <a:ext cx="4467225" cy="219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745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128684" y="956173"/>
            <a:ext cx="6571343" cy="494256"/>
          </a:xfrm>
        </p:spPr>
        <p:txBody>
          <a:bodyPr>
            <a:normAutofit fontScale="90000"/>
          </a:bodyPr>
          <a:lstStyle/>
          <a:p>
            <a:r>
              <a:rPr lang="en-US" altLang="zh-TW" dirty="0" smtClean="0"/>
              <a:t>Solution</a:t>
            </a:r>
            <a:endParaRPr lang="zh-TW" altLang="en-US" dirty="0"/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8684" y="1450429"/>
            <a:ext cx="6438764" cy="4536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7638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Problem 4</a:t>
            </a:r>
            <a:endParaRPr lang="zh-TW" altLang="en-US" dirty="0"/>
          </a:p>
        </p:txBody>
      </p:sp>
      <p:sp>
        <p:nvSpPr>
          <p:cNvPr id="5" name="文字版面配置區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/>
              <a:t>Infix to postfix</a:t>
            </a:r>
            <a:endParaRPr lang="zh-TW" altLang="en-US" dirty="0"/>
          </a:p>
          <a:p>
            <a:endParaRPr lang="zh-TW" altLang="en-US" dirty="0"/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562" y="1756130"/>
            <a:ext cx="8781535" cy="1191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064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a * ( b - c / d * e ) - f</a:t>
            </a:r>
            <a:br>
              <a:rPr lang="en-US" altLang="zh-TW" dirty="0" smtClean="0"/>
            </a:br>
            <a:r>
              <a:rPr lang="en-US" altLang="zh-TW" dirty="0" smtClean="0"/>
              <a:t>(stack from bottom to top)</a:t>
            </a:r>
            <a:endParaRPr lang="zh-TW" altLang="en-US" dirty="0"/>
          </a:p>
        </p:txBody>
      </p:sp>
      <p:graphicFrame>
        <p:nvGraphicFramePr>
          <p:cNvPr id="9" name="內容版面配置區 8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817842273"/>
              </p:ext>
            </p:extLst>
          </p:nvPr>
        </p:nvGraphicFramePr>
        <p:xfrm>
          <a:off x="1125538" y="2173288"/>
          <a:ext cx="3199326" cy="25348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64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64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64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4694">
                <a:tc>
                  <a:txBody>
                    <a:bodyPr/>
                    <a:lstStyle/>
                    <a:p>
                      <a:pPr algn="l" fontAlgn="ctr"/>
                      <a:r>
                        <a:rPr lang="en-US" sz="2100" dirty="0" err="1"/>
                        <a:t>Ch</a:t>
                      </a:r>
                      <a:endParaRPr lang="en-US" sz="2100" dirty="0"/>
                    </a:p>
                  </a:txBody>
                  <a:tcPr marL="6998" marR="6998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100" dirty="0"/>
                        <a:t>Stack</a:t>
                      </a:r>
                    </a:p>
                  </a:txBody>
                  <a:tcPr marL="6998" marR="6998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100" dirty="0"/>
                        <a:t>Postfix</a:t>
                      </a:r>
                    </a:p>
                  </a:txBody>
                  <a:tcPr marL="6998" marR="6998" marT="7144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016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500" dirty="0" smtClean="0"/>
                        <a:t>a</a:t>
                      </a:r>
                      <a:endParaRPr lang="en-US" altLang="zh-TW" sz="1500" dirty="0"/>
                    </a:p>
                  </a:txBody>
                  <a:tcPr marL="6998" marR="6998" marT="7144" marB="0"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500" dirty="0" smtClean="0"/>
                        <a:t>Ø</a:t>
                      </a:r>
                    </a:p>
                  </a:txBody>
                  <a:tcPr marL="6998" marR="6998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500" dirty="0" smtClean="0"/>
                        <a:t>a</a:t>
                      </a:r>
                      <a:endParaRPr lang="en-US" altLang="zh-TW" sz="1500" dirty="0"/>
                    </a:p>
                  </a:txBody>
                  <a:tcPr marL="6998" marR="6998" marT="7144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001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dirty="0" smtClean="0"/>
                        <a:t>*</a:t>
                      </a:r>
                      <a:endParaRPr lang="en-US" sz="1500" dirty="0"/>
                    </a:p>
                  </a:txBody>
                  <a:tcPr marL="6998" marR="6998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500" dirty="0" smtClean="0"/>
                        <a:t>*</a:t>
                      </a:r>
                      <a:endParaRPr lang="en-US" altLang="zh-TW" sz="1500" dirty="0"/>
                    </a:p>
                  </a:txBody>
                  <a:tcPr marL="6998" marR="6998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dirty="0" smtClean="0"/>
                        <a:t>a</a:t>
                      </a:r>
                      <a:endParaRPr lang="en-US" sz="1500" dirty="0"/>
                    </a:p>
                  </a:txBody>
                  <a:tcPr marL="6998" marR="6998" marT="7144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0016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500" dirty="0" smtClean="0"/>
                        <a:t>(</a:t>
                      </a:r>
                      <a:endParaRPr lang="zh-TW" altLang="en-US" sz="1500" dirty="0"/>
                    </a:p>
                  </a:txBody>
                  <a:tcPr marL="6998" marR="6998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500" dirty="0" smtClean="0"/>
                        <a:t>*(</a:t>
                      </a:r>
                      <a:endParaRPr lang="en-US" altLang="zh-TW" sz="1500" dirty="0"/>
                    </a:p>
                  </a:txBody>
                  <a:tcPr marL="6998" marR="6998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dirty="0" smtClean="0"/>
                        <a:t>a</a:t>
                      </a:r>
                      <a:endParaRPr lang="en-US" sz="1500" dirty="0"/>
                    </a:p>
                  </a:txBody>
                  <a:tcPr marL="6998" marR="6998" marT="7144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0016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500" dirty="0" smtClean="0"/>
                        <a:t>b</a:t>
                      </a:r>
                      <a:endParaRPr lang="en-US" altLang="zh-TW" sz="1500" dirty="0"/>
                    </a:p>
                  </a:txBody>
                  <a:tcPr marL="6998" marR="6998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500" dirty="0" smtClean="0"/>
                        <a:t>*(</a:t>
                      </a:r>
                      <a:endParaRPr lang="en-US" altLang="zh-TW" sz="1500" dirty="0"/>
                    </a:p>
                  </a:txBody>
                  <a:tcPr marL="6998" marR="6998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dirty="0" smtClean="0"/>
                        <a:t>ab</a:t>
                      </a:r>
                      <a:endParaRPr lang="en-US" sz="1500" dirty="0"/>
                    </a:p>
                  </a:txBody>
                  <a:tcPr marL="6998" marR="6998" marT="7144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001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dirty="0" smtClean="0"/>
                        <a:t>-</a:t>
                      </a:r>
                      <a:endParaRPr lang="en-US" sz="1500" dirty="0"/>
                    </a:p>
                  </a:txBody>
                  <a:tcPr marL="6998" marR="6998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500" dirty="0" smtClean="0"/>
                        <a:t>*(-</a:t>
                      </a:r>
                      <a:endParaRPr lang="en-US" altLang="zh-TW" sz="1500" dirty="0"/>
                    </a:p>
                  </a:txBody>
                  <a:tcPr marL="6998" marR="6998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dirty="0" smtClean="0"/>
                        <a:t>ab</a:t>
                      </a:r>
                      <a:endParaRPr lang="en-US" sz="1500" dirty="0"/>
                    </a:p>
                  </a:txBody>
                  <a:tcPr marL="6998" marR="6998" marT="7144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0016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500" dirty="0" smtClean="0"/>
                        <a:t>c</a:t>
                      </a:r>
                      <a:endParaRPr lang="zh-TW" altLang="en-US" sz="1500" dirty="0"/>
                    </a:p>
                  </a:txBody>
                  <a:tcPr marL="6998" marR="6998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500" dirty="0" smtClean="0"/>
                        <a:t>*(-</a:t>
                      </a:r>
                      <a:endParaRPr lang="en-US" altLang="zh-TW" sz="1500" dirty="0"/>
                    </a:p>
                  </a:txBody>
                  <a:tcPr marL="6998" marR="6998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dirty="0" err="1" smtClean="0"/>
                        <a:t>abc</a:t>
                      </a:r>
                      <a:endParaRPr lang="en-US" sz="1500" dirty="0"/>
                    </a:p>
                  </a:txBody>
                  <a:tcPr marL="6998" marR="6998" marT="7144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001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dirty="0" smtClean="0"/>
                        <a:t>/</a:t>
                      </a:r>
                      <a:endParaRPr lang="en-US" sz="1500" dirty="0"/>
                    </a:p>
                  </a:txBody>
                  <a:tcPr marL="6998" marR="6998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500" dirty="0" smtClean="0"/>
                        <a:t>*(-/</a:t>
                      </a:r>
                      <a:endParaRPr lang="en-US" altLang="zh-TW" sz="1500" dirty="0"/>
                    </a:p>
                  </a:txBody>
                  <a:tcPr marL="6998" marR="6998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dirty="0" err="1" smtClean="0"/>
                        <a:t>abc</a:t>
                      </a:r>
                      <a:endParaRPr lang="en-US" sz="1500" dirty="0"/>
                    </a:p>
                  </a:txBody>
                  <a:tcPr marL="6998" marR="6998" marT="7144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10" name="內容版面配置區 9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013813663"/>
              </p:ext>
            </p:extLst>
          </p:nvPr>
        </p:nvGraphicFramePr>
        <p:xfrm>
          <a:off x="4646441" y="2173288"/>
          <a:ext cx="3434877" cy="25348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49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49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49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4694">
                <a:tc>
                  <a:txBody>
                    <a:bodyPr/>
                    <a:lstStyle/>
                    <a:p>
                      <a:pPr algn="l" fontAlgn="ctr"/>
                      <a:r>
                        <a:rPr lang="en-US" sz="2100" dirty="0" err="1"/>
                        <a:t>Ch</a:t>
                      </a:r>
                      <a:endParaRPr lang="en-US" sz="2100" dirty="0"/>
                    </a:p>
                  </a:txBody>
                  <a:tcPr marL="7155" marR="7155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100" dirty="0"/>
                        <a:t>Stack</a:t>
                      </a:r>
                    </a:p>
                  </a:txBody>
                  <a:tcPr marL="7155" marR="7155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100" dirty="0"/>
                        <a:t>Postfix</a:t>
                      </a:r>
                    </a:p>
                  </a:txBody>
                  <a:tcPr marL="7155" marR="7155" marT="7144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016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500" dirty="0"/>
                        <a:t>d</a:t>
                      </a:r>
                    </a:p>
                  </a:txBody>
                  <a:tcPr marL="7155" marR="7155" marT="7144" marB="0"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500" dirty="0" smtClean="0"/>
                        <a:t>*(-/</a:t>
                      </a:r>
                    </a:p>
                  </a:txBody>
                  <a:tcPr marL="7155" marR="7155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dirty="0" err="1" smtClean="0"/>
                        <a:t>abcd</a:t>
                      </a:r>
                      <a:endParaRPr lang="en-US" sz="1500" dirty="0"/>
                    </a:p>
                  </a:txBody>
                  <a:tcPr marL="7155" marR="7155" marT="7144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0016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500" dirty="0"/>
                        <a:t>*</a:t>
                      </a:r>
                    </a:p>
                  </a:txBody>
                  <a:tcPr marL="7155" marR="7155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500" dirty="0" smtClean="0"/>
                        <a:t>*(-*</a:t>
                      </a:r>
                      <a:endParaRPr lang="zh-TW" altLang="en-US" sz="1500" dirty="0"/>
                    </a:p>
                  </a:txBody>
                  <a:tcPr marL="7155" marR="7155" marT="7144" marB="0"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500" dirty="0" err="1" smtClean="0"/>
                        <a:t>abcd</a:t>
                      </a:r>
                      <a:r>
                        <a:rPr lang="en-US" altLang="zh-TW" sz="1500" dirty="0"/>
                        <a:t>/</a:t>
                      </a:r>
                      <a:endParaRPr lang="en-US" altLang="zh-TW" sz="1500" dirty="0" smtClean="0"/>
                    </a:p>
                  </a:txBody>
                  <a:tcPr marL="7155" marR="7155" marT="7144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0016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500" dirty="0" smtClean="0"/>
                        <a:t>e</a:t>
                      </a:r>
                      <a:endParaRPr lang="en-US" altLang="zh-TW" sz="1500" dirty="0"/>
                    </a:p>
                  </a:txBody>
                  <a:tcPr marL="7155" marR="7155" marT="7144" marB="0"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500" dirty="0" smtClean="0"/>
                        <a:t>*(-*</a:t>
                      </a:r>
                      <a:endParaRPr lang="zh-TW" altLang="en-US" sz="1500" dirty="0" smtClean="0"/>
                    </a:p>
                  </a:txBody>
                  <a:tcPr marL="7155" marR="7155" marT="7144" marB="0"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500" dirty="0" err="1" smtClean="0"/>
                        <a:t>abcd</a:t>
                      </a:r>
                      <a:r>
                        <a:rPr lang="en-US" altLang="zh-TW" sz="1500" dirty="0" smtClean="0"/>
                        <a:t>/</a:t>
                      </a:r>
                      <a:r>
                        <a:rPr lang="en-US" altLang="zh-TW" sz="1500" dirty="0"/>
                        <a:t>e</a:t>
                      </a:r>
                      <a:endParaRPr lang="en-US" altLang="zh-TW" sz="1500" dirty="0" smtClean="0"/>
                    </a:p>
                  </a:txBody>
                  <a:tcPr marL="7155" marR="7155" marT="7144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001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dirty="0" smtClean="0"/>
                        <a:t>)</a:t>
                      </a:r>
                      <a:endParaRPr lang="en-US" sz="1500" dirty="0"/>
                    </a:p>
                  </a:txBody>
                  <a:tcPr marL="7155" marR="7155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500" dirty="0" smtClean="0"/>
                        <a:t>*</a:t>
                      </a:r>
                      <a:endParaRPr lang="en-US" altLang="zh-TW" sz="1500" dirty="0"/>
                    </a:p>
                  </a:txBody>
                  <a:tcPr marL="7155" marR="7155" marT="7144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500" dirty="0" err="1" smtClean="0"/>
                        <a:t>abcd</a:t>
                      </a:r>
                      <a:r>
                        <a:rPr lang="en-US" altLang="zh-TW" sz="1500" dirty="0" smtClean="0"/>
                        <a:t>/e*-</a:t>
                      </a:r>
                    </a:p>
                  </a:txBody>
                  <a:tcPr marL="7155" marR="7155" marT="7144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0016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500" dirty="0" smtClean="0"/>
                        <a:t>-</a:t>
                      </a:r>
                      <a:endParaRPr lang="en-US" altLang="zh-TW" sz="1500" dirty="0"/>
                    </a:p>
                  </a:txBody>
                  <a:tcPr marL="7155" marR="7155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500" dirty="0" smtClean="0"/>
                        <a:t>-</a:t>
                      </a:r>
                      <a:endParaRPr lang="en-US" altLang="zh-TW" sz="1500" dirty="0"/>
                    </a:p>
                  </a:txBody>
                  <a:tcPr marL="7155" marR="7155" marT="7144" marB="0"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500" dirty="0" err="1" smtClean="0"/>
                        <a:t>abcd</a:t>
                      </a:r>
                      <a:r>
                        <a:rPr lang="en-US" altLang="zh-TW" sz="1500" dirty="0" smtClean="0"/>
                        <a:t>/e*-*</a:t>
                      </a:r>
                    </a:p>
                  </a:txBody>
                  <a:tcPr marL="7155" marR="7155" marT="7144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001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dirty="0" smtClean="0"/>
                        <a:t>f</a:t>
                      </a:r>
                      <a:endParaRPr lang="en-US" sz="1500" dirty="0"/>
                    </a:p>
                  </a:txBody>
                  <a:tcPr marL="7155" marR="7155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500" dirty="0" smtClean="0"/>
                        <a:t>-</a:t>
                      </a:r>
                      <a:endParaRPr lang="en-US" altLang="zh-TW" sz="1500" dirty="0"/>
                    </a:p>
                  </a:txBody>
                  <a:tcPr marL="7155" marR="7155" marT="7144" marB="0"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500" dirty="0" err="1" smtClean="0"/>
                        <a:t>abcd</a:t>
                      </a:r>
                      <a:r>
                        <a:rPr lang="en-US" altLang="zh-TW" sz="1500" dirty="0" smtClean="0"/>
                        <a:t>/e*-*f</a:t>
                      </a:r>
                    </a:p>
                  </a:txBody>
                  <a:tcPr marL="7155" marR="7155" marT="7144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0016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500" dirty="0" smtClean="0"/>
                        <a:t>Ø</a:t>
                      </a:r>
                      <a:endParaRPr lang="en-US" altLang="zh-TW" sz="1500" dirty="0"/>
                    </a:p>
                  </a:txBody>
                  <a:tcPr marL="7155" marR="7155" marT="7144" marB="0"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500" dirty="0" smtClean="0"/>
                        <a:t>Ø</a:t>
                      </a:r>
                    </a:p>
                  </a:txBody>
                  <a:tcPr marL="7155" marR="7155" marT="7144" marB="0"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500" dirty="0" err="1" smtClean="0"/>
                        <a:t>abcd</a:t>
                      </a:r>
                      <a:r>
                        <a:rPr lang="en-US" altLang="zh-TW" sz="1500" dirty="0" smtClean="0"/>
                        <a:t>/e*-*f-</a:t>
                      </a:r>
                    </a:p>
                  </a:txBody>
                  <a:tcPr marL="7155" marR="7155" marT="7144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24123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Problem 9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TW" dirty="0"/>
              <a:t>Stable or unstable</a:t>
            </a:r>
            <a:endParaRPr lang="zh-TW" altLang="en-US" dirty="0"/>
          </a:p>
          <a:p>
            <a:pPr marL="0" indent="0">
              <a:buNone/>
            </a:pPr>
            <a:r>
              <a:rPr lang="en-US" altLang="zh-TW" dirty="0" smtClean="0"/>
              <a:t>Based </a:t>
            </a:r>
            <a:r>
              <a:rPr lang="en-US" altLang="zh-TW" dirty="0"/>
              <a:t>on the algorithm on the slides</a:t>
            </a: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946" y="1756130"/>
            <a:ext cx="8938054" cy="1439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875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128684" y="956173"/>
            <a:ext cx="6571343" cy="578338"/>
          </a:xfrm>
        </p:spPr>
        <p:txBody>
          <a:bodyPr/>
          <a:lstStyle/>
          <a:p>
            <a:r>
              <a:rPr lang="en-US" altLang="zh-TW" dirty="0" smtClean="0"/>
              <a:t>Selection Sort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128684" y="1534511"/>
            <a:ext cx="7640412" cy="4479476"/>
          </a:xfrm>
          <a:noFill/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TW" sz="1600" dirty="0">
                <a:latin typeface="Lucida Sans Typewriter" pitchFamily="49" charset="0"/>
              </a:rPr>
              <a:t>for (</a:t>
            </a:r>
            <a:r>
              <a:rPr lang="en-US" altLang="zh-TW" sz="1600" dirty="0" err="1">
                <a:latin typeface="Lucida Sans Typewriter" pitchFamily="49" charset="0"/>
              </a:rPr>
              <a:t>int</a:t>
            </a:r>
            <a:r>
              <a:rPr lang="en-US" altLang="zh-TW" sz="1600" dirty="0">
                <a:latin typeface="Lucida Sans Typewriter" pitchFamily="49" charset="0"/>
              </a:rPr>
              <a:t> </a:t>
            </a:r>
            <a:r>
              <a:rPr lang="en-US" altLang="zh-TW" sz="1600" dirty="0" err="1">
                <a:latin typeface="Lucida Sans Typewriter" pitchFamily="49" charset="0"/>
              </a:rPr>
              <a:t>currentIndex</a:t>
            </a:r>
            <a:r>
              <a:rPr lang="en-US" altLang="zh-TW" sz="1600" dirty="0">
                <a:latin typeface="Lucida Sans Typewriter" pitchFamily="49" charset="0"/>
              </a:rPr>
              <a:t> = 1; </a:t>
            </a:r>
            <a:r>
              <a:rPr lang="en-US" altLang="zh-TW" sz="1600" dirty="0" err="1">
                <a:latin typeface="Lucida Sans Typewriter" pitchFamily="49" charset="0"/>
              </a:rPr>
              <a:t>currentIndex</a:t>
            </a:r>
            <a:r>
              <a:rPr lang="en-US" altLang="zh-TW" sz="1600" dirty="0">
                <a:latin typeface="Lucida Sans Typewriter" pitchFamily="49" charset="0"/>
              </a:rPr>
              <a:t> &lt; size;</a:t>
            </a:r>
          </a:p>
          <a:p>
            <a:pPr marL="0" indent="0">
              <a:buNone/>
            </a:pPr>
            <a:r>
              <a:rPr lang="en-US" altLang="zh-TW" sz="1600" dirty="0">
                <a:latin typeface="Lucida Sans Typewriter" pitchFamily="49" charset="0"/>
              </a:rPr>
              <a:t>       </a:t>
            </a:r>
            <a:r>
              <a:rPr lang="en-US" altLang="zh-TW" sz="1600" dirty="0" err="1">
                <a:latin typeface="Lucida Sans Typewriter" pitchFamily="49" charset="0"/>
              </a:rPr>
              <a:t>currentIndex</a:t>
            </a:r>
            <a:r>
              <a:rPr lang="en-US" altLang="zh-TW" sz="1600" dirty="0">
                <a:latin typeface="Lucida Sans Typewriter" pitchFamily="49" charset="0"/>
              </a:rPr>
              <a:t>++) { </a:t>
            </a:r>
          </a:p>
          <a:p>
            <a:pPr marL="0" indent="0">
              <a:buNone/>
            </a:pPr>
            <a:r>
              <a:rPr lang="en-US" altLang="zh-TW" sz="1600" dirty="0">
                <a:latin typeface="Lucida Sans Typewriter" pitchFamily="49" charset="0"/>
              </a:rPr>
              <a:t>    // At this point, </a:t>
            </a:r>
            <a:r>
              <a:rPr lang="en-US" altLang="zh-TW" sz="1600" dirty="0" err="1">
                <a:latin typeface="Lucida Sans Typewriter" pitchFamily="49" charset="0"/>
              </a:rPr>
              <a:t>theArray</a:t>
            </a:r>
            <a:r>
              <a:rPr lang="en-US" altLang="zh-TW" sz="1600" dirty="0">
                <a:latin typeface="Lucida Sans Typewriter" pitchFamily="49" charset="0"/>
              </a:rPr>
              <a:t>[</a:t>
            </a:r>
            <a:r>
              <a:rPr lang="en-US" altLang="zh-TW" sz="1600" dirty="0" err="1">
                <a:latin typeface="Lucida Sans Typewriter" pitchFamily="49" charset="0"/>
              </a:rPr>
              <a:t>indexSoFar</a:t>
            </a:r>
            <a:r>
              <a:rPr lang="en-US" altLang="zh-TW" sz="1600" dirty="0">
                <a:latin typeface="Lucida Sans Typewriter" pitchFamily="49" charset="0"/>
              </a:rPr>
              <a:t>] &gt;= all entries in </a:t>
            </a:r>
          </a:p>
          <a:p>
            <a:pPr marL="0" indent="0">
              <a:buNone/>
            </a:pPr>
            <a:r>
              <a:rPr lang="en-US" altLang="zh-TW" sz="1600" dirty="0">
                <a:latin typeface="Lucida Sans Typewriter" pitchFamily="49" charset="0"/>
              </a:rPr>
              <a:t>    // </a:t>
            </a:r>
            <a:r>
              <a:rPr lang="en-US" altLang="zh-TW" sz="1600" dirty="0" err="1">
                <a:latin typeface="Lucida Sans Typewriter" pitchFamily="49" charset="0"/>
              </a:rPr>
              <a:t>theArray</a:t>
            </a:r>
            <a:r>
              <a:rPr lang="en-US" altLang="zh-TW" sz="1600" dirty="0">
                <a:latin typeface="Lucida Sans Typewriter" pitchFamily="49" charset="0"/>
              </a:rPr>
              <a:t>[0..currentIndex - 1] </a:t>
            </a:r>
          </a:p>
          <a:p>
            <a:pPr marL="0" indent="0">
              <a:buNone/>
            </a:pPr>
            <a:r>
              <a:rPr lang="en-US" altLang="zh-TW" sz="1600" dirty="0">
                <a:latin typeface="Lucida Sans Typewriter" pitchFamily="49" charset="0"/>
              </a:rPr>
              <a:t>  if (</a:t>
            </a:r>
            <a:r>
              <a:rPr lang="en-US" altLang="zh-TW" sz="1600" dirty="0" err="1">
                <a:latin typeface="Lucida Sans Typewriter" pitchFamily="49" charset="0"/>
              </a:rPr>
              <a:t>theArray</a:t>
            </a:r>
            <a:r>
              <a:rPr lang="en-US" altLang="zh-TW" sz="1600" dirty="0">
                <a:latin typeface="Lucida Sans Typewriter" pitchFamily="49" charset="0"/>
              </a:rPr>
              <a:t>[</a:t>
            </a:r>
            <a:r>
              <a:rPr lang="en-US" altLang="zh-TW" sz="1600" dirty="0" err="1">
                <a:latin typeface="Lucida Sans Typewriter" pitchFamily="49" charset="0"/>
              </a:rPr>
              <a:t>currentIndex</a:t>
            </a:r>
            <a:r>
              <a:rPr lang="en-US" altLang="zh-TW" sz="1600" dirty="0">
                <a:latin typeface="Lucida Sans Typewriter" pitchFamily="49" charset="0"/>
              </a:rPr>
              <a:t>] &gt; </a:t>
            </a:r>
            <a:r>
              <a:rPr lang="en-US" altLang="zh-TW" sz="1600" dirty="0" err="1">
                <a:latin typeface="Lucida Sans Typewriter" pitchFamily="49" charset="0"/>
              </a:rPr>
              <a:t>theArray</a:t>
            </a:r>
            <a:r>
              <a:rPr lang="en-US" altLang="zh-TW" sz="1600" dirty="0">
                <a:latin typeface="Lucida Sans Typewriter" pitchFamily="49" charset="0"/>
              </a:rPr>
              <a:t>[</a:t>
            </a:r>
            <a:r>
              <a:rPr lang="en-US" altLang="zh-TW" sz="1600" dirty="0" err="1">
                <a:latin typeface="Lucida Sans Typewriter" pitchFamily="49" charset="0"/>
              </a:rPr>
              <a:t>indexSoFar</a:t>
            </a:r>
            <a:r>
              <a:rPr lang="en-US" altLang="zh-TW" sz="1600" dirty="0">
                <a:latin typeface="Lucida Sans Typewriter" pitchFamily="49" charset="0"/>
              </a:rPr>
              <a:t>]) </a:t>
            </a:r>
          </a:p>
          <a:p>
            <a:pPr marL="0" indent="0">
              <a:buNone/>
            </a:pPr>
            <a:r>
              <a:rPr lang="en-US" altLang="zh-TW" sz="1600" dirty="0">
                <a:latin typeface="Lucida Sans Typewriter" pitchFamily="49" charset="0"/>
              </a:rPr>
              <a:t>     </a:t>
            </a:r>
            <a:r>
              <a:rPr lang="en-US" altLang="zh-TW" sz="1600" dirty="0" err="1">
                <a:latin typeface="Lucida Sans Typewriter" pitchFamily="49" charset="0"/>
              </a:rPr>
              <a:t>indexSoFar</a:t>
            </a:r>
            <a:r>
              <a:rPr lang="en-US" altLang="zh-TW" sz="1600" dirty="0">
                <a:latin typeface="Lucida Sans Typewriter" pitchFamily="49" charset="0"/>
              </a:rPr>
              <a:t> = </a:t>
            </a:r>
            <a:r>
              <a:rPr lang="en-US" altLang="zh-TW" sz="1600" dirty="0" err="1">
                <a:latin typeface="Lucida Sans Typewriter" pitchFamily="49" charset="0"/>
              </a:rPr>
              <a:t>currentIndex</a:t>
            </a:r>
            <a:r>
              <a:rPr lang="en-US" altLang="zh-TW" sz="1600" dirty="0">
                <a:latin typeface="Lucida Sans Typewriter" pitchFamily="49" charset="0"/>
              </a:rPr>
              <a:t>; </a:t>
            </a:r>
          </a:p>
          <a:p>
            <a:pPr marL="0" indent="0">
              <a:buNone/>
            </a:pPr>
            <a:r>
              <a:rPr lang="en-US" altLang="zh-TW" sz="1600" dirty="0">
                <a:latin typeface="Lucida Sans Typewriter" pitchFamily="49" charset="0"/>
              </a:rPr>
              <a:t>  } // end for </a:t>
            </a:r>
          </a:p>
          <a:p>
            <a:r>
              <a:rPr lang="en-US" altLang="zh-TW" sz="2400" dirty="0" smtClean="0">
                <a:solidFill>
                  <a:schemeClr val="tx1"/>
                </a:solidFill>
              </a:rPr>
              <a:t>Find the first largest index from the left =&gt; move it to the right side of array</a:t>
            </a:r>
            <a:endParaRPr lang="en-US" altLang="zh-TW" sz="2400" dirty="0">
              <a:solidFill>
                <a:schemeClr val="tx1"/>
              </a:solidFill>
            </a:endParaRPr>
          </a:p>
          <a:p>
            <a:r>
              <a:rPr lang="en-US" altLang="zh-TW" sz="2400" dirty="0" smtClean="0">
                <a:solidFill>
                  <a:schemeClr val="tx1"/>
                </a:solidFill>
              </a:rPr>
              <a:t>Unstable</a:t>
            </a:r>
          </a:p>
        </p:txBody>
      </p:sp>
    </p:spTree>
    <p:extLst>
      <p:ext uri="{BB962C8B-B14F-4D97-AF65-F5344CB8AC3E}">
        <p14:creationId xmlns:p14="http://schemas.microsoft.com/office/powerpoint/2010/main" val="3563322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1200596"/>
            <a:ext cx="8229600" cy="857250"/>
          </a:xfrm>
        </p:spPr>
        <p:txBody>
          <a:bodyPr/>
          <a:lstStyle/>
          <a:p>
            <a:r>
              <a:rPr lang="en-US" altLang="zh-TW" dirty="0" smtClean="0"/>
              <a:t>Bubble Sort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2194768"/>
            <a:ext cx="8229600" cy="3610496"/>
          </a:xfrm>
          <a:noFill/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TW" sz="1600" b="1" dirty="0" smtClean="0">
                <a:solidFill>
                  <a:schemeClr val="tx1"/>
                </a:solidFill>
                <a:latin typeface="Lucida Sans Typewriter" pitchFamily="49" charset="0"/>
              </a:rPr>
              <a:t>if</a:t>
            </a:r>
            <a:r>
              <a:rPr lang="en-US" altLang="zh-TW" sz="1600" dirty="0" smtClean="0">
                <a:solidFill>
                  <a:schemeClr val="tx1"/>
                </a:solidFill>
                <a:latin typeface="Lucida Sans Typewriter" pitchFamily="49" charset="0"/>
              </a:rPr>
              <a:t> </a:t>
            </a:r>
            <a:r>
              <a:rPr lang="en-US" altLang="zh-TW" sz="1600" dirty="0">
                <a:solidFill>
                  <a:schemeClr val="tx1"/>
                </a:solidFill>
                <a:latin typeface="Lucida Sans Typewriter" pitchFamily="49" charset="0"/>
              </a:rPr>
              <a:t>(</a:t>
            </a:r>
            <a:r>
              <a:rPr lang="en-US" altLang="zh-TW" sz="1600" dirty="0" err="1">
                <a:solidFill>
                  <a:schemeClr val="tx1"/>
                </a:solidFill>
                <a:latin typeface="Lucida Sans Typewriter" pitchFamily="49" charset="0"/>
              </a:rPr>
              <a:t>theArray</a:t>
            </a:r>
            <a:r>
              <a:rPr lang="en-US" altLang="zh-TW" sz="1600" dirty="0">
                <a:solidFill>
                  <a:schemeClr val="tx1"/>
                </a:solidFill>
                <a:latin typeface="Lucida Sans Typewriter" pitchFamily="49" charset="0"/>
              </a:rPr>
              <a:t>[index] </a:t>
            </a:r>
            <a:r>
              <a:rPr lang="en-US" altLang="zh-TW" sz="1600" b="1" dirty="0">
                <a:solidFill>
                  <a:schemeClr val="tx1"/>
                </a:solidFill>
                <a:latin typeface="Lucida Sans Typewriter" pitchFamily="49" charset="0"/>
              </a:rPr>
              <a:t>&gt;</a:t>
            </a:r>
            <a:r>
              <a:rPr lang="en-US" altLang="zh-TW" sz="1600" dirty="0">
                <a:solidFill>
                  <a:schemeClr val="tx1"/>
                </a:solidFill>
                <a:latin typeface="Lucida Sans Typewriter" pitchFamily="49" charset="0"/>
              </a:rPr>
              <a:t> </a:t>
            </a:r>
            <a:r>
              <a:rPr lang="en-US" altLang="zh-TW" sz="1600" dirty="0" err="1">
                <a:solidFill>
                  <a:schemeClr val="tx1"/>
                </a:solidFill>
                <a:latin typeface="Lucida Sans Typewriter" pitchFamily="49" charset="0"/>
              </a:rPr>
              <a:t>theArray</a:t>
            </a:r>
            <a:r>
              <a:rPr lang="en-US" altLang="zh-TW" sz="1600" dirty="0">
                <a:solidFill>
                  <a:schemeClr val="tx1"/>
                </a:solidFill>
                <a:latin typeface="Lucida Sans Typewriter" pitchFamily="49" charset="0"/>
              </a:rPr>
              <a:t>[</a:t>
            </a:r>
            <a:r>
              <a:rPr lang="en-US" altLang="zh-TW" sz="1600" dirty="0" err="1">
                <a:solidFill>
                  <a:schemeClr val="tx1"/>
                </a:solidFill>
                <a:latin typeface="Lucida Sans Typewriter" pitchFamily="49" charset="0"/>
              </a:rPr>
              <a:t>nextIndex</a:t>
            </a:r>
            <a:r>
              <a:rPr lang="en-US" altLang="zh-TW" sz="1600" dirty="0">
                <a:solidFill>
                  <a:schemeClr val="tx1"/>
                </a:solidFill>
                <a:latin typeface="Lucida Sans Typewriter" pitchFamily="49" charset="0"/>
              </a:rPr>
              <a:t>]) { </a:t>
            </a:r>
          </a:p>
          <a:p>
            <a:pPr marL="0" indent="0">
              <a:buNone/>
            </a:pPr>
            <a:r>
              <a:rPr lang="en-US" altLang="zh-TW" sz="1600" dirty="0">
                <a:solidFill>
                  <a:schemeClr val="tx1"/>
                </a:solidFill>
                <a:latin typeface="Lucida Sans Typewriter" pitchFamily="49" charset="0"/>
              </a:rPr>
              <a:t>        // Exchange entries </a:t>
            </a:r>
          </a:p>
          <a:p>
            <a:pPr marL="0" indent="0">
              <a:buNone/>
            </a:pPr>
            <a:r>
              <a:rPr lang="en-US" altLang="zh-TW" sz="1600" dirty="0">
                <a:solidFill>
                  <a:schemeClr val="tx1"/>
                </a:solidFill>
                <a:latin typeface="Lucida Sans Typewriter" pitchFamily="49" charset="0"/>
              </a:rPr>
              <a:t>        </a:t>
            </a:r>
            <a:r>
              <a:rPr lang="en-US" altLang="zh-TW" sz="1600" dirty="0" err="1">
                <a:solidFill>
                  <a:schemeClr val="tx1"/>
                </a:solidFill>
                <a:latin typeface="Lucida Sans Typewriter" pitchFamily="49" charset="0"/>
              </a:rPr>
              <a:t>std</a:t>
            </a:r>
            <a:r>
              <a:rPr lang="en-US" altLang="zh-TW" sz="1600" dirty="0">
                <a:solidFill>
                  <a:schemeClr val="tx1"/>
                </a:solidFill>
                <a:latin typeface="Lucida Sans Typewriter" pitchFamily="49" charset="0"/>
              </a:rPr>
              <a:t>::swap(</a:t>
            </a:r>
            <a:r>
              <a:rPr lang="en-US" altLang="zh-TW" sz="1600" dirty="0" err="1">
                <a:solidFill>
                  <a:schemeClr val="tx1"/>
                </a:solidFill>
                <a:latin typeface="Lucida Sans Typewriter" pitchFamily="49" charset="0"/>
              </a:rPr>
              <a:t>theArray</a:t>
            </a:r>
            <a:r>
              <a:rPr lang="en-US" altLang="zh-TW" sz="1600" dirty="0">
                <a:solidFill>
                  <a:schemeClr val="tx1"/>
                </a:solidFill>
                <a:latin typeface="Lucida Sans Typewriter" pitchFamily="49" charset="0"/>
              </a:rPr>
              <a:t>[index], </a:t>
            </a:r>
            <a:r>
              <a:rPr lang="en-US" altLang="zh-TW" sz="1600" dirty="0" err="1">
                <a:solidFill>
                  <a:schemeClr val="tx1"/>
                </a:solidFill>
                <a:latin typeface="Lucida Sans Typewriter" pitchFamily="49" charset="0"/>
              </a:rPr>
              <a:t>theArray</a:t>
            </a:r>
            <a:r>
              <a:rPr lang="en-US" altLang="zh-TW" sz="1600" dirty="0">
                <a:solidFill>
                  <a:schemeClr val="tx1"/>
                </a:solidFill>
                <a:latin typeface="Lucida Sans Typewriter" pitchFamily="49" charset="0"/>
              </a:rPr>
              <a:t>[</a:t>
            </a:r>
            <a:r>
              <a:rPr lang="en-US" altLang="zh-TW" sz="1600" dirty="0" err="1">
                <a:solidFill>
                  <a:schemeClr val="tx1"/>
                </a:solidFill>
                <a:latin typeface="Lucida Sans Typewriter" pitchFamily="49" charset="0"/>
              </a:rPr>
              <a:t>nextIndex</a:t>
            </a:r>
            <a:r>
              <a:rPr lang="en-US" altLang="zh-TW" sz="1600" dirty="0">
                <a:solidFill>
                  <a:schemeClr val="tx1"/>
                </a:solidFill>
                <a:latin typeface="Lucida Sans Typewriter" pitchFamily="49" charset="0"/>
              </a:rPr>
              <a:t>]); </a:t>
            </a:r>
          </a:p>
          <a:p>
            <a:pPr marL="0" indent="0">
              <a:buNone/>
            </a:pPr>
            <a:r>
              <a:rPr lang="en-US" altLang="zh-TW" sz="1600" dirty="0">
                <a:solidFill>
                  <a:schemeClr val="tx1"/>
                </a:solidFill>
                <a:latin typeface="Lucida Sans Typewriter" pitchFamily="49" charset="0"/>
              </a:rPr>
              <a:t>        sorted = </a:t>
            </a:r>
            <a:r>
              <a:rPr lang="en-US" altLang="zh-TW" sz="1600" b="1" dirty="0">
                <a:solidFill>
                  <a:schemeClr val="tx1"/>
                </a:solidFill>
                <a:latin typeface="Lucida Sans Typewriter" pitchFamily="49" charset="0"/>
              </a:rPr>
              <a:t>false</a:t>
            </a:r>
            <a:r>
              <a:rPr lang="en-US" altLang="zh-TW" sz="1600" dirty="0">
                <a:solidFill>
                  <a:schemeClr val="tx1"/>
                </a:solidFill>
                <a:latin typeface="Lucida Sans Typewriter" pitchFamily="49" charset="0"/>
              </a:rPr>
              <a:t>; </a:t>
            </a:r>
          </a:p>
          <a:p>
            <a:pPr marL="0" indent="0">
              <a:buNone/>
            </a:pPr>
            <a:r>
              <a:rPr lang="en-US" altLang="zh-TW" sz="1600" dirty="0">
                <a:solidFill>
                  <a:schemeClr val="tx1"/>
                </a:solidFill>
                <a:latin typeface="Lucida Sans Typewriter" pitchFamily="49" charset="0"/>
              </a:rPr>
              <a:t>        // Signal exchange </a:t>
            </a:r>
          </a:p>
          <a:p>
            <a:pPr marL="0" indent="0"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Lucida Sans Typewriter" pitchFamily="49" charset="0"/>
              </a:rPr>
              <a:t>} </a:t>
            </a:r>
            <a:r>
              <a:rPr lang="en-US" altLang="zh-TW" sz="1600" dirty="0">
                <a:solidFill>
                  <a:schemeClr val="tx1"/>
                </a:solidFill>
                <a:latin typeface="Lucida Sans Typewriter" pitchFamily="49" charset="0"/>
              </a:rPr>
              <a:t>// end if </a:t>
            </a:r>
            <a:endParaRPr lang="en-US" altLang="zh-TW" dirty="0" smtClean="0">
              <a:solidFill>
                <a:schemeClr val="tx1"/>
              </a:solidFill>
            </a:endParaRPr>
          </a:p>
          <a:p>
            <a:r>
              <a:rPr lang="en-US" altLang="zh-TW" sz="2400" dirty="0" smtClean="0">
                <a:solidFill>
                  <a:schemeClr val="tx1"/>
                </a:solidFill>
              </a:rPr>
              <a:t>When two </a:t>
            </a:r>
            <a:r>
              <a:rPr lang="en-US" altLang="zh-TW" sz="2400" dirty="0">
                <a:solidFill>
                  <a:schemeClr val="tx1"/>
                </a:solidFill>
              </a:rPr>
              <a:t>entries are </a:t>
            </a:r>
            <a:r>
              <a:rPr lang="en-US" altLang="zh-TW" sz="2400" dirty="0" smtClean="0">
                <a:solidFill>
                  <a:schemeClr val="tx1"/>
                </a:solidFill>
              </a:rPr>
              <a:t>equal =&gt; no swap.</a:t>
            </a:r>
            <a:endParaRPr lang="en-US" altLang="zh-TW" sz="2400" dirty="0">
              <a:solidFill>
                <a:schemeClr val="tx1"/>
              </a:solidFill>
            </a:endParaRPr>
          </a:p>
          <a:p>
            <a:r>
              <a:rPr lang="en-US" altLang="zh-TW" sz="2400" dirty="0" smtClean="0">
                <a:solidFill>
                  <a:schemeClr val="tx1"/>
                </a:solidFill>
              </a:rPr>
              <a:t>Stable</a:t>
            </a:r>
          </a:p>
        </p:txBody>
      </p:sp>
    </p:spTree>
    <p:extLst>
      <p:ext uri="{BB962C8B-B14F-4D97-AF65-F5344CB8AC3E}">
        <p14:creationId xmlns:p14="http://schemas.microsoft.com/office/powerpoint/2010/main" val="1196241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1200596"/>
            <a:ext cx="8229600" cy="857250"/>
          </a:xfrm>
        </p:spPr>
        <p:txBody>
          <a:bodyPr/>
          <a:lstStyle/>
          <a:p>
            <a:r>
              <a:rPr lang="en-US" altLang="zh-TW" dirty="0" smtClean="0"/>
              <a:t>Merge Sort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2194768"/>
            <a:ext cx="8229600" cy="339447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TW" b="1" dirty="0">
                <a:solidFill>
                  <a:schemeClr val="tx1"/>
                </a:solidFill>
                <a:latin typeface="Lucida Sans Typewriter" pitchFamily="49" charset="0"/>
              </a:rPr>
              <a:t>if</a:t>
            </a:r>
            <a:r>
              <a:rPr lang="en-US" altLang="zh-TW" dirty="0">
                <a:solidFill>
                  <a:schemeClr val="tx1"/>
                </a:solidFill>
                <a:latin typeface="Lucida Sans Typewriter" pitchFamily="49" charset="0"/>
              </a:rPr>
              <a:t> (</a:t>
            </a:r>
            <a:r>
              <a:rPr lang="en-US" altLang="zh-TW" dirty="0" err="1">
                <a:solidFill>
                  <a:schemeClr val="tx1"/>
                </a:solidFill>
                <a:latin typeface="Lucida Sans Typewriter" pitchFamily="49" charset="0"/>
              </a:rPr>
              <a:t>theArray</a:t>
            </a:r>
            <a:r>
              <a:rPr lang="en-US" altLang="zh-TW" dirty="0">
                <a:solidFill>
                  <a:schemeClr val="tx1"/>
                </a:solidFill>
                <a:latin typeface="Lucida Sans Typewriter" pitchFamily="49" charset="0"/>
              </a:rPr>
              <a:t>[first1] &lt;= </a:t>
            </a:r>
            <a:r>
              <a:rPr lang="en-US" altLang="zh-TW" dirty="0" err="1">
                <a:solidFill>
                  <a:schemeClr val="tx1"/>
                </a:solidFill>
                <a:latin typeface="Lucida Sans Typewriter" pitchFamily="49" charset="0"/>
              </a:rPr>
              <a:t>theArray</a:t>
            </a:r>
            <a:r>
              <a:rPr lang="en-US" altLang="zh-TW" dirty="0">
                <a:solidFill>
                  <a:schemeClr val="tx1"/>
                </a:solidFill>
                <a:latin typeface="Lucida Sans Typewriter" pitchFamily="49" charset="0"/>
              </a:rPr>
              <a:t>[first2])</a:t>
            </a:r>
          </a:p>
          <a:p>
            <a:pPr marL="0" indent="0">
              <a:buNone/>
            </a:pPr>
            <a:r>
              <a:rPr lang="en-US" altLang="zh-TW" dirty="0">
                <a:solidFill>
                  <a:schemeClr val="tx1"/>
                </a:solidFill>
                <a:latin typeface="Lucida Sans Typewriter" pitchFamily="49" charset="0"/>
              </a:rPr>
              <a:t>      </a:t>
            </a:r>
            <a:r>
              <a:rPr lang="en-US" altLang="zh-TW" dirty="0" err="1">
                <a:solidFill>
                  <a:schemeClr val="tx1"/>
                </a:solidFill>
                <a:latin typeface="Lucida Sans Typewriter" pitchFamily="49" charset="0"/>
              </a:rPr>
              <a:t>tempArray</a:t>
            </a:r>
            <a:r>
              <a:rPr lang="en-US" altLang="zh-TW" dirty="0">
                <a:solidFill>
                  <a:schemeClr val="tx1"/>
                </a:solidFill>
                <a:latin typeface="Lucida Sans Typewriter" pitchFamily="49" charset="0"/>
              </a:rPr>
              <a:t>[index++] = </a:t>
            </a:r>
            <a:r>
              <a:rPr lang="en-US" altLang="zh-TW" dirty="0" err="1">
                <a:solidFill>
                  <a:schemeClr val="tx1"/>
                </a:solidFill>
                <a:latin typeface="Lucida Sans Typewriter" pitchFamily="49" charset="0"/>
              </a:rPr>
              <a:t>theArray</a:t>
            </a:r>
            <a:r>
              <a:rPr lang="en-US" altLang="zh-TW" dirty="0">
                <a:solidFill>
                  <a:schemeClr val="tx1"/>
                </a:solidFill>
                <a:latin typeface="Lucida Sans Typewriter" pitchFamily="49" charset="0"/>
              </a:rPr>
              <a:t>[first1++];</a:t>
            </a:r>
          </a:p>
          <a:p>
            <a:pPr marL="0" indent="0">
              <a:buNone/>
            </a:pPr>
            <a:r>
              <a:rPr lang="en-US" altLang="zh-TW" b="1" dirty="0">
                <a:solidFill>
                  <a:schemeClr val="tx1"/>
                </a:solidFill>
                <a:latin typeface="Lucida Sans Typewriter" pitchFamily="49" charset="0"/>
              </a:rPr>
              <a:t>else</a:t>
            </a:r>
            <a:r>
              <a:rPr lang="en-US" altLang="zh-TW" dirty="0">
                <a:solidFill>
                  <a:schemeClr val="tx1"/>
                </a:solidFill>
                <a:latin typeface="Lucida Sans Typewriter" pitchFamily="49" charset="0"/>
              </a:rPr>
              <a:t>  </a:t>
            </a:r>
          </a:p>
          <a:p>
            <a:pPr marL="0" indent="0">
              <a:buNone/>
            </a:pPr>
            <a:r>
              <a:rPr lang="en-US" altLang="zh-TW" dirty="0">
                <a:solidFill>
                  <a:schemeClr val="tx1"/>
                </a:solidFill>
                <a:latin typeface="Lucida Sans Typewriter" pitchFamily="49" charset="0"/>
              </a:rPr>
              <a:t>      </a:t>
            </a:r>
            <a:r>
              <a:rPr lang="en-US" altLang="zh-TW" dirty="0" err="1">
                <a:solidFill>
                  <a:schemeClr val="tx1"/>
                </a:solidFill>
                <a:latin typeface="Lucida Sans Typewriter" pitchFamily="49" charset="0"/>
              </a:rPr>
              <a:t>tempArray</a:t>
            </a:r>
            <a:r>
              <a:rPr lang="en-US" altLang="zh-TW" dirty="0">
                <a:solidFill>
                  <a:schemeClr val="tx1"/>
                </a:solidFill>
                <a:latin typeface="Lucida Sans Typewriter" pitchFamily="49" charset="0"/>
              </a:rPr>
              <a:t>[index++] = </a:t>
            </a:r>
            <a:r>
              <a:rPr lang="en-US" altLang="zh-TW" dirty="0" err="1">
                <a:solidFill>
                  <a:schemeClr val="tx1"/>
                </a:solidFill>
                <a:latin typeface="Lucida Sans Typewriter" pitchFamily="49" charset="0"/>
              </a:rPr>
              <a:t>theArray</a:t>
            </a:r>
            <a:r>
              <a:rPr lang="en-US" altLang="zh-TW" dirty="0">
                <a:solidFill>
                  <a:schemeClr val="tx1"/>
                </a:solidFill>
                <a:latin typeface="Lucida Sans Typewriter" pitchFamily="49" charset="0"/>
              </a:rPr>
              <a:t>[first2</a:t>
            </a:r>
            <a:r>
              <a:rPr lang="en-US" altLang="zh-TW" dirty="0" smtClean="0">
                <a:solidFill>
                  <a:schemeClr val="tx1"/>
                </a:solidFill>
                <a:latin typeface="Lucida Sans Typewriter" pitchFamily="49" charset="0"/>
              </a:rPr>
              <a:t>++];</a:t>
            </a:r>
            <a:endParaRPr lang="en-US" altLang="zh-TW" dirty="0" smtClean="0">
              <a:solidFill>
                <a:schemeClr val="tx1"/>
              </a:solidFill>
            </a:endParaRPr>
          </a:p>
          <a:p>
            <a:r>
              <a:rPr lang="en-US" altLang="zh-TW" sz="2400" dirty="0" smtClean="0">
                <a:solidFill>
                  <a:schemeClr val="tx1"/>
                </a:solidFill>
              </a:rPr>
              <a:t>When the element in first subarray is equal </a:t>
            </a:r>
            <a:r>
              <a:rPr lang="en-US" altLang="zh-TW" sz="2400" dirty="0">
                <a:solidFill>
                  <a:schemeClr val="tx1"/>
                </a:solidFill>
              </a:rPr>
              <a:t>to the element in </a:t>
            </a:r>
            <a:r>
              <a:rPr lang="en-US" altLang="zh-TW" sz="2400" dirty="0" smtClean="0">
                <a:solidFill>
                  <a:schemeClr val="tx1"/>
                </a:solidFill>
              </a:rPr>
              <a:t>second subarray =&gt; pick the former</a:t>
            </a:r>
            <a:endParaRPr lang="en-US" altLang="zh-TW" sz="2400" dirty="0">
              <a:solidFill>
                <a:schemeClr val="tx1"/>
              </a:solidFill>
            </a:endParaRPr>
          </a:p>
          <a:p>
            <a:r>
              <a:rPr lang="en-US" altLang="zh-TW" sz="2400" dirty="0" smtClean="0">
                <a:solidFill>
                  <a:schemeClr val="tx1"/>
                </a:solidFill>
              </a:rPr>
              <a:t>Stable</a:t>
            </a:r>
            <a:endParaRPr lang="zh-TW" alt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7764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1200596"/>
            <a:ext cx="8229600" cy="857250"/>
          </a:xfrm>
        </p:spPr>
        <p:txBody>
          <a:bodyPr/>
          <a:lstStyle/>
          <a:p>
            <a:r>
              <a:rPr lang="en-US" altLang="zh-TW" dirty="0" smtClean="0"/>
              <a:t>Quick sort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2057846"/>
            <a:ext cx="8229600" cy="4623040"/>
          </a:xfrm>
        </p:spPr>
        <p:txBody>
          <a:bodyPr>
            <a:noAutofit/>
          </a:bodyPr>
          <a:lstStyle/>
          <a:p>
            <a:r>
              <a:rPr lang="en-US" altLang="zh-TW" sz="2400" dirty="0" err="1">
                <a:solidFill>
                  <a:schemeClr val="tx1"/>
                </a:solidFill>
                <a:latin typeface="Lucida Sans Typewriter" pitchFamily="49" charset="0"/>
              </a:rPr>
              <a:t>pivotIndex</a:t>
            </a:r>
            <a:r>
              <a:rPr lang="en-US" altLang="zh-TW" sz="2400" dirty="0">
                <a:solidFill>
                  <a:schemeClr val="tx1"/>
                </a:solidFill>
                <a:latin typeface="Lucida Sans Typewriter" pitchFamily="49" charset="0"/>
              </a:rPr>
              <a:t> = </a:t>
            </a:r>
            <a:r>
              <a:rPr lang="en-US" altLang="zh-TW" sz="2400" dirty="0" smtClean="0">
                <a:solidFill>
                  <a:schemeClr val="tx1"/>
                </a:solidFill>
                <a:latin typeface="Lucida Sans Typewriter" pitchFamily="49" charset="0"/>
              </a:rPr>
              <a:t>last</a:t>
            </a:r>
            <a:r>
              <a:rPr lang="en-US" altLang="zh-TW" sz="2400" dirty="0">
                <a:solidFill>
                  <a:schemeClr val="tx1"/>
                </a:solidFill>
              </a:rPr>
              <a:t>(choose the last one as pivot</a:t>
            </a:r>
            <a:r>
              <a:rPr lang="en-US" altLang="zh-TW" sz="2400" dirty="0" smtClean="0">
                <a:solidFill>
                  <a:schemeClr val="tx1"/>
                </a:solidFill>
              </a:rPr>
              <a:t>)</a:t>
            </a:r>
          </a:p>
          <a:p>
            <a:r>
              <a:rPr lang="en-US" altLang="zh-TW" sz="2400" dirty="0"/>
              <a:t>Swap step </a:t>
            </a:r>
            <a:r>
              <a:rPr lang="en-US" altLang="zh-TW" sz="2400" dirty="0" smtClean="0"/>
              <a:t>makes </a:t>
            </a:r>
            <a:r>
              <a:rPr lang="en-US" altLang="zh-TW" sz="2400" dirty="0"/>
              <a:t>quick sort be </a:t>
            </a:r>
            <a:r>
              <a:rPr lang="en-US" altLang="zh-TW" sz="2400" dirty="0" smtClean="0"/>
              <a:t>unstable as well.</a:t>
            </a:r>
            <a:endParaRPr lang="en-US" altLang="zh-TW" sz="2400" dirty="0"/>
          </a:p>
          <a:p>
            <a:endParaRPr lang="en-US" altLang="zh-TW" dirty="0" smtClean="0">
              <a:solidFill>
                <a:schemeClr val="tx1"/>
              </a:solidFill>
              <a:latin typeface="Lucida Sans Typewriter" pitchFamily="49" charset="0"/>
            </a:endParaRPr>
          </a:p>
          <a:p>
            <a:pPr marL="0" indent="0">
              <a:buNone/>
            </a:pPr>
            <a:endParaRPr lang="en-US" altLang="zh-TW" dirty="0">
              <a:solidFill>
                <a:schemeClr val="tx1"/>
              </a:solidFill>
              <a:latin typeface="Lucida Sans Typewriter" pitchFamily="49" charset="0"/>
            </a:endParaRPr>
          </a:p>
          <a:p>
            <a:endParaRPr lang="en-US" altLang="zh-TW" dirty="0" smtClean="0">
              <a:solidFill>
                <a:schemeClr val="tx1"/>
              </a:solidFill>
              <a:latin typeface="Lucida Sans Typewriter" pitchFamily="49" charset="0"/>
            </a:endParaRPr>
          </a:p>
          <a:p>
            <a:endParaRPr lang="en-US" altLang="zh-TW" dirty="0">
              <a:solidFill>
                <a:schemeClr val="tx1"/>
              </a:solidFill>
              <a:latin typeface="Lucida Sans Typewriter" pitchFamily="49" charset="0"/>
            </a:endParaRPr>
          </a:p>
          <a:p>
            <a:endParaRPr lang="en-US" altLang="zh-TW" dirty="0">
              <a:solidFill>
                <a:schemeClr val="tx1"/>
              </a:solidFill>
              <a:latin typeface="Lucida Sans Typewriter" pitchFamily="49" charset="0"/>
            </a:endParaRPr>
          </a:p>
          <a:p>
            <a:r>
              <a:rPr lang="en-US" altLang="zh-TW" sz="2400" dirty="0" smtClean="0">
                <a:solidFill>
                  <a:schemeClr val="tx1"/>
                </a:solidFill>
              </a:rPr>
              <a:t>Unstable</a:t>
            </a:r>
            <a:endParaRPr lang="en-US" altLang="zh-TW" sz="2400" dirty="0">
              <a:solidFill>
                <a:schemeClr val="tx1"/>
              </a:solidFill>
            </a:endParaRPr>
          </a:p>
          <a:p>
            <a:endParaRPr lang="zh-TW" altLang="en-US" dirty="0">
              <a:solidFill>
                <a:schemeClr val="tx1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49549" y="3454726"/>
            <a:ext cx="6035734" cy="2351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29395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Single uniform adaption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128684" y="2167385"/>
            <a:ext cx="7466676" cy="3288635"/>
          </a:xfrm>
        </p:spPr>
        <p:txBody>
          <a:bodyPr>
            <a:normAutofit fontScale="62500" lnSpcReduction="20000"/>
          </a:bodyPr>
          <a:lstStyle/>
          <a:p>
            <a:r>
              <a:rPr lang="en-US" altLang="zh-TW" sz="2800" dirty="0" smtClean="0">
                <a:solidFill>
                  <a:schemeClr val="tx1"/>
                </a:solidFill>
              </a:rPr>
              <a:t>Record the original index of every elements.</a:t>
            </a:r>
          </a:p>
          <a:p>
            <a:r>
              <a:rPr lang="en-US" altLang="zh-TW" sz="2800" dirty="0" smtClean="0">
                <a:solidFill>
                  <a:schemeClr val="tx1"/>
                </a:solidFill>
              </a:rPr>
              <a:t>Compare the sort key first.</a:t>
            </a:r>
          </a:p>
          <a:p>
            <a:r>
              <a:rPr lang="en-US" altLang="zh-TW" sz="2800" dirty="0" smtClean="0">
                <a:solidFill>
                  <a:schemeClr val="tx1"/>
                </a:solidFill>
              </a:rPr>
              <a:t>If the keys are the same, compare the original index.</a:t>
            </a:r>
          </a:p>
          <a:p>
            <a:pPr marL="0" indent="0">
              <a:buNone/>
            </a:pPr>
            <a:endParaRPr lang="en-US" altLang="zh-TW" sz="24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zh-TW" sz="2600" dirty="0">
                <a:latin typeface="Consolas" panose="020B0609020204030204" pitchFamily="49" charset="0"/>
              </a:rPr>
              <a:t>i</a:t>
            </a:r>
            <a:r>
              <a:rPr lang="en-US" altLang="zh-TW" sz="2600" dirty="0" smtClean="0">
                <a:solidFill>
                  <a:schemeClr val="tx1"/>
                </a:solidFill>
                <a:latin typeface="Consolas" panose="020B0609020204030204" pitchFamily="49" charset="0"/>
              </a:rPr>
              <a:t>f </a:t>
            </a:r>
            <a:r>
              <a:rPr lang="en-US" altLang="zh-TW" sz="2600" dirty="0">
                <a:latin typeface="Consolas" panose="020B0609020204030204" pitchFamily="49" charset="0"/>
              </a:rPr>
              <a:t>((Array[index1] &gt; Array[index2</a:t>
            </a:r>
            <a:r>
              <a:rPr lang="en-US" altLang="zh-TW" sz="2600" dirty="0" smtClean="0">
                <a:latin typeface="Consolas" panose="020B0609020204030204" pitchFamily="49" charset="0"/>
              </a:rPr>
              <a:t>]) || ((</a:t>
            </a:r>
            <a:r>
              <a:rPr lang="en-US" altLang="zh-TW" sz="2600" dirty="0" smtClean="0">
                <a:solidFill>
                  <a:schemeClr val="tx1"/>
                </a:solidFill>
                <a:latin typeface="Consolas" panose="020B0609020204030204" pitchFamily="49" charset="0"/>
              </a:rPr>
              <a:t>Array[index1] = Array[index2]) &amp;&amp; (oriIndex1 &gt; oriIndex2)) )</a:t>
            </a:r>
          </a:p>
          <a:p>
            <a:pPr marL="0" indent="0">
              <a:buNone/>
            </a:pPr>
            <a:r>
              <a:rPr lang="en-US" altLang="zh-TW" sz="2600" dirty="0" smtClean="0">
                <a:solidFill>
                  <a:schemeClr val="tx1"/>
                </a:solidFill>
                <a:latin typeface="Consolas" panose="020B0609020204030204" pitchFamily="49" charset="0"/>
              </a:rPr>
              <a:t>{</a:t>
            </a:r>
          </a:p>
          <a:p>
            <a:pPr marL="0" indent="0">
              <a:buNone/>
            </a:pPr>
            <a:r>
              <a:rPr lang="en-US" altLang="zh-TW" sz="2600" dirty="0" smtClean="0">
                <a:solidFill>
                  <a:schemeClr val="tx1"/>
                </a:solidFill>
                <a:latin typeface="Consolas" panose="020B0609020204030204" pitchFamily="49" charset="0"/>
              </a:rPr>
              <a:t>     //operation of changing order</a:t>
            </a:r>
          </a:p>
          <a:p>
            <a:pPr marL="0" indent="0">
              <a:buNone/>
            </a:pPr>
            <a:r>
              <a:rPr lang="en-US" altLang="zh-TW" sz="2600" dirty="0" smtClean="0">
                <a:solidFill>
                  <a:schemeClr val="tx1"/>
                </a:solidFill>
                <a:latin typeface="Consolas" panose="020B0609020204030204" pitchFamily="49" charset="0"/>
              </a:rPr>
              <a:t>}</a:t>
            </a:r>
            <a:endParaRPr lang="zh-TW" altLang="en-US" sz="2600" dirty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7255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213" y="1336947"/>
            <a:ext cx="2931566" cy="3495499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0153" y="1336947"/>
            <a:ext cx="4950372" cy="4311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120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125459" y="959313"/>
            <a:ext cx="6000555" cy="2571891"/>
          </a:xfrm>
        </p:spPr>
        <p:txBody>
          <a:bodyPr/>
          <a:lstStyle/>
          <a:p>
            <a:r>
              <a:rPr lang="en-US" altLang="zh-TW" dirty="0" smtClean="0"/>
              <a:t>About Homework 5 &amp; 10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125459" y="3531205"/>
            <a:ext cx="5895451" cy="977621"/>
          </a:xfrm>
        </p:spPr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151284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128684" y="956172"/>
            <a:ext cx="6571343" cy="704462"/>
          </a:xfrm>
        </p:spPr>
        <p:txBody>
          <a:bodyPr/>
          <a:lstStyle/>
          <a:p>
            <a:r>
              <a:rPr lang="en-US" altLang="zh-TW" dirty="0" smtClean="0"/>
              <a:t>Notes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128684" y="1755229"/>
            <a:ext cx="6571343" cy="3700792"/>
          </a:xfrm>
        </p:spPr>
        <p:txBody>
          <a:bodyPr/>
          <a:lstStyle/>
          <a:p>
            <a:r>
              <a:rPr lang="en-US" altLang="zh-TW" dirty="0" smtClean="0"/>
              <a:t>Name of file.</a:t>
            </a:r>
          </a:p>
          <a:p>
            <a:r>
              <a:rPr lang="en-US" altLang="zh-TW" dirty="0" smtClean="0"/>
              <a:t>Form of zip file.</a:t>
            </a:r>
          </a:p>
          <a:p>
            <a:r>
              <a:rPr lang="en-US" altLang="zh-TW" dirty="0" smtClean="0"/>
              <a:t>Upload executable file if you use the development software which</a:t>
            </a:r>
            <a:r>
              <a:rPr lang="zh-TW" altLang="en-US" dirty="0" smtClean="0"/>
              <a:t> </a:t>
            </a:r>
            <a:r>
              <a:rPr lang="en-US" altLang="zh-TW" dirty="0" smtClean="0"/>
              <a:t>produces not only code file.</a:t>
            </a:r>
          </a:p>
          <a:p>
            <a:r>
              <a:rPr lang="en-US" altLang="zh-TW" dirty="0" smtClean="0"/>
              <a:t>Comment must be in the code file.</a:t>
            </a:r>
          </a:p>
          <a:p>
            <a:r>
              <a:rPr lang="en-US" altLang="zh-TW" dirty="0" smtClean="0"/>
              <a:t>Because </a:t>
            </a:r>
            <a:r>
              <a:rPr lang="en-US" altLang="zh-TW" dirty="0"/>
              <a:t>of encoding </a:t>
            </a:r>
            <a:r>
              <a:rPr lang="en-US" altLang="zh-TW" dirty="0" smtClean="0"/>
              <a:t>, English comment is better.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849855055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CDCE0"/>
      </a:lt2>
      <a:accent1>
        <a:srgbClr val="415588"/>
      </a:accent1>
      <a:accent2>
        <a:srgbClr val="4294B6"/>
      </a:accent2>
      <a:accent3>
        <a:srgbClr val="087D7C"/>
      </a:accent3>
      <a:accent4>
        <a:srgbClr val="04B663"/>
      </a:accent4>
      <a:accent5>
        <a:srgbClr val="DF8822"/>
      </a:accent5>
      <a:accent6>
        <a:srgbClr val="BC410A"/>
      </a:accent6>
      <a:hlink>
        <a:srgbClr val="5977C4"/>
      </a:hlink>
      <a:folHlink>
        <a:srgbClr val="01A9BF"/>
      </a:folHlink>
    </a:clrScheme>
    <a:fontScheme name="Gallery">
      <a:majorFont>
        <a:latin typeface="Century Gothic" panose="020B0502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  <a:lumMod val="108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E050AC27-895F-4B90-991D-A6818FC89AB6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TM10001114[[fn=圖庫]]</Template>
  <TotalTime>230</TotalTime>
  <Words>623</Words>
  <Application>Microsoft Office PowerPoint</Application>
  <PresentationFormat>如螢幕大小 (4:3)</PresentationFormat>
  <Paragraphs>269</Paragraphs>
  <Slides>23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23</vt:i4>
      </vt:variant>
    </vt:vector>
  </HeadingPairs>
  <TitlesOfParts>
    <vt:vector size="31" baseType="lpstr">
      <vt:lpstr>Letter Gothic Std Medium</vt:lpstr>
      <vt:lpstr>Lucida Sans Typewriter</vt:lpstr>
      <vt:lpstr>新細明體</vt:lpstr>
      <vt:lpstr>Arial</vt:lpstr>
      <vt:lpstr>Calibri</vt:lpstr>
      <vt:lpstr>Century Gothic</vt:lpstr>
      <vt:lpstr>Consolas</vt:lpstr>
      <vt:lpstr>Gallery</vt:lpstr>
      <vt:lpstr>TA Session #3</vt:lpstr>
      <vt:lpstr>Data Structures Midterm</vt:lpstr>
      <vt:lpstr>Problem 3</vt:lpstr>
      <vt:lpstr>PowerPoint 簡報</vt:lpstr>
      <vt:lpstr>PowerPoint 簡報</vt:lpstr>
      <vt:lpstr>Problem 7</vt:lpstr>
      <vt:lpstr>PowerPoint 簡報</vt:lpstr>
      <vt:lpstr>Problem 8</vt:lpstr>
      <vt:lpstr>PowerPoint 簡報</vt:lpstr>
      <vt:lpstr>Solution</vt:lpstr>
      <vt:lpstr>Problem 2</vt:lpstr>
      <vt:lpstr>Solution</vt:lpstr>
      <vt:lpstr>Problem 4</vt:lpstr>
      <vt:lpstr>a * ( b - c / d * e ) - f (stack from bottom to top)</vt:lpstr>
      <vt:lpstr>Problem 9</vt:lpstr>
      <vt:lpstr>Selection Sort</vt:lpstr>
      <vt:lpstr>Bubble Sort</vt:lpstr>
      <vt:lpstr>Merge Sort</vt:lpstr>
      <vt:lpstr>Quick sort</vt:lpstr>
      <vt:lpstr>Single uniform adaption</vt:lpstr>
      <vt:lpstr>PowerPoint 簡報</vt:lpstr>
      <vt:lpstr>About Homework 5 &amp; 10</vt:lpstr>
      <vt:lpstr>Notes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 Structures Midterm Answer</dc:title>
  <dc:creator>oplab_ACER</dc:creator>
  <cp:lastModifiedBy>Windows 使用者</cp:lastModifiedBy>
  <cp:revision>60</cp:revision>
  <dcterms:created xsi:type="dcterms:W3CDTF">2016-11-11T05:11:09Z</dcterms:created>
  <dcterms:modified xsi:type="dcterms:W3CDTF">2017-11-19T12:04:37Z</dcterms:modified>
</cp:coreProperties>
</file>