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5" r:id="rId4"/>
    <p:sldId id="262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35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7" y="2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F6FC-01F8-4789-89D4-C8899A5E522A}" type="datetimeFigureOut">
              <a:rPr lang="zh-TW" altLang="en-US" smtClean="0"/>
              <a:t>2018/4/15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3291-639B-4E43-B851-F1C013AE28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916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F6FC-01F8-4789-89D4-C8899A5E522A}" type="datetimeFigureOut">
              <a:rPr lang="zh-TW" altLang="en-US" smtClean="0"/>
              <a:t>2018/4/15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3291-639B-4E43-B851-F1C013AE28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4736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F6FC-01F8-4789-89D4-C8899A5E522A}" type="datetimeFigureOut">
              <a:rPr lang="zh-TW" altLang="en-US" smtClean="0"/>
              <a:t>2018/4/15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3291-639B-4E43-B851-F1C013AE28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639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F6FC-01F8-4789-89D4-C8899A5E522A}" type="datetimeFigureOut">
              <a:rPr lang="zh-TW" altLang="en-US" smtClean="0"/>
              <a:t>2018/4/15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3291-639B-4E43-B851-F1C013AE28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7498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F6FC-01F8-4789-89D4-C8899A5E522A}" type="datetimeFigureOut">
              <a:rPr lang="zh-TW" altLang="en-US" smtClean="0"/>
              <a:t>2018/4/15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3291-639B-4E43-B851-F1C013AE28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1448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F6FC-01F8-4789-89D4-C8899A5E522A}" type="datetimeFigureOut">
              <a:rPr lang="zh-TW" altLang="en-US" smtClean="0"/>
              <a:t>2018/4/15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3291-639B-4E43-B851-F1C013AE28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3060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F6FC-01F8-4789-89D4-C8899A5E522A}" type="datetimeFigureOut">
              <a:rPr lang="zh-TW" altLang="en-US" smtClean="0"/>
              <a:t>2018/4/15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3291-639B-4E43-B851-F1C013AE28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934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F6FC-01F8-4789-89D4-C8899A5E522A}" type="datetimeFigureOut">
              <a:rPr lang="zh-TW" altLang="en-US" smtClean="0"/>
              <a:t>2018/4/15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3291-639B-4E43-B851-F1C013AE28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7069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F6FC-01F8-4789-89D4-C8899A5E522A}" type="datetimeFigureOut">
              <a:rPr lang="zh-TW" altLang="en-US" smtClean="0"/>
              <a:t>2018/4/15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3291-639B-4E43-B851-F1C013AE28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7054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F6FC-01F8-4789-89D4-C8899A5E522A}" type="datetimeFigureOut">
              <a:rPr lang="zh-TW" altLang="en-US" smtClean="0"/>
              <a:t>2018/4/15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3291-639B-4E43-B851-F1C013AE28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1083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F6FC-01F8-4789-89D4-C8899A5E522A}" type="datetimeFigureOut">
              <a:rPr lang="zh-TW" altLang="en-US" smtClean="0"/>
              <a:t>2018/4/15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3291-639B-4E43-B851-F1C013AE28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7987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6F6FC-01F8-4789-89D4-C8899A5E522A}" type="datetimeFigureOut">
              <a:rPr lang="zh-TW" altLang="en-US" smtClean="0"/>
              <a:t>2018/4/15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73291-639B-4E43-B851-F1C013AE28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181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 txBox="1">
            <a:spLocks/>
          </p:cNvSpPr>
          <p:nvPr/>
        </p:nvSpPr>
        <p:spPr>
          <a:xfrm>
            <a:off x="1676400" y="12747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smtClean="0"/>
              <a:t>Theory of Computing</a:t>
            </a:r>
            <a:br>
              <a:rPr lang="en-US" altLang="zh-TW" dirty="0" smtClean="0"/>
            </a:br>
            <a:r>
              <a:rPr lang="en-US" altLang="zh-TW" dirty="0" smtClean="0"/>
              <a:t>TA times #2</a:t>
            </a:r>
            <a:endParaRPr lang="zh-TW" altLang="en-US" dirty="0"/>
          </a:p>
        </p:txBody>
      </p:sp>
      <p:sp>
        <p:nvSpPr>
          <p:cNvPr id="5" name="副標題 2"/>
          <p:cNvSpPr txBox="1">
            <a:spLocks/>
          </p:cNvSpPr>
          <p:nvPr/>
        </p:nvSpPr>
        <p:spPr>
          <a:xfrm>
            <a:off x="1676400" y="3754438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 err="1" smtClean="0"/>
              <a:t>Ching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Chieh</a:t>
            </a:r>
            <a:r>
              <a:rPr lang="en-US" altLang="zh-TW" dirty="0" smtClean="0"/>
              <a:t> Lin</a:t>
            </a:r>
          </a:p>
          <a:p>
            <a:r>
              <a:rPr lang="en-US" altLang="zh-TW" dirty="0" smtClean="0"/>
              <a:t>2018/4/18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6977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Hw3.Q2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Is the class of languages recognized by NFAs closed under complement?  </a:t>
            </a:r>
          </a:p>
          <a:p>
            <a:r>
              <a:rPr lang="en-US" altLang="zh-TW" dirty="0"/>
              <a:t>E</a:t>
            </a:r>
            <a:r>
              <a:rPr lang="en-US" altLang="zh-TW" dirty="0" smtClean="0"/>
              <a:t>quivalence of DFA /NFA</a:t>
            </a:r>
          </a:p>
          <a:p>
            <a:r>
              <a:rPr lang="en-US" altLang="zh-TW" dirty="0" smtClean="0"/>
              <a:t>DFA is closed under complement</a:t>
            </a:r>
          </a:p>
          <a:p>
            <a:r>
              <a:rPr lang="en-US" altLang="zh-TW" dirty="0" smtClean="0"/>
              <a:t>NFA is also closed under complement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1791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Hw3.Q5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(a)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0101</m:t>
                        </m:r>
                      </m:e>
                    </m:d>
                    <m:sSup>
                      <m:sSupPr>
                        <m:ctrlPr>
                          <a:rPr lang="en-US" altLang="zh-TW" b="0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altLang="zh-TW" dirty="0" smtClean="0"/>
              </a:p>
              <a:p>
                <a:r>
                  <a:rPr lang="en-US" altLang="zh-TW" dirty="0" smtClean="0"/>
                  <a:t>(b) 1*(0U01)*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 Analyze  011 </a:t>
                </a:r>
              </a:p>
              <a:p>
                <a:pPr marL="0" indent="0">
                  <a:buNone/>
                </a:pPr>
                <a:r>
                  <a:rPr lang="zh-TW" altLang="en-US" dirty="0"/>
                  <a:t> 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NFA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for string contains 011 ?</a:t>
                </a:r>
              </a:p>
              <a:p>
                <a:pPr marL="0" indent="0">
                  <a:buNone/>
                </a:pPr>
                <a:r>
                  <a:rPr lang="zh-TW" altLang="en-US" dirty="0"/>
                  <a:t> 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State / Scenario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062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Hw3.Q6-(a)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798" y="1586706"/>
            <a:ext cx="2033588" cy="3044067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3638550" y="1390650"/>
            <a:ext cx="1362075" cy="1447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5735246" y="1352551"/>
            <a:ext cx="1400175" cy="144819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10325398" y="1377156"/>
            <a:ext cx="1400175" cy="143430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8003528" y="1447801"/>
            <a:ext cx="1400175" cy="143430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直線單箭頭接點 10"/>
          <p:cNvCxnSpPr>
            <a:endCxn id="5" idx="2"/>
          </p:cNvCxnSpPr>
          <p:nvPr/>
        </p:nvCxnSpPr>
        <p:spPr>
          <a:xfrm flipV="1">
            <a:off x="2661046" y="2114550"/>
            <a:ext cx="977504" cy="67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線單箭頭接點 16"/>
          <p:cNvCxnSpPr/>
          <p:nvPr/>
        </p:nvCxnSpPr>
        <p:spPr>
          <a:xfrm flipV="1">
            <a:off x="4969368" y="2084189"/>
            <a:ext cx="743547" cy="101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線單箭頭接點 18"/>
          <p:cNvCxnSpPr/>
          <p:nvPr/>
        </p:nvCxnSpPr>
        <p:spPr>
          <a:xfrm>
            <a:off x="7256990" y="2034513"/>
            <a:ext cx="719014" cy="104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線單箭頭接點 19"/>
          <p:cNvCxnSpPr>
            <a:endCxn id="7" idx="2"/>
          </p:cNvCxnSpPr>
          <p:nvPr/>
        </p:nvCxnSpPr>
        <p:spPr>
          <a:xfrm>
            <a:off x="9484815" y="2094309"/>
            <a:ext cx="84058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線單箭頭接點 21"/>
          <p:cNvCxnSpPr/>
          <p:nvPr/>
        </p:nvCxnSpPr>
        <p:spPr>
          <a:xfrm flipH="1" flipV="1">
            <a:off x="7209439" y="2240416"/>
            <a:ext cx="781614" cy="10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橢圓 24"/>
          <p:cNvSpPr/>
          <p:nvPr/>
        </p:nvSpPr>
        <p:spPr>
          <a:xfrm>
            <a:off x="3762374" y="3085408"/>
            <a:ext cx="1362075" cy="1447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橢圓 26"/>
          <p:cNvSpPr/>
          <p:nvPr/>
        </p:nvSpPr>
        <p:spPr>
          <a:xfrm>
            <a:off x="10449222" y="3071914"/>
            <a:ext cx="1400175" cy="143430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橢圓 27"/>
          <p:cNvSpPr/>
          <p:nvPr/>
        </p:nvSpPr>
        <p:spPr>
          <a:xfrm>
            <a:off x="6810891" y="3085408"/>
            <a:ext cx="1400175" cy="143430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9" name="直線單箭頭接點 28"/>
          <p:cNvCxnSpPr>
            <a:endCxn id="25" idx="2"/>
          </p:cNvCxnSpPr>
          <p:nvPr/>
        </p:nvCxnSpPr>
        <p:spPr>
          <a:xfrm flipV="1">
            <a:off x="2784870" y="3809308"/>
            <a:ext cx="977504" cy="67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線單箭頭接點 30"/>
          <p:cNvCxnSpPr/>
          <p:nvPr/>
        </p:nvCxnSpPr>
        <p:spPr>
          <a:xfrm>
            <a:off x="5119387" y="3788175"/>
            <a:ext cx="1563465" cy="8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線單箭頭接點 31"/>
          <p:cNvCxnSpPr>
            <a:endCxn id="27" idx="2"/>
          </p:cNvCxnSpPr>
          <p:nvPr/>
        </p:nvCxnSpPr>
        <p:spPr>
          <a:xfrm>
            <a:off x="8393599" y="3788175"/>
            <a:ext cx="2055623" cy="8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橢圓 33"/>
          <p:cNvSpPr/>
          <p:nvPr/>
        </p:nvSpPr>
        <p:spPr>
          <a:xfrm>
            <a:off x="3762374" y="4997554"/>
            <a:ext cx="1362075" cy="1447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6" name="橢圓 35"/>
          <p:cNvSpPr/>
          <p:nvPr/>
        </p:nvSpPr>
        <p:spPr>
          <a:xfrm>
            <a:off x="10449222" y="4984060"/>
            <a:ext cx="1400175" cy="143430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38" name="直線單箭頭接點 37"/>
          <p:cNvCxnSpPr>
            <a:endCxn id="34" idx="2"/>
          </p:cNvCxnSpPr>
          <p:nvPr/>
        </p:nvCxnSpPr>
        <p:spPr>
          <a:xfrm flipV="1">
            <a:off x="2784870" y="5721454"/>
            <a:ext cx="977504" cy="67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直線單箭頭接點 40"/>
          <p:cNvCxnSpPr>
            <a:stCxn id="34" idx="6"/>
            <a:endCxn id="36" idx="2"/>
          </p:cNvCxnSpPr>
          <p:nvPr/>
        </p:nvCxnSpPr>
        <p:spPr>
          <a:xfrm flipV="1">
            <a:off x="5124449" y="5701213"/>
            <a:ext cx="5324773" cy="202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文字方塊 43"/>
              <p:cNvSpPr txBox="1"/>
              <p:nvPr/>
            </p:nvSpPr>
            <p:spPr>
              <a:xfrm>
                <a:off x="4010025" y="1847850"/>
                <a:ext cx="638175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500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zh-TW" altLang="en-US" sz="2500" dirty="0"/>
              </a:p>
            </p:txBody>
          </p:sp>
        </mc:Choice>
        <mc:Fallback>
          <p:sp>
            <p:nvSpPr>
              <p:cNvPr id="44" name="文字方塊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0025" y="1847850"/>
                <a:ext cx="638175" cy="4770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文字方塊 44"/>
              <p:cNvSpPr txBox="1"/>
              <p:nvPr/>
            </p:nvSpPr>
            <p:spPr>
              <a:xfrm>
                <a:off x="4104903" y="3550540"/>
                <a:ext cx="638175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500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zh-TW" altLang="en-US" sz="2500" dirty="0"/>
              </a:p>
            </p:txBody>
          </p:sp>
        </mc:Choice>
        <mc:Fallback>
          <p:sp>
            <p:nvSpPr>
              <p:cNvPr id="45" name="文字方塊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4903" y="3550540"/>
                <a:ext cx="638175" cy="4770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文字方塊 46"/>
              <p:cNvSpPr txBox="1"/>
              <p:nvPr/>
            </p:nvSpPr>
            <p:spPr>
              <a:xfrm>
                <a:off x="10706397" y="1855782"/>
                <a:ext cx="638175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5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zh-TW" altLang="en-US" sz="2500" dirty="0"/>
              </a:p>
            </p:txBody>
          </p:sp>
        </mc:Choice>
        <mc:Fallback>
          <p:sp>
            <p:nvSpPr>
              <p:cNvPr id="47" name="文字方塊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6397" y="1855782"/>
                <a:ext cx="638175" cy="4770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文字方塊 47"/>
              <p:cNvSpPr txBox="1"/>
              <p:nvPr/>
            </p:nvSpPr>
            <p:spPr>
              <a:xfrm>
                <a:off x="4172359" y="5499794"/>
                <a:ext cx="638175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500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zh-TW" altLang="en-US" sz="2500" dirty="0"/>
              </a:p>
            </p:txBody>
          </p:sp>
        </mc:Choice>
        <mc:Fallback>
          <p:sp>
            <p:nvSpPr>
              <p:cNvPr id="48" name="文字方塊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2359" y="5499794"/>
                <a:ext cx="638175" cy="4770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文字方塊 48"/>
              <p:cNvSpPr txBox="1"/>
              <p:nvPr/>
            </p:nvSpPr>
            <p:spPr>
              <a:xfrm>
                <a:off x="10844510" y="3620287"/>
                <a:ext cx="638175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5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zh-TW" altLang="en-US" sz="2500" dirty="0"/>
              </a:p>
            </p:txBody>
          </p:sp>
        </mc:Choice>
        <mc:Fallback>
          <p:sp>
            <p:nvSpPr>
              <p:cNvPr id="49" name="文字方塊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4510" y="3620287"/>
                <a:ext cx="638175" cy="4770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文字方塊 49"/>
              <p:cNvSpPr txBox="1"/>
              <p:nvPr/>
            </p:nvSpPr>
            <p:spPr>
              <a:xfrm>
                <a:off x="10830221" y="5500038"/>
                <a:ext cx="638175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5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zh-TW" altLang="en-US" sz="2500" dirty="0"/>
              </a:p>
            </p:txBody>
          </p:sp>
        </mc:Choice>
        <mc:Fallback>
          <p:sp>
            <p:nvSpPr>
              <p:cNvPr id="50" name="文字方塊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0221" y="5500038"/>
                <a:ext cx="638175" cy="4770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文字方塊 54"/>
              <p:cNvSpPr txBox="1"/>
              <p:nvPr/>
            </p:nvSpPr>
            <p:spPr>
              <a:xfrm>
                <a:off x="6152552" y="1781111"/>
                <a:ext cx="488901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5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altLang="zh-TW" sz="2500" b="0" dirty="0" smtClean="0"/>
              </a:p>
              <a:p>
                <a:pPr/>
                <a:endParaRPr lang="zh-TW" altLang="en-US" sz="2500" dirty="0"/>
              </a:p>
            </p:txBody>
          </p:sp>
        </mc:Choice>
        <mc:Fallback>
          <p:sp>
            <p:nvSpPr>
              <p:cNvPr id="55" name="文字方塊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2552" y="1781111"/>
                <a:ext cx="488901" cy="86177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文字方塊 55"/>
              <p:cNvSpPr txBox="1"/>
              <p:nvPr/>
            </p:nvSpPr>
            <p:spPr>
              <a:xfrm>
                <a:off x="8393599" y="1868069"/>
                <a:ext cx="488901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5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altLang="zh-TW" sz="2500" b="0" dirty="0" smtClean="0"/>
              </a:p>
              <a:p>
                <a:pPr/>
                <a:endParaRPr lang="zh-TW" altLang="en-US" sz="2500" dirty="0"/>
              </a:p>
            </p:txBody>
          </p:sp>
        </mc:Choice>
        <mc:Fallback>
          <p:sp>
            <p:nvSpPr>
              <p:cNvPr id="56" name="文字方塊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3599" y="1868069"/>
                <a:ext cx="488901" cy="86177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文字方塊 56"/>
              <p:cNvSpPr txBox="1"/>
              <p:nvPr/>
            </p:nvSpPr>
            <p:spPr>
              <a:xfrm>
                <a:off x="7355795" y="3568006"/>
                <a:ext cx="488901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5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altLang="zh-TW" sz="2500" b="0" dirty="0" smtClean="0"/>
              </a:p>
              <a:p>
                <a:pPr/>
                <a:endParaRPr lang="zh-TW" altLang="en-US" sz="2500" dirty="0"/>
              </a:p>
            </p:txBody>
          </p:sp>
        </mc:Choice>
        <mc:Fallback>
          <p:sp>
            <p:nvSpPr>
              <p:cNvPr id="57" name="文字方塊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5795" y="3568006"/>
                <a:ext cx="488901" cy="86177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文字方塊 57"/>
              <p:cNvSpPr txBox="1"/>
              <p:nvPr/>
            </p:nvSpPr>
            <p:spPr>
              <a:xfrm>
                <a:off x="5065506" y="1476427"/>
                <a:ext cx="488901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sz="2500" b="0" i="1" smtClean="0">
                          <a:latin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US" altLang="zh-TW" sz="2500" b="0" dirty="0" smtClean="0"/>
              </a:p>
              <a:p>
                <a:pPr/>
                <a:endParaRPr lang="zh-TW" altLang="en-US" sz="2500" dirty="0"/>
              </a:p>
            </p:txBody>
          </p:sp>
        </mc:Choice>
        <mc:Fallback>
          <p:sp>
            <p:nvSpPr>
              <p:cNvPr id="58" name="文字方塊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5506" y="1476427"/>
                <a:ext cx="488901" cy="86177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" name="文字方塊 59"/>
              <p:cNvSpPr txBox="1"/>
              <p:nvPr/>
            </p:nvSpPr>
            <p:spPr>
              <a:xfrm>
                <a:off x="7419147" y="1399173"/>
                <a:ext cx="450896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5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zh-TW" altLang="en-US" sz="2500" dirty="0"/>
              </a:p>
            </p:txBody>
          </p:sp>
        </mc:Choice>
        <mc:Fallback>
          <p:sp>
            <p:nvSpPr>
              <p:cNvPr id="60" name="文字方塊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9147" y="1399173"/>
                <a:ext cx="450896" cy="4770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1" name="文字方塊 60"/>
              <p:cNvSpPr txBox="1"/>
              <p:nvPr/>
            </p:nvSpPr>
            <p:spPr>
              <a:xfrm>
                <a:off x="7431063" y="2265014"/>
                <a:ext cx="450896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5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zh-TW" altLang="en-US" sz="2500" dirty="0"/>
              </a:p>
            </p:txBody>
          </p:sp>
        </mc:Choice>
        <mc:Fallback>
          <p:sp>
            <p:nvSpPr>
              <p:cNvPr id="61" name="文字方塊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1063" y="2265014"/>
                <a:ext cx="450896" cy="4770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弧形接點 72"/>
          <p:cNvCxnSpPr>
            <a:stCxn id="6" idx="0"/>
            <a:endCxn id="6" idx="7"/>
          </p:cNvCxnSpPr>
          <p:nvPr/>
        </p:nvCxnSpPr>
        <p:spPr>
          <a:xfrm rot="16200000" flipH="1">
            <a:off x="6576810" y="1211075"/>
            <a:ext cx="212084" cy="495036"/>
          </a:xfrm>
          <a:prstGeom prst="curvedConnector3">
            <a:avLst>
              <a:gd name="adj1" fmla="val -42216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弧形接點 87"/>
          <p:cNvCxnSpPr/>
          <p:nvPr/>
        </p:nvCxnSpPr>
        <p:spPr>
          <a:xfrm rot="16200000" flipH="1">
            <a:off x="8744160" y="1239922"/>
            <a:ext cx="212084" cy="495036"/>
          </a:xfrm>
          <a:prstGeom prst="curvedConnector3">
            <a:avLst>
              <a:gd name="adj1" fmla="val -42216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9" name="文字方塊 88"/>
              <p:cNvSpPr txBox="1"/>
              <p:nvPr/>
            </p:nvSpPr>
            <p:spPr>
              <a:xfrm>
                <a:off x="5976026" y="700720"/>
                <a:ext cx="450896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5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altLang="zh-TW" sz="2500" b="0" dirty="0" smtClean="0"/>
              </a:p>
              <a:p>
                <a:pPr/>
                <a:endParaRPr lang="zh-TW" altLang="en-US" sz="2500" dirty="0"/>
              </a:p>
            </p:txBody>
          </p:sp>
        </mc:Choice>
        <mc:Fallback>
          <p:sp>
            <p:nvSpPr>
              <p:cNvPr id="89" name="文字方塊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026" y="700720"/>
                <a:ext cx="450896" cy="86177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0" name="文字方塊 89"/>
              <p:cNvSpPr txBox="1"/>
              <p:nvPr/>
            </p:nvSpPr>
            <p:spPr>
              <a:xfrm>
                <a:off x="8243751" y="662810"/>
                <a:ext cx="450896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5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altLang="zh-TW" sz="2500" b="0" dirty="0" smtClean="0"/>
              </a:p>
              <a:p>
                <a:pPr/>
                <a:endParaRPr lang="zh-TW" altLang="en-US" sz="2500" dirty="0"/>
              </a:p>
            </p:txBody>
          </p:sp>
        </mc:Choice>
        <mc:Fallback>
          <p:sp>
            <p:nvSpPr>
              <p:cNvPr id="90" name="文字方塊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3751" y="662810"/>
                <a:ext cx="450896" cy="86177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1" name="文字方塊 90"/>
              <p:cNvSpPr txBox="1"/>
              <p:nvPr/>
            </p:nvSpPr>
            <p:spPr>
              <a:xfrm>
                <a:off x="9644356" y="1586706"/>
                <a:ext cx="488901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sz="2500" b="0" i="1" smtClean="0">
                          <a:latin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US" altLang="zh-TW" sz="2500" b="0" dirty="0" smtClean="0"/>
              </a:p>
              <a:p>
                <a:pPr/>
                <a:endParaRPr lang="zh-TW" altLang="en-US" sz="2500" dirty="0"/>
              </a:p>
            </p:txBody>
          </p:sp>
        </mc:Choice>
        <mc:Fallback>
          <p:sp>
            <p:nvSpPr>
              <p:cNvPr id="91" name="文字方塊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4356" y="1586706"/>
                <a:ext cx="488901" cy="86177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5" name="文字方塊 94"/>
              <p:cNvSpPr txBox="1"/>
              <p:nvPr/>
            </p:nvSpPr>
            <p:spPr>
              <a:xfrm>
                <a:off x="5592548" y="3277198"/>
                <a:ext cx="1035809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sz="25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5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altLang="zh-TW" sz="25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altLang="zh-TW" sz="25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altLang="zh-TW" sz="2500" b="0" dirty="0" smtClean="0"/>
              </a:p>
              <a:p>
                <a:pPr/>
                <a:endParaRPr lang="zh-TW" altLang="en-US" sz="2500" dirty="0"/>
              </a:p>
            </p:txBody>
          </p:sp>
        </mc:Choice>
        <mc:Fallback>
          <p:sp>
            <p:nvSpPr>
              <p:cNvPr id="95" name="文字方塊 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2548" y="3277198"/>
                <a:ext cx="1035809" cy="861774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6" name="弧形接點 95"/>
          <p:cNvCxnSpPr/>
          <p:nvPr/>
        </p:nvCxnSpPr>
        <p:spPr>
          <a:xfrm rot="16200000" flipH="1">
            <a:off x="7637493" y="2923538"/>
            <a:ext cx="212084" cy="495036"/>
          </a:xfrm>
          <a:prstGeom prst="curvedConnector3">
            <a:avLst>
              <a:gd name="adj1" fmla="val -139225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9" name="文字方塊 98"/>
              <p:cNvSpPr txBox="1"/>
              <p:nvPr/>
            </p:nvSpPr>
            <p:spPr>
              <a:xfrm>
                <a:off x="8063569" y="2913685"/>
                <a:ext cx="2239295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5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altLang="zh-TW" sz="25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5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altLang="zh-TW" sz="25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altLang="zh-TW" sz="25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altLang="zh-TW" sz="2500" b="0" i="1" smtClean="0">
                          <a:latin typeface="Cambria Math" panose="02040503050406030204" pitchFamily="18" charset="0"/>
                        </a:rPr>
                        <m:t> ∪ </m:t>
                      </m:r>
                      <m:r>
                        <a:rPr lang="en-US" altLang="zh-TW" sz="25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altLang="zh-TW" sz="2500" b="0" dirty="0" smtClean="0"/>
              </a:p>
              <a:p>
                <a:pPr/>
                <a:endParaRPr lang="zh-TW" altLang="en-US" sz="2500" dirty="0"/>
              </a:p>
            </p:txBody>
          </p:sp>
        </mc:Choice>
        <mc:Fallback>
          <p:sp>
            <p:nvSpPr>
              <p:cNvPr id="99" name="文字方塊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3569" y="2913685"/>
                <a:ext cx="2239295" cy="861774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1" name="文字方塊 100"/>
              <p:cNvSpPr txBox="1"/>
              <p:nvPr/>
            </p:nvSpPr>
            <p:spPr>
              <a:xfrm>
                <a:off x="9565033" y="3330761"/>
                <a:ext cx="488901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sz="2500" b="0" i="1" smtClean="0">
                          <a:latin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US" altLang="zh-TW" sz="2500" b="0" dirty="0" smtClean="0"/>
              </a:p>
              <a:p>
                <a:pPr/>
                <a:endParaRPr lang="zh-TW" altLang="en-US" sz="2500" dirty="0"/>
              </a:p>
            </p:txBody>
          </p:sp>
        </mc:Choice>
        <mc:Fallback>
          <p:sp>
            <p:nvSpPr>
              <p:cNvPr id="101" name="文字方塊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5033" y="3330761"/>
                <a:ext cx="488901" cy="861774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2" name="文字方塊 101"/>
              <p:cNvSpPr txBox="1"/>
              <p:nvPr/>
            </p:nvSpPr>
            <p:spPr>
              <a:xfrm>
                <a:off x="5683569" y="5115074"/>
                <a:ext cx="3011078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sz="25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5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altLang="zh-TW" sz="25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altLang="zh-TW" sz="25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altLang="zh-TW" sz="2500" b="0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TW" sz="2500" b="0" i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5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US" altLang="zh-TW" sz="25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25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altLang="zh-TW" sz="2500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en-US" altLang="zh-TW" sz="25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altLang="zh-TW" sz="2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∪</m:t>
                              </m:r>
                              <m:r>
                                <a:rPr lang="en-US" altLang="zh-TW" sz="25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  <m:sup>
                          <m:r>
                            <a:rPr lang="en-US" altLang="zh-TW" sz="2500" b="0" i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altLang="zh-TW" sz="2500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altLang="zh-TW" sz="2500" b="0" dirty="0" smtClean="0"/>
              </a:p>
              <a:p>
                <a:pPr/>
                <a:endParaRPr lang="zh-TW" altLang="en-US" sz="2500" dirty="0"/>
              </a:p>
            </p:txBody>
          </p:sp>
        </mc:Choice>
        <mc:Fallback>
          <p:sp>
            <p:nvSpPr>
              <p:cNvPr id="102" name="文字方塊 1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3569" y="5115074"/>
                <a:ext cx="3011078" cy="861774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3" name="橢圓 102"/>
          <p:cNvSpPr/>
          <p:nvPr/>
        </p:nvSpPr>
        <p:spPr>
          <a:xfrm>
            <a:off x="10531076" y="1540106"/>
            <a:ext cx="1047752" cy="101272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4" name="橢圓 103"/>
          <p:cNvSpPr/>
          <p:nvPr/>
        </p:nvSpPr>
        <p:spPr>
          <a:xfrm>
            <a:off x="10639721" y="3284540"/>
            <a:ext cx="1047752" cy="101272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5" name="橢圓 104"/>
          <p:cNvSpPr/>
          <p:nvPr/>
        </p:nvSpPr>
        <p:spPr>
          <a:xfrm>
            <a:off x="10639721" y="5194852"/>
            <a:ext cx="1047752" cy="101272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58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Hw4.Q2</a:t>
            </a:r>
            <a:br>
              <a:rPr lang="en-US" altLang="zh-TW" dirty="0" smtClean="0"/>
            </a:br>
            <a:r>
              <a:rPr lang="en-US" altLang="zh-TW" dirty="0" smtClean="0"/>
              <a:t>Regular </a:t>
            </a:r>
            <a:r>
              <a:rPr lang="en-US" altLang="zh-TW" dirty="0" smtClean="0"/>
              <a:t>languages is closed under shuffle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Shuffle &amp; Perfect shuffle ?</a:t>
            </a:r>
          </a:p>
          <a:p>
            <a:r>
              <a:rPr lang="en-US" altLang="zh-TW" dirty="0" smtClean="0"/>
              <a:t>Non</a:t>
            </a:r>
            <a:r>
              <a:rPr lang="zh-TW" altLang="en-US" dirty="0" smtClean="0"/>
              <a:t> </a:t>
            </a:r>
            <a:r>
              <a:rPr lang="en-US" altLang="zh-TW" dirty="0" smtClean="0"/>
              <a:t>–</a:t>
            </a:r>
            <a:r>
              <a:rPr lang="zh-TW" altLang="en-US" dirty="0" smtClean="0"/>
              <a:t> </a:t>
            </a:r>
            <a:r>
              <a:rPr lang="en-US" altLang="zh-TW" dirty="0" smtClean="0"/>
              <a:t>Deterministic ? </a:t>
            </a:r>
          </a:p>
          <a:p>
            <a:r>
              <a:rPr lang="en-US" altLang="zh-TW" dirty="0" smtClean="0"/>
              <a:t>A or B ?   </a:t>
            </a:r>
            <a:endParaRPr lang="zh-TW" altLang="en-US" dirty="0"/>
          </a:p>
        </p:txBody>
      </p:sp>
      <p:sp>
        <p:nvSpPr>
          <p:cNvPr id="4" name="橢圓 3"/>
          <p:cNvSpPr/>
          <p:nvPr/>
        </p:nvSpPr>
        <p:spPr>
          <a:xfrm>
            <a:off x="5688623" y="2545616"/>
            <a:ext cx="3807069" cy="3766284"/>
          </a:xfrm>
          <a:prstGeom prst="ellipse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0" dirty="0" smtClean="0">
                <a:solidFill>
                  <a:schemeClr val="tx1"/>
                </a:solidFill>
              </a:rPr>
              <a:t>A’s position</a:t>
            </a:r>
          </a:p>
          <a:p>
            <a:pPr algn="ctr"/>
            <a:r>
              <a:rPr lang="en-US" altLang="zh-TW" sz="4000" dirty="0" smtClean="0">
                <a:solidFill>
                  <a:schemeClr val="tx1"/>
                </a:solidFill>
              </a:rPr>
              <a:t>B’s position</a:t>
            </a:r>
            <a:endParaRPr lang="zh-TW" alt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35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Hw4.Q2</a:t>
            </a:r>
            <a:br>
              <a:rPr lang="en-US" altLang="zh-TW" dirty="0" smtClean="0"/>
            </a:br>
            <a:r>
              <a:rPr lang="en-US" altLang="zh-TW" dirty="0" smtClean="0"/>
              <a:t>Regular languages is closed under shuffle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A and B are regular </a:t>
                </a:r>
              </a:p>
              <a:p>
                <a:r>
                  <a:rPr lang="en-US" altLang="zh-TW" dirty="0" smtClean="0"/>
                  <a:t>DFA</a:t>
                </a:r>
                <a:r>
                  <a:rPr lang="zh-TW" altLang="en-US" dirty="0" smtClean="0"/>
                  <a:t> </a:t>
                </a:r>
                <a:r>
                  <a:rPr lang="zh-TW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TW" altLang="en-US" dirty="0" smtClean="0"/>
                  <a:t>  </a:t>
                </a:r>
                <a:r>
                  <a:rPr lang="en-US" altLang="zh-TW" dirty="0" smtClean="0"/>
                  <a:t>recognize A </a:t>
                </a:r>
              </a:p>
              <a:p>
                <a:r>
                  <a:rPr lang="en-US" altLang="zh-TW" dirty="0" smtClean="0"/>
                  <a:t>DFA</a:t>
                </a:r>
                <a:r>
                  <a:rPr lang="zh-TW" altLang="en-US" dirty="0" smtClean="0"/>
                  <a:t> </a:t>
                </a:r>
                <a:r>
                  <a:rPr lang="zh-TW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TW" altLang="en-US" dirty="0" smtClean="0"/>
                  <a:t>  </a:t>
                </a:r>
                <a:r>
                  <a:rPr lang="en-US" altLang="zh-TW" dirty="0" smtClean="0"/>
                  <a:t>recognize B </a:t>
                </a:r>
              </a:p>
              <a:p>
                <a:r>
                  <a:rPr lang="en-US" altLang="zh-TW" dirty="0" smtClean="0"/>
                  <a:t>Construct NFA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i="1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𝑎𝑏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endParaRPr lang="en-US" altLang="zh-TW" dirty="0" smtClean="0"/>
              </a:p>
              <a:p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TW" dirty="0" smtClean="0"/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zh-TW" altLang="en-US" dirty="0"/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zh-TW" altLang="en-US" dirty="0" smtClean="0"/>
                  <a:t> </a:t>
                </a:r>
                <a:endParaRPr lang="en-US" altLang="zh-TW" dirty="0" smtClean="0"/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=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(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/>
                  <a:t> = {(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/>
                  <a:t>,(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altLang="zh-TW" dirty="0" smtClean="0"/>
                  <a:t>)}</a:t>
                </a:r>
                <a:r>
                  <a:rPr lang="zh-TW" altLang="en-US" dirty="0" smtClean="0"/>
                  <a:t> 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282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Hw4.Q4 Non-regular Prove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Prove by contradiction</a:t>
                </a:r>
              </a:p>
              <a:p>
                <a:r>
                  <a:rPr lang="en-US" altLang="zh-TW" dirty="0" smtClean="0"/>
                  <a:t>Regular languages property : </a:t>
                </a:r>
                <a:r>
                  <a:rPr lang="en-US" altLang="zh-TW" dirty="0" err="1" smtClean="0"/>
                  <a:t>Closedness</a:t>
                </a:r>
                <a:r>
                  <a:rPr lang="en-US" altLang="zh-TW" dirty="0" smtClean="0"/>
                  <a:t> &amp; Pumping Lemma</a:t>
                </a:r>
              </a:p>
              <a:p>
                <a:r>
                  <a:rPr lang="en-US" altLang="zh-TW" dirty="0" smtClean="0"/>
                  <a:t>Regular languages (DFA) : Memorize property</a:t>
                </a:r>
              </a:p>
              <a:p>
                <a:pPr marL="457200" lvl="1" indent="0">
                  <a:buNone/>
                </a:pPr>
                <a:r>
                  <a:rPr lang="en-US" altLang="zh-TW" dirty="0" smtClean="0"/>
                  <a:t>E = {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altLang="zh-TW" dirty="0" smtClean="0"/>
                  <a:t> | the bottom row of w is the reverse of the top row of w}</a:t>
                </a:r>
              </a:p>
              <a:p>
                <a:pPr marL="457200" lvl="1" indent="0">
                  <a:buNone/>
                </a:pPr>
                <a:r>
                  <a:rPr lang="en-US" altLang="zh-TW" dirty="0" smtClean="0"/>
                  <a:t>Pumping lemma </a:t>
                </a:r>
              </a:p>
              <a:p>
                <a:pPr marL="457200" lvl="1" indent="0">
                  <a:buNone/>
                </a:pP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zh-TW" dirty="0" smtClean="0"/>
                  <a:t> =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zh-TW" dirty="0"/>
              </a:p>
              <a:p>
                <a:pPr marL="457200" lvl="1" indent="0">
                  <a:buNone/>
                </a:pP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TW" dirty="0" smtClean="0"/>
                  <a:t> =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altLang="zh-TW" dirty="0" smtClean="0"/>
              </a:p>
              <a:p>
                <a:pPr marL="457200" lvl="1" indent="0">
                  <a:buNone/>
                </a:pP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𝑥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altLang="zh-TW" b="0" dirty="0" smtClean="0"/>
              </a:p>
              <a:p>
                <a:pPr marL="457200" lvl="1" indent="0">
                  <a:buNone/>
                </a:pPr>
                <a:endParaRPr lang="en-US" altLang="zh-TW" dirty="0" smtClean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1612" y="3836194"/>
            <a:ext cx="6749424" cy="212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92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Hw4.Q6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All – NFA </a:t>
            </a:r>
            <a:r>
              <a:rPr lang="en-US" altLang="zh-TW" dirty="0" err="1" smtClean="0"/>
              <a:t>v.s</a:t>
            </a:r>
            <a:r>
              <a:rPr lang="en-US" altLang="zh-TW" dirty="0" smtClean="0"/>
              <a:t>.  NFA</a:t>
            </a:r>
          </a:p>
          <a:p>
            <a:r>
              <a:rPr lang="en-US" altLang="zh-TW" dirty="0" smtClean="0"/>
              <a:t>Prove Concept.</a:t>
            </a:r>
          </a:p>
          <a:p>
            <a:pPr lvl="1"/>
            <a:r>
              <a:rPr lang="en-US" altLang="zh-TW" dirty="0" smtClean="0"/>
              <a:t>1. Complement</a:t>
            </a:r>
            <a:r>
              <a:rPr lang="zh-TW" altLang="en-US" dirty="0" smtClean="0"/>
              <a:t>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2.  NFA to DFA</a:t>
            </a:r>
          </a:p>
        </p:txBody>
      </p:sp>
    </p:spTree>
    <p:extLst>
      <p:ext uri="{BB962C8B-B14F-4D97-AF65-F5344CB8AC3E}">
        <p14:creationId xmlns:p14="http://schemas.microsoft.com/office/powerpoint/2010/main" val="346378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Hw4.Q7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Prove </a:t>
                </a:r>
                <a:r>
                  <a:rPr lang="en-US" altLang="zh-TW" dirty="0"/>
                  <a:t>b</a:t>
                </a:r>
                <a:r>
                  <a:rPr lang="en-US" altLang="zh-TW" dirty="0" smtClean="0"/>
                  <a:t>y Contradiction</a:t>
                </a:r>
              </a:p>
              <a:p>
                <a:r>
                  <a:rPr lang="en-US" altLang="zh-TW" dirty="0" smtClean="0"/>
                  <a:t>Regular Language is closed under complement</a:t>
                </a:r>
              </a:p>
              <a:p>
                <a:r>
                  <a:rPr lang="en-US" altLang="zh-TW" dirty="0" smtClean="0"/>
                  <a:t>If  {w ∈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TW" dirty="0" smtClean="0"/>
                  <a:t>| w is not a palindrome} is regular </a:t>
                </a:r>
              </a:p>
              <a:p>
                <a:r>
                  <a:rPr lang="en-US" altLang="zh-TW" dirty="0" smtClean="0"/>
                  <a:t>Then </a:t>
                </a:r>
                <a:r>
                  <a:rPr lang="en-US" altLang="zh-TW" dirty="0" smtClean="0"/>
                  <a:t>{w ∈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TW" dirty="0" smtClean="0"/>
                  <a:t>| w </a:t>
                </a:r>
                <a:r>
                  <a:rPr lang="en-US" altLang="zh-TW" dirty="0" smtClean="0"/>
                  <a:t>is </a:t>
                </a:r>
                <a:r>
                  <a:rPr lang="en-US" altLang="zh-TW" dirty="0" smtClean="0"/>
                  <a:t>a palindrome} is regular </a:t>
                </a:r>
                <a:r>
                  <a:rPr lang="en-US" altLang="zh-TW" dirty="0" smtClean="0"/>
                  <a:t>and satisfy pumping lemma </a:t>
                </a:r>
              </a:p>
              <a:p>
                <a:r>
                  <a:rPr lang="en-US" altLang="zh-TW" b="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110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endParaRPr lang="en-US" altLang="zh-TW" dirty="0" smtClean="0"/>
              </a:p>
              <a:p>
                <a:pPr marL="0" indent="0">
                  <a:buNone/>
                </a:pPr>
                <a:r>
                  <a:rPr lang="en-US" altLang="zh-TW" dirty="0" smtClean="0"/>
                  <a:t> 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924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2962</TotalTime>
  <Words>145</Words>
  <Application>Microsoft Office PowerPoint</Application>
  <PresentationFormat>寬螢幕</PresentationFormat>
  <Paragraphs>70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5" baseType="lpstr">
      <vt:lpstr>新細明體</vt:lpstr>
      <vt:lpstr>Arial</vt:lpstr>
      <vt:lpstr>Calibri</vt:lpstr>
      <vt:lpstr>Calibri Light</vt:lpstr>
      <vt:lpstr>Cambria Math</vt:lpstr>
      <vt:lpstr>Office 佈景主題</vt:lpstr>
      <vt:lpstr>PowerPoint 簡報</vt:lpstr>
      <vt:lpstr>Hw3.Q2</vt:lpstr>
      <vt:lpstr>Hw3.Q5</vt:lpstr>
      <vt:lpstr>Hw3.Q6-(a)</vt:lpstr>
      <vt:lpstr>Hw4.Q2 Regular languages is closed under shuffle</vt:lpstr>
      <vt:lpstr>Hw4.Q2 Regular languages is closed under shuffle</vt:lpstr>
      <vt:lpstr>Hw4.Q4 Non-regular Prove</vt:lpstr>
      <vt:lpstr>Hw4.Q6</vt:lpstr>
      <vt:lpstr>Hw4.Q7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jack</dc:creator>
  <cp:lastModifiedBy>jack</cp:lastModifiedBy>
  <cp:revision>17</cp:revision>
  <dcterms:created xsi:type="dcterms:W3CDTF">2018-04-15T14:42:41Z</dcterms:created>
  <dcterms:modified xsi:type="dcterms:W3CDTF">2018-04-17T16:05:06Z</dcterms:modified>
</cp:coreProperties>
</file>