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7"/>
  </p:notesMasterIdLst>
  <p:handoutMasterIdLst>
    <p:handoutMasterId r:id="rId58"/>
  </p:handoutMasterIdLst>
  <p:sldIdLst>
    <p:sldId id="377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81" r:id="rId22"/>
    <p:sldId id="448" r:id="rId23"/>
    <p:sldId id="449" r:id="rId24"/>
    <p:sldId id="450" r:id="rId25"/>
    <p:sldId id="451" r:id="rId26"/>
    <p:sldId id="482" r:id="rId27"/>
    <p:sldId id="452" r:id="rId28"/>
    <p:sldId id="453" r:id="rId29"/>
    <p:sldId id="454" r:id="rId30"/>
    <p:sldId id="455" r:id="rId31"/>
    <p:sldId id="456" r:id="rId32"/>
    <p:sldId id="457" r:id="rId33"/>
    <p:sldId id="458" r:id="rId34"/>
    <p:sldId id="459" r:id="rId35"/>
    <p:sldId id="460" r:id="rId36"/>
    <p:sldId id="461" r:id="rId37"/>
    <p:sldId id="462" r:id="rId38"/>
    <p:sldId id="463" r:id="rId39"/>
    <p:sldId id="464" r:id="rId40"/>
    <p:sldId id="465" r:id="rId41"/>
    <p:sldId id="483" r:id="rId42"/>
    <p:sldId id="467" r:id="rId43"/>
    <p:sldId id="468" r:id="rId44"/>
    <p:sldId id="469" r:id="rId45"/>
    <p:sldId id="470" r:id="rId46"/>
    <p:sldId id="471" r:id="rId47"/>
    <p:sldId id="472" r:id="rId48"/>
    <p:sldId id="473" r:id="rId49"/>
    <p:sldId id="474" r:id="rId50"/>
    <p:sldId id="475" r:id="rId51"/>
    <p:sldId id="476" r:id="rId52"/>
    <p:sldId id="477" r:id="rId53"/>
    <p:sldId id="478" r:id="rId54"/>
    <p:sldId id="479" r:id="rId55"/>
    <p:sldId id="480" r:id="rId5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332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2016/11/21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fld id="{D8C09369-67CD-44CE-AD02-8BC0C83CFF86}" type="slidenum">
              <a:rPr kumimoji="0" lang="zh-TW" altLang="en-US" u="none" smtClean="0">
                <a:latin typeface="Times" pitchFamily="18" charset="0"/>
              </a:rPr>
              <a:pPr/>
              <a:t>11</a:t>
            </a:fld>
            <a:endParaRPr kumimoji="0" lang="en-US" altLang="zh-TW" u="none" smtClean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005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Trees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6228C-885A-405D-AEBA-B0176541AF6A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Data-Management Operations</a:t>
            </a:r>
            <a:endParaRPr lang="en-US" altLang="zh-TW" dirty="0" smtClean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>
                <a:solidFill>
                  <a:schemeClr val="tx2"/>
                </a:solidFill>
              </a:rPr>
              <a:t>O</a:t>
            </a:r>
            <a:r>
              <a:rPr lang="en-US" altLang="zh-TW" sz="2400" dirty="0" smtClean="0">
                <a:solidFill>
                  <a:schemeClr val="tx2"/>
                </a:solidFill>
              </a:rPr>
              <a:t>perations on stacks, </a:t>
            </a:r>
            <a:r>
              <a:rPr lang="en-US" altLang="zh-TW" sz="2400" dirty="0" smtClean="0">
                <a:solidFill>
                  <a:schemeClr val="tx2"/>
                </a:solidFill>
              </a:rPr>
              <a:t>lists</a:t>
            </a:r>
            <a:r>
              <a:rPr lang="en-US" altLang="zh-TW" sz="2400" dirty="0" smtClean="0">
                <a:solidFill>
                  <a:schemeClr val="tx2"/>
                </a:solidFill>
              </a:rPr>
              <a:t>, sorted lists, </a:t>
            </a:r>
            <a:r>
              <a:rPr lang="en-US" altLang="zh-TW" sz="2400" dirty="0">
                <a:solidFill>
                  <a:schemeClr val="tx2"/>
                </a:solidFill>
              </a:rPr>
              <a:t>queues, and </a:t>
            </a:r>
            <a:r>
              <a:rPr lang="en-US" altLang="zh-TW" sz="2400" dirty="0" smtClean="0">
                <a:solidFill>
                  <a:schemeClr val="tx2"/>
                </a:solidFill>
              </a:rPr>
              <a:t>priority queues fit into at least one of these categories: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tx2"/>
                </a:solidFill>
              </a:rPr>
              <a:t>Insert</a:t>
            </a:r>
            <a:r>
              <a:rPr lang="en-US" altLang="zh-TW" sz="2200" dirty="0" smtClean="0">
                <a:solidFill>
                  <a:schemeClr val="tx2"/>
                </a:solidFill>
              </a:rPr>
              <a:t> data into a data collection.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tx2"/>
                </a:solidFill>
              </a:rPr>
              <a:t>Delete</a:t>
            </a:r>
            <a:r>
              <a:rPr lang="en-US" altLang="zh-TW" sz="2200" dirty="0" smtClean="0">
                <a:solidFill>
                  <a:schemeClr val="tx2"/>
                </a:solidFill>
              </a:rPr>
              <a:t> data from a data collection.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tx2"/>
                </a:solidFill>
              </a:rPr>
              <a:t>Ask questions</a:t>
            </a:r>
            <a:r>
              <a:rPr lang="en-US" altLang="zh-TW" sz="2200" dirty="0" smtClean="0">
                <a:solidFill>
                  <a:schemeClr val="tx2"/>
                </a:solidFill>
              </a:rPr>
              <a:t> about the data in a data collection.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rgbClr val="0070C0"/>
                </a:solidFill>
              </a:rPr>
              <a:t>Position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-oriented </a:t>
            </a:r>
            <a:r>
              <a:rPr lang="en-US" altLang="zh-TW" sz="2400" dirty="0" smtClean="0">
                <a:solidFill>
                  <a:schemeClr val="tx2"/>
                </a:solidFill>
              </a:rPr>
              <a:t>ADTs (stack, queue, and list)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Insert data into the </a:t>
            </a:r>
            <a:r>
              <a:rPr lang="en-US" altLang="zh-TW" sz="2200" i="1" dirty="0" err="1" smtClean="0">
                <a:solidFill>
                  <a:schemeClr val="tx2"/>
                </a:solidFill>
              </a:rPr>
              <a:t>i</a:t>
            </a:r>
            <a:r>
              <a:rPr lang="en-US" altLang="zh-TW" sz="22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200" dirty="0" smtClean="0">
                <a:solidFill>
                  <a:schemeClr val="tx2"/>
                </a:solidFill>
              </a:rPr>
              <a:t> position.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Delete data from the </a:t>
            </a:r>
            <a:r>
              <a:rPr lang="en-US" altLang="zh-TW" sz="2200" i="1" dirty="0" err="1" smtClean="0">
                <a:solidFill>
                  <a:schemeClr val="tx2"/>
                </a:solidFill>
              </a:rPr>
              <a:t>i</a:t>
            </a:r>
            <a:r>
              <a:rPr lang="en-US" altLang="zh-TW" sz="22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200" dirty="0" smtClean="0">
                <a:solidFill>
                  <a:schemeClr val="tx2"/>
                </a:solidFill>
              </a:rPr>
              <a:t> position.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Ask a question about the data in the </a:t>
            </a:r>
            <a:r>
              <a:rPr lang="en-US" altLang="zh-TW" sz="2200" i="1" dirty="0" err="1" smtClean="0">
                <a:solidFill>
                  <a:schemeClr val="tx2"/>
                </a:solidFill>
              </a:rPr>
              <a:t>i</a:t>
            </a:r>
            <a:r>
              <a:rPr lang="en-US" altLang="zh-TW" sz="22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200" dirty="0" smtClean="0">
                <a:solidFill>
                  <a:schemeClr val="tx2"/>
                </a:solidFill>
              </a:rPr>
              <a:t> position.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rgbClr val="0070C0"/>
                </a:solidFill>
              </a:rPr>
              <a:t>Value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-oriented </a:t>
            </a:r>
            <a:r>
              <a:rPr lang="en-US" altLang="zh-TW" sz="2400" dirty="0" smtClean="0">
                <a:solidFill>
                  <a:schemeClr val="tx2"/>
                </a:solidFill>
              </a:rPr>
              <a:t>ADTs (sorted list and priority queue)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Insert data according to its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Delete data knowing only its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Ask a question about data knowing only its value.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060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5DE4F-97FE-4393-BE21-7515BB7680EB}" type="slidenum">
              <a:rPr lang="zh-TW" altLang="en-US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Data Organization</a:t>
            </a:r>
            <a:endParaRPr lang="en-US" altLang="zh-TW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Stacks, lists, and queues are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linear</a:t>
            </a:r>
            <a:r>
              <a:rPr lang="en-US" altLang="zh-TW" sz="2800" dirty="0" smtClean="0">
                <a:solidFill>
                  <a:schemeClr val="tx2"/>
                </a:solidFill>
              </a:rPr>
              <a:t> in their organization of data.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Data are stored one after another.</a:t>
            </a:r>
          </a:p>
          <a:p>
            <a:pPr eaLnBrk="1" hangingPunct="1">
              <a:lnSpc>
                <a:spcPct val="90000"/>
              </a:lnSpc>
            </a:pPr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We </a:t>
            </a:r>
            <a:r>
              <a:rPr lang="en-US" altLang="zh-TW" sz="2800" dirty="0" smtClean="0">
                <a:solidFill>
                  <a:schemeClr val="tx2"/>
                </a:solidFill>
              </a:rPr>
              <a:t>will study </a:t>
            </a:r>
            <a:r>
              <a:rPr lang="en-US" altLang="zh-TW" sz="2800" b="1" dirty="0">
                <a:solidFill>
                  <a:srgbClr val="0070C0"/>
                </a:solidFill>
              </a:rPr>
              <a:t>t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rees</a:t>
            </a:r>
            <a:r>
              <a:rPr lang="en-US" altLang="zh-TW" sz="2800" dirty="0" smtClean="0">
                <a:solidFill>
                  <a:schemeClr val="tx2"/>
                </a:solidFill>
              </a:rPr>
              <a:t>, </a:t>
            </a:r>
            <a:r>
              <a:rPr lang="en-US" altLang="zh-TW" sz="2800" dirty="0" smtClean="0">
                <a:solidFill>
                  <a:schemeClr val="tx2"/>
                </a:solidFill>
              </a:rPr>
              <a:t>which </a:t>
            </a:r>
            <a:r>
              <a:rPr lang="en-US" altLang="zh-TW" sz="2800" dirty="0" smtClean="0">
                <a:solidFill>
                  <a:schemeClr val="tx2"/>
                </a:solidFill>
              </a:rPr>
              <a:t>organize data in a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nonlinear</a:t>
            </a:r>
            <a:r>
              <a:rPr lang="en-US" altLang="zh-TW" sz="2800" dirty="0" smtClean="0">
                <a:solidFill>
                  <a:schemeClr val="tx2"/>
                </a:solidFill>
              </a:rPr>
              <a:t>,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hierarchical</a:t>
            </a:r>
            <a:r>
              <a:rPr lang="en-US" altLang="zh-TW" sz="2800" dirty="0" smtClean="0">
                <a:solidFill>
                  <a:schemeClr val="tx2"/>
                </a:solidFill>
              </a:rPr>
              <a:t> form.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>
                <a:solidFill>
                  <a:schemeClr val="tx2"/>
                </a:solidFill>
              </a:rPr>
              <a:t>A</a:t>
            </a:r>
            <a:r>
              <a:rPr lang="en-US" altLang="zh-TW" sz="2400" dirty="0" smtClean="0">
                <a:solidFill>
                  <a:schemeClr val="tx2"/>
                </a:solidFill>
              </a:rPr>
              <a:t>n item can have more than one immediate successor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Will focus on two ADTs.</a:t>
            </a:r>
            <a:endParaRPr lang="en-US" altLang="zh-TW" sz="2800" dirty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Position-oriented </a:t>
            </a:r>
            <a:r>
              <a:rPr lang="en-US" altLang="zh-TW" sz="2400" dirty="0" smtClean="0">
                <a:solidFill>
                  <a:schemeClr val="tx2"/>
                </a:solidFill>
              </a:rPr>
              <a:t>ADT: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binary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tree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Value-oriented </a:t>
            </a:r>
            <a:r>
              <a:rPr lang="en-US" altLang="zh-TW" sz="2400" dirty="0" smtClean="0">
                <a:solidFill>
                  <a:schemeClr val="tx2"/>
                </a:solidFill>
              </a:rPr>
              <a:t>ADT: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binary search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tree</a:t>
            </a:r>
            <a:endParaRPr lang="en-US" altLang="zh-TW" sz="2400" dirty="0" smtClean="0">
              <a:solidFill>
                <a:schemeClr val="tx2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3448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99DCFF-0BF7-427C-A28F-FB5C71B4F4A5}" type="slidenum">
              <a:rPr lang="zh-TW" altLang="en-US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Terminology (1/3)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556792"/>
            <a:ext cx="5681662" cy="4700736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Trees are composed of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nodes (vertices)</a:t>
            </a:r>
            <a:r>
              <a:rPr lang="en-US" altLang="zh-TW" sz="2400" dirty="0" smtClean="0">
                <a:solidFill>
                  <a:schemeClr val="tx2"/>
                </a:solidFill>
              </a:rPr>
              <a:t> and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edges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Trees are </a:t>
            </a:r>
            <a:r>
              <a:rPr lang="en-US" altLang="zh-TW" sz="2400" b="1" u="sng" dirty="0" smtClean="0">
                <a:solidFill>
                  <a:schemeClr val="accent2"/>
                </a:solidFill>
              </a:rPr>
              <a:t>hierarchical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200" b="1" dirty="0" smtClean="0">
                <a:solidFill>
                  <a:srgbClr val="6600FF"/>
                </a:solidFill>
              </a:rPr>
              <a:t>Parent-child</a:t>
            </a:r>
            <a:r>
              <a:rPr lang="en-US" altLang="zh-TW" sz="2200" dirty="0" smtClean="0">
                <a:solidFill>
                  <a:schemeClr val="tx2"/>
                </a:solidFill>
              </a:rPr>
              <a:t> relationship between two nodes, e.g., B and C are children of A.</a:t>
            </a:r>
            <a:endParaRPr lang="en-US" altLang="zh-TW" sz="2200" dirty="0" smtClean="0"/>
          </a:p>
          <a:p>
            <a:pPr eaLnBrk="1" hangingPunct="1"/>
            <a:r>
              <a:rPr lang="en-US" altLang="zh-TW" sz="2400" dirty="0" smtClean="0"/>
              <a:t>Each node in a tree, except the root, has </a:t>
            </a:r>
            <a:r>
              <a:rPr lang="en-US" altLang="zh-TW" sz="2400" b="1" dirty="0" smtClean="0"/>
              <a:t>one</a:t>
            </a:r>
            <a:r>
              <a:rPr lang="en-US" altLang="zh-TW" sz="2400" dirty="0" smtClean="0"/>
              <a:t> parent.</a:t>
            </a:r>
          </a:p>
          <a:p>
            <a:pPr lvl="1" eaLnBrk="1" hangingPunct="1"/>
            <a:r>
              <a:rPr lang="en-US" altLang="zh-TW" sz="2200" dirty="0" smtClean="0"/>
              <a:t>The </a:t>
            </a:r>
            <a:r>
              <a:rPr lang="en-US" altLang="zh-TW" sz="2200" b="1" dirty="0" smtClean="0">
                <a:solidFill>
                  <a:srgbClr val="6600FF"/>
                </a:solidFill>
              </a:rPr>
              <a:t>root</a:t>
            </a:r>
            <a:r>
              <a:rPr lang="en-US" altLang="zh-TW" sz="2200" dirty="0" smtClean="0"/>
              <a:t>, A, has no parent</a:t>
            </a:r>
            <a:r>
              <a:rPr lang="en-US" altLang="zh-TW" sz="2200" dirty="0"/>
              <a:t>.</a:t>
            </a:r>
            <a:endParaRPr lang="en-US" altLang="zh-TW" sz="22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node that has no children is called 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leaf</a:t>
            </a:r>
            <a:r>
              <a:rPr lang="en-US" altLang="zh-TW" sz="2400" dirty="0" smtClean="0">
                <a:solidFill>
                  <a:schemeClr val="tx2"/>
                </a:solidFill>
              </a:rPr>
              <a:t> of the tree, e.g., C, D, E, F.</a:t>
            </a:r>
          </a:p>
        </p:txBody>
      </p:sp>
      <p:pic>
        <p:nvPicPr>
          <p:cNvPr id="6149" name="Picture 7" descr="fig10_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0188" y="1828800"/>
            <a:ext cx="1954212" cy="3962400"/>
          </a:xfr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355976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06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AC645-D30F-4874-B324-6A49FB89CD84}" type="slidenum">
              <a:rPr lang="zh-TW" altLang="en-US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Terminology (2/3)</a:t>
            </a:r>
          </a:p>
        </p:txBody>
      </p:sp>
      <p:sp>
        <p:nvSpPr>
          <p:cNvPr id="11060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268760"/>
            <a:ext cx="5681662" cy="4267200"/>
          </a:xfrm>
        </p:spPr>
        <p:txBody>
          <a:bodyPr/>
          <a:lstStyle/>
          <a:p>
            <a:pPr eaLnBrk="1" hangingPunct="1"/>
            <a:r>
              <a:rPr lang="en-US" altLang="zh-TW" sz="2400" b="1" dirty="0" smtClean="0">
                <a:solidFill>
                  <a:srgbClr val="6600FF"/>
                </a:solidFill>
              </a:rPr>
              <a:t>Sibling</a:t>
            </a:r>
            <a:r>
              <a:rPr lang="en-US" altLang="zh-TW" sz="2400" dirty="0" smtClean="0">
                <a:solidFill>
                  <a:schemeClr val="accent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relationship: children of the same parent, e.g., B and C.</a:t>
            </a:r>
          </a:p>
          <a:p>
            <a:pPr eaLnBrk="1" hangingPunct="1"/>
            <a:endParaRPr lang="en-US" altLang="zh-TW" sz="800" b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TW" sz="2400" b="1" dirty="0" smtClean="0">
                <a:solidFill>
                  <a:srgbClr val="6600FF"/>
                </a:solidFill>
              </a:rPr>
              <a:t>Ancestor-descendant</a:t>
            </a:r>
            <a:r>
              <a:rPr lang="en-US" altLang="zh-TW" sz="2400" dirty="0" smtClean="0">
                <a:solidFill>
                  <a:schemeClr val="tx2"/>
                </a:solidFill>
              </a:rPr>
              <a:t> relationships among nodes.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 is an ancestor of D.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D is a descendant of A.</a:t>
            </a:r>
          </a:p>
          <a:p>
            <a:pPr lvl="1" eaLnBrk="1" hangingPunct="1"/>
            <a:r>
              <a:rPr lang="en-US" altLang="zh-TW" sz="2200" dirty="0" smtClean="0"/>
              <a:t>The root of any tree is an ancestor of every node in that tree.</a:t>
            </a:r>
          </a:p>
          <a:p>
            <a:pPr lvl="1" eaLnBrk="1" hangingPunct="1"/>
            <a:endParaRPr lang="en-US" altLang="zh-TW" sz="800" dirty="0" smtClean="0"/>
          </a:p>
          <a:p>
            <a:pPr eaLnBrk="1" hangingPunct="1"/>
            <a:r>
              <a:rPr lang="en-US" altLang="zh-TW" sz="2400" b="1" dirty="0" smtClean="0">
                <a:solidFill>
                  <a:srgbClr val="6600FF"/>
                </a:solidFill>
              </a:rPr>
              <a:t>Subtree</a:t>
            </a:r>
            <a:r>
              <a:rPr lang="en-US" altLang="zh-TW" sz="2400" dirty="0" smtClean="0">
                <a:solidFill>
                  <a:schemeClr val="tx2"/>
                </a:solidFill>
              </a:rPr>
              <a:t> of a tree: any node and its descendants.</a:t>
            </a:r>
            <a:endParaRPr lang="zh-TW" altLang="en-US" sz="2400" dirty="0" smtClean="0"/>
          </a:p>
        </p:txBody>
      </p:sp>
      <p:pic>
        <p:nvPicPr>
          <p:cNvPr id="7173" name="Picture 14" descr="fig10_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0188" y="1828800"/>
            <a:ext cx="1954212" cy="3962400"/>
          </a:xfrm>
          <a:noFill/>
        </p:spPr>
      </p:pic>
      <p:sp>
        <p:nvSpPr>
          <p:cNvPr id="110607" name="Rectangle 15"/>
          <p:cNvSpPr>
            <a:spLocks noChangeArrowheads="1"/>
          </p:cNvSpPr>
          <p:nvPr/>
        </p:nvSpPr>
        <p:spPr bwMode="auto">
          <a:xfrm>
            <a:off x="6553200" y="3505200"/>
            <a:ext cx="1447800" cy="2362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0608" name="Text Box 16"/>
          <p:cNvSpPr txBox="1">
            <a:spLocks noChangeArrowheads="1"/>
          </p:cNvSpPr>
          <p:nvPr/>
        </p:nvSpPr>
        <p:spPr bwMode="auto">
          <a:xfrm>
            <a:off x="3650530" y="5373216"/>
            <a:ext cx="2433638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A subtree example.</a:t>
            </a:r>
          </a:p>
        </p:txBody>
      </p:sp>
      <p:sp>
        <p:nvSpPr>
          <p:cNvPr id="110609" name="Line 17"/>
          <p:cNvSpPr>
            <a:spLocks noChangeShapeType="1"/>
          </p:cNvSpPr>
          <p:nvPr/>
        </p:nvSpPr>
        <p:spPr bwMode="auto">
          <a:xfrm flipV="1">
            <a:off x="6084168" y="5085184"/>
            <a:ext cx="45720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355976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22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6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7" grpId="0" animBg="1"/>
      <p:bldP spid="110608" grpId="0" animBg="1"/>
      <p:bldP spid="1106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Terminology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>
                <a:solidFill>
                  <a:schemeClr val="tx2"/>
                </a:solidFill>
              </a:rPr>
              <a:t>The hierarchical property of </a:t>
            </a:r>
            <a:r>
              <a:rPr lang="en-US" altLang="zh-TW" sz="2400" dirty="0" smtClean="0">
                <a:solidFill>
                  <a:schemeClr val="tx2"/>
                </a:solidFill>
              </a:rPr>
              <a:t>a tree</a:t>
            </a:r>
            <a:r>
              <a:rPr lang="en-US" altLang="zh-TW" sz="2400" dirty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200" dirty="0">
                <a:solidFill>
                  <a:schemeClr val="tx2"/>
                </a:solidFill>
              </a:rPr>
              <a:t>Can be used to represent information that itself is hierarchical in </a:t>
            </a:r>
            <a:r>
              <a:rPr lang="en-US" altLang="zh-TW" sz="2200" dirty="0" smtClean="0">
                <a:solidFill>
                  <a:schemeClr val="tx2"/>
                </a:solidFill>
              </a:rPr>
              <a:t>nature, e.g</a:t>
            </a:r>
            <a:r>
              <a:rPr lang="en-US" altLang="zh-TW" sz="2200" dirty="0">
                <a:solidFill>
                  <a:schemeClr val="tx2"/>
                </a:solidFill>
              </a:rPr>
              <a:t>., </a:t>
            </a:r>
            <a:r>
              <a:rPr lang="en-US" altLang="zh-TW" sz="2200" dirty="0" smtClean="0">
                <a:solidFill>
                  <a:schemeClr val="tx2"/>
                </a:solidFill>
              </a:rPr>
              <a:t>organization chart or family tree.</a:t>
            </a:r>
            <a:endParaRPr lang="en-US" altLang="zh-TW" sz="2200" dirty="0">
              <a:solidFill>
                <a:schemeClr val="tx2"/>
              </a:solidFill>
            </a:endParaRPr>
          </a:p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4DD2D5-1600-454A-81DA-6AD2D715FCD6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07" y="2786980"/>
            <a:ext cx="7591425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80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27173-1C4A-4202-89E8-C044459F8238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Kinds of Trees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general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set of one or more nodes such that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is partitioned into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disjoint</a:t>
            </a:r>
            <a:r>
              <a:rPr lang="en-US" altLang="zh-TW" sz="2400" dirty="0" smtClean="0">
                <a:solidFill>
                  <a:schemeClr val="tx2"/>
                </a:solidFill>
              </a:rPr>
              <a:t> subsets: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, the root.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Sets that are </a:t>
            </a:r>
            <a:r>
              <a:rPr lang="en-US" altLang="zh-TW" sz="2200" dirty="0" smtClean="0">
                <a:solidFill>
                  <a:srgbClr val="FF0000"/>
                </a:solidFill>
              </a:rPr>
              <a:t>empty or</a:t>
            </a:r>
            <a:r>
              <a:rPr lang="en-US" altLang="zh-TW" sz="2200" dirty="0" smtClean="0">
                <a:solidFill>
                  <a:schemeClr val="tx2"/>
                </a:solidFill>
              </a:rPr>
              <a:t> general trees, called subtrees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r.</a:t>
            </a:r>
          </a:p>
          <a:p>
            <a:pPr lvl="2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An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n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-</a:t>
            </a:r>
            <a:r>
              <a:rPr lang="en-US" altLang="zh-TW" sz="2400" b="1" dirty="0" err="1" smtClean="0">
                <a:solidFill>
                  <a:srgbClr val="6600FF"/>
                </a:solidFill>
              </a:rPr>
              <a:t>ary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>
                <a:solidFill>
                  <a:schemeClr val="tx2"/>
                </a:solidFill>
              </a:rPr>
              <a:t>tree </a:t>
            </a:r>
            <a:r>
              <a:rPr lang="en-US" altLang="zh-TW" sz="2400" i="1" dirty="0">
                <a:solidFill>
                  <a:schemeClr val="tx2"/>
                </a:solidFill>
              </a:rPr>
              <a:t>T</a:t>
            </a:r>
            <a:r>
              <a:rPr lang="en-US" altLang="zh-TW" sz="2400" dirty="0">
                <a:solidFill>
                  <a:schemeClr val="tx2"/>
                </a:solidFill>
              </a:rPr>
              <a:t> is a </a:t>
            </a:r>
            <a:r>
              <a:rPr lang="en-US" altLang="zh-TW" sz="2400" dirty="0" smtClean="0">
                <a:solidFill>
                  <a:schemeClr val="tx2"/>
                </a:solidFill>
              </a:rPr>
              <a:t>set of nodes that is either empty or partitioned into disjoint subsets: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, the root.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rgbClr val="C00000"/>
                </a:solidFill>
              </a:rPr>
              <a:t>possibly empty </a:t>
            </a:r>
            <a:r>
              <a:rPr lang="en-US" altLang="zh-TW" sz="2200" dirty="0" smtClean="0">
                <a:solidFill>
                  <a:schemeClr val="tx2"/>
                </a:solidFill>
              </a:rPr>
              <a:t>sets that are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</a:rPr>
              <a:t>-</a:t>
            </a:r>
            <a:r>
              <a:rPr lang="en-US" altLang="zh-TW" sz="2200" dirty="0" err="1" smtClean="0">
                <a:solidFill>
                  <a:schemeClr val="tx2"/>
                </a:solidFill>
              </a:rPr>
              <a:t>ary</a:t>
            </a:r>
            <a:r>
              <a:rPr lang="en-US" altLang="zh-TW" sz="2200" dirty="0" smtClean="0">
                <a:solidFill>
                  <a:schemeClr val="tx2"/>
                </a:solidFill>
              </a:rPr>
              <a:t> subtrees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128" y="4780548"/>
            <a:ext cx="990600" cy="188881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446888" y="5650468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u="none" dirty="0" smtClean="0"/>
              <a:t>An example of 3-ary tree</a:t>
            </a:r>
            <a:endParaRPr lang="zh-TW" altLang="en-US" u="none" dirty="0"/>
          </a:p>
        </p:txBody>
      </p:sp>
      <p:cxnSp>
        <p:nvCxnSpPr>
          <p:cNvPr id="6" name="直線單箭頭接點 5"/>
          <p:cNvCxnSpPr>
            <a:stCxn id="3" idx="1"/>
          </p:cNvCxnSpPr>
          <p:nvPr/>
        </p:nvCxnSpPr>
        <p:spPr bwMode="auto">
          <a:xfrm flipH="1">
            <a:off x="2218288" y="5835134"/>
            <a:ext cx="228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9475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B35265-640C-48B3-BC34-B178849F14C7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Trees (1/2)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340768"/>
            <a:ext cx="4538662" cy="4267200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binary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set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of nodes such that either: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empty, or 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partitioned into </a:t>
            </a:r>
            <a:r>
              <a:rPr lang="en-US" altLang="zh-TW" sz="2200" b="1" u="sng" dirty="0" smtClean="0">
                <a:solidFill>
                  <a:schemeClr val="accent2"/>
                </a:solidFill>
              </a:rPr>
              <a:t>disjoint</a:t>
            </a:r>
            <a:r>
              <a:rPr lang="en-US" altLang="zh-TW" sz="2200" dirty="0" smtClean="0">
                <a:solidFill>
                  <a:schemeClr val="tx2"/>
                </a:solidFill>
              </a:rPr>
              <a:t> subsets:</a:t>
            </a:r>
          </a:p>
          <a:p>
            <a:pPr lvl="2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20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000" dirty="0" smtClean="0">
                <a:solidFill>
                  <a:schemeClr val="tx2"/>
                </a:solidFill>
              </a:rPr>
              <a:t>, the root.</a:t>
            </a:r>
          </a:p>
          <a:p>
            <a:pPr lvl="2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Two </a:t>
            </a:r>
            <a:r>
              <a:rPr lang="en-US" altLang="zh-TW" sz="2000" b="1" dirty="0" smtClean="0">
                <a:solidFill>
                  <a:srgbClr val="C00000"/>
                </a:solidFill>
              </a:rPr>
              <a:t>possibly empty </a:t>
            </a:r>
            <a:r>
              <a:rPr lang="en-US" altLang="zh-TW" sz="2000" dirty="0" smtClean="0">
                <a:solidFill>
                  <a:schemeClr val="tx2"/>
                </a:solidFill>
              </a:rPr>
              <a:t>sets that are binary trees, called the </a:t>
            </a:r>
            <a:r>
              <a:rPr lang="en-US" altLang="zh-TW" sz="2000" b="1" u="sng" dirty="0" smtClean="0">
                <a:solidFill>
                  <a:srgbClr val="6600FF"/>
                </a:solidFill>
              </a:rPr>
              <a:t>left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 subtree</a:t>
            </a:r>
            <a:r>
              <a:rPr lang="en-US" altLang="zh-TW" sz="2000" dirty="0" smtClean="0">
                <a:solidFill>
                  <a:schemeClr val="tx2"/>
                </a:solidFill>
              </a:rPr>
              <a:t> of </a:t>
            </a:r>
            <a:r>
              <a:rPr lang="en-US" altLang="zh-TW" sz="2000" i="1" dirty="0" smtClean="0">
                <a:solidFill>
                  <a:schemeClr val="tx2"/>
                </a:solidFill>
              </a:rPr>
              <a:t>r </a:t>
            </a:r>
            <a:r>
              <a:rPr lang="en-US" altLang="zh-TW" sz="2000" dirty="0" smtClean="0">
                <a:solidFill>
                  <a:schemeClr val="tx2"/>
                </a:solidFill>
              </a:rPr>
              <a:t>and the </a:t>
            </a:r>
            <a:r>
              <a:rPr lang="en-US" altLang="zh-TW" sz="2000" b="1" u="sng" dirty="0" smtClean="0">
                <a:solidFill>
                  <a:srgbClr val="6600FF"/>
                </a:solidFill>
              </a:rPr>
              <a:t>right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 subtree</a:t>
            </a:r>
            <a:r>
              <a:rPr lang="en-US" altLang="zh-TW" sz="2000" dirty="0" smtClean="0">
                <a:solidFill>
                  <a:schemeClr val="tx2"/>
                </a:solidFill>
              </a:rPr>
              <a:t> of </a:t>
            </a:r>
            <a:r>
              <a:rPr lang="en-US" altLang="zh-TW" sz="20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  <a:endParaRPr lang="en-US" altLang="zh-TW" sz="2000" i="1" dirty="0" smtClean="0">
              <a:solidFill>
                <a:schemeClr val="tx2"/>
              </a:solidFill>
            </a:endParaRPr>
          </a:p>
        </p:txBody>
      </p:sp>
      <p:pic>
        <p:nvPicPr>
          <p:cNvPr id="9221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227263"/>
            <a:ext cx="3309938" cy="2798762"/>
          </a:xfrm>
          <a:noFill/>
        </p:spPr>
      </p:pic>
      <p:sp>
        <p:nvSpPr>
          <p:cNvPr id="2" name="文字方塊 1"/>
          <p:cNvSpPr txBox="1"/>
          <p:nvPr/>
        </p:nvSpPr>
        <p:spPr>
          <a:xfrm>
            <a:off x="4572001" y="5334000"/>
            <a:ext cx="4464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u="none" dirty="0" smtClean="0"/>
              <a:t>Each node in a binary tree </a:t>
            </a:r>
            <a:r>
              <a:rPr lang="en-US" altLang="zh-TW" dirty="0" smtClean="0"/>
              <a:t>h</a:t>
            </a:r>
            <a:r>
              <a:rPr lang="en-US" altLang="zh-TW" u="none" dirty="0" smtClean="0"/>
              <a:t>as no more than two children.</a:t>
            </a:r>
            <a:endParaRPr lang="zh-TW" altLang="en-US" u="none" dirty="0"/>
          </a:p>
        </p:txBody>
      </p:sp>
      <p:cxnSp>
        <p:nvCxnSpPr>
          <p:cNvPr id="4" name="直線單箭頭接點 3"/>
          <p:cNvCxnSpPr/>
          <p:nvPr/>
        </p:nvCxnSpPr>
        <p:spPr bwMode="auto">
          <a:xfrm flipV="1">
            <a:off x="6096000" y="5026025"/>
            <a:ext cx="152400" cy="3079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283968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2468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511FB-CF27-4279-A4DD-96920945309A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Trees (2/2)</a:t>
            </a: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You can use binary trees to represent algebraic expressions.</a:t>
            </a:r>
          </a:p>
          <a:p>
            <a:pPr lvl="1" eaLnBrk="1" hangingPunct="1"/>
            <a:r>
              <a:rPr lang="en-US" altLang="zh-TW" sz="2200" dirty="0" smtClean="0"/>
              <a:t>Leaves are operands.</a:t>
            </a:r>
          </a:p>
          <a:p>
            <a:pPr lvl="1" eaLnBrk="1" hangingPunct="1"/>
            <a:r>
              <a:rPr lang="en-US" altLang="zh-TW" sz="2200" dirty="0" smtClean="0"/>
              <a:t>Evaluation order: </a:t>
            </a:r>
            <a:r>
              <a:rPr lang="en-US" altLang="zh-TW" sz="2200" b="1" dirty="0" smtClean="0"/>
              <a:t>bottom-up</a:t>
            </a:r>
            <a:r>
              <a:rPr lang="en-US" altLang="zh-TW" sz="2200" dirty="0" smtClean="0"/>
              <a:t>.</a:t>
            </a:r>
          </a:p>
          <a:p>
            <a:pPr lvl="2" eaLnBrk="1" hangingPunct="1"/>
            <a:r>
              <a:rPr lang="en-US" altLang="zh-TW" sz="2000" dirty="0" smtClean="0"/>
              <a:t>The </a:t>
            </a:r>
            <a:r>
              <a:rPr lang="en-US" altLang="zh-TW" sz="2000" b="1" dirty="0" smtClean="0"/>
              <a:t>hierarchy</a:t>
            </a:r>
            <a:r>
              <a:rPr lang="en-US" altLang="zh-TW" sz="2000" dirty="0" smtClean="0"/>
              <a:t> specifies an unambiguous order for evaluating an expression.</a:t>
            </a:r>
          </a:p>
          <a:p>
            <a:pPr lvl="2" eaLnBrk="1" hangingPunct="1"/>
            <a:r>
              <a:rPr lang="en-US" altLang="zh-TW" sz="2000" dirty="0" smtClean="0"/>
              <a:t>Parentheses do not appear in these trees.</a:t>
            </a:r>
          </a:p>
        </p:txBody>
      </p:sp>
      <p:pic>
        <p:nvPicPr>
          <p:cNvPr id="10245" name="Picture 7" descr="fig10_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645024"/>
            <a:ext cx="634146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2913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1E5D5-EF24-4270-83D3-B9C62D003420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</a:t>
            </a:r>
            <a:r>
              <a:rPr lang="en-US" altLang="zh-TW" b="1" dirty="0" smtClean="0">
                <a:solidFill>
                  <a:schemeClr val="accent2"/>
                </a:solidFill>
              </a:rPr>
              <a:t>Search</a:t>
            </a:r>
            <a:r>
              <a:rPr lang="en-US" altLang="zh-TW" dirty="0" smtClean="0"/>
              <a:t> Trees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binary search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binary tree,</a:t>
            </a: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But has the following properties for each node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n: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&gt; all values in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left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2200" i="1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&lt; all values in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right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2200" i="1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Both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 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 and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 are binary search trees.</a:t>
            </a:r>
          </a:p>
        </p:txBody>
      </p:sp>
      <p:pic>
        <p:nvPicPr>
          <p:cNvPr id="11269" name="Picture 4" descr="fig10_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778" y="3573016"/>
            <a:ext cx="4018221" cy="236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793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E57C3B-1A7C-416F-B3D0-6AD6B3805AE4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Height of a Tree (1/3)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>
                <a:solidFill>
                  <a:srgbClr val="6600FF"/>
                </a:solidFill>
              </a:rPr>
              <a:t>Height</a:t>
            </a:r>
            <a:r>
              <a:rPr lang="en-US" altLang="zh-TW" sz="2800" dirty="0" smtClean="0">
                <a:solidFill>
                  <a:schemeClr val="tx2"/>
                </a:solidFill>
              </a:rPr>
              <a:t> of a tree:</a:t>
            </a:r>
          </a:p>
          <a:p>
            <a:pPr lvl="1" eaLnBrk="1" hangingPunct="1"/>
            <a:r>
              <a:rPr lang="en-US" altLang="zh-TW" sz="2400" u="sng" dirty="0" smtClean="0">
                <a:solidFill>
                  <a:schemeClr val="tx2"/>
                </a:solidFill>
              </a:rPr>
              <a:t>Number of nodes</a:t>
            </a:r>
            <a:r>
              <a:rPr lang="en-US" altLang="zh-TW" sz="2400" dirty="0" smtClean="0">
                <a:solidFill>
                  <a:schemeClr val="tx2"/>
                </a:solidFill>
              </a:rPr>
              <a:t> along the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longest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 path from the root to a leaf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  <a:endParaRPr lang="en-US" altLang="zh-TW" sz="2400" dirty="0">
              <a:solidFill>
                <a:schemeClr val="tx2"/>
              </a:solidFill>
            </a:endParaRPr>
          </a:p>
        </p:txBody>
      </p:sp>
      <p:pic>
        <p:nvPicPr>
          <p:cNvPr id="12293" name="Picture 8" descr="fig10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648" y="3006244"/>
            <a:ext cx="64008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3292092" y="6021288"/>
            <a:ext cx="50963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solidFill>
                  <a:schemeClr val="accent2"/>
                </a:solidFill>
                <a:latin typeface="+mn-lt"/>
              </a:rPr>
              <a:t>Trees with the same nodes but different heights.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2771800" y="264620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tx2"/>
                </a:solidFill>
              </a:rPr>
              <a:t>Height 3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5616356" y="263691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tx2"/>
                </a:solidFill>
              </a:rPr>
              <a:t>Height </a:t>
            </a:r>
            <a:r>
              <a:rPr lang="en-US" altLang="zh-TW" dirty="0" smtClean="0">
                <a:solidFill>
                  <a:schemeClr val="tx2"/>
                </a:solidFill>
              </a:rPr>
              <a:t>5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7632580" y="263691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tx2"/>
                </a:solidFill>
              </a:rPr>
              <a:t>Height 7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5860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84FFA-A689-4282-AD82-9443CADA8AEF}" type="slidenum">
              <a:rPr lang="zh-TW" altLang="en-US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Height of a Tree (2/3)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u="sng" dirty="0" smtClean="0">
                <a:solidFill>
                  <a:srgbClr val="6600FF"/>
                </a:solidFill>
              </a:rPr>
              <a:t>Level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 of a node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 in a tree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 </a:t>
            </a:r>
            <a:r>
              <a:rPr lang="en-US" altLang="zh-TW" sz="2200" dirty="0" smtClean="0">
                <a:solidFill>
                  <a:schemeClr val="tx2"/>
                </a:solidFill>
              </a:rPr>
              <a:t>is the root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, it is at level 1.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the root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, its level is 1 greater than the level of its parent.</a:t>
            </a:r>
          </a:p>
        </p:txBody>
      </p:sp>
      <p:pic>
        <p:nvPicPr>
          <p:cNvPr id="13317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1063" y="2047875"/>
            <a:ext cx="3386137" cy="3251200"/>
          </a:xfrm>
          <a:noFill/>
        </p:spPr>
      </p:pic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7959551" y="2133600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Level 1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7956376" y="34432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Level 2</a:t>
            </a:r>
          </a:p>
        </p:txBody>
      </p: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7959551" y="47386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Level 3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283968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745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61334-C1D5-4201-ABDD-54985FEC2A42}" type="slidenum">
              <a:rPr lang="zh-TW" altLang="en-US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Height of a Tree (3/3)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Height of a tree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defined in terms of the levels of its nodes.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 </a:t>
            </a:r>
            <a:r>
              <a:rPr lang="en-US" altLang="zh-TW" sz="2200" dirty="0" smtClean="0">
                <a:solidFill>
                  <a:schemeClr val="tx2"/>
                </a:solidFill>
              </a:rPr>
              <a:t>is empty, its height is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empty, 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its height is equal to the maximum level of its nodes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recursive</a:t>
            </a:r>
            <a:r>
              <a:rPr lang="en-US" altLang="zh-TW" sz="2400" dirty="0" smtClean="0">
                <a:solidFill>
                  <a:schemeClr val="tx2"/>
                </a:solidFill>
              </a:rPr>
              <a:t> definition of height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 </a:t>
            </a:r>
            <a:r>
              <a:rPr lang="en-US" altLang="zh-TW" sz="2200" dirty="0" smtClean="0">
                <a:solidFill>
                  <a:schemeClr val="tx2"/>
                </a:solidFill>
              </a:rPr>
              <a:t>is empty, its height is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empty,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i="1" dirty="0" smtClean="0">
                <a:solidFill>
                  <a:schemeClr val="tx2"/>
                </a:solidFill>
              </a:rPr>
              <a:t>	height</a:t>
            </a:r>
            <a:r>
              <a:rPr lang="en-US" altLang="zh-TW" sz="2200" dirty="0" smtClean="0">
                <a:solidFill>
                  <a:schemeClr val="tx2"/>
                </a:solidFill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) = 1 + max{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height</a:t>
            </a:r>
            <a:r>
              <a:rPr lang="en-US" altLang="zh-TW" sz="2200" dirty="0" smtClean="0">
                <a:solidFill>
                  <a:schemeClr val="tx2"/>
                </a:solidFill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),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height</a:t>
            </a:r>
            <a:r>
              <a:rPr lang="en-US" altLang="zh-TW" sz="2200" dirty="0" smtClean="0">
                <a:solidFill>
                  <a:schemeClr val="tx2"/>
                </a:solidFill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)}.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563888" y="4613066"/>
            <a:ext cx="1728192" cy="1120190"/>
            <a:chOff x="3563888" y="4613066"/>
            <a:chExt cx="1728192" cy="1120190"/>
          </a:xfrm>
        </p:grpSpPr>
        <p:sp>
          <p:nvSpPr>
            <p:cNvPr id="2" name="文字方塊 1"/>
            <p:cNvSpPr txBox="1"/>
            <p:nvPr/>
          </p:nvSpPr>
          <p:spPr>
            <a:xfrm>
              <a:off x="4166241" y="4613066"/>
              <a:ext cx="405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i="1" dirty="0" smtClean="0"/>
                <a:t>r</a:t>
              </a: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3563888" y="5323854"/>
              <a:ext cx="4777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i="1" dirty="0">
                  <a:solidFill>
                    <a:schemeClr val="tx2"/>
                  </a:solidFill>
                </a:rPr>
                <a:t>T</a:t>
              </a:r>
              <a:r>
                <a:rPr lang="en-US" altLang="zh-TW" i="1" baseline="-25000" dirty="0">
                  <a:solidFill>
                    <a:schemeClr val="tx2"/>
                  </a:solidFill>
                </a:rPr>
                <a:t>L </a:t>
              </a:r>
              <a:endParaRPr lang="en-US" altLang="zh-TW" i="1" dirty="0" smtClean="0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4788024" y="5333146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TW" sz="2000" i="1" dirty="0" smtClean="0">
                  <a:solidFill>
                    <a:schemeClr val="tx2"/>
                  </a:solidFill>
                </a:rPr>
                <a:t>T</a:t>
              </a:r>
              <a:r>
                <a:rPr lang="en-US" altLang="zh-TW" sz="2000" i="1" baseline="-25000" dirty="0" smtClean="0">
                  <a:solidFill>
                    <a:schemeClr val="tx2"/>
                  </a:solidFill>
                </a:rPr>
                <a:t>R</a:t>
              </a:r>
              <a:r>
                <a:rPr lang="en-US" altLang="zh-TW" i="1" baseline="-25000" dirty="0" smtClean="0">
                  <a:solidFill>
                    <a:schemeClr val="tx2"/>
                  </a:solidFill>
                </a:rPr>
                <a:t> </a:t>
              </a:r>
              <a:endParaRPr lang="en-US" altLang="zh-TW" i="1" dirty="0" smtClean="0"/>
            </a:p>
          </p:txBody>
        </p:sp>
        <p:cxnSp>
          <p:nvCxnSpPr>
            <p:cNvPr id="4" name="直線接點 3"/>
            <p:cNvCxnSpPr>
              <a:endCxn id="6" idx="0"/>
            </p:cNvCxnSpPr>
            <p:nvPr/>
          </p:nvCxnSpPr>
          <p:spPr bwMode="auto">
            <a:xfrm flipH="1">
              <a:off x="3802772" y="4933704"/>
              <a:ext cx="358325" cy="390150"/>
            </a:xfrm>
            <a:prstGeom prst="line">
              <a:avLst/>
            </a:prstGeom>
            <a:noFill/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0" name="直線接點 9"/>
            <p:cNvCxnSpPr/>
            <p:nvPr/>
          </p:nvCxnSpPr>
          <p:spPr bwMode="auto">
            <a:xfrm>
              <a:off x="4470605" y="4933704"/>
              <a:ext cx="389427" cy="471450"/>
            </a:xfrm>
            <a:prstGeom prst="line">
              <a:avLst/>
            </a:prstGeom>
            <a:noFill/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860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E50E59-ADCF-42B2-8A9C-6220720B378F}" type="slidenum">
              <a:rPr lang="zh-TW" altLang="en-US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Full Binary Trees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5376862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full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if n</a:t>
            </a:r>
            <a:r>
              <a:rPr lang="en-US" altLang="zh-TW" sz="2200" dirty="0" smtClean="0">
                <a:solidFill>
                  <a:schemeClr val="tx2"/>
                </a:solidFill>
              </a:rPr>
              <a:t>odes at levels &lt;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have two children each.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Recursive definition: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 </a:t>
            </a:r>
            <a:r>
              <a:rPr lang="en-US" altLang="zh-TW" sz="2200" dirty="0" smtClean="0">
                <a:solidFill>
                  <a:schemeClr val="tx2"/>
                </a:solidFill>
              </a:rPr>
              <a:t>is empty,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a full binary tree of height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empty and has height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&gt; 0,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a full binary tree if the root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subtrees are both full binary trees of height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1.</a:t>
            </a:r>
          </a:p>
        </p:txBody>
      </p:sp>
      <p:pic>
        <p:nvPicPr>
          <p:cNvPr id="15365" name="Picture 10" descr="fig10_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9800"/>
            <a:ext cx="23114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283968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90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0CF3F-5B4E-4084-B7D9-447ED279073F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Complete Binary Trees (1/2)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complete</a:t>
            </a:r>
            <a:r>
              <a:rPr lang="en-US" altLang="zh-TW" sz="2400" dirty="0" smtClean="0">
                <a:solidFill>
                  <a:schemeClr val="tx2"/>
                </a:solidFill>
              </a:rPr>
              <a:t> if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It is full to 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 and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is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filled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from left to right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6389" name="Picture 4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096" y="2780928"/>
            <a:ext cx="502920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6270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31905-7F5B-4ABF-9579-01E217408C67}" type="slidenum">
              <a:rPr lang="zh-TW" altLang="en-US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Complete Binary Trees (2/2)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Another definition:</a:t>
            </a: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complete</a:t>
            </a:r>
            <a:r>
              <a:rPr lang="en-US" altLang="zh-TW" sz="2400" dirty="0" smtClean="0">
                <a:solidFill>
                  <a:schemeClr val="tx2"/>
                </a:solidFill>
              </a:rPr>
              <a:t> if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All nodes at levels &lt;=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2 have two children each, 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When a node at 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 has children, all nodes to its left at the same level have two children each, and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When a node at 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 has one child, it is a left child.</a:t>
            </a:r>
          </a:p>
        </p:txBody>
      </p:sp>
      <p:pic>
        <p:nvPicPr>
          <p:cNvPr id="17413" name="Picture 4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376" y="4334371"/>
            <a:ext cx="23622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5256064" y="42930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1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5256064" y="45216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2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5256064" y="49026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3</a:t>
            </a:r>
          </a:p>
        </p:txBody>
      </p:sp>
      <p:sp>
        <p:nvSpPr>
          <p:cNvPr id="17417" name="Text Box 8"/>
          <p:cNvSpPr txBox="1">
            <a:spLocks noChangeArrowheads="1"/>
          </p:cNvSpPr>
          <p:nvPr/>
        </p:nvSpPr>
        <p:spPr bwMode="auto">
          <a:xfrm>
            <a:off x="5256064" y="52836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4</a:t>
            </a:r>
          </a:p>
        </p:txBody>
      </p:sp>
      <p:sp>
        <p:nvSpPr>
          <p:cNvPr id="17418" name="Text Box 9"/>
          <p:cNvSpPr txBox="1">
            <a:spLocks noChangeArrowheads="1"/>
          </p:cNvSpPr>
          <p:nvPr/>
        </p:nvSpPr>
        <p:spPr bwMode="auto">
          <a:xfrm>
            <a:off x="5256064" y="55884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5</a:t>
            </a:r>
          </a:p>
        </p:txBody>
      </p:sp>
      <p:sp>
        <p:nvSpPr>
          <p:cNvPr id="130058" name="Rectangle 10"/>
          <p:cNvSpPr>
            <a:spLocks noChangeArrowheads="1"/>
          </p:cNvSpPr>
          <p:nvPr/>
        </p:nvSpPr>
        <p:spPr bwMode="auto">
          <a:xfrm>
            <a:off x="2727176" y="4293096"/>
            <a:ext cx="3429000" cy="914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2727176" y="5283696"/>
            <a:ext cx="3429000" cy="304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5693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8" grpId="0" animBg="1"/>
      <p:bldP spid="1300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8713C6-C7B9-4008-88CF-9AD4A880637B}" type="slidenum">
              <a:rPr lang="zh-TW" altLang="en-US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Balanced Binary Trees</a:t>
            </a:r>
          </a:p>
        </p:txBody>
      </p:sp>
      <p:sp>
        <p:nvSpPr>
          <p:cNvPr id="18436" name="Text Box 9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binary tree is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balanced</a:t>
            </a:r>
            <a:r>
              <a:rPr lang="en-US" altLang="zh-TW" sz="2400" dirty="0" smtClean="0">
                <a:solidFill>
                  <a:schemeClr val="tx2"/>
                </a:solidFill>
              </a:rPr>
              <a:t> if the heights of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any</a:t>
            </a:r>
            <a:r>
              <a:rPr lang="en-US" altLang="zh-TW" sz="2400" dirty="0" smtClean="0">
                <a:solidFill>
                  <a:schemeClr val="tx2"/>
                </a:solidFill>
              </a:rPr>
              <a:t> node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400" dirty="0" smtClean="0">
                <a:solidFill>
                  <a:schemeClr val="tx2"/>
                </a:solidFill>
              </a:rPr>
              <a:t>s two subtrees differ by no more than 1.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Complete binary trees are balanced.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Full binary trees are complete and balanced.</a:t>
            </a:r>
          </a:p>
          <a:p>
            <a:pPr eaLnBrk="1" hangingPunct="1">
              <a:buFont typeface="Wingdings" pitchFamily="2" charset="2"/>
              <a:buNone/>
            </a:pPr>
            <a:endParaRPr lang="zh-TW" altLang="en-US" sz="2400" dirty="0" smtClean="0">
              <a:solidFill>
                <a:schemeClr val="tx2"/>
              </a:solidFill>
            </a:endParaRPr>
          </a:p>
        </p:txBody>
      </p:sp>
      <p:pic>
        <p:nvPicPr>
          <p:cNvPr id="18437" name="Picture 10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94509"/>
            <a:ext cx="4114800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400" y="3284984"/>
            <a:ext cx="28194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1047800" y="3437384"/>
            <a:ext cx="1338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solidFill>
                  <a:schemeClr val="accent2"/>
                </a:solidFill>
                <a:latin typeface="Verdana" pitchFamily="34" charset="0"/>
              </a:rPr>
              <a:t>balanced</a:t>
            </a:r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5543600" y="3437384"/>
            <a:ext cx="1665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solidFill>
                  <a:schemeClr val="accent2"/>
                </a:solidFill>
                <a:latin typeface="Verdana" pitchFamily="34" charset="0"/>
              </a:rPr>
              <a:t>unbalanced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568863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15-7 and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7027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The Maximum Height of a Binary Tree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The </a:t>
            </a:r>
            <a:r>
              <a:rPr lang="en-US" altLang="zh-TW" sz="2800" b="1" dirty="0">
                <a:solidFill>
                  <a:srgbClr val="6600FF"/>
                </a:solidFill>
              </a:rPr>
              <a:t>maximum height </a:t>
            </a:r>
            <a:r>
              <a:rPr lang="en-US" altLang="zh-TW" sz="2800" dirty="0"/>
              <a:t>of an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-node </a:t>
            </a:r>
            <a:r>
              <a:rPr lang="en-US" altLang="zh-TW" sz="2800" dirty="0"/>
              <a:t>binary tree is </a:t>
            </a:r>
            <a:r>
              <a:rPr lang="en-US" altLang="zh-TW" sz="2800" b="1" i="1" dirty="0" smtClean="0">
                <a:solidFill>
                  <a:srgbClr val="C00000"/>
                </a:solidFill>
              </a:rPr>
              <a:t>n</a:t>
            </a:r>
            <a:r>
              <a:rPr lang="en-US" altLang="zh-TW" sz="2800" dirty="0" smtClean="0"/>
              <a:t>, by giving each internal node exactly one child.</a:t>
            </a:r>
            <a:endParaRPr lang="en-US" altLang="zh-TW" sz="28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767" y="2924944"/>
            <a:ext cx="3019425" cy="2743200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865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The </a:t>
            </a:r>
            <a:r>
              <a:rPr lang="en-US" altLang="zh-TW" sz="3600" dirty="0" smtClean="0"/>
              <a:t>Minimum </a:t>
            </a:r>
            <a:r>
              <a:rPr lang="en-US" altLang="zh-TW" sz="3600" dirty="0"/>
              <a:t>Height of a Binary </a:t>
            </a:r>
            <a:r>
              <a:rPr lang="en-US" altLang="zh-TW" sz="3600" dirty="0" smtClean="0"/>
              <a:t>Tree (1/2)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To minimize the height of a binary tree given n nodes, you must fill each level of the tree as completely as possible.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95" y="2348880"/>
            <a:ext cx="7186613" cy="3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0742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The Minimum Height of a Binary Tree (2/2)</a:t>
            </a:r>
            <a:endParaRPr lang="zh-TW" altLang="en-U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The minimum height of a binary tree with </a:t>
                </a:r>
                <a:r>
                  <a:rPr lang="en-US" altLang="zh-TW" i="1" dirty="0"/>
                  <a:t>n</a:t>
                </a:r>
                <a:r>
                  <a:rPr lang="en-US" altLang="zh-TW" dirty="0"/>
                  <a:t> nodes </a:t>
                </a:r>
                <a:r>
                  <a:rPr lang="en-US" altLang="zh-TW" dirty="0" smtClean="0"/>
                  <a:t>is</a:t>
                </a:r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−1</m:t>
                        </m:r>
                      </m:sup>
                    </m:sSup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−1</m:t>
                    </m:r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&lt;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≤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</m:sup>
                    </m:sSup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−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 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1</m:t>
                    </m:r>
                  </m:oMath>
                </a14:m>
                <a:endParaRPr lang="en-US" altLang="zh-TW" dirty="0" smtClean="0">
                  <a:solidFill>
                    <a:schemeClr val="tx2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−1</m:t>
                        </m:r>
                      </m:sup>
                    </m:sSup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&lt;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+1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≤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</m:sup>
                    </m:sSup>
                  </m:oMath>
                </a14:m>
                <a:endParaRPr lang="en-US" altLang="zh-TW" dirty="0">
                  <a:solidFill>
                    <a:schemeClr val="tx2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h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 −1&lt;</m:t>
                    </m:r>
                    <m:sSub>
                      <m:sSubPr>
                        <m:ctrlPr>
                          <a:rPr lang="en-US" altLang="zh-TW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≤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 </a:t>
                </a:r>
              </a:p>
              <a:p>
                <a:pPr lvl="2"/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 is </a:t>
                </a:r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an </a:t>
                </a:r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integer and hence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2"/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&lt;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 is not an integer and hence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Complete trees and full trees have minimum height.</a:t>
                </a:r>
              </a:p>
              <a:p>
                <a:endParaRPr lang="en-US" altLang="zh-TW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93" t="-139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2256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Binary Tree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 an abstract data type, the binary tree has operations that:</a:t>
            </a:r>
          </a:p>
          <a:p>
            <a:pPr lvl="1"/>
            <a:r>
              <a:rPr lang="en-US" altLang="zh-TW" b="1" dirty="0" smtClean="0"/>
              <a:t>Add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remove</a:t>
            </a:r>
            <a:r>
              <a:rPr lang="en-US" altLang="zh-TW" dirty="0" smtClean="0"/>
              <a:t> a node</a:t>
            </a:r>
          </a:p>
          <a:p>
            <a:pPr lvl="1"/>
            <a:r>
              <a:rPr lang="en-US" altLang="zh-TW" b="1" dirty="0" smtClean="0"/>
              <a:t>Set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retrieve</a:t>
            </a:r>
            <a:r>
              <a:rPr lang="en-US" altLang="zh-TW" dirty="0" smtClean="0"/>
              <a:t> the data in the root</a:t>
            </a:r>
          </a:p>
          <a:p>
            <a:pPr lvl="1"/>
            <a:r>
              <a:rPr lang="en-US" altLang="zh-TW" b="1" dirty="0" smtClean="0"/>
              <a:t>Test</a:t>
            </a:r>
            <a:r>
              <a:rPr lang="en-US" altLang="zh-TW" dirty="0" smtClean="0"/>
              <a:t> whether the tree is empty</a:t>
            </a:r>
          </a:p>
          <a:p>
            <a:pPr lvl="1"/>
            <a:r>
              <a:rPr lang="en-US" altLang="zh-TW" b="1" dirty="0" smtClean="0"/>
              <a:t>Traverse</a:t>
            </a:r>
            <a:r>
              <a:rPr lang="en-US" altLang="zh-TW" dirty="0" smtClean="0"/>
              <a:t> the nodes, i.e.,</a:t>
            </a:r>
            <a:r>
              <a:rPr lang="en-US" altLang="zh-TW" b="1" dirty="0" smtClean="0">
                <a:solidFill>
                  <a:srgbClr val="C00000"/>
                </a:solidFill>
              </a:rPr>
              <a:t> visit every node</a:t>
            </a:r>
            <a:r>
              <a:rPr lang="en-US" altLang="zh-TW" dirty="0" smtClean="0"/>
              <a:t>, in the tree</a:t>
            </a:r>
          </a:p>
          <a:p>
            <a:pPr lvl="2"/>
            <a:r>
              <a:rPr lang="en-US" altLang="zh-TW" dirty="0" smtClean="0"/>
              <a:t>Visit </a:t>
            </a:r>
            <a:r>
              <a:rPr lang="en-US" altLang="zh-TW" dirty="0" smtClean="0">
                <a:sym typeface="Wingdings" panose="05000000000000000000" pitchFamily="2" charset="2"/>
              </a:rPr>
              <a:t> doing </a:t>
            </a:r>
            <a:r>
              <a:rPr lang="en-US" altLang="zh-TW" b="1" dirty="0" smtClean="0">
                <a:sym typeface="Wingdings" panose="05000000000000000000" pitchFamily="2" charset="2"/>
              </a:rPr>
              <a:t>something</a:t>
            </a:r>
            <a:r>
              <a:rPr lang="en-US" altLang="zh-TW" dirty="0" smtClean="0">
                <a:sym typeface="Wingdings" panose="05000000000000000000" pitchFamily="2" charset="2"/>
              </a:rPr>
              <a:t> with or to the node.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5595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9C3823-C64A-4243-A12B-EEBF8F77BD21}" type="slidenum">
              <a:rPr lang="zh-TW" altLang="en-US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(1/7)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</a:t>
            </a:r>
            <a:r>
              <a:rPr lang="en-US" altLang="zh-TW" sz="2800" b="1" dirty="0" smtClean="0">
                <a:solidFill>
                  <a:schemeClr val="accent2"/>
                </a:solidFill>
              </a:rPr>
              <a:t>traversal</a:t>
            </a:r>
            <a:r>
              <a:rPr lang="en-US" altLang="zh-TW" sz="2800" dirty="0" smtClean="0">
                <a:solidFill>
                  <a:schemeClr val="tx2"/>
                </a:solidFill>
              </a:rPr>
              <a:t> visits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each node</a:t>
            </a:r>
            <a:r>
              <a:rPr lang="en-US" altLang="zh-TW" sz="2800" dirty="0" smtClean="0">
                <a:solidFill>
                  <a:schemeClr val="tx2"/>
                </a:solidFill>
              </a:rPr>
              <a:t> in a tree.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You do something with or to the node during a visit.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For example,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display</a:t>
            </a:r>
            <a:r>
              <a:rPr lang="en-US" altLang="zh-TW" sz="2400" dirty="0" smtClean="0">
                <a:solidFill>
                  <a:schemeClr val="tx2"/>
                </a:solidFill>
              </a:rPr>
              <a:t> or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modify</a:t>
            </a:r>
            <a:r>
              <a:rPr lang="en-US" altLang="zh-TW" sz="2400" dirty="0" smtClean="0">
                <a:solidFill>
                  <a:schemeClr val="tx2"/>
                </a:solidFill>
              </a:rPr>
              <a:t> the data in the node.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Will assume that visiting means displaying data.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With the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recursive definition</a:t>
            </a:r>
            <a:r>
              <a:rPr lang="en-US" altLang="zh-TW" sz="2800" dirty="0" smtClean="0">
                <a:solidFill>
                  <a:schemeClr val="tx2"/>
                </a:solidFill>
              </a:rPr>
              <a:t> of a binary tree, you can construct a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recursive traversal algorithm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tree is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not 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 the traversal algorithm must perform these tasks: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Display the data in the root.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Traverse</a:t>
            </a:r>
            <a:r>
              <a:rPr lang="en-US" altLang="zh-TW" dirty="0" smtClean="0">
                <a:solidFill>
                  <a:schemeClr val="tx2"/>
                </a:solidFill>
              </a:rPr>
              <a:t> the two subtrees (recursive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…</a:t>
            </a:r>
            <a:r>
              <a:rPr lang="en-US" altLang="zh-TW" dirty="0" smtClean="0">
                <a:solidFill>
                  <a:schemeClr val="tx2"/>
                </a:solidFill>
              </a:rPr>
              <a:t> smaller problems).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The base case: If the tree is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 the algorithm takes no action.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576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ADB281-224D-466E-A73E-5FA90CB0113A}" type="slidenum">
              <a:rPr lang="zh-TW" altLang="en-US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(2/7)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The algorithm has </a:t>
            </a:r>
            <a:r>
              <a:rPr lang="en-US" altLang="zh-TW" sz="2800" b="1" i="1" u="sng" dirty="0" smtClean="0">
                <a:solidFill>
                  <a:schemeClr val="accent2"/>
                </a:solidFill>
              </a:rPr>
              <a:t>three</a:t>
            </a:r>
            <a:r>
              <a:rPr lang="en-US" altLang="zh-TW" sz="2800" b="1" i="1" u="sng" dirty="0" smtClean="0">
                <a:solidFill>
                  <a:schemeClr val="tx2"/>
                </a:solidFill>
              </a:rPr>
              <a:t> choices of when to  visit the root</a:t>
            </a:r>
            <a:r>
              <a:rPr lang="en-US" altLang="zh-TW" sz="28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Preorder traversal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Visit root </a:t>
            </a:r>
            <a:r>
              <a:rPr lang="en-US" altLang="zh-TW" b="1" dirty="0" smtClean="0">
                <a:solidFill>
                  <a:schemeClr val="tx2"/>
                </a:solidFill>
              </a:rPr>
              <a:t>before</a:t>
            </a:r>
            <a:r>
              <a:rPr lang="en-US" altLang="zh-TW" dirty="0" smtClean="0">
                <a:solidFill>
                  <a:schemeClr val="tx2"/>
                </a:solidFill>
              </a:rPr>
              <a:t> visiting its subtrees, i.e., before the recursive calls.</a:t>
            </a:r>
          </a:p>
          <a:p>
            <a:pPr lvl="1" eaLnBrk="1" hangingPunct="1"/>
            <a:r>
              <a:rPr lang="en-US" altLang="zh-TW" sz="2400" b="1" dirty="0" err="1" smtClean="0">
                <a:solidFill>
                  <a:srgbClr val="0070C0"/>
                </a:solidFill>
              </a:rPr>
              <a:t>Inorder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 traversal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Visit root </a:t>
            </a:r>
            <a:r>
              <a:rPr lang="en-US" altLang="zh-TW" b="1" dirty="0" smtClean="0">
                <a:solidFill>
                  <a:schemeClr val="tx2"/>
                </a:solidFill>
              </a:rPr>
              <a:t>between</a:t>
            </a:r>
            <a:r>
              <a:rPr lang="en-US" altLang="zh-TW" dirty="0" smtClean="0">
                <a:solidFill>
                  <a:schemeClr val="tx2"/>
                </a:solidFill>
              </a:rPr>
              <a:t> visiting its subtrees, i.e., between the recursive calls.</a:t>
            </a:r>
          </a:p>
          <a:p>
            <a:pPr lvl="1" eaLnBrk="1" hangingPunct="1"/>
            <a:r>
              <a:rPr lang="en-US" altLang="zh-TW" sz="2400" b="1" dirty="0" err="1" smtClean="0">
                <a:solidFill>
                  <a:srgbClr val="0070C0"/>
                </a:solidFill>
              </a:rPr>
              <a:t>Postorder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 traversal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Visit root </a:t>
            </a:r>
            <a:r>
              <a:rPr lang="en-US" altLang="zh-TW" b="1" dirty="0" smtClean="0">
                <a:solidFill>
                  <a:schemeClr val="tx2"/>
                </a:solidFill>
              </a:rPr>
              <a:t>after</a:t>
            </a:r>
            <a:r>
              <a:rPr lang="en-US" altLang="zh-TW" dirty="0" smtClean="0">
                <a:solidFill>
                  <a:schemeClr val="tx2"/>
                </a:solidFill>
              </a:rPr>
              <a:t> visiting its subtrees, i.e., after the recursive calls.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8238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437EA2-E9DC-4173-B7A5-96CE2E1B2BD9}" type="slidenum">
              <a:rPr lang="zh-TW" altLang="en-US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(3/7)</a:t>
            </a:r>
            <a:endParaRPr lang="zh-TW" altLang="en-US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The preorder traversal algorithm: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1143000" y="1988840"/>
            <a:ext cx="6599884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preorder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void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empty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Visit the root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preorder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preorder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   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2158702" y="41935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0727" name="Oval 6"/>
          <p:cNvSpPr>
            <a:spLocks noChangeArrowheads="1"/>
          </p:cNvSpPr>
          <p:nvPr/>
        </p:nvSpPr>
        <p:spPr bwMode="auto">
          <a:xfrm>
            <a:off x="1777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0728" name="Oval 7"/>
          <p:cNvSpPr>
            <a:spLocks noChangeArrowheads="1"/>
          </p:cNvSpPr>
          <p:nvPr/>
        </p:nvSpPr>
        <p:spPr bwMode="auto">
          <a:xfrm>
            <a:off x="2539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0729" name="Oval 8"/>
          <p:cNvSpPr>
            <a:spLocks noChangeArrowheads="1"/>
          </p:cNvSpPr>
          <p:nvPr/>
        </p:nvSpPr>
        <p:spPr bwMode="auto">
          <a:xfrm>
            <a:off x="22349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40</a:t>
            </a:r>
          </a:p>
        </p:txBody>
      </p:sp>
      <p:sp>
        <p:nvSpPr>
          <p:cNvPr id="30730" name="Oval 9"/>
          <p:cNvSpPr>
            <a:spLocks noChangeArrowheads="1"/>
          </p:cNvSpPr>
          <p:nvPr/>
        </p:nvSpPr>
        <p:spPr bwMode="auto">
          <a:xfrm>
            <a:off x="1853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2615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50</a:t>
            </a:r>
          </a:p>
        </p:txBody>
      </p:sp>
      <p:sp>
        <p:nvSpPr>
          <p:cNvPr id="30732" name="Oval 11"/>
          <p:cNvSpPr>
            <a:spLocks noChangeArrowheads="1"/>
          </p:cNvSpPr>
          <p:nvPr/>
        </p:nvSpPr>
        <p:spPr bwMode="auto">
          <a:xfrm>
            <a:off x="13967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30733" name="AutoShape 12"/>
          <p:cNvCxnSpPr>
            <a:cxnSpLocks noChangeShapeType="1"/>
            <a:stCxn id="30726" idx="3"/>
            <a:endCxn id="30727" idx="0"/>
          </p:cNvCxnSpPr>
          <p:nvPr/>
        </p:nvCxnSpPr>
        <p:spPr bwMode="auto">
          <a:xfrm flipH="1">
            <a:off x="1968202" y="45189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4" name="AutoShape 13"/>
          <p:cNvCxnSpPr>
            <a:cxnSpLocks noChangeShapeType="1"/>
            <a:stCxn id="30726" idx="5"/>
            <a:endCxn id="30728" idx="0"/>
          </p:cNvCxnSpPr>
          <p:nvPr/>
        </p:nvCxnSpPr>
        <p:spPr bwMode="auto">
          <a:xfrm>
            <a:off x="2484140" y="45189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5" name="AutoShape 14"/>
          <p:cNvCxnSpPr>
            <a:cxnSpLocks noChangeShapeType="1"/>
            <a:stCxn id="30727" idx="3"/>
            <a:endCxn id="30732" idx="0"/>
          </p:cNvCxnSpPr>
          <p:nvPr/>
        </p:nvCxnSpPr>
        <p:spPr bwMode="auto">
          <a:xfrm flipH="1">
            <a:off x="1587202" y="51285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6" name="AutoShape 15"/>
          <p:cNvCxnSpPr>
            <a:cxnSpLocks noChangeShapeType="1"/>
            <a:stCxn id="30727" idx="5"/>
            <a:endCxn id="30729" idx="0"/>
          </p:cNvCxnSpPr>
          <p:nvPr/>
        </p:nvCxnSpPr>
        <p:spPr bwMode="auto">
          <a:xfrm>
            <a:off x="2103140" y="5128568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7" name="AutoShape 16"/>
          <p:cNvCxnSpPr>
            <a:cxnSpLocks noChangeShapeType="1"/>
            <a:stCxn id="30729" idx="3"/>
            <a:endCxn id="30730" idx="0"/>
          </p:cNvCxnSpPr>
          <p:nvPr/>
        </p:nvCxnSpPr>
        <p:spPr bwMode="auto">
          <a:xfrm flipH="1">
            <a:off x="2044402" y="57381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8" name="AutoShape 17"/>
          <p:cNvCxnSpPr>
            <a:cxnSpLocks noChangeShapeType="1"/>
            <a:stCxn id="30729" idx="5"/>
            <a:endCxn id="30731" idx="0"/>
          </p:cNvCxnSpPr>
          <p:nvPr/>
        </p:nvCxnSpPr>
        <p:spPr bwMode="auto">
          <a:xfrm>
            <a:off x="2560340" y="57381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Text Box 18"/>
          <p:cNvSpPr txBox="1">
            <a:spLocks noChangeArrowheads="1"/>
          </p:cNvSpPr>
          <p:nvPr/>
        </p:nvSpPr>
        <p:spPr bwMode="auto">
          <a:xfrm>
            <a:off x="3784302" y="4741218"/>
            <a:ext cx="127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Preorder:</a:t>
            </a:r>
          </a:p>
        </p:txBody>
      </p:sp>
      <p:sp>
        <p:nvSpPr>
          <p:cNvPr id="193555" name="Rectangle 19"/>
          <p:cNvSpPr>
            <a:spLocks noChangeArrowheads="1"/>
          </p:cNvSpPr>
          <p:nvPr/>
        </p:nvSpPr>
        <p:spPr bwMode="auto">
          <a:xfrm>
            <a:off x="2082502" y="41490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56" name="Text Box 20"/>
          <p:cNvSpPr txBox="1">
            <a:spLocks noChangeArrowheads="1"/>
          </p:cNvSpPr>
          <p:nvPr/>
        </p:nvSpPr>
        <p:spPr bwMode="auto">
          <a:xfrm>
            <a:off x="4962227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93557" name="Text Box 21"/>
          <p:cNvSpPr txBox="1">
            <a:spLocks noChangeArrowheads="1"/>
          </p:cNvSpPr>
          <p:nvPr/>
        </p:nvSpPr>
        <p:spPr bwMode="auto">
          <a:xfrm>
            <a:off x="5340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93558" name="Text Box 22"/>
          <p:cNvSpPr txBox="1">
            <a:spLocks noChangeArrowheads="1"/>
          </p:cNvSpPr>
          <p:nvPr/>
        </p:nvSpPr>
        <p:spPr bwMode="auto">
          <a:xfrm>
            <a:off x="5740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193559" name="Text Box 23"/>
          <p:cNvSpPr txBox="1">
            <a:spLocks noChangeArrowheads="1"/>
          </p:cNvSpPr>
          <p:nvPr/>
        </p:nvSpPr>
        <p:spPr bwMode="auto">
          <a:xfrm>
            <a:off x="6102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93560" name="Text Box 24"/>
          <p:cNvSpPr txBox="1">
            <a:spLocks noChangeArrowheads="1"/>
          </p:cNvSpPr>
          <p:nvPr/>
        </p:nvSpPr>
        <p:spPr bwMode="auto">
          <a:xfrm>
            <a:off x="6483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93561" name="Text Box 25"/>
          <p:cNvSpPr txBox="1">
            <a:spLocks noChangeArrowheads="1"/>
          </p:cNvSpPr>
          <p:nvPr/>
        </p:nvSpPr>
        <p:spPr bwMode="auto">
          <a:xfrm>
            <a:off x="6883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93562" name="Text Box 26"/>
          <p:cNvSpPr txBox="1">
            <a:spLocks noChangeArrowheads="1"/>
          </p:cNvSpPr>
          <p:nvPr/>
        </p:nvSpPr>
        <p:spPr bwMode="auto">
          <a:xfrm>
            <a:off x="7264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93563" name="Rectangle 27"/>
          <p:cNvSpPr>
            <a:spLocks noChangeArrowheads="1"/>
          </p:cNvSpPr>
          <p:nvPr/>
        </p:nvSpPr>
        <p:spPr bwMode="auto">
          <a:xfrm>
            <a:off x="1714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1320502" y="53682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5" name="Rectangle 29"/>
          <p:cNvSpPr>
            <a:spLocks noChangeArrowheads="1"/>
          </p:cNvSpPr>
          <p:nvPr/>
        </p:nvSpPr>
        <p:spPr bwMode="auto">
          <a:xfrm>
            <a:off x="2158702" y="53809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6" name="Rectangle 30"/>
          <p:cNvSpPr>
            <a:spLocks noChangeArrowheads="1"/>
          </p:cNvSpPr>
          <p:nvPr/>
        </p:nvSpPr>
        <p:spPr bwMode="auto">
          <a:xfrm>
            <a:off x="1777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7" name="Rectangle 31"/>
          <p:cNvSpPr>
            <a:spLocks noChangeArrowheads="1"/>
          </p:cNvSpPr>
          <p:nvPr/>
        </p:nvSpPr>
        <p:spPr bwMode="auto">
          <a:xfrm>
            <a:off x="2539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8" name="Rectangle 32"/>
          <p:cNvSpPr>
            <a:spLocks noChangeArrowheads="1"/>
          </p:cNvSpPr>
          <p:nvPr/>
        </p:nvSpPr>
        <p:spPr bwMode="auto">
          <a:xfrm>
            <a:off x="2476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5397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55" grpId="0" animBg="1"/>
      <p:bldP spid="193556" grpId="0"/>
      <p:bldP spid="193557" grpId="0"/>
      <p:bldP spid="193558" grpId="0"/>
      <p:bldP spid="193559" grpId="0"/>
      <p:bldP spid="193560" grpId="0"/>
      <p:bldP spid="193561" grpId="0"/>
      <p:bldP spid="193562" grpId="0"/>
      <p:bldP spid="193563" grpId="0" animBg="1"/>
      <p:bldP spid="193564" grpId="0" animBg="1"/>
      <p:bldP spid="193565" grpId="0" animBg="1"/>
      <p:bldP spid="193566" grpId="0" animBg="1"/>
      <p:bldP spid="193567" grpId="0" animBg="1"/>
      <p:bldP spid="19356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437EA2-E9DC-4173-B7A5-96CE2E1B2BD9}" type="slidenum">
              <a:rPr lang="zh-TW" altLang="en-US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(4/7)</a:t>
            </a:r>
            <a:endParaRPr lang="zh-TW" altLang="en-US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The </a:t>
            </a:r>
            <a:r>
              <a:rPr lang="en-US" altLang="zh-TW" sz="2400" dirty="0" err="1" smtClean="0"/>
              <a:t>inorder</a:t>
            </a:r>
            <a:r>
              <a:rPr lang="en-US" altLang="zh-TW" sz="2400" dirty="0" smtClean="0"/>
              <a:t> traversal algorithm: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1143000" y="1988840"/>
            <a:ext cx="6460423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void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empty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Visit </a:t>
            </a: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root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   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2158702" y="41935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0727" name="Oval 6"/>
          <p:cNvSpPr>
            <a:spLocks noChangeArrowheads="1"/>
          </p:cNvSpPr>
          <p:nvPr/>
        </p:nvSpPr>
        <p:spPr bwMode="auto">
          <a:xfrm>
            <a:off x="1777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0728" name="Oval 7"/>
          <p:cNvSpPr>
            <a:spLocks noChangeArrowheads="1"/>
          </p:cNvSpPr>
          <p:nvPr/>
        </p:nvSpPr>
        <p:spPr bwMode="auto">
          <a:xfrm>
            <a:off x="2539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0729" name="Oval 8"/>
          <p:cNvSpPr>
            <a:spLocks noChangeArrowheads="1"/>
          </p:cNvSpPr>
          <p:nvPr/>
        </p:nvSpPr>
        <p:spPr bwMode="auto">
          <a:xfrm>
            <a:off x="22349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40</a:t>
            </a:r>
          </a:p>
        </p:txBody>
      </p:sp>
      <p:sp>
        <p:nvSpPr>
          <p:cNvPr id="30730" name="Oval 9"/>
          <p:cNvSpPr>
            <a:spLocks noChangeArrowheads="1"/>
          </p:cNvSpPr>
          <p:nvPr/>
        </p:nvSpPr>
        <p:spPr bwMode="auto">
          <a:xfrm>
            <a:off x="1853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2615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50</a:t>
            </a:r>
          </a:p>
        </p:txBody>
      </p:sp>
      <p:sp>
        <p:nvSpPr>
          <p:cNvPr id="30732" name="Oval 11"/>
          <p:cNvSpPr>
            <a:spLocks noChangeArrowheads="1"/>
          </p:cNvSpPr>
          <p:nvPr/>
        </p:nvSpPr>
        <p:spPr bwMode="auto">
          <a:xfrm>
            <a:off x="13967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30733" name="AutoShape 12"/>
          <p:cNvCxnSpPr>
            <a:cxnSpLocks noChangeShapeType="1"/>
            <a:stCxn id="30726" idx="3"/>
            <a:endCxn id="30727" idx="0"/>
          </p:cNvCxnSpPr>
          <p:nvPr/>
        </p:nvCxnSpPr>
        <p:spPr bwMode="auto">
          <a:xfrm flipH="1">
            <a:off x="1968202" y="45189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4" name="AutoShape 13"/>
          <p:cNvCxnSpPr>
            <a:cxnSpLocks noChangeShapeType="1"/>
            <a:stCxn id="30726" idx="5"/>
            <a:endCxn id="30728" idx="0"/>
          </p:cNvCxnSpPr>
          <p:nvPr/>
        </p:nvCxnSpPr>
        <p:spPr bwMode="auto">
          <a:xfrm>
            <a:off x="2484140" y="45189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5" name="AutoShape 14"/>
          <p:cNvCxnSpPr>
            <a:cxnSpLocks noChangeShapeType="1"/>
            <a:stCxn id="30727" idx="3"/>
            <a:endCxn id="30732" idx="0"/>
          </p:cNvCxnSpPr>
          <p:nvPr/>
        </p:nvCxnSpPr>
        <p:spPr bwMode="auto">
          <a:xfrm flipH="1">
            <a:off x="1587202" y="51285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6" name="AutoShape 15"/>
          <p:cNvCxnSpPr>
            <a:cxnSpLocks noChangeShapeType="1"/>
            <a:stCxn id="30727" idx="5"/>
            <a:endCxn id="30729" idx="0"/>
          </p:cNvCxnSpPr>
          <p:nvPr/>
        </p:nvCxnSpPr>
        <p:spPr bwMode="auto">
          <a:xfrm>
            <a:off x="2103140" y="5128568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7" name="AutoShape 16"/>
          <p:cNvCxnSpPr>
            <a:cxnSpLocks noChangeShapeType="1"/>
            <a:stCxn id="30729" idx="3"/>
            <a:endCxn id="30730" idx="0"/>
          </p:cNvCxnSpPr>
          <p:nvPr/>
        </p:nvCxnSpPr>
        <p:spPr bwMode="auto">
          <a:xfrm flipH="1">
            <a:off x="2044402" y="57381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8" name="AutoShape 17"/>
          <p:cNvCxnSpPr>
            <a:cxnSpLocks noChangeShapeType="1"/>
            <a:stCxn id="30729" idx="5"/>
            <a:endCxn id="30731" idx="0"/>
          </p:cNvCxnSpPr>
          <p:nvPr/>
        </p:nvCxnSpPr>
        <p:spPr bwMode="auto">
          <a:xfrm>
            <a:off x="2560340" y="57381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Text Box 18"/>
          <p:cNvSpPr txBox="1">
            <a:spLocks noChangeArrowheads="1"/>
          </p:cNvSpPr>
          <p:nvPr/>
        </p:nvSpPr>
        <p:spPr bwMode="auto">
          <a:xfrm>
            <a:off x="3784302" y="4741218"/>
            <a:ext cx="1149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 err="1" smtClean="0">
                <a:latin typeface="Verdana" pitchFamily="34" charset="0"/>
              </a:rPr>
              <a:t>Inorder</a:t>
            </a:r>
            <a:r>
              <a:rPr lang="en-US" altLang="zh-TW" u="none" dirty="0">
                <a:latin typeface="Verdana" pitchFamily="34" charset="0"/>
              </a:rPr>
              <a:t>:</a:t>
            </a:r>
          </a:p>
        </p:txBody>
      </p:sp>
      <p:sp>
        <p:nvSpPr>
          <p:cNvPr id="193555" name="Rectangle 19"/>
          <p:cNvSpPr>
            <a:spLocks noChangeArrowheads="1"/>
          </p:cNvSpPr>
          <p:nvPr/>
        </p:nvSpPr>
        <p:spPr bwMode="auto">
          <a:xfrm>
            <a:off x="2082502" y="41490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56" name="Text Box 20"/>
          <p:cNvSpPr txBox="1">
            <a:spLocks noChangeArrowheads="1"/>
          </p:cNvSpPr>
          <p:nvPr/>
        </p:nvSpPr>
        <p:spPr bwMode="auto">
          <a:xfrm>
            <a:off x="4962227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1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57" name="Text Box 21"/>
          <p:cNvSpPr txBox="1">
            <a:spLocks noChangeArrowheads="1"/>
          </p:cNvSpPr>
          <p:nvPr/>
        </p:nvSpPr>
        <p:spPr bwMode="auto">
          <a:xfrm>
            <a:off x="5340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20</a:t>
            </a:r>
          </a:p>
        </p:txBody>
      </p:sp>
      <p:sp>
        <p:nvSpPr>
          <p:cNvPr id="193558" name="Text Box 22"/>
          <p:cNvSpPr txBox="1">
            <a:spLocks noChangeArrowheads="1"/>
          </p:cNvSpPr>
          <p:nvPr/>
        </p:nvSpPr>
        <p:spPr bwMode="auto">
          <a:xfrm>
            <a:off x="5740102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3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59" name="Text Box 23"/>
          <p:cNvSpPr txBox="1">
            <a:spLocks noChangeArrowheads="1"/>
          </p:cNvSpPr>
          <p:nvPr/>
        </p:nvSpPr>
        <p:spPr bwMode="auto">
          <a:xfrm>
            <a:off x="6102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93560" name="Text Box 24"/>
          <p:cNvSpPr txBox="1">
            <a:spLocks noChangeArrowheads="1"/>
          </p:cNvSpPr>
          <p:nvPr/>
        </p:nvSpPr>
        <p:spPr bwMode="auto">
          <a:xfrm>
            <a:off x="6483052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5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61" name="Text Box 25"/>
          <p:cNvSpPr txBox="1">
            <a:spLocks noChangeArrowheads="1"/>
          </p:cNvSpPr>
          <p:nvPr/>
        </p:nvSpPr>
        <p:spPr bwMode="auto">
          <a:xfrm>
            <a:off x="6883102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6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62" name="Text Box 26"/>
          <p:cNvSpPr txBox="1">
            <a:spLocks noChangeArrowheads="1"/>
          </p:cNvSpPr>
          <p:nvPr/>
        </p:nvSpPr>
        <p:spPr bwMode="auto">
          <a:xfrm>
            <a:off x="7264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93563" name="Rectangle 27"/>
          <p:cNvSpPr>
            <a:spLocks noChangeArrowheads="1"/>
          </p:cNvSpPr>
          <p:nvPr/>
        </p:nvSpPr>
        <p:spPr bwMode="auto">
          <a:xfrm>
            <a:off x="1714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1320502" y="53682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5" name="Rectangle 29"/>
          <p:cNvSpPr>
            <a:spLocks noChangeArrowheads="1"/>
          </p:cNvSpPr>
          <p:nvPr/>
        </p:nvSpPr>
        <p:spPr bwMode="auto">
          <a:xfrm>
            <a:off x="2158702" y="53809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6" name="Rectangle 30"/>
          <p:cNvSpPr>
            <a:spLocks noChangeArrowheads="1"/>
          </p:cNvSpPr>
          <p:nvPr/>
        </p:nvSpPr>
        <p:spPr bwMode="auto">
          <a:xfrm>
            <a:off x="1777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7" name="Rectangle 31"/>
          <p:cNvSpPr>
            <a:spLocks noChangeArrowheads="1"/>
          </p:cNvSpPr>
          <p:nvPr/>
        </p:nvSpPr>
        <p:spPr bwMode="auto">
          <a:xfrm>
            <a:off x="2539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8" name="Rectangle 32"/>
          <p:cNvSpPr>
            <a:spLocks noChangeArrowheads="1"/>
          </p:cNvSpPr>
          <p:nvPr/>
        </p:nvSpPr>
        <p:spPr bwMode="auto">
          <a:xfrm>
            <a:off x="2476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4987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55" grpId="0" animBg="1"/>
      <p:bldP spid="193556" grpId="0"/>
      <p:bldP spid="193557" grpId="0"/>
      <p:bldP spid="193558" grpId="0"/>
      <p:bldP spid="193559" grpId="0"/>
      <p:bldP spid="193560" grpId="0"/>
      <p:bldP spid="193561" grpId="0"/>
      <p:bldP spid="193562" grpId="0"/>
      <p:bldP spid="193563" grpId="0" animBg="1"/>
      <p:bldP spid="193564" grpId="0" animBg="1"/>
      <p:bldP spid="193565" grpId="0" animBg="1"/>
      <p:bldP spid="193566" grpId="0" animBg="1"/>
      <p:bldP spid="193567" grpId="0" animBg="1"/>
      <p:bldP spid="19356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11106C-62BE-4379-9B7B-55FAE63E5536}" type="slidenum">
              <a:rPr lang="zh-TW" altLang="en-US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(5/7)</a:t>
            </a:r>
          </a:p>
        </p:txBody>
      </p:sp>
      <p:sp>
        <p:nvSpPr>
          <p:cNvPr id="31748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The </a:t>
            </a:r>
            <a:r>
              <a:rPr lang="en-US" altLang="zh-TW" sz="2400" dirty="0" err="1" smtClean="0"/>
              <a:t>postorder</a:t>
            </a:r>
            <a:r>
              <a:rPr lang="en-US" altLang="zh-TW" sz="2400" dirty="0" smtClean="0"/>
              <a:t> traversal algorithm: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1143000" y="2039615"/>
            <a:ext cx="6739345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postorder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(in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binTree:Binarytree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void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empty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Visit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root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1750" name="Oval 11"/>
          <p:cNvSpPr>
            <a:spLocks noChangeArrowheads="1"/>
          </p:cNvSpPr>
          <p:nvPr/>
        </p:nvSpPr>
        <p:spPr bwMode="auto">
          <a:xfrm>
            <a:off x="2173560" y="42655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1751" name="Oval 12"/>
          <p:cNvSpPr>
            <a:spLocks noChangeArrowheads="1"/>
          </p:cNvSpPr>
          <p:nvPr/>
        </p:nvSpPr>
        <p:spPr bwMode="auto">
          <a:xfrm>
            <a:off x="1792560" y="48751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1752" name="Oval 13"/>
          <p:cNvSpPr>
            <a:spLocks noChangeArrowheads="1"/>
          </p:cNvSpPr>
          <p:nvPr/>
        </p:nvSpPr>
        <p:spPr bwMode="auto">
          <a:xfrm>
            <a:off x="2554560" y="48751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1753" name="Oval 14"/>
          <p:cNvSpPr>
            <a:spLocks noChangeArrowheads="1"/>
          </p:cNvSpPr>
          <p:nvPr/>
        </p:nvSpPr>
        <p:spPr bwMode="auto">
          <a:xfrm>
            <a:off x="2249760" y="54847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31754" name="Oval 15"/>
          <p:cNvSpPr>
            <a:spLocks noChangeArrowheads="1"/>
          </p:cNvSpPr>
          <p:nvPr/>
        </p:nvSpPr>
        <p:spPr bwMode="auto">
          <a:xfrm>
            <a:off x="1868760" y="60943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1755" name="Oval 16"/>
          <p:cNvSpPr>
            <a:spLocks noChangeArrowheads="1"/>
          </p:cNvSpPr>
          <p:nvPr/>
        </p:nvSpPr>
        <p:spPr bwMode="auto">
          <a:xfrm>
            <a:off x="2630760" y="60943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31756" name="Oval 17"/>
          <p:cNvSpPr>
            <a:spLocks noChangeArrowheads="1"/>
          </p:cNvSpPr>
          <p:nvPr/>
        </p:nvSpPr>
        <p:spPr bwMode="auto">
          <a:xfrm>
            <a:off x="1411560" y="54847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10</a:t>
            </a:r>
          </a:p>
        </p:txBody>
      </p:sp>
      <p:cxnSp>
        <p:nvCxnSpPr>
          <p:cNvPr id="31757" name="AutoShape 18"/>
          <p:cNvCxnSpPr>
            <a:cxnSpLocks noChangeShapeType="1"/>
            <a:stCxn id="31750" idx="3"/>
            <a:endCxn id="31751" idx="0"/>
          </p:cNvCxnSpPr>
          <p:nvPr/>
        </p:nvCxnSpPr>
        <p:spPr bwMode="auto">
          <a:xfrm flipH="1">
            <a:off x="1983060" y="4590976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8" name="AutoShape 19"/>
          <p:cNvCxnSpPr>
            <a:cxnSpLocks noChangeShapeType="1"/>
            <a:stCxn id="31750" idx="5"/>
            <a:endCxn id="31752" idx="0"/>
          </p:cNvCxnSpPr>
          <p:nvPr/>
        </p:nvCxnSpPr>
        <p:spPr bwMode="auto">
          <a:xfrm>
            <a:off x="2498998" y="4590976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9" name="AutoShape 20"/>
          <p:cNvCxnSpPr>
            <a:cxnSpLocks noChangeShapeType="1"/>
            <a:stCxn id="31751" idx="3"/>
            <a:endCxn id="31756" idx="0"/>
          </p:cNvCxnSpPr>
          <p:nvPr/>
        </p:nvCxnSpPr>
        <p:spPr bwMode="auto">
          <a:xfrm flipH="1">
            <a:off x="1602060" y="5200576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0" name="AutoShape 21"/>
          <p:cNvCxnSpPr>
            <a:cxnSpLocks noChangeShapeType="1"/>
            <a:stCxn id="31751" idx="5"/>
            <a:endCxn id="31753" idx="0"/>
          </p:cNvCxnSpPr>
          <p:nvPr/>
        </p:nvCxnSpPr>
        <p:spPr bwMode="auto">
          <a:xfrm>
            <a:off x="2117998" y="5200576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1" name="AutoShape 22"/>
          <p:cNvCxnSpPr>
            <a:cxnSpLocks noChangeShapeType="1"/>
            <a:stCxn id="31753" idx="3"/>
            <a:endCxn id="31754" idx="0"/>
          </p:cNvCxnSpPr>
          <p:nvPr/>
        </p:nvCxnSpPr>
        <p:spPr bwMode="auto">
          <a:xfrm flipH="1">
            <a:off x="2059260" y="5810176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2" name="AutoShape 23"/>
          <p:cNvCxnSpPr>
            <a:cxnSpLocks noChangeShapeType="1"/>
            <a:stCxn id="31753" idx="5"/>
            <a:endCxn id="31755" idx="0"/>
          </p:cNvCxnSpPr>
          <p:nvPr/>
        </p:nvCxnSpPr>
        <p:spPr bwMode="auto">
          <a:xfrm>
            <a:off x="2575198" y="5810176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Text Box 24"/>
          <p:cNvSpPr txBox="1">
            <a:spLocks noChangeArrowheads="1"/>
          </p:cNvSpPr>
          <p:nvPr/>
        </p:nvSpPr>
        <p:spPr bwMode="auto">
          <a:xfrm>
            <a:off x="3697560" y="4813226"/>
            <a:ext cx="1384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Postorder: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2097360" y="42210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7336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6574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506916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6193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545016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5812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6955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1729060" y="48306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1335360" y="54402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2173560" y="54529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1792560" y="60498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2554560" y="60498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2491060" y="48306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541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9" grpId="0" animBg="1"/>
      <p:bldP spid="16410" grpId="0"/>
      <p:bldP spid="16411" grpId="0"/>
      <p:bldP spid="16412" grpId="0"/>
      <p:bldP spid="16413" grpId="0"/>
      <p:bldP spid="16414" grpId="0"/>
      <p:bldP spid="16415" grpId="0"/>
      <p:bldP spid="16416" grpId="0"/>
      <p:bldP spid="16417" grpId="0" animBg="1"/>
      <p:bldP spid="16418" grpId="0" animBg="1"/>
      <p:bldP spid="16419" grpId="0" animBg="1"/>
      <p:bldP spid="16420" grpId="0" animBg="1"/>
      <p:bldP spid="16421" grpId="0" animBg="1"/>
      <p:bldP spid="164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188326" cy="1216025"/>
          </a:xfrm>
        </p:spPr>
        <p:txBody>
          <a:bodyPr/>
          <a:lstStyle/>
          <a:p>
            <a:r>
              <a:rPr lang="en-US" altLang="zh-TW" dirty="0"/>
              <a:t>Traversals of a Binary Tree </a:t>
            </a:r>
            <a:r>
              <a:rPr lang="en-US" altLang="zh-TW" dirty="0" smtClean="0"/>
              <a:t>(6/7)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Each of these traversals visits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every node</a:t>
            </a:r>
            <a:r>
              <a:rPr lang="en-US" altLang="zh-TW" sz="2400" dirty="0" smtClean="0"/>
              <a:t> in a binary tree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exactly once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visits occur for a tree of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nodes.</a:t>
            </a:r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Each visit performs the same operations on each node, independently of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200" dirty="0" smtClean="0"/>
              <a:t>It must be O(1).</a:t>
            </a:r>
          </a:p>
          <a:p>
            <a:pPr lvl="1"/>
            <a:endParaRPr lang="en-US" altLang="zh-TW" sz="2000" dirty="0"/>
          </a:p>
          <a:p>
            <a:r>
              <a:rPr lang="en-US" altLang="zh-TW" sz="2400" dirty="0" smtClean="0"/>
              <a:t>Thus,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each traversal is O(</a:t>
            </a:r>
            <a:r>
              <a:rPr lang="en-US" altLang="zh-TW" sz="2400" b="1" i="1" dirty="0" smtClean="0">
                <a:solidFill>
                  <a:srgbClr val="0070C0"/>
                </a:solidFill>
              </a:rPr>
              <a:t>n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)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4358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BFF7E8-2B3A-45BF-ACE8-64DD0AA359DD}" type="slidenum">
              <a:rPr lang="zh-TW" altLang="en-US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(7/7)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task of a tree traversal can be more than to display each item when you visit it. 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Copy the item or even alter it.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Thus, you might devise many different traversal operations:</a:t>
            </a:r>
          </a:p>
          <a:p>
            <a:pPr lvl="2" eaLnBrk="1" hangingPunct="1"/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preorderTraverseAndDisplay</a:t>
            </a:r>
            <a:r>
              <a:rPr lang="en-US" altLang="zh-TW" sz="2000" dirty="0" smtClean="0">
                <a:solidFill>
                  <a:schemeClr val="tx2"/>
                </a:solidFill>
              </a:rPr>
              <a:t>,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preorderTraverseAndCopy</a:t>
            </a:r>
            <a:r>
              <a:rPr lang="en-US" altLang="zh-TW" sz="2000" dirty="0" smtClean="0">
                <a:solidFill>
                  <a:schemeClr val="tx2"/>
                </a:solidFill>
              </a:rPr>
              <a:t>, </a:t>
            </a:r>
            <a:r>
              <a:rPr lang="en-US" altLang="zh-TW" sz="2000" dirty="0" smtClean="0">
                <a:solidFill>
                  <a:schemeClr val="tx2"/>
                </a:solidFill>
                <a:latin typeface="Times" pitchFamily="18" charset="0"/>
              </a:rPr>
              <a:t>…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b="1" dirty="0" smtClean="0">
                <a:solidFill>
                  <a:schemeClr val="tx2"/>
                </a:solidFill>
              </a:rPr>
              <a:t>A better solution</a:t>
            </a:r>
            <a:r>
              <a:rPr lang="en-US" altLang="zh-TW" sz="2400" dirty="0" smtClean="0">
                <a:solidFill>
                  <a:schemeClr val="tx2"/>
                </a:solidFill>
              </a:rPr>
              <a:t>: devise a traversal operation that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can call a function to perform a task on each item in the tree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Function of displaying, copying, or altering items. 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</a:t>
            </a:r>
            <a:r>
              <a:rPr lang="en-US" altLang="zh-TW" sz="2200" dirty="0" smtClean="0">
                <a:solidFill>
                  <a:schemeClr val="tx2"/>
                </a:solidFill>
                <a:cs typeface="Calibri" panose="020F0502020204030204" pitchFamily="34" charset="0"/>
              </a:rPr>
              <a:t>client</a:t>
            </a:r>
            <a:r>
              <a:rPr lang="en-US" altLang="zh-TW" sz="2200" dirty="0" smtClean="0">
                <a:solidFill>
                  <a:schemeClr val="tx2"/>
                </a:solidFill>
              </a:rPr>
              <a:t> defines and passes this function as an argument to the traversal operation.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For instance: 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bintree.preorderTraverse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(display);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  <a:cs typeface="Calibri" panose="020F0502020204030204" pitchFamily="34" charset="0"/>
              </a:rPr>
              <a:t>Next chapter will discuss the implementation details.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7061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6995C-7408-4F07-B675-4113ECD63E61}" type="slidenum">
              <a:rPr lang="zh-TW" altLang="en-US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Tree Operations (1/5)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35559"/>
              </p:ext>
            </p:extLst>
          </p:nvPr>
        </p:nvGraphicFramePr>
        <p:xfrm>
          <a:off x="848814" y="1719808"/>
          <a:ext cx="7467602" cy="3581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isEmpty</a:t>
                      </a:r>
                      <a:r>
                        <a:rPr lang="en-US" altLang="zh-TW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Tests whether this binary tree is empty.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 if the binary tree is empty; otherwise false.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getHeight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 the height of this binary</a:t>
                      </a:r>
                      <a:r>
                        <a:rPr lang="en-US" altLang="zh-TW" sz="1400" b="0" baseline="0" dirty="0" smtClean="0"/>
                        <a:t>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height of the binary tree.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getNumberOfNodes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 the number of nodes in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number of nodes</a:t>
                      </a:r>
                      <a:r>
                        <a:rPr lang="en-US" altLang="zh-TW" sz="1400" b="0" baseline="0" dirty="0" smtClean="0"/>
                        <a:t> in </a:t>
                      </a:r>
                      <a:r>
                        <a:rPr lang="en-US" altLang="zh-TW" sz="1400" b="0" dirty="0" smtClean="0"/>
                        <a:t>the binary tree.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27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7FADF-0F92-4C06-8C5C-79C00CD64571}" type="slidenum">
              <a:rPr lang="zh-TW" altLang="en-US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2/5</a:t>
            </a:r>
            <a:r>
              <a:rPr lang="en-US" altLang="zh-TW" dirty="0" smtClean="0"/>
              <a:t>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695288"/>
              </p:ext>
            </p:extLst>
          </p:nvPr>
        </p:nvGraphicFramePr>
        <p:xfrm>
          <a:off x="827584" y="1493948"/>
          <a:ext cx="7467602" cy="43875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759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Gets the data that is in the root of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root’s data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5945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Replaces the data</a:t>
                      </a:r>
                      <a:r>
                        <a:rPr lang="en-US" altLang="zh-TW" sz="1400" b="0" baseline="0" dirty="0" smtClean="0"/>
                        <a:t> item in the root of this binary tree with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, if the tree is note empty.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u="sng" baseline="0" dirty="0" smtClean="0">
                          <a:solidFill>
                            <a:srgbClr val="C00000"/>
                          </a:solidFill>
                          <a:latin typeface="+mn-lt"/>
                          <a:cs typeface="+mn-cs"/>
                        </a:rPr>
                        <a:t>However, if the tree is empty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, </a:t>
                      </a:r>
                      <a:r>
                        <a:rPr lang="en-US" altLang="zh-TW" sz="1400" b="1" u="sng" baseline="0" dirty="0" smtClean="0">
                          <a:latin typeface="+mn-lt"/>
                          <a:cs typeface="+mn-cs"/>
                        </a:rPr>
                        <a:t>inserts a new root node 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whose data item is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into the tree</a:t>
                      </a:r>
                      <a:endParaRPr lang="en-US" altLang="zh-TW" sz="1400" b="0" dirty="0" smtClean="0"/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None.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9788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Adds a new node containing a given data item into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 if the addition is successful, or false if not.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755576" y="6042774"/>
            <a:ext cx="7686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+mj-lt"/>
              </a:rPr>
              <a:t>The specification of </a:t>
            </a:r>
            <a:r>
              <a:rPr lang="en-US" altLang="zh-TW" sz="1600" dirty="0" smtClean="0">
                <a:cs typeface="Courier New" panose="02070309020205020404" pitchFamily="49" charset="0"/>
              </a:rPr>
              <a:t>add</a:t>
            </a:r>
            <a:r>
              <a:rPr lang="en-US" altLang="zh-TW" sz="1600" dirty="0" smtClean="0">
                <a:latin typeface="+mj-lt"/>
              </a:rPr>
              <a:t> is intentionally vague, and gives the programmer flexibility.</a:t>
            </a:r>
            <a:endParaRPr lang="zh-TW" altLang="en-US" sz="1600" dirty="0">
              <a:latin typeface="+mj-lt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754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BAE085-E2D3-4BF7-9F6B-A1D60E571D63}" type="slidenum">
              <a:rPr lang="zh-TW" altLang="en-US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3/5</a:t>
            </a:r>
            <a:r>
              <a:rPr lang="en-US" altLang="zh-TW" dirty="0" smtClean="0"/>
              <a:t>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844531"/>
              </p:ext>
            </p:extLst>
          </p:nvPr>
        </p:nvGraphicFramePr>
        <p:xfrm>
          <a:off x="899592" y="1828800"/>
          <a:ext cx="7467602" cy="3581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remove(data)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Removes the node containing</a:t>
                      </a:r>
                      <a:r>
                        <a:rPr lang="en-US" altLang="zh-TW" sz="1400" b="0" baseline="0" dirty="0" smtClean="0"/>
                        <a:t> the given data item from this binary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removal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clear()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Removes all nodes from this binary tree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None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None. (The tree is empty.)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</a:t>
                      </a:r>
                      <a:r>
                        <a:rPr lang="en-US" altLang="zh-TW" sz="1400" b="0" baseline="0" dirty="0" smtClean="0"/>
                        <a:t> a specific entry in this binary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is the desired data item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entry</a:t>
                      </a:r>
                      <a:r>
                        <a:rPr lang="en-US" altLang="zh-TW" sz="1400" b="0" baseline="0" dirty="0" smtClean="0"/>
                        <a:t> in the binary tree that matches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/>
                        <a:t>. </a:t>
                      </a:r>
                      <a:r>
                        <a:rPr lang="en-US" altLang="zh-TW" sz="1400" b="0" u="sng" dirty="0" smtClean="0"/>
                        <a:t>Throws an exception if the entry is not found</a:t>
                      </a:r>
                      <a:r>
                        <a:rPr lang="en-US" altLang="zh-TW" sz="1400" b="0" dirty="0" smtClean="0"/>
                        <a:t>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1665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1924E-43BB-41DA-B2D8-7EA1F9A176B2}" type="slidenum">
              <a:rPr lang="zh-TW" altLang="en-US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4/5</a:t>
            </a:r>
            <a:r>
              <a:rPr lang="en-US" altLang="zh-TW" dirty="0" smtClean="0"/>
              <a:t>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10718"/>
              </p:ext>
            </p:extLst>
          </p:nvPr>
        </p:nvGraphicFramePr>
        <p:xfrm>
          <a:off x="920822" y="1828800"/>
          <a:ext cx="7467602" cy="28041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contains(data)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Tests whether the given data item occurs in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binary tree contains the given data item,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preorderTraverse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</a:p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</a:p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postorderTraverse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Traverses this binary tree in preorder/</a:t>
                      </a:r>
                      <a:r>
                        <a:rPr lang="en-US" altLang="zh-TW" sz="1400" b="0" baseline="0" dirty="0" err="1" smtClean="0">
                          <a:latin typeface="+mn-lt"/>
                          <a:cs typeface="+mn-cs"/>
                        </a:rPr>
                        <a:t>inorder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/</a:t>
                      </a:r>
                      <a:r>
                        <a:rPr lang="en-US" altLang="zh-TW" sz="1400" b="0" baseline="0" dirty="0" err="1" smtClean="0">
                          <a:latin typeface="+mn-lt"/>
                          <a:cs typeface="+mn-cs"/>
                        </a:rPr>
                        <a:t>postorder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and calls the function </a:t>
                      </a:r>
                      <a:r>
                        <a:rPr lang="en-US" altLang="zh-TW" sz="1400" b="0" baseline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visit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once for each node.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visit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is a client-defined function</a:t>
                      </a:r>
                      <a:r>
                        <a:rPr lang="en-US" altLang="zh-TW" sz="1400" b="0" baseline="0" dirty="0" smtClean="0">
                          <a:latin typeface="+mj-lt"/>
                          <a:cs typeface="Courier New" panose="02070309020205020404" pitchFamily="49" charset="0"/>
                        </a:rPr>
                        <a:t> that performs an operation on or with the data in each visited node.</a:t>
                      </a:r>
                      <a:endParaRPr lang="en-US" altLang="zh-TW" sz="1400" b="0" dirty="0" smtClean="0">
                        <a:latin typeface="+mj-lt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</a:t>
                      </a:r>
                      <a:r>
                        <a:rPr lang="en-US" altLang="zh-TW" sz="1400" b="0" dirty="0" smtClean="0"/>
                        <a:t> None.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432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5/5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99257"/>
            <a:ext cx="6946900" cy="41179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481064" y="5589240"/>
            <a:ext cx="417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u="none" dirty="0" smtClean="0"/>
              <a:t>UML diagram for the class </a:t>
            </a:r>
            <a:r>
              <a:rPr lang="en-US" altLang="zh-TW" u="none" dirty="0" err="1" smtClean="0"/>
              <a:t>BinaryTree</a:t>
            </a:r>
            <a:endParaRPr lang="zh-TW" altLang="en-US" u="none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0188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Interface for the ADT Binary Tree (1/4)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467544" y="1556792"/>
            <a:ext cx="8264525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#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ifndef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_BINARY_TREE_INTERFACE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#define _BINARY_TREE_INTERFACE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template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&lt;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class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&gt;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class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BinaryTreeInterface</a:t>
            </a:r>
            <a:r>
              <a:rPr lang="en-US" altLang="zh-TW" sz="1600" b="1" u="none" kern="100" dirty="0" smtClean="0">
                <a:solidFill>
                  <a:srgbClr val="C0000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solidFill>
                  <a:srgbClr val="C0000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{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public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: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Tests whether this binary tree is empty.</a:t>
            </a:r>
            <a:b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True if the binary tree is empty, or false if not. */</a:t>
            </a:r>
            <a: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isEmpty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= 0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;</a:t>
            </a:r>
            <a:b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the height of this binary tree.</a:t>
            </a:r>
            <a:b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The height of the binary tree. */</a:t>
            </a:r>
            <a: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int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getHeight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= 0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;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the number of nodes in this binary tree.</a:t>
            </a:r>
            <a:b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The number of nodes in the binary tree. */</a:t>
            </a:r>
            <a: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int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getNumberOfNodes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= 0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;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6482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</a:t>
            </a:r>
            <a:r>
              <a:rPr lang="en-US" altLang="zh-TW" sz="3400" dirty="0"/>
              <a:t>Interface </a:t>
            </a:r>
            <a:r>
              <a:rPr lang="en-US" altLang="zh-TW" sz="3400" dirty="0" smtClean="0"/>
              <a:t>for </a:t>
            </a:r>
            <a:r>
              <a:rPr lang="en-US" altLang="zh-TW" sz="3400" dirty="0"/>
              <a:t>the ADT Binary Tree </a:t>
            </a:r>
            <a:r>
              <a:rPr lang="en-US" altLang="zh-TW" sz="3400" dirty="0" smtClean="0"/>
              <a:t>(2/4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261938" y="1124744"/>
            <a:ext cx="8610600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the data that is in the root of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@pre  The binary tree is not empty.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root’s data has been returned, and the binary tree is</a:t>
            </a:r>
          </a:p>
          <a:p>
            <a:pPr>
              <a:spcAft>
                <a:spcPts val="0"/>
              </a:spcAft>
            </a:pPr>
            <a:r>
              <a:rPr lang="en-US" altLang="zh-TW" sz="1600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  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unchanged.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The data in the root of the binary tree. */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getRootData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Replaces the data item in the root of this binary tree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with the given data, if the tree is not empty. However, if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the tree is empty, inserts a new root node containing the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given data into the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@pre  None.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data in the root of the binary tree is as given.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data for the root. */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setRootData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Adds a new node containing the given data to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data for the new node.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binary tree contains a new node.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addition is successful, or false not.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add(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= 0;   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5352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</a:t>
            </a:r>
            <a:r>
              <a:rPr lang="en-US" altLang="zh-TW" sz="3400" dirty="0"/>
              <a:t>Interface </a:t>
            </a:r>
            <a:r>
              <a:rPr lang="en-US" altLang="zh-TW" sz="3400" dirty="0" smtClean="0"/>
              <a:t>for </a:t>
            </a:r>
            <a:r>
              <a:rPr lang="en-US" altLang="zh-TW" sz="3400" dirty="0"/>
              <a:t>the ADT Binary Tree </a:t>
            </a:r>
            <a:r>
              <a:rPr lang="en-US" altLang="zh-TW" sz="3400" dirty="0" smtClean="0"/>
              <a:t>(3/4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107504" y="1527170"/>
            <a:ext cx="8928992" cy="42780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Removes the node containing the given data item from this</a:t>
            </a:r>
          </a:p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data  The data value to remove from the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removal is successful, or false not.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remove(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data)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Removes all nodes from this binary tree.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clear()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a specific entry in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desired entry has been returned, and the binary tree is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</a:t>
            </a:r>
            <a:r>
              <a:rPr lang="en-US" altLang="zh-TW" sz="1600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unc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hanged. If no such entry was found, an exception is thrown.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entry to locate.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The entry in the binary tree that matches the given entry.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@throw 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NotFoundException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if the given entry is not in the tree.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getEntry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          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throw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NotFoundException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= 0;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486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Interface for </a:t>
            </a:r>
            <a:r>
              <a:rPr lang="en-US" altLang="zh-TW" sz="3400" dirty="0"/>
              <a:t>the ADT Binary Tree </a:t>
            </a:r>
            <a:r>
              <a:rPr lang="en-US" altLang="zh-TW" sz="3400" dirty="0" smtClean="0"/>
              <a:t>(4/4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107504" y="1412776"/>
            <a:ext cx="9001000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Tests whether a given entry occurs in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binary search tree is unchanged.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entry to find.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entry occurs in the tree, or false if not.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contains(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Traverses this binary tree in preorder (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inorder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,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postorder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and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calls the function visit once for each node.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 A client-defined function that performs an operation on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or with the data in each visited node. */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preorderTraverse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inorderTraverse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postorderTraverse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}; 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// end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BinaryTreeInterface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#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endif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 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3036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F3B52-A6A7-404A-A8ED-BBC091BB7ED1}" type="slidenum">
              <a:rPr lang="zh-TW" altLang="en-US"/>
              <a:pPr>
                <a:defRPr/>
              </a:pPr>
              <a:t>38</a:t>
            </a:fld>
            <a:endParaRPr lang="en-US" altLang="zh-TW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The ADT Binary </a:t>
            </a:r>
            <a:r>
              <a:rPr lang="en-US" altLang="zh-TW" sz="4400" dirty="0"/>
              <a:t>Search</a:t>
            </a:r>
            <a:r>
              <a:rPr lang="en-US" altLang="zh-TW" sz="4400" dirty="0" smtClean="0"/>
              <a:t> Tree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The ADT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binary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search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suitable for searching a tree for a particular data item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For each node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 in a binary search tree,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greater than all values in its left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 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less than all values in its right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 , 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>
                <a:solidFill>
                  <a:schemeClr val="tx2"/>
                </a:solidFill>
              </a:rPr>
              <a:t>b</a:t>
            </a:r>
            <a:r>
              <a:rPr lang="en-US" altLang="zh-TW" sz="2200" dirty="0" smtClean="0">
                <a:solidFill>
                  <a:schemeClr val="tx2"/>
                </a:solidFill>
              </a:rPr>
              <a:t>oth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 and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 are binary search trees.</a:t>
            </a:r>
          </a:p>
          <a:p>
            <a:pPr eaLnBrk="1" hangingPunct="1">
              <a:lnSpc>
                <a:spcPct val="90000"/>
              </a:lnSpc>
            </a:pPr>
            <a:endParaRPr lang="en-US" altLang="zh-TW" sz="1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This organization of data enables you to search a binary search tree for a particular data item efficiently.</a:t>
            </a:r>
          </a:p>
        </p:txBody>
      </p:sp>
      <p:pic>
        <p:nvPicPr>
          <p:cNvPr id="67589" name="Picture 4" descr="fig10_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472" y="4766518"/>
            <a:ext cx="335280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5733256"/>
            <a:ext cx="4896544" cy="76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15-12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7062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37369-AFC3-46B5-8C80-9912A3B0D154}" type="slidenum">
              <a:rPr lang="zh-TW" altLang="en-US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Binary Search Tree Operations (1/2)</a:t>
            </a:r>
            <a:endParaRPr lang="zh-TW" altLang="en-US" sz="4000" dirty="0" smtClean="0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As an ADT, the binary search tree has operations of </a:t>
            </a:r>
            <a:r>
              <a:rPr lang="en-US" altLang="zh-TW" sz="2800" b="1" dirty="0" smtClean="0"/>
              <a:t>inserting</a:t>
            </a:r>
            <a:r>
              <a:rPr lang="en-US" altLang="zh-TW" sz="2800" dirty="0" smtClean="0"/>
              <a:t>, </a:t>
            </a:r>
            <a:r>
              <a:rPr lang="en-US" altLang="zh-TW" sz="2800" b="1" dirty="0" smtClean="0"/>
              <a:t>removing</a:t>
            </a:r>
            <a:r>
              <a:rPr lang="en-US" altLang="zh-TW" sz="2800" dirty="0" smtClean="0"/>
              <a:t>, and </a:t>
            </a:r>
            <a:r>
              <a:rPr lang="en-US" altLang="zh-TW" sz="2800" b="1" dirty="0" smtClean="0"/>
              <a:t>retrieving</a:t>
            </a:r>
            <a:r>
              <a:rPr lang="en-US" altLang="zh-TW" sz="2800" dirty="0" smtClean="0"/>
              <a:t> data.</a:t>
            </a:r>
          </a:p>
          <a:p>
            <a:pPr lvl="1" eaLnBrk="1" hangingPunct="1"/>
            <a:r>
              <a:rPr lang="en-US" altLang="zh-TW" sz="2400" dirty="0" smtClean="0"/>
              <a:t>Unlike the position-oriented ADTs stack, list, and queue, but like the ADT sorted list, the insertion, removal, and retrieval operations are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by value</a:t>
            </a:r>
            <a:r>
              <a:rPr lang="en-US" altLang="zh-TW" sz="2400" dirty="0" smtClean="0"/>
              <a:t>, not by position.</a:t>
            </a:r>
          </a:p>
          <a:p>
            <a:pPr lvl="1" eaLnBrk="1" hangingPunct="1"/>
            <a:r>
              <a:rPr lang="en-US" altLang="zh-TW" sz="2400" dirty="0" smtClean="0"/>
              <a:t>The traversal operations that you just saw for a binary tree apply to a binary search tree without change.</a:t>
            </a:r>
          </a:p>
          <a:p>
            <a:pPr lvl="2" eaLnBrk="1" hangingPunct="1"/>
            <a:r>
              <a:rPr lang="en-US" altLang="zh-TW" dirty="0" smtClean="0"/>
              <a:t>Because </a:t>
            </a:r>
            <a:r>
              <a:rPr lang="en-US" altLang="zh-TW" b="1" dirty="0" smtClean="0">
                <a:solidFill>
                  <a:srgbClr val="0070C0"/>
                </a:solidFill>
              </a:rPr>
              <a:t>a binary search tree is a binary tree!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0943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Binary Search Tree Operations (2/2)</a:t>
            </a:r>
            <a:endParaRPr lang="zh-TW" altLang="en-US" sz="40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287549"/>
              </p:ext>
            </p:extLst>
          </p:nvPr>
        </p:nvGraphicFramePr>
        <p:xfrm>
          <a:off x="848814" y="1700808"/>
          <a:ext cx="7467602" cy="391824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20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3877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Inserts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0" dirty="0" smtClean="0"/>
                        <a:t> into this binary search tree </a:t>
                      </a:r>
                      <a:r>
                        <a:rPr lang="en-US" altLang="zh-TW" sz="1400" b="0" u="sng" dirty="0" smtClean="0"/>
                        <a:t>such that the properties of a binary search tree are maintained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0" dirty="0" smtClean="0"/>
                        <a:t> is the data item to be inserted. Assumes the</a:t>
                      </a:r>
                      <a:r>
                        <a:rPr lang="en-US" altLang="zh-TW" sz="1400" b="0" baseline="0" dirty="0" smtClean="0"/>
                        <a:t> entries in the tree are distinct and differ from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endParaRPr lang="en-US" altLang="zh-TW" sz="1400" b="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insertion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092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remove(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Removes the given entry from this binary search tree </a:t>
                      </a:r>
                      <a:r>
                        <a:rPr lang="en-US" altLang="zh-TW" sz="1400" b="0" u="sng" baseline="0" dirty="0" smtClean="0">
                          <a:latin typeface="+mn-lt"/>
                          <a:cs typeface="+mn-cs"/>
                        </a:rPr>
                        <a:t>such that the properties of a binary search tree are maintained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>
                          <a:latin typeface="+mn-lt"/>
                          <a:cs typeface="Courier New" panose="02070309020205020404" pitchFamily="49" charset="0"/>
                        </a:rPr>
                        <a:t> is the entry to remove.</a:t>
                      </a:r>
                      <a:r>
                        <a:rPr lang="en-US" altLang="zh-TW" sz="1400" b="0" baseline="0" dirty="0" smtClean="0">
                          <a:latin typeface="+mj-lt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altLang="zh-TW" sz="1400" b="1" dirty="0" smtClean="0"/>
                        <a:t>Output:</a:t>
                      </a:r>
                      <a:r>
                        <a:rPr lang="en-US" altLang="zh-TW" sz="1400" b="0" dirty="0" smtClean="0"/>
                        <a:t> True</a:t>
                      </a:r>
                      <a:r>
                        <a:rPr lang="en-US" altLang="zh-TW" sz="1400" b="0" baseline="0" dirty="0" smtClean="0"/>
                        <a:t> if the removal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000">
                <a:tc gridSpan="2">
                  <a:txBody>
                    <a:bodyPr/>
                    <a:lstStyle/>
                    <a:p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The methods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isEmpty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getHeight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getNumberOfNodes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clear,getEntry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contains,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preorderTraverse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and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postorderTraverse</a:t>
                      </a:r>
                      <a:r>
                        <a:rPr lang="en-US" altLang="zh-TW" sz="1400" b="0" dirty="0" smtClean="0">
                          <a:latin typeface="+mn-lt"/>
                          <a:cs typeface="Courier New" panose="02070309020205020404" pitchFamily="49" charset="0"/>
                        </a:rPr>
                        <a:t> have the same specifications as for a binary tree.</a:t>
                      </a:r>
                      <a:endParaRPr lang="zh-TW" altLang="en-US" sz="1400" b="0" dirty="0">
                        <a:latin typeface="+mn-lt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90DF8-31A6-4E4A-8E7F-1D00A3F0E39A}" type="slidenum">
              <a:rPr lang="zh-TW" altLang="en-US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r>
              <a:rPr lang="en-US" altLang="zh-TW" sz="3400" dirty="0"/>
              <a:t>Search</a:t>
            </a:r>
            <a:r>
              <a:rPr lang="en-US" altLang="zh-TW" sz="3400" dirty="0" smtClean="0"/>
              <a:t> (1/4)</a:t>
            </a:r>
            <a:endParaRPr lang="zh-TW" altLang="en-US" sz="3400" dirty="0" smtClean="0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Because a binary search tree is recursive by nature, it is natural to formulate recursive algorithms for operations on the tree.</a:t>
            </a:r>
          </a:p>
          <a:p>
            <a:pPr eaLnBrk="1" hangingPunct="1"/>
            <a:endParaRPr lang="en-US" altLang="zh-TW" sz="2400" smtClean="0"/>
          </a:p>
          <a:p>
            <a:pPr eaLnBrk="1" hangingPunct="1"/>
            <a:endParaRPr lang="en-US" altLang="zh-TW" sz="2400" smtClean="0"/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539552" y="2852936"/>
            <a:ext cx="8118475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BinarySearchTree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if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empty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desired item is not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found</a:t>
            </a: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else if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(target ==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data item in the root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desired item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found</a:t>
            </a: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else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(target </a:t>
            </a: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data item in the root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1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subtree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1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subtree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20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B5311-3D96-415F-B5FC-4D23F8106B79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</a:t>
            </a:r>
            <a:r>
              <a:rPr lang="en-US" altLang="zh-TW" sz="3400" dirty="0"/>
              <a:t> </a:t>
            </a:r>
            <a:r>
              <a:rPr lang="en-US" altLang="zh-TW" sz="3400" dirty="0" smtClean="0"/>
              <a:t>Search (2/4)</a:t>
            </a:r>
          </a:p>
        </p:txBody>
      </p:sp>
      <p:sp>
        <p:nvSpPr>
          <p:cNvPr id="78852" name="Oval 5"/>
          <p:cNvSpPr>
            <a:spLocks noChangeArrowheads="1"/>
          </p:cNvSpPr>
          <p:nvPr/>
        </p:nvSpPr>
        <p:spPr bwMode="auto">
          <a:xfrm>
            <a:off x="4038600" y="26536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78853" name="Oval 6"/>
          <p:cNvSpPr>
            <a:spLocks noChangeArrowheads="1"/>
          </p:cNvSpPr>
          <p:nvPr/>
        </p:nvSpPr>
        <p:spPr bwMode="auto">
          <a:xfrm>
            <a:off x="2133600" y="34918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78854" name="Oval 7"/>
          <p:cNvSpPr>
            <a:spLocks noChangeArrowheads="1"/>
          </p:cNvSpPr>
          <p:nvPr/>
        </p:nvSpPr>
        <p:spPr bwMode="auto">
          <a:xfrm>
            <a:off x="5943600" y="34918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78855" name="Oval 8"/>
          <p:cNvSpPr>
            <a:spLocks noChangeArrowheads="1"/>
          </p:cNvSpPr>
          <p:nvPr/>
        </p:nvSpPr>
        <p:spPr bwMode="auto">
          <a:xfrm>
            <a:off x="10668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78856" name="Oval 9"/>
          <p:cNvSpPr>
            <a:spLocks noChangeArrowheads="1"/>
          </p:cNvSpPr>
          <p:nvPr/>
        </p:nvSpPr>
        <p:spPr bwMode="auto">
          <a:xfrm>
            <a:off x="31242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78857" name="Oval 10"/>
          <p:cNvSpPr>
            <a:spLocks noChangeArrowheads="1"/>
          </p:cNvSpPr>
          <p:nvPr/>
        </p:nvSpPr>
        <p:spPr bwMode="auto">
          <a:xfrm>
            <a:off x="50292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78858" name="Oval 11"/>
          <p:cNvSpPr>
            <a:spLocks noChangeArrowheads="1"/>
          </p:cNvSpPr>
          <p:nvPr/>
        </p:nvSpPr>
        <p:spPr bwMode="auto">
          <a:xfrm>
            <a:off x="69342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78859" name="AutoShape 12"/>
          <p:cNvCxnSpPr>
            <a:cxnSpLocks noChangeShapeType="1"/>
            <a:stCxn id="78852" idx="3"/>
            <a:endCxn id="78853" idx="7"/>
          </p:cNvCxnSpPr>
          <p:nvPr/>
        </p:nvCxnSpPr>
        <p:spPr bwMode="auto">
          <a:xfrm flipH="1">
            <a:off x="3109913" y="3109293"/>
            <a:ext cx="10953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0" name="AutoShape 13"/>
          <p:cNvCxnSpPr>
            <a:cxnSpLocks noChangeShapeType="1"/>
            <a:stCxn id="78852" idx="5"/>
            <a:endCxn id="78854" idx="1"/>
          </p:cNvCxnSpPr>
          <p:nvPr/>
        </p:nvCxnSpPr>
        <p:spPr bwMode="auto">
          <a:xfrm>
            <a:off x="5014913" y="3109293"/>
            <a:ext cx="10953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1" name="AutoShape 14"/>
          <p:cNvCxnSpPr>
            <a:cxnSpLocks noChangeShapeType="1"/>
            <a:stCxn id="78853" idx="3"/>
            <a:endCxn id="78855" idx="7"/>
          </p:cNvCxnSpPr>
          <p:nvPr/>
        </p:nvCxnSpPr>
        <p:spPr bwMode="auto">
          <a:xfrm flipH="1">
            <a:off x="2043113" y="3947493"/>
            <a:ext cx="2571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2" name="AutoShape 15"/>
          <p:cNvCxnSpPr>
            <a:cxnSpLocks noChangeShapeType="1"/>
            <a:stCxn id="78853" idx="5"/>
            <a:endCxn id="78856" idx="1"/>
          </p:cNvCxnSpPr>
          <p:nvPr/>
        </p:nvCxnSpPr>
        <p:spPr bwMode="auto">
          <a:xfrm>
            <a:off x="3109913" y="3947493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3" name="AutoShape 16"/>
          <p:cNvCxnSpPr>
            <a:cxnSpLocks noChangeShapeType="1"/>
            <a:stCxn id="78854" idx="3"/>
            <a:endCxn id="78857" idx="7"/>
          </p:cNvCxnSpPr>
          <p:nvPr/>
        </p:nvCxnSpPr>
        <p:spPr bwMode="auto">
          <a:xfrm flipH="1">
            <a:off x="6005513" y="3947493"/>
            <a:ext cx="1047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4" name="AutoShape 17"/>
          <p:cNvCxnSpPr>
            <a:cxnSpLocks noChangeShapeType="1"/>
            <a:stCxn id="78854" idx="5"/>
            <a:endCxn id="78858" idx="1"/>
          </p:cNvCxnSpPr>
          <p:nvPr/>
        </p:nvCxnSpPr>
        <p:spPr bwMode="auto">
          <a:xfrm>
            <a:off x="6919913" y="3947493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5" name="Text Box 19"/>
          <p:cNvSpPr txBox="1">
            <a:spLocks noChangeArrowheads="1"/>
          </p:cNvSpPr>
          <p:nvPr/>
        </p:nvSpPr>
        <p:spPr bwMode="auto">
          <a:xfrm>
            <a:off x="511894" y="1628800"/>
            <a:ext cx="7156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Suppose you want to locate </a:t>
            </a:r>
            <a:r>
              <a:rPr lang="en-US" altLang="zh-TW" u="none" dirty="0" smtClean="0">
                <a:latin typeface="Verdana" pitchFamily="34" charset="0"/>
              </a:rPr>
              <a:t>Elisa</a:t>
            </a:r>
            <a:r>
              <a:rPr lang="en-US" altLang="zh-TW" u="none" dirty="0" smtClean="0">
                <a:latin typeface="Arial" charset="0"/>
              </a:rPr>
              <a:t>’</a:t>
            </a:r>
            <a:r>
              <a:rPr lang="en-US" altLang="zh-TW" u="none" dirty="0" smtClean="0">
                <a:latin typeface="Verdana" pitchFamily="34" charset="0"/>
              </a:rPr>
              <a:t>s </a:t>
            </a:r>
            <a:r>
              <a:rPr lang="en-US" altLang="zh-TW" u="none" dirty="0">
                <a:latin typeface="Verdana" pitchFamily="34" charset="0"/>
              </a:rPr>
              <a:t>record in the binary tree.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967163" y="2348880"/>
            <a:ext cx="1218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Elisa&lt; </a:t>
            </a:r>
            <a:r>
              <a:rPr lang="en-US" altLang="zh-TW" sz="1400" u="none" dirty="0">
                <a:latin typeface="Verdana" pitchFamily="34" charset="0"/>
              </a:rPr>
              <a:t>Jane</a:t>
            </a:r>
          </a:p>
        </p:txBody>
      </p:sp>
      <p:cxnSp>
        <p:nvCxnSpPr>
          <p:cNvPr id="26645" name="AutoShape 21"/>
          <p:cNvCxnSpPr>
            <a:cxnSpLocks noChangeShapeType="1"/>
            <a:stCxn id="78852" idx="3"/>
            <a:endCxn id="78853" idx="7"/>
          </p:cNvCxnSpPr>
          <p:nvPr/>
        </p:nvCxnSpPr>
        <p:spPr bwMode="auto">
          <a:xfrm flipH="1">
            <a:off x="3109913" y="3109293"/>
            <a:ext cx="1095375" cy="460375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6" name="AutoShape 22"/>
          <p:cNvCxnSpPr>
            <a:cxnSpLocks noChangeShapeType="1"/>
            <a:stCxn id="78853" idx="5"/>
            <a:endCxn id="78856" idx="1"/>
          </p:cNvCxnSpPr>
          <p:nvPr/>
        </p:nvCxnSpPr>
        <p:spPr bwMode="auto">
          <a:xfrm>
            <a:off x="3109913" y="3947493"/>
            <a:ext cx="180975" cy="460375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2057400" y="3187080"/>
            <a:ext cx="12153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&gt; Bob</a:t>
            </a: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3061730" y="4990480"/>
            <a:ext cx="1560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 </a:t>
            </a:r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== </a:t>
            </a:r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</a:t>
            </a:r>
            <a:endParaRPr lang="en-US" altLang="zh-TW" sz="1400" b="1" u="none" dirty="0">
              <a:solidFill>
                <a:schemeClr val="accent2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zh-TW" sz="1400" b="1" u="none" dirty="0" smtClean="0">
                <a:solidFill>
                  <a:srgbClr val="0070C0"/>
                </a:solidFill>
                <a:latin typeface="Verdana" pitchFamily="34" charset="0"/>
              </a:rPr>
              <a:t>Bingo!</a:t>
            </a:r>
            <a:endParaRPr lang="en-US" altLang="zh-TW" sz="1400" b="1" u="none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35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4" grpId="0"/>
      <p:bldP spid="26647" grpId="0"/>
      <p:bldP spid="2664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ADT Binary Search Tree: </a:t>
            </a:r>
            <a:r>
              <a:rPr lang="en-US" altLang="zh-TW" sz="3400" dirty="0" smtClean="0"/>
              <a:t>Search (3/4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As you will see, </a:t>
            </a:r>
            <a:r>
              <a:rPr lang="en-US" altLang="zh-TW" sz="2800" u="sng" dirty="0" smtClean="0">
                <a:solidFill>
                  <a:srgbClr val="0070C0"/>
                </a:solidFill>
              </a:rPr>
              <a:t>this search algorithm is the basis of the other operations</a:t>
            </a:r>
            <a:r>
              <a:rPr lang="en-US" altLang="zh-TW" sz="2800" dirty="0" smtClean="0"/>
              <a:t> on a binary search tree</a:t>
            </a:r>
            <a:r>
              <a:rPr lang="en-US" altLang="zh-TW" sz="2800" dirty="0"/>
              <a:t>.</a:t>
            </a:r>
            <a:endParaRPr lang="en-US" altLang="zh-TW" sz="2800" dirty="0" smtClean="0"/>
          </a:p>
          <a:p>
            <a:pPr lvl="1"/>
            <a:endParaRPr lang="en-US" altLang="zh-TW" sz="2000" dirty="0"/>
          </a:p>
          <a:p>
            <a:r>
              <a:rPr lang="en-US" altLang="zh-TW" sz="2800" dirty="0" smtClean="0"/>
              <a:t>Note that 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shape</a:t>
            </a:r>
            <a:r>
              <a:rPr lang="en-US" altLang="zh-TW" sz="2800" dirty="0" smtClean="0"/>
              <a:t> of the tree </a:t>
            </a:r>
            <a:r>
              <a:rPr lang="en-US" altLang="zh-TW" sz="2800" b="1" dirty="0" smtClean="0"/>
              <a:t>in no way </a:t>
            </a:r>
            <a:r>
              <a:rPr lang="en-US" altLang="zh-TW" sz="2800" dirty="0" smtClean="0"/>
              <a:t>affects the validity of the search algorithm.</a:t>
            </a:r>
          </a:p>
          <a:p>
            <a:endParaRPr lang="en-US" altLang="zh-TW" sz="2400" dirty="0"/>
          </a:p>
          <a:p>
            <a:r>
              <a:rPr lang="en-US" altLang="zh-TW" sz="2800" dirty="0" smtClean="0"/>
              <a:t>However, </a:t>
            </a:r>
            <a:r>
              <a:rPr lang="en-US" altLang="zh-TW" sz="2800" u="sng" dirty="0" smtClean="0">
                <a:solidFill>
                  <a:srgbClr val="0070C0"/>
                </a:solidFill>
              </a:rPr>
              <a:t>the search algorithm works more efficiently on some trees than on others</a:t>
            </a:r>
            <a:r>
              <a:rPr lang="en-US" altLang="zh-TW" sz="2800" dirty="0"/>
              <a:t>.</a:t>
            </a:r>
            <a:endParaRPr lang="zh-TW" altLang="en-US" sz="28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44CBF-F67F-459A-AD48-90692E0D5118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5801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ADT Binary Search Tree: </a:t>
            </a:r>
            <a:r>
              <a:rPr lang="en-US" altLang="zh-TW" sz="3400" dirty="0" smtClean="0"/>
              <a:t>Search (4/4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shape</a:t>
            </a:r>
            <a:r>
              <a:rPr lang="en-US" altLang="zh-TW" sz="2800" dirty="0" smtClean="0"/>
              <a:t> of a binary search tree </a:t>
            </a:r>
            <a:r>
              <a:rPr lang="en-US" altLang="zh-TW" sz="2800" b="1" dirty="0" smtClean="0"/>
              <a:t>affects the efficiency of its operations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The more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balanced</a:t>
            </a:r>
            <a:r>
              <a:rPr lang="en-US" altLang="zh-TW" sz="2800" dirty="0" smtClean="0"/>
              <a:t> a binary search tree is, the farther it is from a linear structure.</a:t>
            </a:r>
          </a:p>
          <a:p>
            <a:pPr lvl="1"/>
            <a:r>
              <a:rPr lang="en-US" altLang="zh-TW" sz="2400" dirty="0" smtClean="0"/>
              <a:t>The behavior of the search algorithm will be to a </a:t>
            </a:r>
            <a:r>
              <a:rPr lang="en-US" altLang="zh-TW" sz="2400" b="1" u="sng" dirty="0" smtClean="0"/>
              <a:t>binary search of an array</a:t>
            </a:r>
            <a:r>
              <a:rPr lang="en-US" altLang="zh-TW" sz="2400" dirty="0" smtClean="0"/>
              <a:t>!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1763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889" name="AutoShape 16"/>
          <p:cNvCxnSpPr>
            <a:cxnSpLocks noChangeShapeType="1"/>
            <a:endCxn id="79883" idx="1"/>
          </p:cNvCxnSpPr>
          <p:nvPr/>
        </p:nvCxnSpPr>
        <p:spPr bwMode="auto">
          <a:xfrm>
            <a:off x="7543800" y="5048251"/>
            <a:ext cx="167388" cy="2114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91115-F915-43B3-A71A-9B0AB7C3AFB3}" type="slidenum">
              <a:rPr lang="zh-TW" altLang="en-US"/>
              <a:pPr>
                <a:defRPr/>
              </a:pPr>
              <a:t>45</a:t>
            </a:fld>
            <a:endParaRPr lang="en-US" altLang="zh-TW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r>
              <a:rPr lang="en-US" altLang="zh-TW" sz="3400" dirty="0"/>
              <a:t>Insertion</a:t>
            </a:r>
            <a:r>
              <a:rPr lang="en-US" altLang="zh-TW" sz="3400" dirty="0" smtClean="0"/>
              <a:t> (1/2)</a:t>
            </a:r>
            <a:endParaRPr lang="zh-TW" altLang="en-US" sz="3400" dirty="0" smtClean="0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Suppose that you want to insert a record for Frank into the binary search tree.</a:t>
            </a:r>
          </a:p>
          <a:p>
            <a:pPr eaLnBrk="1" hangingPunct="1"/>
            <a:endParaRPr lang="en-US" altLang="zh-TW" sz="1200" dirty="0" smtClean="0"/>
          </a:p>
          <a:p>
            <a:pPr eaLnBrk="1" hangingPunct="1"/>
            <a:r>
              <a:rPr lang="en-US" altLang="zh-TW" sz="2800" dirty="0" smtClean="0"/>
              <a:t>Imagine that you instead want to </a:t>
            </a:r>
            <a:r>
              <a:rPr lang="en-US" altLang="zh-TW" sz="2800" b="1" u="sng" dirty="0" smtClean="0"/>
              <a:t>search</a:t>
            </a:r>
            <a:r>
              <a:rPr lang="en-US" altLang="zh-TW" sz="2800" dirty="0" smtClean="0"/>
              <a:t> for the item with Frank.</a:t>
            </a:r>
          </a:p>
          <a:p>
            <a:pPr lvl="1" eaLnBrk="1" hangingPunct="1"/>
            <a:r>
              <a:rPr lang="en-US" altLang="zh-TW" sz="2400" dirty="0" smtClean="0"/>
              <a:t>Frank must be the right child of Elisa!!</a:t>
            </a:r>
          </a:p>
        </p:txBody>
      </p:sp>
      <p:sp>
        <p:nvSpPr>
          <p:cNvPr id="79877" name="Oval 4"/>
          <p:cNvSpPr>
            <a:spLocks noChangeArrowheads="1"/>
          </p:cNvSpPr>
          <p:nvPr/>
        </p:nvSpPr>
        <p:spPr bwMode="auto">
          <a:xfrm>
            <a:off x="5105400" y="4038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79878" name="Oval 5"/>
          <p:cNvSpPr>
            <a:spLocks noChangeArrowheads="1"/>
          </p:cNvSpPr>
          <p:nvPr/>
        </p:nvSpPr>
        <p:spPr bwMode="auto">
          <a:xfrm>
            <a:off x="37338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79879" name="Oval 6"/>
          <p:cNvSpPr>
            <a:spLocks noChangeArrowheads="1"/>
          </p:cNvSpPr>
          <p:nvPr/>
        </p:nvSpPr>
        <p:spPr bwMode="auto">
          <a:xfrm>
            <a:off x="67056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79880" name="Oval 7"/>
          <p:cNvSpPr>
            <a:spLocks noChangeArrowheads="1"/>
          </p:cNvSpPr>
          <p:nvPr/>
        </p:nvSpPr>
        <p:spPr bwMode="auto">
          <a:xfrm>
            <a:off x="28194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79881" name="Oval 8"/>
          <p:cNvSpPr>
            <a:spLocks noChangeArrowheads="1"/>
          </p:cNvSpPr>
          <p:nvPr/>
        </p:nvSpPr>
        <p:spPr bwMode="auto">
          <a:xfrm>
            <a:off x="46482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79882" name="Oval 9"/>
          <p:cNvSpPr>
            <a:spLocks noChangeArrowheads="1"/>
          </p:cNvSpPr>
          <p:nvPr/>
        </p:nvSpPr>
        <p:spPr bwMode="auto">
          <a:xfrm>
            <a:off x="58674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79883" name="Oval 10"/>
          <p:cNvSpPr>
            <a:spLocks noChangeArrowheads="1"/>
          </p:cNvSpPr>
          <p:nvPr/>
        </p:nvSpPr>
        <p:spPr bwMode="auto">
          <a:xfrm>
            <a:off x="75438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79884" name="AutoShape 11"/>
          <p:cNvCxnSpPr>
            <a:cxnSpLocks noChangeShapeType="1"/>
            <a:stCxn id="79877" idx="3"/>
            <a:endCxn id="79878" idx="7"/>
          </p:cNvCxnSpPr>
          <p:nvPr/>
        </p:nvCxnSpPr>
        <p:spPr bwMode="auto">
          <a:xfrm flipH="1">
            <a:off x="4710113" y="4494213"/>
            <a:ext cx="561975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5" name="AutoShape 12"/>
          <p:cNvCxnSpPr>
            <a:cxnSpLocks noChangeShapeType="1"/>
            <a:stCxn id="79877" idx="5"/>
            <a:endCxn id="79879" idx="1"/>
          </p:cNvCxnSpPr>
          <p:nvPr/>
        </p:nvCxnSpPr>
        <p:spPr bwMode="auto">
          <a:xfrm>
            <a:off x="6081713" y="4494213"/>
            <a:ext cx="790575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6" name="AutoShape 13"/>
          <p:cNvCxnSpPr>
            <a:cxnSpLocks noChangeShapeType="1"/>
            <a:stCxn id="79878" idx="3"/>
            <a:endCxn id="79880" idx="7"/>
          </p:cNvCxnSpPr>
          <p:nvPr/>
        </p:nvCxnSpPr>
        <p:spPr bwMode="auto">
          <a:xfrm flipH="1">
            <a:off x="3795713" y="5027613"/>
            <a:ext cx="1047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7" name="AutoShape 14"/>
          <p:cNvCxnSpPr>
            <a:cxnSpLocks noChangeShapeType="1"/>
            <a:stCxn id="79878" idx="5"/>
            <a:endCxn id="79881" idx="1"/>
          </p:cNvCxnSpPr>
          <p:nvPr/>
        </p:nvCxnSpPr>
        <p:spPr bwMode="auto">
          <a:xfrm>
            <a:off x="4710113" y="5027613"/>
            <a:ext cx="1047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8" name="AutoShape 15"/>
          <p:cNvCxnSpPr>
            <a:cxnSpLocks noChangeShapeType="1"/>
            <a:endCxn id="79882" idx="7"/>
          </p:cNvCxnSpPr>
          <p:nvPr/>
        </p:nvCxnSpPr>
        <p:spPr bwMode="auto">
          <a:xfrm flipH="1">
            <a:off x="6843012" y="5075868"/>
            <a:ext cx="160069" cy="18384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5954" name="Oval 18"/>
          <p:cNvSpPr>
            <a:spLocks noChangeArrowheads="1"/>
          </p:cNvSpPr>
          <p:nvPr/>
        </p:nvSpPr>
        <p:spPr bwMode="auto">
          <a:xfrm>
            <a:off x="5562600" y="58674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Frank</a:t>
            </a:r>
          </a:p>
        </p:txBody>
      </p:sp>
      <p:cxnSp>
        <p:nvCxnSpPr>
          <p:cNvPr id="295955" name="AutoShape 19"/>
          <p:cNvCxnSpPr>
            <a:cxnSpLocks noChangeShapeType="1"/>
            <a:endCxn id="295954" idx="1"/>
          </p:cNvCxnSpPr>
          <p:nvPr/>
        </p:nvCxnSpPr>
        <p:spPr bwMode="auto">
          <a:xfrm>
            <a:off x="5548313" y="5715000"/>
            <a:ext cx="181675" cy="23051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866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5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115DC-C8AE-490B-8F1F-F215D6BF2FB5}" type="slidenum">
              <a:rPr lang="zh-TW" altLang="en-US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r>
              <a:rPr lang="en-US" altLang="zh-TW" sz="3400" dirty="0"/>
              <a:t>Insertion</a:t>
            </a:r>
            <a:r>
              <a:rPr lang="en-US" altLang="zh-TW" sz="3400" dirty="0" smtClean="0"/>
              <a:t> (2/2)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Search always tells you the insertion point.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chemeClr val="accent2"/>
                </a:solidFill>
              </a:rPr>
              <a:t>It will always terminate at an empty subtree.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Or, search always tells you to insert the item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as a new leaf</a:t>
            </a:r>
            <a:r>
              <a:rPr lang="en-US" altLang="zh-TW" sz="2400" dirty="0" smtClean="0">
                <a:solidFill>
                  <a:schemeClr val="tx2"/>
                </a:solidFill>
              </a:rPr>
              <a:t>!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8350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DB0B8-5E40-412B-9F41-6DC0805BF20A}" type="slidenum">
              <a:rPr lang="zh-TW" altLang="en-US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Traversal</a:t>
            </a:r>
            <a:endParaRPr lang="zh-TW" altLang="en-US" sz="3400" dirty="0"/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Traversals for a binary search tree are the same as the traversals for a binary tree.</a:t>
            </a:r>
          </a:p>
          <a:p>
            <a:pPr lvl="1"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i="1" dirty="0" smtClean="0">
                <a:solidFill>
                  <a:schemeClr val="tx2"/>
                </a:solidFill>
              </a:rPr>
              <a:t>The </a:t>
            </a:r>
            <a:r>
              <a:rPr lang="en-US" altLang="zh-TW" sz="2800" i="1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800" i="1" dirty="0" smtClean="0">
                <a:solidFill>
                  <a:schemeClr val="tx2"/>
                </a:solidFill>
              </a:rPr>
              <a:t> traversal of a binary search tree visits the tree’s nodes </a:t>
            </a:r>
            <a:r>
              <a:rPr lang="en-US" altLang="zh-TW" sz="2800" b="1" i="1" u="sng" dirty="0" smtClean="0">
                <a:solidFill>
                  <a:schemeClr val="tx2"/>
                </a:solidFill>
              </a:rPr>
              <a:t>in sorted search-key order</a:t>
            </a:r>
            <a:r>
              <a:rPr lang="en-US" altLang="zh-TW" sz="2800" i="1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zh-TW" altLang="en-US" sz="2800" i="1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6557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A1836-DE5A-4CBB-A82B-C0C444F69790}" type="slidenum">
              <a:rPr lang="zh-TW" altLang="en-US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(1/7)</a:t>
            </a:r>
            <a:endParaRPr lang="zh-TW" altLang="en-US" sz="3200" dirty="0" smtClean="0"/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Each operation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compares</a:t>
            </a:r>
            <a:r>
              <a:rPr lang="en-US" altLang="zh-TW" sz="2400" dirty="0" smtClean="0"/>
              <a:t> the a specified value </a:t>
            </a:r>
            <a:r>
              <a:rPr lang="en-US" altLang="zh-TW" sz="2400" dirty="0" smtClean="0">
                <a:latin typeface="Courier New" pitchFamily="49" charset="0"/>
              </a:rPr>
              <a:t>v</a:t>
            </a:r>
            <a:r>
              <a:rPr lang="en-US" altLang="zh-TW" sz="2400" dirty="0" smtClean="0"/>
              <a:t> to the entries in the nodes along </a:t>
            </a:r>
            <a:r>
              <a:rPr lang="en-US" altLang="zh-TW" sz="2400" u="sng" dirty="0" smtClean="0"/>
              <a:t>a path through the tree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200" dirty="0" smtClean="0"/>
              <a:t>Start at the root.</a:t>
            </a:r>
          </a:p>
          <a:p>
            <a:pPr lvl="1" eaLnBrk="1" hangingPunct="1"/>
            <a:r>
              <a:rPr lang="en-US" altLang="zh-TW" sz="2200" dirty="0" smtClean="0"/>
              <a:t>Terminate at the node that contains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altLang="zh-TW" sz="2200" dirty="0" smtClean="0"/>
              <a:t> (or an empty subtree).</a:t>
            </a:r>
          </a:p>
          <a:p>
            <a:pPr lvl="1" eaLnBrk="1" hangingPunct="1"/>
            <a:endParaRPr lang="en-US" altLang="zh-TW" sz="1800" dirty="0" smtClean="0"/>
          </a:p>
        </p:txBody>
      </p:sp>
      <p:sp>
        <p:nvSpPr>
          <p:cNvPr id="95237" name="Oval 4"/>
          <p:cNvSpPr>
            <a:spLocks noChangeArrowheads="1"/>
          </p:cNvSpPr>
          <p:nvPr/>
        </p:nvSpPr>
        <p:spPr bwMode="auto">
          <a:xfrm>
            <a:off x="4038600" y="3559051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5238" name="Oval 5"/>
          <p:cNvSpPr>
            <a:spLocks noChangeArrowheads="1"/>
          </p:cNvSpPr>
          <p:nvPr/>
        </p:nvSpPr>
        <p:spPr bwMode="auto">
          <a:xfrm>
            <a:off x="2133600" y="4397251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5239" name="Oval 6"/>
          <p:cNvSpPr>
            <a:spLocks noChangeArrowheads="1"/>
          </p:cNvSpPr>
          <p:nvPr/>
        </p:nvSpPr>
        <p:spPr bwMode="auto">
          <a:xfrm>
            <a:off x="5943600" y="43972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5240" name="Oval 7"/>
          <p:cNvSpPr>
            <a:spLocks noChangeArrowheads="1"/>
          </p:cNvSpPr>
          <p:nvPr/>
        </p:nvSpPr>
        <p:spPr bwMode="auto">
          <a:xfrm>
            <a:off x="1066800" y="52354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5241" name="Oval 8"/>
          <p:cNvSpPr>
            <a:spLocks noChangeArrowheads="1"/>
          </p:cNvSpPr>
          <p:nvPr/>
        </p:nvSpPr>
        <p:spPr bwMode="auto">
          <a:xfrm>
            <a:off x="3124200" y="5235451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5242" name="Oval 9"/>
          <p:cNvSpPr>
            <a:spLocks noChangeArrowheads="1"/>
          </p:cNvSpPr>
          <p:nvPr/>
        </p:nvSpPr>
        <p:spPr bwMode="auto">
          <a:xfrm>
            <a:off x="5029200" y="52354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5243" name="Oval 10"/>
          <p:cNvSpPr>
            <a:spLocks noChangeArrowheads="1"/>
          </p:cNvSpPr>
          <p:nvPr/>
        </p:nvSpPr>
        <p:spPr bwMode="auto">
          <a:xfrm>
            <a:off x="6934200" y="52354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5244" name="AutoShape 11"/>
          <p:cNvCxnSpPr>
            <a:cxnSpLocks noChangeShapeType="1"/>
            <a:stCxn id="95237" idx="3"/>
            <a:endCxn id="95238" idx="7"/>
          </p:cNvCxnSpPr>
          <p:nvPr/>
        </p:nvCxnSpPr>
        <p:spPr bwMode="auto">
          <a:xfrm flipH="1">
            <a:off x="3109913" y="4028951"/>
            <a:ext cx="1095375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5" name="AutoShape 12"/>
          <p:cNvCxnSpPr>
            <a:cxnSpLocks noChangeShapeType="1"/>
            <a:stCxn id="95237" idx="5"/>
            <a:endCxn id="95239" idx="1"/>
          </p:cNvCxnSpPr>
          <p:nvPr/>
        </p:nvCxnSpPr>
        <p:spPr bwMode="auto">
          <a:xfrm>
            <a:off x="5014913" y="4028951"/>
            <a:ext cx="1095375" cy="446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6" name="AutoShape 13"/>
          <p:cNvCxnSpPr>
            <a:cxnSpLocks noChangeShapeType="1"/>
            <a:stCxn id="95238" idx="3"/>
            <a:endCxn id="95240" idx="7"/>
          </p:cNvCxnSpPr>
          <p:nvPr/>
        </p:nvCxnSpPr>
        <p:spPr bwMode="auto">
          <a:xfrm flipH="1">
            <a:off x="2043113" y="4867151"/>
            <a:ext cx="257175" cy="446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7" name="AutoShape 14"/>
          <p:cNvCxnSpPr>
            <a:cxnSpLocks noChangeShapeType="1"/>
            <a:stCxn id="95238" idx="5"/>
            <a:endCxn id="95241" idx="1"/>
          </p:cNvCxnSpPr>
          <p:nvPr/>
        </p:nvCxnSpPr>
        <p:spPr bwMode="auto">
          <a:xfrm>
            <a:off x="3109913" y="4867151"/>
            <a:ext cx="180975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8" name="AutoShape 15"/>
          <p:cNvCxnSpPr>
            <a:cxnSpLocks noChangeShapeType="1"/>
            <a:stCxn id="95239" idx="3"/>
            <a:endCxn id="95242" idx="7"/>
          </p:cNvCxnSpPr>
          <p:nvPr/>
        </p:nvCxnSpPr>
        <p:spPr bwMode="auto">
          <a:xfrm flipH="1">
            <a:off x="6005513" y="4852864"/>
            <a:ext cx="1047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9" name="AutoShape 16"/>
          <p:cNvCxnSpPr>
            <a:cxnSpLocks noChangeShapeType="1"/>
            <a:stCxn id="95239" idx="5"/>
            <a:endCxn id="95243" idx="1"/>
          </p:cNvCxnSpPr>
          <p:nvPr/>
        </p:nvCxnSpPr>
        <p:spPr bwMode="auto">
          <a:xfrm>
            <a:off x="6919913" y="4852864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0" name="Text Box 17"/>
          <p:cNvSpPr txBox="1">
            <a:spLocks noChangeArrowheads="1"/>
          </p:cNvSpPr>
          <p:nvPr/>
        </p:nvSpPr>
        <p:spPr bwMode="auto">
          <a:xfrm>
            <a:off x="3967163" y="3212976"/>
            <a:ext cx="1281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&lt; Jane</a:t>
            </a:r>
          </a:p>
        </p:txBody>
      </p:sp>
      <p:cxnSp>
        <p:nvCxnSpPr>
          <p:cNvPr id="95251" name="AutoShape 18"/>
          <p:cNvCxnSpPr>
            <a:cxnSpLocks noChangeShapeType="1"/>
            <a:stCxn id="95237" idx="3"/>
            <a:endCxn id="95238" idx="7"/>
          </p:cNvCxnSpPr>
          <p:nvPr/>
        </p:nvCxnSpPr>
        <p:spPr bwMode="auto">
          <a:xfrm flipH="1">
            <a:off x="3109913" y="4028951"/>
            <a:ext cx="1095375" cy="431800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52" name="AutoShape 19"/>
          <p:cNvCxnSpPr>
            <a:cxnSpLocks noChangeShapeType="1"/>
            <a:stCxn id="95238" idx="5"/>
            <a:endCxn id="95241" idx="1"/>
          </p:cNvCxnSpPr>
          <p:nvPr/>
        </p:nvCxnSpPr>
        <p:spPr bwMode="auto">
          <a:xfrm>
            <a:off x="3109913" y="4867151"/>
            <a:ext cx="180975" cy="431800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3" name="Text Box 20"/>
          <p:cNvSpPr txBox="1">
            <a:spLocks noChangeArrowheads="1"/>
          </p:cNvSpPr>
          <p:nvPr/>
        </p:nvSpPr>
        <p:spPr bwMode="auto">
          <a:xfrm>
            <a:off x="2057400" y="4092451"/>
            <a:ext cx="12153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&gt; Bob</a:t>
            </a:r>
          </a:p>
        </p:txBody>
      </p:sp>
      <p:sp>
        <p:nvSpPr>
          <p:cNvPr id="95254" name="Text Box 21"/>
          <p:cNvSpPr txBox="1">
            <a:spLocks noChangeArrowheads="1"/>
          </p:cNvSpPr>
          <p:nvPr/>
        </p:nvSpPr>
        <p:spPr bwMode="auto">
          <a:xfrm>
            <a:off x="3061730" y="5895851"/>
            <a:ext cx="1560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 </a:t>
            </a:r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== </a:t>
            </a:r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</a:t>
            </a:r>
            <a:endParaRPr lang="en-US" altLang="zh-TW" sz="1400" b="1" u="none" dirty="0">
              <a:solidFill>
                <a:schemeClr val="accent2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zh-TW" sz="1400" b="1" u="none" dirty="0" smtClean="0">
                <a:solidFill>
                  <a:srgbClr val="0070C0"/>
                </a:solidFill>
                <a:latin typeface="Verdana" pitchFamily="34" charset="0"/>
              </a:rPr>
              <a:t>Bingo!</a:t>
            </a:r>
            <a:endParaRPr lang="en-US" altLang="zh-TW" sz="1400" b="1" u="none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95255" name="Text Box 22"/>
          <p:cNvSpPr txBox="1">
            <a:spLocks noChangeArrowheads="1"/>
          </p:cNvSpPr>
          <p:nvPr/>
        </p:nvSpPr>
        <p:spPr bwMode="auto">
          <a:xfrm>
            <a:off x="4784725" y="6037139"/>
            <a:ext cx="2062163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latin typeface="Verdana" pitchFamily="34" charset="0"/>
              </a:rPr>
              <a:t>3 comparisons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7779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7EA52D-4331-48F1-8774-605A9A1695AD}" type="slidenum">
              <a:rPr lang="zh-TW" altLang="en-US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(2/7)</a:t>
            </a: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Thus, the efficiency of each operation is related  (proportional) to the number of nodes along the comparison path.</a:t>
            </a:r>
          </a:p>
          <a:p>
            <a:pPr eaLnBrk="1" hangingPunct="1">
              <a:lnSpc>
                <a:spcPct val="90000"/>
              </a:lnSpc>
            </a:pP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The </a:t>
            </a:r>
            <a:r>
              <a:rPr lang="en-US" altLang="zh-TW" sz="2800" b="1" u="sng" dirty="0" smtClean="0">
                <a:solidFill>
                  <a:schemeClr val="accent2"/>
                </a:solidFill>
                <a:sym typeface="Symbol" pitchFamily="18" charset="2"/>
              </a:rPr>
              <a:t>maximum</a:t>
            </a: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 number of comparisons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is </a:t>
            </a: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the number of nodes along the </a:t>
            </a:r>
            <a:r>
              <a:rPr lang="en-US" altLang="zh-TW" sz="2800" b="1" u="sng" dirty="0" smtClean="0">
                <a:solidFill>
                  <a:schemeClr val="accent2"/>
                </a:solidFill>
                <a:sym typeface="Symbol" pitchFamily="18" charset="2"/>
              </a:rPr>
              <a:t>longest</a:t>
            </a: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 path from root to a leaf</a:t>
            </a:r>
            <a:r>
              <a:rPr lang="en-US" altLang="zh-TW" sz="2800" dirty="0" smtClean="0">
                <a:solidFill>
                  <a:schemeClr val="tx2"/>
                </a:solidFill>
                <a:latin typeface="Times" pitchFamily="18" charset="0"/>
                <a:sym typeface="Symbol" pitchFamily="18" charset="2"/>
              </a:rPr>
              <a:t>—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that is, the 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tree</a:t>
            </a:r>
            <a:r>
              <a:rPr lang="en-US" altLang="zh-TW" sz="2800" b="1" dirty="0" smtClean="0">
                <a:solidFill>
                  <a:schemeClr val="accent2"/>
                </a:solidFill>
                <a:latin typeface="Times" pitchFamily="18" charset="0"/>
                <a:sym typeface="Symbol" pitchFamily="18" charset="2"/>
              </a:rPr>
              <a:t>’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s height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>
              <a:solidFill>
                <a:schemeClr val="tx2"/>
              </a:solidFill>
              <a:sym typeface="Symbol" pitchFamily="18" charset="2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026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12B38-52FE-43F2-97C8-52206A996934}" type="slidenum">
              <a:rPr lang="zh-TW" altLang="en-US"/>
              <a:pPr>
                <a:defRPr/>
              </a:pPr>
              <a:t>50</a:t>
            </a:fld>
            <a:endParaRPr lang="en-US" altLang="zh-TW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(3/7)</a:t>
            </a:r>
            <a:endParaRPr lang="zh-TW" altLang="en-US" sz="3200" dirty="0" smtClean="0"/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However, several different binary search trees are possible for the same data!!</a:t>
            </a:r>
          </a:p>
          <a:p>
            <a:pPr eaLnBrk="1" hangingPunct="1"/>
            <a:endParaRPr lang="en-US" altLang="zh-TW" sz="800" dirty="0" smtClean="0"/>
          </a:p>
          <a:p>
            <a:pPr eaLnBrk="1" hangingPunct="1"/>
            <a:r>
              <a:rPr lang="en-US" altLang="zh-TW" sz="2400" dirty="0" smtClean="0"/>
              <a:t>To locate </a:t>
            </a:r>
            <a:r>
              <a:rPr lang="en-US" altLang="zh-TW" sz="2400" dirty="0" smtClean="0">
                <a:latin typeface="Arial" charset="0"/>
              </a:rPr>
              <a:t>“</a:t>
            </a:r>
            <a:r>
              <a:rPr lang="en-US" altLang="zh-TW" sz="2400" dirty="0" smtClean="0"/>
              <a:t>Wendy</a:t>
            </a:r>
            <a:r>
              <a:rPr lang="en-US" altLang="zh-TW" sz="2400" dirty="0" smtClean="0">
                <a:latin typeface="Arial" charset="0"/>
              </a:rPr>
              <a:t>”</a:t>
            </a:r>
            <a:r>
              <a:rPr lang="en-US" altLang="zh-TW" sz="2400" dirty="0" smtClean="0"/>
              <a:t>:</a:t>
            </a:r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</p:txBody>
      </p:sp>
      <p:sp>
        <p:nvSpPr>
          <p:cNvPr id="97285" name="Oval 4"/>
          <p:cNvSpPr>
            <a:spLocks noChangeArrowheads="1"/>
          </p:cNvSpPr>
          <p:nvPr/>
        </p:nvSpPr>
        <p:spPr bwMode="auto">
          <a:xfrm>
            <a:off x="2362200" y="33528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7286" name="Oval 5"/>
          <p:cNvSpPr>
            <a:spLocks noChangeArrowheads="1"/>
          </p:cNvSpPr>
          <p:nvPr/>
        </p:nvSpPr>
        <p:spPr bwMode="auto">
          <a:xfrm>
            <a:off x="1295400" y="3914775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7287" name="Oval 6"/>
          <p:cNvSpPr>
            <a:spLocks noChangeArrowheads="1"/>
          </p:cNvSpPr>
          <p:nvPr/>
        </p:nvSpPr>
        <p:spPr bwMode="auto">
          <a:xfrm>
            <a:off x="3352800" y="38862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7288" name="Oval 7"/>
          <p:cNvSpPr>
            <a:spLocks noChangeArrowheads="1"/>
          </p:cNvSpPr>
          <p:nvPr/>
        </p:nvSpPr>
        <p:spPr bwMode="auto">
          <a:xfrm>
            <a:off x="533400" y="4572000"/>
            <a:ext cx="762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7289" name="Oval 8"/>
          <p:cNvSpPr>
            <a:spLocks noChangeArrowheads="1"/>
          </p:cNvSpPr>
          <p:nvPr/>
        </p:nvSpPr>
        <p:spPr bwMode="auto">
          <a:xfrm>
            <a:off x="1905000" y="4572000"/>
            <a:ext cx="7620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7290" name="Oval 9"/>
          <p:cNvSpPr>
            <a:spLocks noChangeArrowheads="1"/>
          </p:cNvSpPr>
          <p:nvPr/>
        </p:nvSpPr>
        <p:spPr bwMode="auto">
          <a:xfrm>
            <a:off x="2819400" y="4572000"/>
            <a:ext cx="6858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7291" name="Oval 10"/>
          <p:cNvSpPr>
            <a:spLocks noChangeArrowheads="1"/>
          </p:cNvSpPr>
          <p:nvPr/>
        </p:nvSpPr>
        <p:spPr bwMode="auto">
          <a:xfrm>
            <a:off x="3962400" y="4572000"/>
            <a:ext cx="9144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7292" name="AutoShape 11"/>
          <p:cNvCxnSpPr>
            <a:cxnSpLocks noChangeShapeType="1"/>
            <a:stCxn id="97285" idx="3"/>
            <a:endCxn id="97286" idx="7"/>
          </p:cNvCxnSpPr>
          <p:nvPr/>
        </p:nvCxnSpPr>
        <p:spPr bwMode="auto">
          <a:xfrm flipH="1">
            <a:off x="1881188" y="3678238"/>
            <a:ext cx="581025" cy="292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3" name="AutoShape 12"/>
          <p:cNvCxnSpPr>
            <a:cxnSpLocks noChangeShapeType="1"/>
            <a:stCxn id="97285" idx="5"/>
            <a:endCxn id="97287" idx="1"/>
          </p:cNvCxnSpPr>
          <p:nvPr/>
        </p:nvCxnSpPr>
        <p:spPr bwMode="auto">
          <a:xfrm>
            <a:off x="2947988" y="3678238"/>
            <a:ext cx="504825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4" name="AutoShape 13"/>
          <p:cNvCxnSpPr>
            <a:cxnSpLocks noChangeShapeType="1"/>
            <a:stCxn id="97286" idx="3"/>
            <a:endCxn id="97288" idx="7"/>
          </p:cNvCxnSpPr>
          <p:nvPr/>
        </p:nvCxnSpPr>
        <p:spPr bwMode="auto">
          <a:xfrm flipH="1">
            <a:off x="1184275" y="4240213"/>
            <a:ext cx="211138" cy="387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5" name="AutoShape 14"/>
          <p:cNvCxnSpPr>
            <a:cxnSpLocks noChangeShapeType="1"/>
            <a:stCxn id="97286" idx="5"/>
            <a:endCxn id="97289" idx="1"/>
          </p:cNvCxnSpPr>
          <p:nvPr/>
        </p:nvCxnSpPr>
        <p:spPr bwMode="auto">
          <a:xfrm>
            <a:off x="1881188" y="4240213"/>
            <a:ext cx="134937" cy="387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6" name="AutoShape 15"/>
          <p:cNvCxnSpPr>
            <a:cxnSpLocks noChangeShapeType="1"/>
            <a:stCxn id="97287" idx="3"/>
            <a:endCxn id="97290" idx="7"/>
          </p:cNvCxnSpPr>
          <p:nvPr/>
        </p:nvCxnSpPr>
        <p:spPr bwMode="auto">
          <a:xfrm flipH="1">
            <a:off x="3404767" y="4146363"/>
            <a:ext cx="48466" cy="48143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7" name="AutoShape 16"/>
          <p:cNvCxnSpPr>
            <a:cxnSpLocks noChangeShapeType="1"/>
            <a:stCxn id="97287" idx="5"/>
            <a:endCxn id="97291" idx="1"/>
          </p:cNvCxnSpPr>
          <p:nvPr/>
        </p:nvCxnSpPr>
        <p:spPr bwMode="auto">
          <a:xfrm>
            <a:off x="3938588" y="4146550"/>
            <a:ext cx="157162" cy="481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298" name="Oval 21"/>
          <p:cNvSpPr>
            <a:spLocks noChangeArrowheads="1"/>
          </p:cNvSpPr>
          <p:nvPr/>
        </p:nvSpPr>
        <p:spPr bwMode="auto">
          <a:xfrm>
            <a:off x="6248400" y="43434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7299" name="Oval 22"/>
          <p:cNvSpPr>
            <a:spLocks noChangeArrowheads="1"/>
          </p:cNvSpPr>
          <p:nvPr/>
        </p:nvSpPr>
        <p:spPr bwMode="auto">
          <a:xfrm>
            <a:off x="4876800" y="33528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7300" name="Oval 23"/>
          <p:cNvSpPr>
            <a:spLocks noChangeArrowheads="1"/>
          </p:cNvSpPr>
          <p:nvPr/>
        </p:nvSpPr>
        <p:spPr bwMode="auto">
          <a:xfrm>
            <a:off x="7696200" y="54102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7301" name="Oval 24"/>
          <p:cNvSpPr>
            <a:spLocks noChangeArrowheads="1"/>
          </p:cNvSpPr>
          <p:nvPr/>
        </p:nvSpPr>
        <p:spPr bwMode="auto">
          <a:xfrm>
            <a:off x="4114800" y="2895600"/>
            <a:ext cx="762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7302" name="Oval 25"/>
          <p:cNvSpPr>
            <a:spLocks noChangeArrowheads="1"/>
          </p:cNvSpPr>
          <p:nvPr/>
        </p:nvSpPr>
        <p:spPr bwMode="auto">
          <a:xfrm>
            <a:off x="5538192" y="3840088"/>
            <a:ext cx="7620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7303" name="Oval 26"/>
          <p:cNvSpPr>
            <a:spLocks noChangeArrowheads="1"/>
          </p:cNvSpPr>
          <p:nvPr/>
        </p:nvSpPr>
        <p:spPr bwMode="auto">
          <a:xfrm>
            <a:off x="6934200" y="4876800"/>
            <a:ext cx="6858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7304" name="Oval 27"/>
          <p:cNvSpPr>
            <a:spLocks noChangeArrowheads="1"/>
          </p:cNvSpPr>
          <p:nvPr/>
        </p:nvSpPr>
        <p:spPr bwMode="auto">
          <a:xfrm>
            <a:off x="8153400" y="5943600"/>
            <a:ext cx="9144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7305" name="AutoShape 28"/>
          <p:cNvCxnSpPr>
            <a:cxnSpLocks noChangeShapeType="1"/>
            <a:stCxn id="97301" idx="5"/>
            <a:endCxn id="97299" idx="1"/>
          </p:cNvCxnSpPr>
          <p:nvPr/>
        </p:nvCxnSpPr>
        <p:spPr bwMode="auto">
          <a:xfrm>
            <a:off x="4765675" y="3221038"/>
            <a:ext cx="211138" cy="187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6" name="AutoShape 29"/>
          <p:cNvCxnSpPr>
            <a:cxnSpLocks noChangeShapeType="1"/>
            <a:stCxn id="97299" idx="5"/>
            <a:endCxn id="97302" idx="1"/>
          </p:cNvCxnSpPr>
          <p:nvPr/>
        </p:nvCxnSpPr>
        <p:spPr bwMode="auto">
          <a:xfrm>
            <a:off x="5462167" y="3678004"/>
            <a:ext cx="187617" cy="2178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7" name="AutoShape 30"/>
          <p:cNvCxnSpPr>
            <a:cxnSpLocks noChangeShapeType="1"/>
            <a:stCxn id="97302" idx="5"/>
            <a:endCxn id="97298" idx="1"/>
          </p:cNvCxnSpPr>
          <p:nvPr/>
        </p:nvCxnSpPr>
        <p:spPr bwMode="auto">
          <a:xfrm>
            <a:off x="6188600" y="4165292"/>
            <a:ext cx="160233" cy="2339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8" name="AutoShape 31"/>
          <p:cNvCxnSpPr>
            <a:cxnSpLocks noChangeShapeType="1"/>
            <a:stCxn id="97298" idx="5"/>
            <a:endCxn id="97303" idx="1"/>
          </p:cNvCxnSpPr>
          <p:nvPr/>
        </p:nvCxnSpPr>
        <p:spPr bwMode="auto">
          <a:xfrm>
            <a:off x="6834188" y="4668838"/>
            <a:ext cx="200025" cy="263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9" name="AutoShape 32"/>
          <p:cNvCxnSpPr>
            <a:cxnSpLocks noChangeShapeType="1"/>
            <a:stCxn id="97303" idx="5"/>
            <a:endCxn id="97300" idx="1"/>
          </p:cNvCxnSpPr>
          <p:nvPr/>
        </p:nvCxnSpPr>
        <p:spPr bwMode="auto">
          <a:xfrm>
            <a:off x="7519988" y="5202238"/>
            <a:ext cx="276225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10" name="AutoShape 33"/>
          <p:cNvCxnSpPr>
            <a:cxnSpLocks noChangeShapeType="1"/>
            <a:stCxn id="97300" idx="5"/>
            <a:endCxn id="97304" idx="0"/>
          </p:cNvCxnSpPr>
          <p:nvPr/>
        </p:nvCxnSpPr>
        <p:spPr bwMode="auto">
          <a:xfrm>
            <a:off x="8281988" y="5670550"/>
            <a:ext cx="328612" cy="273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311" name="Text Box 34"/>
          <p:cNvSpPr txBox="1">
            <a:spLocks noChangeArrowheads="1"/>
          </p:cNvSpPr>
          <p:nvPr/>
        </p:nvSpPr>
        <p:spPr bwMode="auto">
          <a:xfrm>
            <a:off x="1828800" y="5272088"/>
            <a:ext cx="1851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 comparisons</a:t>
            </a:r>
          </a:p>
        </p:txBody>
      </p:sp>
      <p:sp>
        <p:nvSpPr>
          <p:cNvPr id="97312" name="Text Box 35"/>
          <p:cNvSpPr txBox="1">
            <a:spLocks noChangeArrowheads="1"/>
          </p:cNvSpPr>
          <p:nvPr/>
        </p:nvSpPr>
        <p:spPr bwMode="auto">
          <a:xfrm>
            <a:off x="5083175" y="5286375"/>
            <a:ext cx="22573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 dirty="0">
                <a:solidFill>
                  <a:srgbClr val="FF0000"/>
                </a:solidFill>
                <a:latin typeface="Verdana" pitchFamily="34" charset="0"/>
              </a:rPr>
              <a:t>7 </a:t>
            </a:r>
            <a:r>
              <a:rPr lang="en-US" altLang="zh-TW" b="1" u="none" dirty="0" smtClean="0">
                <a:solidFill>
                  <a:srgbClr val="FF0000"/>
                </a:solidFill>
                <a:latin typeface="Verdana" pitchFamily="34" charset="0"/>
              </a:rPr>
              <a:t>comparisons!!</a:t>
            </a:r>
            <a:endParaRPr lang="en-US" altLang="zh-TW" b="1" u="none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6897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11" grpId="0"/>
      <p:bldP spid="973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39920-70DF-408F-83B4-FFF9654D5445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(4/7)</a:t>
            </a:r>
            <a:endParaRPr lang="zh-TW" altLang="en-US" sz="3200" dirty="0" smtClean="0"/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The order in which insertion and deletion operations are performed on a binary search tree affects its height.</a:t>
            </a:r>
          </a:p>
          <a:p>
            <a:pPr lvl="1" eaLnBrk="1" hangingPunct="1"/>
            <a:endParaRPr lang="en-US" altLang="zh-TW" sz="28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Now, we try to analyze the 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maximum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and 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minimum heights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of a binary search tree with </a:t>
            </a:r>
            <a:r>
              <a:rPr lang="en-US" altLang="zh-TW" sz="28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nodes.</a:t>
            </a:r>
          </a:p>
          <a:p>
            <a:pPr lvl="1" eaLnBrk="1" hangingPunct="1"/>
            <a:endParaRPr lang="en-US" altLang="zh-TW" sz="28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en-US" altLang="zh-TW" sz="2800" b="1" dirty="0" smtClean="0">
                <a:solidFill>
                  <a:schemeClr val="tx2"/>
                </a:solidFill>
                <a:sym typeface="Symbol" pitchFamily="18" charset="2"/>
              </a:rPr>
              <a:t>The maximum height of a binary tree with </a:t>
            </a:r>
            <a:r>
              <a:rPr lang="en-US" altLang="zh-TW" sz="2800" b="1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800" b="1" dirty="0" smtClean="0">
                <a:solidFill>
                  <a:schemeClr val="tx2"/>
                </a:solidFill>
                <a:sym typeface="Symbol" pitchFamily="18" charset="2"/>
              </a:rPr>
              <a:t> nodes is </a:t>
            </a:r>
            <a:r>
              <a:rPr lang="en-US" altLang="zh-TW" sz="2800" b="1" i="1" dirty="0" smtClean="0">
                <a:solidFill>
                  <a:schemeClr val="tx2"/>
                </a:solidFill>
                <a:sym typeface="Symbol" pitchFamily="18" charset="2"/>
              </a:rPr>
              <a:t>n.</a:t>
            </a:r>
          </a:p>
          <a:p>
            <a:pPr lvl="1" eaLnBrk="1" hangingPunct="1"/>
            <a:r>
              <a:rPr lang="en-US" altLang="zh-TW" sz="2400" dirty="0" smtClean="0"/>
              <a:t>By giving each internal node exactly one child.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441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6FFCE-E881-4C9F-B359-6BA58C22F388}" type="slidenum">
              <a:rPr lang="zh-TW" altLang="en-US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(5/7)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3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The minimum height of a binary tree with </a:t>
                </a:r>
                <a:r>
                  <a:rPr lang="en-US" altLang="zh-TW" sz="2800" i="1" dirty="0" smtClean="0">
                    <a:solidFill>
                      <a:schemeClr val="tx2"/>
                    </a:solidFill>
                    <a:sym typeface="Symbol" pitchFamily="18" charset="2"/>
                  </a:rPr>
                  <a:t>n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 nodes is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sz="2800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altLang="zh-TW" sz="2400" dirty="0">
                    <a:solidFill>
                      <a:schemeClr val="tx2"/>
                    </a:solidFill>
                    <a:sym typeface="Symbol" pitchFamily="18" charset="2"/>
                  </a:rPr>
                  <a:t>Complete trees and full trees have minimum height.</a:t>
                </a:r>
              </a:p>
              <a:p>
                <a:pPr lvl="1" eaLnBrk="1" hangingPunct="1">
                  <a:lnSpc>
                    <a:spcPct val="80000"/>
                  </a:lnSpc>
                </a:pPr>
                <a:endParaRPr lang="en-US" altLang="zh-TW" sz="2800" dirty="0" smtClean="0">
                  <a:solidFill>
                    <a:schemeClr val="tx2"/>
                  </a:solidFill>
                  <a:sym typeface="Symbol" pitchFamily="18" charset="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The height of an </a:t>
                </a:r>
                <a:r>
                  <a:rPr lang="en-US" altLang="zh-TW" sz="2800" i="1" dirty="0" smtClean="0">
                    <a:solidFill>
                      <a:schemeClr val="tx2"/>
                    </a:solidFill>
                    <a:sym typeface="Symbol" pitchFamily="18" charset="2"/>
                  </a:rPr>
                  <a:t>n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-node binary search tree ranges from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sz="2800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 to </a:t>
                </a:r>
                <a:r>
                  <a:rPr lang="en-US" altLang="zh-TW" sz="2800" i="1" dirty="0" smtClean="0">
                    <a:solidFill>
                      <a:schemeClr val="tx2"/>
                    </a:solidFill>
                    <a:sym typeface="Symbol" pitchFamily="18" charset="2"/>
                  </a:rPr>
                  <a:t>n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eaLnBrk="1" hangingPunct="1">
                  <a:lnSpc>
                    <a:spcPct val="80000"/>
                  </a:lnSpc>
                </a:pPr>
                <a:endParaRPr lang="en-US" altLang="zh-TW" sz="2800" dirty="0" smtClean="0">
                  <a:solidFill>
                    <a:schemeClr val="tx2"/>
                  </a:solidFill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737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444" t="-2564" r="-5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613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8202-5AF0-4243-AF2F-9D9E44FF6028}" type="slidenum">
              <a:rPr lang="zh-TW" altLang="en-US"/>
              <a:pPr>
                <a:defRPr/>
              </a:pPr>
              <a:t>53</a:t>
            </a:fld>
            <a:endParaRPr lang="en-US" altLang="zh-TW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(6/7)</a:t>
            </a:r>
            <a:endParaRPr lang="zh-TW" altLang="en-US" sz="3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04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It can be proven mathematically that if the insertion and deletion operations </a:t>
                </a:r>
                <a:r>
                  <a:rPr lang="en-US" altLang="zh-TW" sz="2800" b="1" u="sng" dirty="0" smtClean="0">
                    <a:solidFill>
                      <a:schemeClr val="tx2"/>
                    </a:solidFill>
                    <a:sym typeface="Symbol" pitchFamily="18" charset="2"/>
                  </a:rPr>
                  <a:t>occur in a random order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, the height of the binary search tree will be quite close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r>
                      <a:rPr lang="en-US" altLang="zh-TW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</m:oMath>
                </a14:m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1" eaLnBrk="1" hangingPunct="1"/>
                <a:r>
                  <a:rPr lang="en-US" altLang="zh-TW" sz="2400" dirty="0" smtClean="0">
                    <a:solidFill>
                      <a:schemeClr val="tx2"/>
                    </a:solidFill>
                    <a:sym typeface="Symbol" pitchFamily="18" charset="2"/>
                  </a:rPr>
                  <a:t>In many applications, it is realistic to expect the operations to occur in random order.</a:t>
                </a:r>
              </a:p>
            </p:txBody>
          </p:sp>
        </mc:Choice>
        <mc:Fallback xmlns="">
          <p:sp>
            <p:nvSpPr>
              <p:cNvPr id="10240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444" t="-1049" r="-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712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88C2F-B14A-45BA-8A0C-AD3F46DDA879}" type="slidenum">
              <a:rPr lang="zh-TW" altLang="en-US"/>
              <a:pPr>
                <a:defRPr/>
              </a:pPr>
              <a:t>54</a:t>
            </a:fld>
            <a:endParaRPr lang="en-US" altLang="zh-TW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(7/7)</a:t>
            </a:r>
          </a:p>
        </p:txBody>
      </p:sp>
      <p:pic>
        <p:nvPicPr>
          <p:cNvPr id="103428" name="Picture 6" descr="fig10_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200" y="1944216"/>
            <a:ext cx="6832600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橢圓 1"/>
          <p:cNvSpPr/>
          <p:nvPr/>
        </p:nvSpPr>
        <p:spPr bwMode="auto">
          <a:xfrm>
            <a:off x="899592" y="4653136"/>
            <a:ext cx="7315200" cy="6858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044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14977</TotalTime>
  <Words>3877</Words>
  <Application>Microsoft Office PowerPoint</Application>
  <PresentationFormat>如螢幕大小 (4:3)</PresentationFormat>
  <Paragraphs>638</Paragraphs>
  <Slides>54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54</vt:i4>
      </vt:variant>
    </vt:vector>
  </HeadingPairs>
  <TitlesOfParts>
    <vt:vector size="67" baseType="lpstr">
      <vt:lpstr>細明體</vt:lpstr>
      <vt:lpstr>新細明體</vt:lpstr>
      <vt:lpstr>Arial</vt:lpstr>
      <vt:lpstr>Calibri</vt:lpstr>
      <vt:lpstr>Cambria Math</vt:lpstr>
      <vt:lpstr>Courier New</vt:lpstr>
      <vt:lpstr>Lucida Sans Typewriter</vt:lpstr>
      <vt:lpstr>Symbol</vt:lpstr>
      <vt:lpstr>Times</vt:lpstr>
      <vt:lpstr>Verdana</vt:lpstr>
      <vt:lpstr>Wingdings</vt:lpstr>
      <vt:lpstr>1_Edge</vt:lpstr>
      <vt:lpstr>Office 佈景主題</vt:lpstr>
      <vt:lpstr> Trees </vt:lpstr>
      <vt:lpstr>Data-Management Operations</vt:lpstr>
      <vt:lpstr>Data Organization</vt:lpstr>
      <vt:lpstr>Terminology (1/3)</vt:lpstr>
      <vt:lpstr>Terminology (2/3)</vt:lpstr>
      <vt:lpstr>Terminology (3/3)</vt:lpstr>
      <vt:lpstr>Kinds of Trees</vt:lpstr>
      <vt:lpstr>Binary Trees (1/2)</vt:lpstr>
      <vt:lpstr>Binary Trees (2/2)</vt:lpstr>
      <vt:lpstr>Binary Search Trees</vt:lpstr>
      <vt:lpstr>The Height of a Tree (1/3)</vt:lpstr>
      <vt:lpstr>The Height of a Tree (2/3)</vt:lpstr>
      <vt:lpstr>The Height of a Tree (3/3)</vt:lpstr>
      <vt:lpstr>Full Binary Trees</vt:lpstr>
      <vt:lpstr>Complete Binary Trees (1/2)</vt:lpstr>
      <vt:lpstr>Complete Binary Trees (2/2)</vt:lpstr>
      <vt:lpstr>Balanced Binary Trees</vt:lpstr>
      <vt:lpstr>The Maximum Height of a Binary Tree</vt:lpstr>
      <vt:lpstr>The Minimum Height of a Binary Tree (1/2)</vt:lpstr>
      <vt:lpstr>The Minimum Height of a Binary Tree (2/2)</vt:lpstr>
      <vt:lpstr>The ADT Binary Tree</vt:lpstr>
      <vt:lpstr>Traversals of a Binary Tree (1/7)</vt:lpstr>
      <vt:lpstr>Traversals of a Binary Tree (2/7)</vt:lpstr>
      <vt:lpstr>Traversals of a Binary Tree (3/7)</vt:lpstr>
      <vt:lpstr>Traversals of a Binary Tree (4/7)</vt:lpstr>
      <vt:lpstr>Traversals of a Binary Tree (5/7)</vt:lpstr>
      <vt:lpstr>Traversals of a Binary Tree (6/7)</vt:lpstr>
      <vt:lpstr>Traversals of a Binary Tree (7/7)</vt:lpstr>
      <vt:lpstr>Binary Tree Operations (1/5)</vt:lpstr>
      <vt:lpstr>Binary Tree Operations (2/5)</vt:lpstr>
      <vt:lpstr>Binary Tree Operations (3/5)</vt:lpstr>
      <vt:lpstr>Binary Tree Operations (4/5)</vt:lpstr>
      <vt:lpstr>Binary Tree Operations (5/5)</vt:lpstr>
      <vt:lpstr>A C++ Interface for the ADT Binary Tree (1/4)</vt:lpstr>
      <vt:lpstr>A C++ Interface for the ADT Binary Tree (2/4)</vt:lpstr>
      <vt:lpstr>A C++ Interface for the ADT Binary Tree (3/4)</vt:lpstr>
      <vt:lpstr>A C++ Interface for the ADT Binary Tree (4/4)</vt:lpstr>
      <vt:lpstr>The ADT Binary Search Tree</vt:lpstr>
      <vt:lpstr>Binary Search Tree Operations (1/2)</vt:lpstr>
      <vt:lpstr>Binary Search Tree Operations (2/2)</vt:lpstr>
      <vt:lpstr>ADT Binary Search Tree: Search (1/4)</vt:lpstr>
      <vt:lpstr>ADT Binary Search Tree: Search (2/4)</vt:lpstr>
      <vt:lpstr>ADT Binary Search Tree: Search (3/4)</vt:lpstr>
      <vt:lpstr>ADT Binary Search Tree: Search (4/4)</vt:lpstr>
      <vt:lpstr>ADT Binary Search Tree: Insertion (1/2)</vt:lpstr>
      <vt:lpstr>ADT Binary Search Tree: Insertion (2/2)</vt:lpstr>
      <vt:lpstr>ADT Binary Search Tree: Traversal</vt:lpstr>
      <vt:lpstr>Efficiency of Binary Search Tree Operations (1/7)</vt:lpstr>
      <vt:lpstr>Efficiency of Binary Search Tree Operations (2/7)</vt:lpstr>
      <vt:lpstr>Efficiency of Binary Search Tree Operations (3/7)</vt:lpstr>
      <vt:lpstr>Efficiency of Binary Search Tree Operations (4/7)</vt:lpstr>
      <vt:lpstr>Efficiency of Binary Search Tree Operations (5/7)</vt:lpstr>
      <vt:lpstr>Efficiency of Binary Search Tree Operations (6/7)</vt:lpstr>
      <vt:lpstr>Efficiency of Binary Search Tree Operations (7/7)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632</cp:revision>
  <dcterms:created xsi:type="dcterms:W3CDTF">2009-06-21T02:54:00Z</dcterms:created>
  <dcterms:modified xsi:type="dcterms:W3CDTF">2016-11-21T04:30:10Z</dcterms:modified>
</cp:coreProperties>
</file>