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4" r:id="rId3"/>
    <p:sldId id="275" r:id="rId4"/>
    <p:sldId id="276" r:id="rId5"/>
    <p:sldId id="277" r:id="rId6"/>
    <p:sldId id="260" r:id="rId7"/>
    <p:sldId id="264" r:id="rId8"/>
    <p:sldId id="261" r:id="rId9"/>
    <p:sldId id="266" r:id="rId10"/>
    <p:sldId id="273" r:id="rId11"/>
  </p:sldIdLst>
  <p:sldSz cx="9144000" cy="6858000" type="screen4x3"/>
  <p:notesSz cx="6858000" cy="9144000"/>
  <p:custDataLst>
    <p:tags r:id="rId13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  <a:srgbClr val="000000"/>
    <a:srgbClr val="E7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淺色樣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中等深淺樣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深色樣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558" autoAdjust="0"/>
  </p:normalViewPr>
  <p:slideViewPr>
    <p:cSldViewPr>
      <p:cViewPr varScale="1">
        <p:scale>
          <a:sx n="66" d="100"/>
          <a:sy n="66" d="100"/>
        </p:scale>
        <p:origin x="16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F84058-2230-4913-8014-ED9CA75ED8B2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75E9E-1A07-49FC-B10F-06B65EB951B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7613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75E9E-1A07-49FC-B10F-06B65EB951B1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1058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Si</a:t>
            </a:r>
            <a:r>
              <a:rPr lang="zh-TW" altLang="en-US" dirty="0" smtClean="0"/>
              <a:t>為從</a:t>
            </a:r>
            <a:r>
              <a:rPr lang="en-US" altLang="zh-TW" dirty="0" smtClean="0"/>
              <a:t>x1</a:t>
            </a:r>
            <a:r>
              <a:rPr lang="zh-TW" altLang="en-US" dirty="0" smtClean="0"/>
              <a:t>加到</a:t>
            </a:r>
            <a:r>
              <a:rPr lang="en-US" altLang="zh-TW" dirty="0" smtClean="0"/>
              <a:t>xi</a:t>
            </a:r>
          </a:p>
          <a:p>
            <a:r>
              <a:rPr lang="zh-TW" altLang="en-US" dirty="0" smtClean="0"/>
              <a:t>餘數可能為 </a:t>
            </a:r>
            <a:r>
              <a:rPr lang="en-US" altLang="zh-TW" dirty="0" smtClean="0"/>
              <a:t>0…n-1</a:t>
            </a:r>
          </a:p>
          <a:p>
            <a:r>
              <a:rPr lang="en-US" altLang="zh-TW" dirty="0" smtClean="0"/>
              <a:t>S1~Sn</a:t>
            </a:r>
            <a:r>
              <a:rPr lang="zh-TW" altLang="en-US" dirty="0" smtClean="0"/>
              <a:t>共</a:t>
            </a:r>
            <a:r>
              <a:rPr lang="en-US" altLang="zh-TW" dirty="0" smtClean="0"/>
              <a:t>n</a:t>
            </a:r>
            <a:r>
              <a:rPr lang="zh-TW" altLang="en-US" dirty="0" smtClean="0"/>
              <a:t>個數，鴿籠原理，必有兩數的餘數相同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Rm</a:t>
            </a:r>
            <a:r>
              <a:rPr lang="en-US" altLang="zh-TW" dirty="0" smtClean="0"/>
              <a:t>=</a:t>
            </a:r>
            <a:r>
              <a:rPr lang="en-US" altLang="zh-TW" dirty="0" err="1" smtClean="0"/>
              <a:t>Rn</a:t>
            </a:r>
            <a:r>
              <a:rPr lang="en-US" altLang="zh-TW" dirty="0" smtClean="0"/>
              <a:t>)</a:t>
            </a:r>
            <a:r>
              <a:rPr lang="zh-TW" altLang="en-US" dirty="0" smtClean="0"/>
              <a:t>，取</a:t>
            </a:r>
            <a:r>
              <a:rPr lang="en-US" altLang="zh-TW" dirty="0" err="1" smtClean="0"/>
              <a:t>Rm-Rn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75E9E-1A07-49FC-B10F-06B65EB951B1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0821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3C61-71ED-4D41-BE79-2710467AE09C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63C61-71ED-4D41-BE79-2710467AE09C}" type="datetimeFigureOut">
              <a:rPr lang="zh-TW" altLang="en-US" smtClean="0"/>
              <a:pPr/>
              <a:t>2013/5/20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D5740-8FBE-4B9D-BD16-C90E4923ED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b="1" dirty="0" smtClean="0"/>
              <a:t>Algorithms</a:t>
            </a:r>
            <a:r>
              <a:rPr lang="zh-TW" altLang="en-US" b="1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Homework Assignment #7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/>
              <a:t>Jui</a:t>
            </a:r>
            <a:r>
              <a:rPr lang="en-US" altLang="zh-TW" dirty="0"/>
              <a:t>-Shun Lai, Wei-</a:t>
            </a:r>
            <a:r>
              <a:rPr lang="en-US" altLang="zh-TW" dirty="0" err="1"/>
              <a:t>Hsien</a:t>
            </a:r>
            <a:r>
              <a:rPr lang="en-US" altLang="zh-TW" dirty="0"/>
              <a:t> Chang</a:t>
            </a:r>
            <a:endParaRPr lang="zh-TW" altLang="en-US" dirty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/>
              <a:t>Compute the next table as in the KMP algorithm for the string </a:t>
            </a:r>
            <a:r>
              <a:rPr lang="en-US" altLang="zh-TW" sz="2800" i="1" dirty="0" err="1" smtClean="0"/>
              <a:t>aabbaabaaa</a:t>
            </a:r>
            <a:r>
              <a:rPr lang="en-US" altLang="zh-TW" sz="2800" dirty="0" smtClean="0"/>
              <a:t>. </a:t>
            </a:r>
            <a:r>
              <a:rPr lang="en-US" altLang="zh-TW" sz="2800" dirty="0" smtClean="0">
                <a:solidFill>
                  <a:srgbClr val="FF0000"/>
                </a:solidFill>
              </a:rPr>
              <a:t>Show the details of your calculation.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899592" y="3212976"/>
            <a:ext cx="4284000" cy="3420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2400" b="1" dirty="0" smtClean="0"/>
              <a:t>Algorithm </a:t>
            </a:r>
            <a:r>
              <a:rPr lang="en-US" altLang="zh-TW" sz="2400" b="1" dirty="0" err="1" smtClean="0"/>
              <a:t>Compute_Next</a:t>
            </a:r>
            <a:r>
              <a:rPr lang="en-US" altLang="zh-TW" sz="2400" b="1" dirty="0" smtClean="0"/>
              <a:t> </a:t>
            </a:r>
            <a:r>
              <a:rPr lang="en-US" altLang="zh-TW" sz="2400" dirty="0" smtClean="0"/>
              <a:t>(B, m);</a:t>
            </a:r>
          </a:p>
          <a:p>
            <a:r>
              <a:rPr lang="en-US" altLang="zh-TW" sz="2400" b="1" dirty="0" smtClean="0"/>
              <a:t>begin</a:t>
            </a:r>
          </a:p>
          <a:p>
            <a:r>
              <a:rPr lang="en-US" altLang="zh-TW" sz="2400" dirty="0" smtClean="0"/>
              <a:t>    next[1] := 1; next[2] := 0;</a:t>
            </a:r>
          </a:p>
          <a:p>
            <a:r>
              <a:rPr lang="en-US" altLang="zh-TW" sz="2400" dirty="0" smtClean="0"/>
              <a:t>    </a:t>
            </a:r>
            <a:r>
              <a:rPr lang="en-US" altLang="zh-TW" sz="2400" b="1" dirty="0" smtClean="0"/>
              <a:t>for</a:t>
            </a:r>
            <a:r>
              <a:rPr lang="en-US" altLang="zh-TW" sz="2400" dirty="0" smtClean="0"/>
              <a:t> 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 := 3 </a:t>
            </a:r>
            <a:r>
              <a:rPr lang="en-US" altLang="zh-TW" sz="2400" b="1" dirty="0" smtClean="0"/>
              <a:t>to</a:t>
            </a:r>
            <a:r>
              <a:rPr lang="en-US" altLang="zh-TW" sz="2400" dirty="0" smtClean="0"/>
              <a:t> m </a:t>
            </a:r>
            <a:r>
              <a:rPr lang="en-US" altLang="zh-TW" sz="2400" b="1" dirty="0" smtClean="0"/>
              <a:t>do</a:t>
            </a:r>
          </a:p>
          <a:p>
            <a:r>
              <a:rPr lang="en-US" altLang="zh-TW" sz="2400" dirty="0" smtClean="0"/>
              <a:t>        j := next[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 -1] + 1;</a:t>
            </a:r>
          </a:p>
          <a:p>
            <a:pPr lvl="1"/>
            <a:r>
              <a:rPr lang="en-US" altLang="zh-TW" sz="2400" dirty="0" smtClean="0"/>
              <a:t> </a:t>
            </a:r>
            <a:r>
              <a:rPr lang="en-US" altLang="zh-TW" sz="2400" b="1" dirty="0" smtClean="0"/>
              <a:t>while</a:t>
            </a:r>
            <a:r>
              <a:rPr lang="en-US" altLang="zh-TW" sz="2400" dirty="0" smtClean="0"/>
              <a:t> b</a:t>
            </a:r>
            <a:r>
              <a:rPr lang="en-US" altLang="zh-TW" sz="2400" baseline="-25000" dirty="0" smtClean="0"/>
              <a:t>i-1</a:t>
            </a:r>
            <a:r>
              <a:rPr lang="en-US" altLang="zh-TW" sz="2400" dirty="0" smtClean="0"/>
              <a:t> </a:t>
            </a:r>
            <a:r>
              <a:rPr lang="sv-SE" altLang="zh-TW" sz="2400" dirty="0" smtClean="0">
                <a:latin typeface="細明體"/>
                <a:ea typeface="細明體"/>
              </a:rPr>
              <a:t>≠</a:t>
            </a:r>
            <a:r>
              <a:rPr lang="en-US" altLang="zh-TW" sz="2400" dirty="0" smtClean="0"/>
              <a:t> </a:t>
            </a:r>
            <a:r>
              <a:rPr lang="en-US" altLang="zh-TW" sz="2400" dirty="0" err="1" smtClean="0"/>
              <a:t>b</a:t>
            </a:r>
            <a:r>
              <a:rPr lang="en-US" altLang="zh-TW" sz="2400" baseline="-25000" dirty="0" err="1" smtClean="0"/>
              <a:t>j</a:t>
            </a:r>
            <a:r>
              <a:rPr lang="en-US" altLang="zh-TW" sz="2400" dirty="0" smtClean="0"/>
              <a:t> and j &gt; 0</a:t>
            </a:r>
            <a:r>
              <a:rPr lang="en-US" altLang="zh-TW" sz="2400" b="1" dirty="0" smtClean="0"/>
              <a:t> do</a:t>
            </a:r>
          </a:p>
          <a:p>
            <a:pPr lvl="1"/>
            <a:r>
              <a:rPr lang="en-US" altLang="zh-TW" sz="2400" dirty="0" smtClean="0"/>
              <a:t>        j := next[j] + 1;</a:t>
            </a:r>
          </a:p>
          <a:p>
            <a:r>
              <a:rPr lang="en-US" altLang="zh-TW" sz="2400" dirty="0" smtClean="0"/>
              <a:t>       next[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] := j</a:t>
            </a:r>
          </a:p>
          <a:p>
            <a:r>
              <a:rPr lang="en-US" altLang="zh-TW" sz="2400" b="1" dirty="0" smtClean="0"/>
              <a:t>end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136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1 (cont.)</a:t>
            </a: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547664" y="1484784"/>
          <a:ext cx="6183932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112"/>
                <a:gridCol w="554182"/>
                <a:gridCol w="554182"/>
                <a:gridCol w="554182"/>
                <a:gridCol w="554182"/>
                <a:gridCol w="554182"/>
                <a:gridCol w="554182"/>
                <a:gridCol w="554182"/>
                <a:gridCol w="554182"/>
                <a:gridCol w="554182"/>
                <a:gridCol w="554182"/>
              </a:tblGrid>
              <a:tr h="1390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i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9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next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-1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504056" y="2705620"/>
            <a:ext cx="39239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Initial </a:t>
            </a:r>
            <a:r>
              <a:rPr lang="en-US" altLang="zh-TW" dirty="0"/>
              <a:t>: </a:t>
            </a:r>
            <a:r>
              <a:rPr lang="en-US" altLang="zh-TW" dirty="0" smtClean="0"/>
              <a:t>next[1</a:t>
            </a:r>
            <a:r>
              <a:rPr lang="en-US" altLang="zh-TW" dirty="0"/>
              <a:t>]</a:t>
            </a:r>
            <a:r>
              <a:rPr lang="en-US" altLang="zh-TW" dirty="0" smtClean="0"/>
              <a:t> </a:t>
            </a:r>
            <a:r>
              <a:rPr lang="en-US" altLang="zh-TW" dirty="0"/>
              <a:t>= </a:t>
            </a:r>
            <a:r>
              <a:rPr lang="en-US" altLang="zh-TW" dirty="0" smtClean="0"/>
              <a:t>-1; next[2] </a:t>
            </a:r>
            <a:r>
              <a:rPr lang="en-US" altLang="zh-TW" dirty="0"/>
              <a:t>= </a:t>
            </a:r>
            <a:r>
              <a:rPr lang="en-US" altLang="zh-TW" dirty="0" smtClean="0"/>
              <a:t>0</a:t>
            </a:r>
          </a:p>
          <a:p>
            <a:r>
              <a:rPr lang="en-US" altLang="zh-TW" dirty="0" err="1" smtClean="0"/>
              <a:t>i</a:t>
            </a:r>
            <a:r>
              <a:rPr lang="en-US" altLang="zh-TW" dirty="0" smtClean="0"/>
              <a:t> = 3: j = next[2]+1=1 </a:t>
            </a:r>
            <a:r>
              <a:rPr lang="sv-SE" altLang="zh-TW" dirty="0"/>
              <a:t>; </a:t>
            </a:r>
            <a:endParaRPr lang="sv-SE" altLang="zh-TW" dirty="0" smtClean="0"/>
          </a:p>
          <a:p>
            <a:r>
              <a:rPr lang="sv-SE" altLang="zh-TW" dirty="0" smtClean="0"/>
              <a:t>         b</a:t>
            </a:r>
            <a:r>
              <a:rPr lang="sv-SE" altLang="zh-TW" baseline="-25000" dirty="0" smtClean="0"/>
              <a:t>2</a:t>
            </a:r>
            <a:r>
              <a:rPr lang="sv-SE" altLang="zh-TW" dirty="0">
                <a:latin typeface="細明體"/>
                <a:ea typeface="細明體"/>
              </a:rPr>
              <a:t>=</a:t>
            </a:r>
            <a:r>
              <a:rPr lang="sv-SE" altLang="zh-TW" dirty="0" smtClean="0"/>
              <a:t> b</a:t>
            </a:r>
            <a:r>
              <a:rPr lang="sv-SE" altLang="zh-TW" baseline="-25000" dirty="0" smtClean="0"/>
              <a:t>1</a:t>
            </a:r>
            <a:r>
              <a:rPr lang="sv-SE" altLang="zh-TW" dirty="0" smtClean="0"/>
              <a:t> ; </a:t>
            </a:r>
            <a:r>
              <a:rPr lang="en-US" altLang="zh-TW" dirty="0" smtClean="0"/>
              <a:t> next[3] </a:t>
            </a:r>
            <a:r>
              <a:rPr lang="en-US" altLang="zh-TW" dirty="0"/>
              <a:t>= </a:t>
            </a:r>
            <a:r>
              <a:rPr lang="en-US" altLang="zh-TW" dirty="0" smtClean="0"/>
              <a:t>1 ;         </a:t>
            </a:r>
          </a:p>
          <a:p>
            <a:r>
              <a:rPr lang="en-US" altLang="zh-TW" dirty="0" err="1" smtClean="0"/>
              <a:t>i</a:t>
            </a:r>
            <a:r>
              <a:rPr lang="en-US" altLang="zh-TW" dirty="0" smtClean="0"/>
              <a:t> = 4: j = next[3]+1=2 </a:t>
            </a:r>
            <a:r>
              <a:rPr lang="sv-SE" altLang="zh-TW" dirty="0" smtClean="0"/>
              <a:t>; </a:t>
            </a:r>
          </a:p>
          <a:p>
            <a:r>
              <a:rPr lang="sv-SE" altLang="zh-TW" dirty="0" smtClean="0"/>
              <a:t>          b</a:t>
            </a:r>
            <a:r>
              <a:rPr lang="sv-SE" altLang="zh-TW" baseline="-25000" dirty="0" smtClean="0"/>
              <a:t>3</a:t>
            </a:r>
            <a:r>
              <a:rPr lang="sv-SE" altLang="zh-TW" dirty="0" smtClean="0">
                <a:latin typeface="細明體"/>
                <a:ea typeface="細明體"/>
              </a:rPr>
              <a:t>≠</a:t>
            </a:r>
            <a:r>
              <a:rPr lang="sv-SE" altLang="zh-TW" dirty="0" smtClean="0"/>
              <a:t> b</a:t>
            </a:r>
            <a:r>
              <a:rPr lang="sv-SE" altLang="zh-TW" baseline="-25000" dirty="0" smtClean="0"/>
              <a:t>1</a:t>
            </a:r>
            <a:r>
              <a:rPr lang="sv-SE" altLang="zh-TW" dirty="0" smtClean="0"/>
              <a:t> =&gt;...=&gt;</a:t>
            </a:r>
            <a:r>
              <a:rPr lang="en-US" altLang="zh-TW" dirty="0" smtClean="0"/>
              <a:t> j = next[1]+1 = 0 ; </a:t>
            </a:r>
          </a:p>
          <a:p>
            <a:r>
              <a:rPr lang="en-US" altLang="zh-TW" dirty="0" smtClean="0"/>
              <a:t>          next[4] = 0</a:t>
            </a:r>
          </a:p>
          <a:p>
            <a:r>
              <a:rPr lang="en-US" altLang="zh-TW" dirty="0" err="1" smtClean="0"/>
              <a:t>i</a:t>
            </a:r>
            <a:r>
              <a:rPr lang="en-US" altLang="zh-TW" dirty="0" smtClean="0"/>
              <a:t> = 5: j = next[4]+1=1 </a:t>
            </a:r>
            <a:r>
              <a:rPr lang="sv-SE" altLang="zh-TW" dirty="0" smtClean="0"/>
              <a:t>; </a:t>
            </a:r>
          </a:p>
          <a:p>
            <a:r>
              <a:rPr lang="sv-SE" altLang="zh-TW" dirty="0" smtClean="0"/>
              <a:t>         b</a:t>
            </a:r>
            <a:r>
              <a:rPr lang="sv-SE" altLang="zh-TW" baseline="-25000" dirty="0" smtClean="0"/>
              <a:t>4</a:t>
            </a:r>
            <a:r>
              <a:rPr lang="en-US" altLang="zh-TW" dirty="0" smtClean="0"/>
              <a:t> </a:t>
            </a:r>
            <a:r>
              <a:rPr lang="sv-SE" altLang="zh-TW" dirty="0" smtClean="0">
                <a:latin typeface="細明體"/>
                <a:ea typeface="細明體"/>
              </a:rPr>
              <a:t>≠</a:t>
            </a:r>
            <a:r>
              <a:rPr lang="en-US" altLang="zh-TW" dirty="0" smtClean="0"/>
              <a:t> </a:t>
            </a:r>
            <a:r>
              <a:rPr lang="sv-SE" altLang="zh-TW" dirty="0" smtClean="0"/>
              <a:t>b</a:t>
            </a:r>
            <a:r>
              <a:rPr lang="sv-SE" altLang="zh-TW" baseline="-25000" dirty="0" smtClean="0"/>
              <a:t>1</a:t>
            </a:r>
            <a:r>
              <a:rPr lang="sv-SE" altLang="zh-TW" dirty="0" smtClean="0"/>
              <a:t> =&gt;</a:t>
            </a:r>
            <a:r>
              <a:rPr lang="en-US" altLang="zh-TW" dirty="0" smtClean="0"/>
              <a:t> j = next[1]+1 = 0 ; </a:t>
            </a:r>
          </a:p>
          <a:p>
            <a:r>
              <a:rPr lang="en-US" altLang="zh-TW" dirty="0" smtClean="0"/>
              <a:t>         next[5] = 0 ;</a:t>
            </a:r>
          </a:p>
          <a:p>
            <a:r>
              <a:rPr lang="en-US" altLang="zh-TW" dirty="0" err="1" smtClean="0"/>
              <a:t>i</a:t>
            </a:r>
            <a:r>
              <a:rPr lang="en-US" altLang="zh-TW" dirty="0" smtClean="0"/>
              <a:t> = 6: j = next[5]+1=1 </a:t>
            </a:r>
            <a:r>
              <a:rPr lang="sv-SE" altLang="zh-TW" dirty="0" smtClean="0"/>
              <a:t>; </a:t>
            </a:r>
          </a:p>
          <a:p>
            <a:r>
              <a:rPr lang="sv-SE" altLang="zh-TW" dirty="0" smtClean="0"/>
              <a:t>          b</a:t>
            </a:r>
            <a:r>
              <a:rPr lang="sv-SE" altLang="zh-TW" baseline="-25000" dirty="0" smtClean="0"/>
              <a:t>5</a:t>
            </a:r>
            <a:r>
              <a:rPr lang="sv-SE" altLang="zh-TW" dirty="0">
                <a:latin typeface="細明體"/>
                <a:ea typeface="細明體"/>
              </a:rPr>
              <a:t>=</a:t>
            </a:r>
            <a:r>
              <a:rPr lang="sv-SE" altLang="zh-TW" dirty="0" smtClean="0"/>
              <a:t> b</a:t>
            </a:r>
            <a:r>
              <a:rPr lang="sv-SE" altLang="zh-TW" baseline="-25000" dirty="0"/>
              <a:t>1</a:t>
            </a:r>
            <a:r>
              <a:rPr lang="sv-SE" altLang="zh-TW" baseline="-25000" dirty="0" smtClean="0"/>
              <a:t> </a:t>
            </a:r>
            <a:r>
              <a:rPr lang="sv-SE" altLang="zh-TW" dirty="0"/>
              <a:t>;</a:t>
            </a:r>
            <a:r>
              <a:rPr lang="en-US" altLang="zh-TW" dirty="0" smtClean="0"/>
              <a:t> next[6] = 1</a:t>
            </a:r>
          </a:p>
          <a:p>
            <a:endParaRPr lang="sv-SE" altLang="zh-TW" baseline="-25000" dirty="0" smtClean="0"/>
          </a:p>
        </p:txBody>
      </p:sp>
      <p:sp>
        <p:nvSpPr>
          <p:cNvPr id="7" name="文字方塊 6"/>
          <p:cNvSpPr txBox="1"/>
          <p:nvPr/>
        </p:nvSpPr>
        <p:spPr>
          <a:xfrm>
            <a:off x="5076056" y="2708920"/>
            <a:ext cx="341837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/>
              <a:t>i</a:t>
            </a:r>
            <a:r>
              <a:rPr lang="en-US" altLang="zh-TW" dirty="0" smtClean="0"/>
              <a:t> = 7: j = next[6]+1=2 </a:t>
            </a:r>
            <a:r>
              <a:rPr lang="sv-SE" altLang="zh-TW" dirty="0" smtClean="0"/>
              <a:t>; </a:t>
            </a:r>
          </a:p>
          <a:p>
            <a:r>
              <a:rPr lang="sv-SE" altLang="zh-TW" dirty="0" smtClean="0"/>
              <a:t>         b</a:t>
            </a:r>
            <a:r>
              <a:rPr lang="sv-SE" altLang="zh-TW" baseline="-25000" dirty="0" smtClean="0"/>
              <a:t>6</a:t>
            </a:r>
            <a:r>
              <a:rPr lang="en-US" altLang="zh-TW" dirty="0" smtClean="0"/>
              <a:t> = </a:t>
            </a:r>
            <a:r>
              <a:rPr lang="sv-SE" altLang="zh-TW" dirty="0" smtClean="0"/>
              <a:t>b</a:t>
            </a:r>
            <a:r>
              <a:rPr lang="sv-SE" altLang="zh-TW" baseline="-25000" dirty="0" smtClean="0"/>
              <a:t>2</a:t>
            </a:r>
            <a:r>
              <a:rPr lang="sv-SE" altLang="zh-TW" dirty="0" smtClean="0"/>
              <a:t> </a:t>
            </a:r>
            <a:r>
              <a:rPr lang="en-US" altLang="zh-TW" dirty="0" smtClean="0"/>
              <a:t>; next[7] = 2</a:t>
            </a:r>
          </a:p>
          <a:p>
            <a:r>
              <a:rPr lang="en-US" altLang="zh-TW" dirty="0" err="1" smtClean="0"/>
              <a:t>i</a:t>
            </a:r>
            <a:r>
              <a:rPr lang="en-US" altLang="zh-TW" dirty="0" smtClean="0"/>
              <a:t> = 8: j = next[7]+1=3 </a:t>
            </a:r>
            <a:r>
              <a:rPr lang="sv-SE" altLang="zh-TW" dirty="0" smtClean="0"/>
              <a:t>; </a:t>
            </a:r>
          </a:p>
          <a:p>
            <a:r>
              <a:rPr lang="sv-SE" altLang="zh-TW" dirty="0" smtClean="0"/>
              <a:t>         b</a:t>
            </a:r>
            <a:r>
              <a:rPr lang="sv-SE" altLang="zh-TW" baseline="-25000" dirty="0" smtClean="0"/>
              <a:t>7</a:t>
            </a:r>
            <a:r>
              <a:rPr lang="en-US" altLang="zh-TW" dirty="0" smtClean="0"/>
              <a:t> = </a:t>
            </a:r>
            <a:r>
              <a:rPr lang="sv-SE" altLang="zh-TW" dirty="0" smtClean="0"/>
              <a:t>b</a:t>
            </a:r>
            <a:r>
              <a:rPr lang="sv-SE" altLang="zh-TW" baseline="-25000" dirty="0" smtClean="0"/>
              <a:t>3</a:t>
            </a:r>
            <a:r>
              <a:rPr lang="sv-SE" altLang="zh-TW" dirty="0" smtClean="0"/>
              <a:t> </a:t>
            </a:r>
            <a:r>
              <a:rPr lang="en-US" altLang="zh-TW" dirty="0" smtClean="0"/>
              <a:t>; next[8] = 3</a:t>
            </a:r>
          </a:p>
          <a:p>
            <a:r>
              <a:rPr lang="en-US" altLang="zh-TW" dirty="0" err="1" smtClean="0"/>
              <a:t>i</a:t>
            </a:r>
            <a:r>
              <a:rPr lang="en-US" altLang="zh-TW" dirty="0" smtClean="0"/>
              <a:t> = 9: j = next[8]+1=4 </a:t>
            </a:r>
            <a:r>
              <a:rPr lang="sv-SE" altLang="zh-TW" dirty="0" smtClean="0"/>
              <a:t>; </a:t>
            </a:r>
          </a:p>
          <a:p>
            <a:r>
              <a:rPr lang="sv-SE" altLang="zh-TW" dirty="0" smtClean="0"/>
              <a:t>          b</a:t>
            </a:r>
            <a:r>
              <a:rPr lang="sv-SE" altLang="zh-TW" baseline="-25000" dirty="0" smtClean="0"/>
              <a:t>8</a:t>
            </a:r>
            <a:r>
              <a:rPr lang="en-US" altLang="zh-TW" dirty="0" smtClean="0"/>
              <a:t> </a:t>
            </a:r>
            <a:r>
              <a:rPr lang="sv-SE" altLang="zh-TW" dirty="0" smtClean="0">
                <a:latin typeface="細明體"/>
                <a:ea typeface="細明體"/>
              </a:rPr>
              <a:t>≠</a:t>
            </a:r>
            <a:r>
              <a:rPr lang="en-US" altLang="zh-TW" dirty="0" smtClean="0"/>
              <a:t> </a:t>
            </a:r>
            <a:r>
              <a:rPr lang="sv-SE" altLang="zh-TW" dirty="0" smtClean="0"/>
              <a:t>b</a:t>
            </a:r>
            <a:r>
              <a:rPr lang="sv-SE" altLang="zh-TW" baseline="-25000" dirty="0" smtClean="0"/>
              <a:t>4</a:t>
            </a:r>
            <a:r>
              <a:rPr lang="sv-SE" altLang="zh-TW" dirty="0" smtClean="0"/>
              <a:t> =&gt;</a:t>
            </a:r>
            <a:r>
              <a:rPr lang="en-US" altLang="zh-TW" dirty="0" smtClean="0"/>
              <a:t> j = next[4]+1 = 1 ;</a:t>
            </a:r>
            <a:endParaRPr lang="sv-SE" altLang="zh-TW" dirty="0" smtClean="0"/>
          </a:p>
          <a:p>
            <a:r>
              <a:rPr lang="sv-SE" altLang="zh-TW" dirty="0" smtClean="0"/>
              <a:t>          </a:t>
            </a:r>
            <a:r>
              <a:rPr lang="sv-SE" altLang="zh-TW" dirty="0" smtClean="0">
                <a:solidFill>
                  <a:srgbClr val="FF0000"/>
                </a:solidFill>
              </a:rPr>
              <a:t>b</a:t>
            </a:r>
            <a:r>
              <a:rPr lang="sv-SE" altLang="zh-TW" baseline="-25000" dirty="0" smtClean="0">
                <a:solidFill>
                  <a:srgbClr val="FF0000"/>
                </a:solidFill>
              </a:rPr>
              <a:t>8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sv-SE" altLang="zh-TW" dirty="0" smtClean="0">
                <a:solidFill>
                  <a:srgbClr val="FF0000"/>
                </a:solidFill>
                <a:latin typeface="細明體"/>
                <a:ea typeface="細明體"/>
              </a:rPr>
              <a:t>=</a:t>
            </a:r>
            <a:r>
              <a:rPr lang="sv-SE" altLang="zh-TW" dirty="0" smtClean="0">
                <a:solidFill>
                  <a:srgbClr val="FF0000"/>
                </a:solidFill>
              </a:rPr>
              <a:t>b</a:t>
            </a:r>
            <a:r>
              <a:rPr lang="sv-SE" altLang="zh-TW" baseline="-25000" dirty="0" smtClean="0">
                <a:solidFill>
                  <a:srgbClr val="FF0000"/>
                </a:solidFill>
              </a:rPr>
              <a:t>1</a:t>
            </a:r>
            <a:r>
              <a:rPr lang="sv-SE" altLang="zh-TW" dirty="0" smtClean="0"/>
              <a:t> ;  next[9]=1;</a:t>
            </a:r>
          </a:p>
          <a:p>
            <a:r>
              <a:rPr lang="sv-SE" altLang="zh-TW" dirty="0" smtClean="0"/>
              <a:t>i=10: </a:t>
            </a:r>
            <a:r>
              <a:rPr lang="en-US" altLang="zh-TW" dirty="0" smtClean="0"/>
              <a:t>j = next[9]+1=2 </a:t>
            </a:r>
            <a:r>
              <a:rPr lang="sv-SE" altLang="zh-TW" dirty="0" smtClean="0"/>
              <a:t>;</a:t>
            </a:r>
          </a:p>
          <a:p>
            <a:r>
              <a:rPr lang="sv-SE" altLang="zh-TW" dirty="0"/>
              <a:t> </a:t>
            </a:r>
            <a:r>
              <a:rPr lang="sv-SE" altLang="zh-TW" dirty="0" smtClean="0"/>
              <a:t>         b</a:t>
            </a:r>
            <a:r>
              <a:rPr lang="sv-SE" altLang="zh-TW" baseline="-25000" dirty="0" smtClean="0"/>
              <a:t>9</a:t>
            </a:r>
            <a:r>
              <a:rPr lang="sv-SE" altLang="zh-TW" dirty="0" smtClean="0"/>
              <a:t>=b</a:t>
            </a:r>
            <a:r>
              <a:rPr lang="sv-SE" altLang="zh-TW" baseline="-25000" dirty="0" smtClean="0"/>
              <a:t>2</a:t>
            </a:r>
            <a:r>
              <a:rPr lang="sv-SE" altLang="zh-TW" dirty="0" smtClean="0"/>
              <a:t> ;  next[10]=2;</a:t>
            </a: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3538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Given two strings </a:t>
            </a:r>
            <a:r>
              <a:rPr lang="en-US" altLang="zh-TW" i="1" dirty="0" err="1" smtClean="0"/>
              <a:t>aacbb</a:t>
            </a:r>
            <a:r>
              <a:rPr lang="en-US" altLang="zh-TW" dirty="0" smtClean="0"/>
              <a:t> and </a:t>
            </a:r>
            <a:r>
              <a:rPr lang="en-US" altLang="zh-TW" i="1" dirty="0" err="1" smtClean="0"/>
              <a:t>baacab</a:t>
            </a:r>
            <a:r>
              <a:rPr lang="en-US" altLang="zh-TW" dirty="0" smtClean="0"/>
              <a:t>, compute the minimal cost matrix C[0..5, 0..6] for changing the first string character by character to the second one. Aside from giving the cost matrix, please show the details of how the entry C[5, 6] is computed.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36081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2</a:t>
            </a:r>
            <a:r>
              <a:rPr lang="en-US" altLang="zh-TW" dirty="0" smtClean="0"/>
              <a:t> (cont.)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1849438" y="4508500"/>
          <a:ext cx="4695825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9" name="方程式" r:id="rId3" imgW="2108160" imgH="711000" progId="Equation.3">
                  <p:embed/>
                </p:oleObj>
              </mc:Choice>
              <mc:Fallback>
                <p:oleObj name="方程式" r:id="rId3" imgW="210816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9438" y="4508500"/>
                        <a:ext cx="4695825" cy="158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1403648" y="1700808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i</a:t>
                      </a:r>
                      <a:r>
                        <a:rPr lang="en-US" altLang="zh-TW" dirty="0" smtClean="0"/>
                        <a:t>\j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5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1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1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2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3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4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5</a:t>
                      </a:r>
                      <a:endParaRPr lang="zh-TW" alt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2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1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1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2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3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4</a:t>
                      </a:r>
                      <a:endParaRPr lang="zh-TW" alt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3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2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2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1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2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3</a:t>
                      </a:r>
                      <a:endParaRPr lang="zh-TW" alt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3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3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3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2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2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2</a:t>
                      </a:r>
                      <a:endParaRPr lang="zh-TW" alt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5</a:t>
                      </a:r>
                      <a:endParaRPr lang="zh-TW" alt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4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4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4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3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3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2</a:t>
                      </a:r>
                      <a:endParaRPr lang="zh-TW" alt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347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85000" lnSpcReduction="20000"/>
          </a:bodyPr>
          <a:lstStyle/>
          <a:p>
            <a:r>
              <a:rPr lang="en-US" altLang="zh-TW" dirty="0" smtClean="0"/>
              <a:t>Let A and B be two sets, both with n elements, such that A resides in computer P and B in computer Q. </a:t>
            </a:r>
          </a:p>
          <a:p>
            <a:r>
              <a:rPr lang="en-US" altLang="zh-TW" dirty="0" smtClean="0"/>
              <a:t>P and Q can communicate by sending messages, and they can perform any kind of local computation. </a:t>
            </a:r>
          </a:p>
          <a:p>
            <a:r>
              <a:rPr lang="en-US" altLang="zh-TW" dirty="0" smtClean="0"/>
              <a:t>Design an algorithm to </a:t>
            </a:r>
            <a:r>
              <a:rPr lang="en-US" altLang="zh-TW" dirty="0" smtClean="0">
                <a:solidFill>
                  <a:srgbClr val="FF0000"/>
                </a:solidFill>
              </a:rPr>
              <a:t>find the nth smallest element </a:t>
            </a:r>
            <a:r>
              <a:rPr lang="en-US" altLang="zh-TW" dirty="0" smtClean="0"/>
              <a:t>(i.e., the median) </a:t>
            </a:r>
            <a:r>
              <a:rPr lang="en-US" altLang="zh-TW" dirty="0" smtClean="0">
                <a:solidFill>
                  <a:srgbClr val="FF0000"/>
                </a:solidFill>
              </a:rPr>
              <a:t>of the union of A and B</a:t>
            </a:r>
            <a:r>
              <a:rPr lang="en-US" altLang="zh-TW" dirty="0" smtClean="0"/>
              <a:t>. </a:t>
            </a:r>
          </a:p>
          <a:p>
            <a:pPr lvl="1"/>
            <a:r>
              <a:rPr lang="en-US" altLang="zh-TW" dirty="0" smtClean="0"/>
              <a:t>You can assume, for simplicity, that</a:t>
            </a:r>
            <a:r>
              <a:rPr lang="en-US" altLang="zh-TW" dirty="0" smtClean="0">
                <a:solidFill>
                  <a:srgbClr val="0000CC"/>
                </a:solidFill>
              </a:rPr>
              <a:t> all the elements are distinct</a:t>
            </a:r>
            <a:r>
              <a:rPr lang="en-US" altLang="zh-TW" dirty="0" smtClean="0"/>
              <a:t>. </a:t>
            </a:r>
          </a:p>
          <a:p>
            <a:pPr lvl="1"/>
            <a:r>
              <a:rPr lang="en-US" altLang="zh-TW" dirty="0" smtClean="0"/>
              <a:t>Your goal is to </a:t>
            </a:r>
            <a:r>
              <a:rPr lang="en-US" altLang="zh-TW" dirty="0" smtClean="0">
                <a:solidFill>
                  <a:srgbClr val="0000CC"/>
                </a:solidFill>
              </a:rPr>
              <a:t>minimize the number of messages</a:t>
            </a:r>
            <a:r>
              <a:rPr lang="en-US" altLang="zh-TW" dirty="0" smtClean="0"/>
              <a:t>, where a message can contain one element or one integer.</a:t>
            </a:r>
          </a:p>
          <a:p>
            <a:pPr lvl="1"/>
            <a:r>
              <a:rPr lang="en-US" altLang="zh-TW" dirty="0" smtClean="0"/>
              <a:t>Please present your algorithm in an adequate pseudo code and make assumptions wherever necessary. </a:t>
            </a:r>
          </a:p>
          <a:p>
            <a:pPr lvl="1"/>
            <a:r>
              <a:rPr lang="en-US" altLang="zh-TW" dirty="0" smtClean="0"/>
              <a:t>What is the </a:t>
            </a:r>
            <a:r>
              <a:rPr lang="en-US" altLang="zh-TW" dirty="0" smtClean="0">
                <a:solidFill>
                  <a:srgbClr val="0000CC"/>
                </a:solidFill>
              </a:rPr>
              <a:t>number of messages in the worst case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1268760"/>
            <a:ext cx="4474840" cy="370100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altLang="zh-TW" sz="2000" b="1" dirty="0" smtClean="0"/>
              <a:t>Algorithm FindNthElement</a:t>
            </a:r>
            <a:r>
              <a:rPr lang="en-US" altLang="zh-TW" sz="2000" dirty="0" smtClean="0"/>
              <a:t>(X, Left, Right)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 </a:t>
            </a:r>
            <a:r>
              <a:rPr lang="en-US" altLang="zh-TW" sz="2000" b="1" dirty="0" smtClean="0"/>
              <a:t>begin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2</a:t>
            </a:r>
            <a:r>
              <a:rPr lang="en-US" altLang="zh-TW" sz="2000" dirty="0" smtClean="0"/>
              <a:t>    Middle :=                        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3</a:t>
            </a:r>
            <a:r>
              <a:rPr lang="en-US" altLang="zh-TW" sz="2000" dirty="0" smtClean="0"/>
              <a:t>    </a:t>
            </a:r>
            <a:r>
              <a:rPr lang="da-DK" altLang="zh-TW" sz="2000" dirty="0" smtClean="0"/>
              <a:t>EvenFlag := (Right </a:t>
            </a:r>
            <a:r>
              <a:rPr lang="en-US" altLang="zh-TW" sz="2000" dirty="0" smtClean="0"/>
              <a:t>- </a:t>
            </a:r>
            <a:r>
              <a:rPr lang="da-DK" altLang="zh-TW" sz="2000" dirty="0" smtClean="0"/>
              <a:t>Left) mod 2;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4</a:t>
            </a:r>
            <a:r>
              <a:rPr lang="en-US" altLang="zh-TW" sz="2000" dirty="0" smtClean="0"/>
              <a:t>    my_mid := X[Middle];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5</a:t>
            </a:r>
            <a:r>
              <a:rPr lang="en-US" altLang="zh-TW" sz="2000" dirty="0" smtClean="0"/>
              <a:t>    Send(my_mid);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6</a:t>
            </a:r>
            <a:r>
              <a:rPr lang="en-US" altLang="zh-TW" sz="2000" dirty="0" smtClean="0"/>
              <a:t>    Receive(other_mid);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7</a:t>
            </a:r>
            <a:endParaRPr lang="en-US" altLang="zh-TW" sz="2000" dirty="0" smtClean="0"/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8</a:t>
            </a:r>
            <a:r>
              <a:rPr lang="en-US" altLang="zh-TW" sz="2000" dirty="0" smtClean="0"/>
              <a:t>    </a:t>
            </a:r>
            <a:r>
              <a:rPr lang="en-US" altLang="zh-TW" sz="2000" b="1" dirty="0" smtClean="0"/>
              <a:t>if</a:t>
            </a:r>
            <a:r>
              <a:rPr lang="en-US" altLang="zh-TW" sz="2000" dirty="0" smtClean="0"/>
              <a:t> my_mid = other_mid </a:t>
            </a:r>
            <a:r>
              <a:rPr lang="en-US" altLang="zh-TW" sz="2000" b="1" dirty="0" smtClean="0"/>
              <a:t>then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9</a:t>
            </a:r>
            <a:r>
              <a:rPr lang="en-US" altLang="zh-TW" sz="2000" dirty="0" smtClean="0"/>
              <a:t>        </a:t>
            </a:r>
            <a:r>
              <a:rPr lang="en-US" altLang="zh-TW" sz="2000" b="1" dirty="0" smtClean="0"/>
              <a:t>return</a:t>
            </a:r>
            <a:r>
              <a:rPr lang="en-US" altLang="zh-TW" sz="2000" dirty="0" smtClean="0"/>
              <a:t> my_mid;</a:t>
            </a:r>
          </a:p>
          <a:p>
            <a:pPr>
              <a:buNone/>
            </a:pPr>
            <a:r>
              <a:rPr lang="en-US" altLang="zh-TW" sz="2000" dirty="0" smtClean="0"/>
              <a:t>    </a:t>
            </a:r>
          </a:p>
          <a:p>
            <a:pPr>
              <a:buNone/>
            </a:pPr>
            <a:endParaRPr lang="zh-TW" altLang="en-US" sz="2000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1763687" y="1945431"/>
          <a:ext cx="1224137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3" name="方程式" r:id="rId4" imgW="939600" imgH="431640" progId="Equation.3">
                  <p:embed/>
                </p:oleObj>
              </mc:Choice>
              <mc:Fallback>
                <p:oleObj name="方程式" r:id="rId4" imgW="939600" imgH="4316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7" y="1945431"/>
                        <a:ext cx="1224137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/>
        </p:nvSpPr>
        <p:spPr>
          <a:xfrm>
            <a:off x="4644008" y="1260000"/>
            <a:ext cx="4320480" cy="370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endParaRPr lang="en-US" altLang="zh-TW" sz="2000" b="1" dirty="0" smtClean="0"/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10</a:t>
            </a:r>
            <a:r>
              <a:rPr lang="en-US" altLang="zh-TW" sz="2000" b="1" dirty="0" smtClean="0"/>
              <a:t>     if</a:t>
            </a:r>
            <a:r>
              <a:rPr lang="en-US" altLang="zh-TW" sz="2000" dirty="0" smtClean="0"/>
              <a:t> Left = Right </a:t>
            </a:r>
            <a:r>
              <a:rPr lang="en-US" altLang="zh-TW" sz="2000" b="1" dirty="0" smtClean="0"/>
              <a:t>then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11</a:t>
            </a:r>
            <a:r>
              <a:rPr lang="en-US" altLang="zh-TW" sz="2000" dirty="0" smtClean="0"/>
              <a:t>         </a:t>
            </a:r>
            <a:r>
              <a:rPr lang="en-US" altLang="zh-TW" sz="2000" b="1" dirty="0" smtClean="0"/>
              <a:t>return</a:t>
            </a:r>
            <a:r>
              <a:rPr lang="en-US" altLang="zh-TW" sz="2000" dirty="0" smtClean="0"/>
              <a:t> min(my_mid, other_mid);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12 </a:t>
            </a:r>
            <a:r>
              <a:rPr lang="en-US" altLang="zh-TW" sz="2000" b="1" dirty="0" smtClean="0"/>
              <a:t>    if</a:t>
            </a:r>
            <a:r>
              <a:rPr lang="en-US" altLang="zh-TW" sz="2000" dirty="0" smtClean="0"/>
              <a:t> my_mid &gt; other_mid </a:t>
            </a:r>
            <a:r>
              <a:rPr lang="en-US" altLang="zh-TW" sz="2000" b="1" dirty="0" smtClean="0"/>
              <a:t>then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13 </a:t>
            </a:r>
            <a:r>
              <a:rPr lang="en-US" altLang="zh-TW" sz="2000" dirty="0" smtClean="0"/>
              <a:t>        FindNthElement(X, Left, Middle);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14 </a:t>
            </a:r>
            <a:r>
              <a:rPr lang="en-US" altLang="zh-TW" sz="2000" b="1" dirty="0" smtClean="0"/>
              <a:t>    else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15 </a:t>
            </a:r>
            <a:r>
              <a:rPr lang="en-US" altLang="zh-TW" sz="2000" dirty="0" smtClean="0"/>
              <a:t>        FindNthElement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16</a:t>
            </a:r>
            <a:r>
              <a:rPr lang="en-US" altLang="zh-TW" sz="2000" dirty="0" smtClean="0"/>
              <a:t>             (X, Middle + EvenFlag, Right);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17 </a:t>
            </a:r>
            <a:r>
              <a:rPr lang="en-US" altLang="zh-TW" sz="2000" b="1" dirty="0" smtClean="0"/>
              <a:t>end</a:t>
            </a:r>
          </a:p>
          <a:p>
            <a:pPr>
              <a:buNone/>
            </a:pPr>
            <a:endParaRPr lang="en-US" altLang="zh-TW" sz="2000" b="1" dirty="0" smtClean="0"/>
          </a:p>
          <a:p>
            <a:pPr>
              <a:buNone/>
            </a:pPr>
            <a:endParaRPr lang="en-US" altLang="zh-TW" sz="2000" b="1" dirty="0" smtClean="0"/>
          </a:p>
          <a:p>
            <a:pPr>
              <a:buNone/>
            </a:pPr>
            <a:endParaRPr lang="en-US" altLang="zh-TW" sz="2000" b="1" dirty="0" smtClean="0"/>
          </a:p>
        </p:txBody>
      </p:sp>
      <p:sp>
        <p:nvSpPr>
          <p:cNvPr id="6" name="矩形 5"/>
          <p:cNvSpPr/>
          <p:nvPr/>
        </p:nvSpPr>
        <p:spPr>
          <a:xfrm>
            <a:off x="179512" y="5113783"/>
            <a:ext cx="8712968" cy="132343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2000" b="1" dirty="0" smtClean="0"/>
              <a:t>Input</a:t>
            </a:r>
            <a:r>
              <a:rPr lang="en-US" altLang="zh-TW" sz="2000" dirty="0" smtClean="0"/>
              <a:t>: </a:t>
            </a:r>
            <a:r>
              <a:rPr lang="en-US" altLang="zh-TW" sz="2000" dirty="0" smtClean="0">
                <a:solidFill>
                  <a:srgbClr val="0000CC"/>
                </a:solidFill>
              </a:rPr>
              <a:t>X</a:t>
            </a:r>
            <a:r>
              <a:rPr lang="en-US" altLang="zh-TW" sz="2000" dirty="0" smtClean="0"/>
              <a:t> (the sorted array that stores the set)</a:t>
            </a:r>
          </a:p>
          <a:p>
            <a:r>
              <a:rPr lang="en-US" altLang="zh-TW" sz="2000" dirty="0" smtClean="0"/>
              <a:t>             </a:t>
            </a:r>
            <a:r>
              <a:rPr lang="en-US" altLang="zh-TW" sz="2000" dirty="0" smtClean="0">
                <a:solidFill>
                  <a:srgbClr val="0000CC"/>
                </a:solidFill>
              </a:rPr>
              <a:t>Left</a:t>
            </a:r>
            <a:r>
              <a:rPr lang="en-US" altLang="zh-TW" sz="2000" dirty="0" smtClean="0"/>
              <a:t> (the left boundary of the remaining array, set to 1 initially)</a:t>
            </a:r>
          </a:p>
          <a:p>
            <a:r>
              <a:rPr lang="en-US" altLang="zh-TW" sz="2000" dirty="0" smtClean="0"/>
              <a:t>             </a:t>
            </a:r>
            <a:r>
              <a:rPr lang="en-US" altLang="zh-TW" sz="2000" dirty="0" smtClean="0">
                <a:solidFill>
                  <a:srgbClr val="0000CC"/>
                </a:solidFill>
              </a:rPr>
              <a:t>Right</a:t>
            </a:r>
            <a:r>
              <a:rPr lang="en-US" altLang="zh-TW" sz="2000" dirty="0" smtClean="0"/>
              <a:t> (the right boundary of the remaining array, set to n initially)</a:t>
            </a:r>
          </a:p>
          <a:p>
            <a:r>
              <a:rPr lang="en-US" altLang="zh-TW" sz="2000" b="1" dirty="0" smtClean="0"/>
              <a:t>Output</a:t>
            </a:r>
            <a:r>
              <a:rPr lang="en-US" altLang="zh-TW" sz="2000" dirty="0" smtClean="0"/>
              <a:t>: the nth smallest element of the union of A and B.</a:t>
            </a:r>
            <a:endParaRPr lang="zh-TW" altLang="en-US" sz="20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5076056" y="4179420"/>
            <a:ext cx="345638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Number of messages (worst case): 2*log n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Design an algorithm that, given a set of integers </a:t>
            </a:r>
            <a:r>
              <a:rPr lang="en-US" altLang="zh-TW" dirty="0" smtClean="0">
                <a:solidFill>
                  <a:srgbClr val="0000CC"/>
                </a:solidFill>
              </a:rPr>
              <a:t>S = {x</a:t>
            </a:r>
            <a:r>
              <a:rPr lang="en-US" altLang="zh-TW" baseline="-25000" dirty="0" smtClean="0">
                <a:solidFill>
                  <a:srgbClr val="0000CC"/>
                </a:solidFill>
              </a:rPr>
              <a:t>1</a:t>
            </a:r>
            <a:r>
              <a:rPr lang="en-US" altLang="zh-TW" dirty="0" smtClean="0">
                <a:solidFill>
                  <a:srgbClr val="0000CC"/>
                </a:solidFill>
              </a:rPr>
              <a:t>, x</a:t>
            </a:r>
            <a:r>
              <a:rPr lang="en-US" altLang="zh-TW" baseline="-25000" dirty="0">
                <a:solidFill>
                  <a:srgbClr val="0000CC"/>
                </a:solidFill>
              </a:rPr>
              <a:t>2</a:t>
            </a:r>
            <a:r>
              <a:rPr lang="en-US" altLang="zh-TW" dirty="0" smtClean="0">
                <a:solidFill>
                  <a:srgbClr val="0000CC"/>
                </a:solidFill>
              </a:rPr>
              <a:t>, …, </a:t>
            </a:r>
            <a:r>
              <a:rPr lang="en-US" altLang="zh-TW" dirty="0" err="1" smtClean="0">
                <a:solidFill>
                  <a:srgbClr val="0000CC"/>
                </a:solidFill>
              </a:rPr>
              <a:t>x</a:t>
            </a:r>
            <a:r>
              <a:rPr lang="en-US" altLang="zh-TW" baseline="-25000" dirty="0" err="1">
                <a:solidFill>
                  <a:srgbClr val="0000CC"/>
                </a:solidFill>
              </a:rPr>
              <a:t>n</a:t>
            </a:r>
            <a:r>
              <a:rPr lang="en-US" altLang="zh-TW" dirty="0" smtClean="0">
                <a:solidFill>
                  <a:srgbClr val="0000CC"/>
                </a:solidFill>
              </a:rPr>
              <a:t>}</a:t>
            </a:r>
            <a:r>
              <a:rPr lang="en-US" altLang="zh-TW" dirty="0" smtClean="0"/>
              <a:t>, finds a nonempty </a:t>
            </a:r>
            <a:r>
              <a:rPr lang="en-US" altLang="zh-TW" dirty="0" smtClean="0">
                <a:solidFill>
                  <a:srgbClr val="FF0000"/>
                </a:solidFill>
              </a:rPr>
              <a:t>subset</a:t>
            </a:r>
            <a:r>
              <a:rPr lang="zh-TW" altLang="en-US" dirty="0" smtClean="0"/>
              <a:t>           </a:t>
            </a:r>
            <a:r>
              <a:rPr lang="en-US" altLang="zh-TW" dirty="0" smtClean="0"/>
              <a:t>, such that</a:t>
            </a:r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1979712" y="2636912"/>
          <a:ext cx="1008113" cy="458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方程式" r:id="rId3" imgW="419040" imgH="190440" progId="Equation.3">
                  <p:embed/>
                </p:oleObj>
              </mc:Choice>
              <mc:Fallback>
                <p:oleObj name="方程式" r:id="rId3" imgW="419040" imgH="1904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2636912"/>
                        <a:ext cx="1008113" cy="4582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2483768" y="3429000"/>
          <a:ext cx="3168352" cy="1068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" name="方程式" r:id="rId5" imgW="1091880" imgH="368280" progId="Equation.3">
                  <p:embed/>
                </p:oleObj>
              </mc:Choice>
              <mc:Fallback>
                <p:oleObj name="方程式" r:id="rId5" imgW="1091880" imgH="3682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3429000"/>
                        <a:ext cx="3168352" cy="10683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Let S</a:t>
                </a:r>
                <a:r>
                  <a:rPr lang="en-US" altLang="zh-TW" baseline="-25000" dirty="0" smtClean="0"/>
                  <a:t>i</a:t>
                </a:r>
                <a:r>
                  <a:rPr lang="en-US" altLang="zh-TW" dirty="0" smtClean="0"/>
                  <a:t> be the sum of x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 to x</a:t>
                </a:r>
                <a:r>
                  <a:rPr lang="en-US" altLang="zh-TW" baseline="-25000" dirty="0" smtClean="0"/>
                  <a:t>i</a:t>
                </a:r>
                <a:endParaRPr lang="en-US" altLang="zh-TW" dirty="0"/>
              </a:p>
              <a:p>
                <a:pPr lvl="1"/>
                <a:r>
                  <a:rPr lang="en-US" altLang="zh-TW" dirty="0" smtClean="0"/>
                  <a:t>Ex: S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 </a:t>
                </a:r>
                <a:r>
                  <a:rPr lang="en-US" altLang="zh-TW" dirty="0"/>
                  <a:t>= {</a:t>
                </a:r>
                <a:r>
                  <a:rPr lang="en-US" altLang="zh-TW" dirty="0" smtClean="0"/>
                  <a:t>x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}, S</a:t>
                </a:r>
                <a:r>
                  <a:rPr lang="en-US" altLang="zh-TW" baseline="-25000" dirty="0" smtClean="0"/>
                  <a:t>2</a:t>
                </a:r>
                <a:r>
                  <a:rPr lang="en-US" altLang="zh-TW" dirty="0" smtClean="0"/>
                  <a:t> </a:t>
                </a:r>
                <a:r>
                  <a:rPr lang="en-US" altLang="zh-TW" dirty="0"/>
                  <a:t>= {x</a:t>
                </a:r>
                <a:r>
                  <a:rPr lang="en-US" altLang="zh-TW" baseline="-25000" dirty="0"/>
                  <a:t>1</a:t>
                </a:r>
                <a:r>
                  <a:rPr lang="en-US" altLang="zh-TW" dirty="0"/>
                  <a:t>, </a:t>
                </a:r>
                <a:r>
                  <a:rPr lang="en-US" altLang="zh-TW" dirty="0" smtClean="0"/>
                  <a:t>x</a:t>
                </a:r>
                <a:r>
                  <a:rPr lang="en-US" altLang="zh-TW" baseline="-25000" dirty="0" smtClean="0"/>
                  <a:t>2</a:t>
                </a:r>
                <a:r>
                  <a:rPr lang="en-US" altLang="zh-TW" dirty="0" smtClean="0"/>
                  <a:t>}, S</a:t>
                </a:r>
                <a:r>
                  <a:rPr lang="en-US" altLang="zh-TW" baseline="-25000" dirty="0" smtClean="0"/>
                  <a:t>i</a:t>
                </a:r>
                <a:r>
                  <a:rPr lang="en-US" altLang="zh-TW" dirty="0" smtClean="0"/>
                  <a:t> </a:t>
                </a:r>
                <a:r>
                  <a:rPr lang="en-US" altLang="zh-TW" dirty="0"/>
                  <a:t>= {x</a:t>
                </a:r>
                <a:r>
                  <a:rPr lang="en-US" altLang="zh-TW" baseline="-25000" dirty="0"/>
                  <a:t>1</a:t>
                </a:r>
                <a:r>
                  <a:rPr lang="en-US" altLang="zh-TW" dirty="0"/>
                  <a:t>, x</a:t>
                </a:r>
                <a:r>
                  <a:rPr lang="en-US" altLang="zh-TW" baseline="-25000" dirty="0"/>
                  <a:t>2</a:t>
                </a:r>
                <a:r>
                  <a:rPr lang="en-US" altLang="zh-TW" dirty="0"/>
                  <a:t>, …, </a:t>
                </a:r>
                <a:r>
                  <a:rPr lang="en-US" altLang="zh-TW" dirty="0" smtClean="0"/>
                  <a:t>x</a:t>
                </a:r>
                <a:r>
                  <a:rPr lang="en-US" altLang="zh-TW" baseline="-25000" dirty="0" smtClean="0"/>
                  <a:t>i</a:t>
                </a:r>
                <a:r>
                  <a:rPr lang="en-US" altLang="zh-TW" dirty="0" smtClean="0"/>
                  <a:t>}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b="0" i="1" baseline="-25000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1≤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TW" dirty="0" smtClean="0"/>
              </a:p>
              <a:p>
                <a:r>
                  <a:rPr lang="en-US" altLang="zh-TW" dirty="0" smtClean="0"/>
                  <a:t>K[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] is S</a:t>
                </a:r>
                <a:r>
                  <a:rPr lang="en-US" altLang="zh-TW" baseline="-25000" dirty="0" smtClean="0"/>
                  <a:t>i</a:t>
                </a:r>
                <a:r>
                  <a:rPr lang="en-US" altLang="zh-TW" dirty="0" smtClean="0"/>
                  <a:t> mod n, and its value can be 0, 1, … n-1</a:t>
                </a:r>
              </a:p>
              <a:p>
                <a:pPr lvl="1"/>
                <a:r>
                  <a:rPr lang="en-US" altLang="zh-TW" dirty="0" smtClean="0"/>
                  <a:t>If </a:t>
                </a:r>
                <a:r>
                  <a:rPr lang="en-US" altLang="zh-TW" dirty="0" smtClean="0">
                    <a:solidFill>
                      <a:srgbClr val="0000CC"/>
                    </a:solidFill>
                  </a:rPr>
                  <a:t>K[</a:t>
                </a:r>
                <a:r>
                  <a:rPr lang="en-US" altLang="zh-TW" dirty="0" err="1" smtClean="0">
                    <a:solidFill>
                      <a:srgbClr val="0000CC"/>
                    </a:solidFill>
                  </a:rPr>
                  <a:t>i</a:t>
                </a:r>
                <a:r>
                  <a:rPr lang="en-US" altLang="zh-TW" dirty="0" smtClean="0">
                    <a:solidFill>
                      <a:srgbClr val="0000CC"/>
                    </a:solidFill>
                  </a:rPr>
                  <a:t>] = 0</a:t>
                </a:r>
                <a:r>
                  <a:rPr lang="en-US" altLang="zh-TW" dirty="0" smtClean="0"/>
                  <a:t>, K[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] is the required subset</a:t>
                </a:r>
              </a:p>
              <a:p>
                <a:pPr lvl="1"/>
                <a:r>
                  <a:rPr lang="en-US" altLang="zh-TW" dirty="0" smtClean="0"/>
                  <a:t>else </a:t>
                </a:r>
              </a:p>
              <a:p>
                <a:pPr lvl="2"/>
                <a:r>
                  <a:rPr lang="en-US" altLang="zh-TW" dirty="0" smtClean="0"/>
                  <a:t>According to the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Pigeonhole principle</a:t>
                </a:r>
                <a:r>
                  <a:rPr lang="en-US" altLang="zh-TW" dirty="0" smtClean="0"/>
                  <a:t>, there must be two remainder with the same value.</a:t>
                </a:r>
              </a:p>
              <a:p>
                <a:pPr lvl="2"/>
                <a:r>
                  <a:rPr lang="en-US" altLang="zh-TW" dirty="0" smtClean="0"/>
                  <a:t>i.e. exists K[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]=K[j] (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i="1" dirty="0" err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dirty="0" smtClean="0"/>
                  <a:t>)</a:t>
                </a:r>
              </a:p>
              <a:p>
                <a:pPr lvl="2"/>
                <a:r>
                  <a:rPr lang="en-US" altLang="zh-TW" dirty="0" smtClean="0"/>
                  <a:t>Request subset: </a:t>
                </a:r>
                <a:r>
                  <a:rPr lang="en-US" altLang="zh-TW" dirty="0" smtClean="0">
                    <a:solidFill>
                      <a:srgbClr val="0000CC"/>
                    </a:solidFill>
                  </a:rPr>
                  <a:t>x</a:t>
                </a:r>
                <a:r>
                  <a:rPr lang="en-US" altLang="zh-TW" baseline="-25000" dirty="0" smtClean="0">
                    <a:solidFill>
                      <a:srgbClr val="0000CC"/>
                    </a:solidFill>
                  </a:rPr>
                  <a:t>i+1</a:t>
                </a:r>
                <a:r>
                  <a:rPr lang="en-US" altLang="zh-TW" dirty="0" smtClean="0">
                    <a:solidFill>
                      <a:srgbClr val="0000CC"/>
                    </a:solidFill>
                  </a:rPr>
                  <a:t> to </a:t>
                </a:r>
                <a:r>
                  <a:rPr lang="en-US" altLang="zh-TW" dirty="0" err="1" smtClean="0">
                    <a:solidFill>
                      <a:srgbClr val="0000CC"/>
                    </a:solidFill>
                  </a:rPr>
                  <a:t>x</a:t>
                </a:r>
                <a:r>
                  <a:rPr lang="en-US" altLang="zh-TW" baseline="-25000" dirty="0" err="1" smtClean="0">
                    <a:solidFill>
                      <a:srgbClr val="0000CC"/>
                    </a:solidFill>
                  </a:rPr>
                  <a:t>j</a:t>
                </a:r>
                <a:r>
                  <a:rPr lang="en-US" altLang="zh-TW" baseline="-250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altLang="zh-TW" dirty="0" smtClean="0"/>
                  <a:t>(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i="1" baseline="-25000" dirty="0" err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𝑆𝑖</m:t>
                    </m:r>
                  </m:oMath>
                </a14:m>
                <a:r>
                  <a:rPr lang="en-US" altLang="zh-TW" dirty="0" smtClean="0"/>
                  <a:t>)</a:t>
                </a:r>
              </a:p>
              <a:p>
                <a:pPr lvl="1"/>
                <a:endParaRPr lang="en-US" altLang="zh-TW" dirty="0" smtClean="0"/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704" t="-2830" r="-1259" b="-296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Problem </a:t>
            </a:r>
            <a:r>
              <a:rPr lang="en-US" altLang="zh-TW" smtClean="0"/>
              <a:t>4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179512" y="1484784"/>
            <a:ext cx="4248472" cy="518457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altLang="zh-TW" sz="2000" b="1" dirty="0" smtClean="0"/>
              <a:t>Algorithm </a:t>
            </a:r>
            <a:r>
              <a:rPr lang="en-US" altLang="zh-TW" sz="2000" b="1" dirty="0" err="1" smtClean="0"/>
              <a:t>FindSubset</a:t>
            </a:r>
            <a:r>
              <a:rPr lang="en-US" altLang="zh-TW" sz="2000" dirty="0" smtClean="0"/>
              <a:t>(S, n)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  </a:t>
            </a:r>
            <a:r>
              <a:rPr lang="en-US" altLang="zh-TW" sz="2000" b="1" dirty="0" smtClean="0"/>
              <a:t>begin</a:t>
            </a:r>
          </a:p>
          <a:p>
            <a:pPr>
              <a:buNone/>
            </a:pPr>
            <a:r>
              <a:rPr lang="en-US" altLang="zh-TW" sz="2000" dirty="0" smtClean="0"/>
              <a:t>      sum := 0;</a:t>
            </a:r>
          </a:p>
          <a:p>
            <a:pPr>
              <a:buNone/>
            </a:pPr>
            <a:r>
              <a:rPr lang="en-US" altLang="zh-TW" sz="2000" dirty="0" smtClean="0"/>
              <a:t>      self:=-1;</a:t>
            </a:r>
          </a:p>
          <a:p>
            <a:pPr>
              <a:buNone/>
            </a:pPr>
            <a:r>
              <a:rPr lang="en-US" altLang="zh-TW" sz="2000" b="1" dirty="0" smtClean="0"/>
              <a:t>      for</a:t>
            </a:r>
            <a:r>
              <a:rPr lang="en-US" altLang="zh-TW" sz="2000" dirty="0" smtClean="0"/>
              <a:t> 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 := 0 </a:t>
            </a:r>
            <a:r>
              <a:rPr lang="en-US" altLang="zh-TW" sz="2000" b="1" dirty="0" smtClean="0"/>
              <a:t>to</a:t>
            </a:r>
            <a:r>
              <a:rPr lang="en-US" altLang="zh-TW" sz="2000" dirty="0" smtClean="0"/>
              <a:t> n-1 </a:t>
            </a:r>
            <a:r>
              <a:rPr lang="en-US" altLang="zh-TW" sz="2000" b="1" dirty="0" smtClean="0"/>
              <a:t>do</a:t>
            </a:r>
          </a:p>
          <a:p>
            <a:pPr>
              <a:buNone/>
            </a:pPr>
            <a:r>
              <a:rPr lang="en-US" altLang="zh-TW" sz="2000" b="1" dirty="0" smtClean="0"/>
              <a:t>          </a:t>
            </a:r>
            <a:r>
              <a:rPr lang="en-US" altLang="zh-TW" sz="2000" dirty="0" smtClean="0"/>
              <a:t>count[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].exist := false;</a:t>
            </a:r>
            <a:endParaRPr lang="da-DK" altLang="zh-TW" sz="2000" b="1" dirty="0" smtClean="0"/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  </a:t>
            </a:r>
            <a:r>
              <a:rPr lang="en-US" altLang="zh-TW" sz="2000" dirty="0" smtClean="0"/>
              <a:t>        sum := S[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] + sum;</a:t>
            </a:r>
          </a:p>
          <a:p>
            <a:pPr>
              <a:buNone/>
            </a:pPr>
            <a:r>
              <a:rPr lang="en-US" altLang="zh-TW" sz="2000" dirty="0" smtClean="0"/>
              <a:t>          k[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] := sum mod n;</a:t>
            </a:r>
          </a:p>
          <a:p>
            <a:pPr>
              <a:buNone/>
            </a:pPr>
            <a:r>
              <a:rPr lang="en-US" altLang="zh-TW" sz="2000" b="1" dirty="0" smtClean="0">
                <a:solidFill>
                  <a:schemeClr val="tx1"/>
                </a:solidFill>
              </a:rPr>
              <a:t>          if </a:t>
            </a:r>
            <a:r>
              <a:rPr lang="en-US" altLang="zh-TW" sz="2000" dirty="0" smtClean="0">
                <a:solidFill>
                  <a:schemeClr val="tx1"/>
                </a:solidFill>
              </a:rPr>
              <a:t>k[</a:t>
            </a:r>
            <a:r>
              <a:rPr lang="en-US" altLang="zh-TW" sz="2000" dirty="0" err="1" smtClean="0">
                <a:solidFill>
                  <a:schemeClr val="tx1"/>
                </a:solidFill>
              </a:rPr>
              <a:t>i</a:t>
            </a:r>
            <a:r>
              <a:rPr lang="en-US" altLang="zh-TW" sz="2000" dirty="0" smtClean="0">
                <a:solidFill>
                  <a:schemeClr val="tx1"/>
                </a:solidFill>
              </a:rPr>
              <a:t>] = 0 </a:t>
            </a:r>
            <a:r>
              <a:rPr lang="en-US" altLang="zh-TW" sz="2000" b="1" dirty="0" smtClean="0">
                <a:solidFill>
                  <a:schemeClr val="tx1"/>
                </a:solidFill>
              </a:rPr>
              <a:t>then</a:t>
            </a:r>
          </a:p>
          <a:p>
            <a:pPr>
              <a:buNone/>
            </a:pPr>
            <a:r>
              <a:rPr lang="en-US" altLang="zh-TW" sz="2000" b="1" dirty="0" smtClean="0">
                <a:solidFill>
                  <a:schemeClr val="tx1"/>
                </a:solidFill>
              </a:rPr>
              <a:t>              </a:t>
            </a:r>
            <a:r>
              <a:rPr lang="en-US" altLang="zh-TW" sz="2000" dirty="0" smtClean="0">
                <a:solidFill>
                  <a:schemeClr val="tx1"/>
                </a:solidFill>
              </a:rPr>
              <a:t>self:= </a:t>
            </a:r>
            <a:r>
              <a:rPr lang="en-US" altLang="zh-TW" sz="2000" dirty="0" err="1" smtClean="0">
                <a:solidFill>
                  <a:schemeClr val="tx1"/>
                </a:solidFill>
              </a:rPr>
              <a:t>i</a:t>
            </a:r>
            <a:r>
              <a:rPr lang="en-US" altLang="zh-TW" sz="2000" dirty="0" smtClean="0">
                <a:solidFill>
                  <a:schemeClr val="tx1"/>
                </a:solidFill>
              </a:rPr>
              <a:t>;</a:t>
            </a:r>
            <a:endParaRPr lang="en-US" altLang="zh-TW" sz="20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altLang="zh-TW" sz="2000" dirty="0" smtClean="0">
                <a:solidFill>
                  <a:srgbClr val="006600"/>
                </a:solidFill>
              </a:rPr>
              <a:t>              </a:t>
            </a:r>
            <a:r>
              <a:rPr lang="en-US" altLang="zh-TW" sz="2000" b="1" dirty="0" smtClean="0">
                <a:solidFill>
                  <a:schemeClr val="tx1"/>
                </a:solidFill>
              </a:rPr>
              <a:t>break</a:t>
            </a:r>
            <a:r>
              <a:rPr lang="en-US" altLang="zh-TW" sz="2000" dirty="0" smtClean="0"/>
              <a:t>;</a:t>
            </a:r>
          </a:p>
          <a:p>
            <a:pPr>
              <a:buNone/>
            </a:pPr>
            <a:r>
              <a:rPr lang="en-US" altLang="zh-TW" sz="2000" b="1" dirty="0" smtClean="0"/>
              <a:t>          else if </a:t>
            </a:r>
            <a:r>
              <a:rPr lang="en-US" altLang="zh-TW" sz="2000" dirty="0" smtClean="0"/>
              <a:t> count[k[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]].exist </a:t>
            </a:r>
            <a:r>
              <a:rPr lang="en-US" altLang="zh-TW" sz="2000" b="1" dirty="0" smtClean="0"/>
              <a:t>then</a:t>
            </a:r>
          </a:p>
          <a:p>
            <a:pPr>
              <a:buNone/>
            </a:pPr>
            <a:r>
              <a:rPr lang="en-US" altLang="zh-TW" sz="2000" b="1" dirty="0" smtClean="0"/>
              <a:t>               </a:t>
            </a:r>
            <a:r>
              <a:rPr lang="en-US" altLang="zh-TW" sz="2000" dirty="0" smtClean="0"/>
              <a:t>count[k[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]].array2 := 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;</a:t>
            </a:r>
          </a:p>
          <a:p>
            <a:pPr>
              <a:buNone/>
            </a:pPr>
            <a:r>
              <a:rPr lang="en-US" altLang="zh-TW" sz="2000" b="1" dirty="0" smtClean="0"/>
              <a:t>               break;</a:t>
            </a:r>
          </a:p>
          <a:p>
            <a:pPr>
              <a:buNone/>
            </a:pPr>
            <a:r>
              <a:rPr lang="en-US" altLang="zh-TW" sz="2000" dirty="0" smtClean="0"/>
              <a:t>          </a:t>
            </a:r>
            <a:endParaRPr lang="en-US" altLang="zh-TW" sz="2000" b="1" dirty="0" smtClean="0"/>
          </a:p>
          <a:p>
            <a:pPr>
              <a:buNone/>
            </a:pPr>
            <a:r>
              <a:rPr lang="en-US" altLang="zh-TW" sz="2000" dirty="0" smtClean="0"/>
              <a:t>  </a:t>
            </a:r>
          </a:p>
          <a:p>
            <a:pPr>
              <a:buNone/>
            </a:pPr>
            <a:endParaRPr lang="zh-TW" altLang="en-US" sz="2000" dirty="0"/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4572000" y="1484784"/>
            <a:ext cx="4248472" cy="518457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>
              <a:buNone/>
            </a:pPr>
            <a:r>
              <a:rPr lang="en-US" altLang="zh-TW" sz="2000" b="1" dirty="0" smtClean="0"/>
              <a:t>        else </a:t>
            </a:r>
          </a:p>
          <a:p>
            <a:pPr>
              <a:buNone/>
            </a:pPr>
            <a:r>
              <a:rPr lang="en-US" altLang="zh-TW" sz="2000" b="1" dirty="0" smtClean="0"/>
              <a:t>               </a:t>
            </a:r>
            <a:r>
              <a:rPr lang="en-US" altLang="zh-TW" sz="2000" dirty="0" smtClean="0"/>
              <a:t>count[k[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]].array1 := 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;</a:t>
            </a:r>
          </a:p>
          <a:p>
            <a:pPr>
              <a:buNone/>
            </a:pPr>
            <a:r>
              <a:rPr lang="en-US" altLang="zh-TW" sz="2000" dirty="0" smtClean="0"/>
              <a:t>               count[k[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]].value ++;</a:t>
            </a:r>
          </a:p>
          <a:p>
            <a:pPr>
              <a:buNone/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en-US" altLang="zh-TW" sz="2000" b="1" dirty="0" smtClean="0"/>
              <a:t>od</a:t>
            </a:r>
          </a:p>
          <a:p>
            <a:pPr>
              <a:buNone/>
            </a:pPr>
            <a:r>
              <a:rPr lang="en-US" altLang="zh-TW" sz="2000" dirty="0" smtClean="0"/>
              <a:t>    </a:t>
            </a:r>
            <a:r>
              <a:rPr lang="en-US" altLang="zh-TW" sz="2000" b="1" dirty="0" smtClean="0"/>
              <a:t>if  </a:t>
            </a:r>
            <a:r>
              <a:rPr lang="en-US" altLang="zh-TW" sz="2000" dirty="0" smtClean="0"/>
              <a:t>self != -1 </a:t>
            </a:r>
            <a:r>
              <a:rPr lang="en-US" altLang="zh-TW" sz="2000" b="1" dirty="0" smtClean="0"/>
              <a:t>then</a:t>
            </a:r>
            <a:endParaRPr lang="en-US" altLang="zh-TW" sz="2000" dirty="0" smtClean="0"/>
          </a:p>
          <a:p>
            <a:pPr>
              <a:buNone/>
            </a:pPr>
            <a:r>
              <a:rPr lang="en-US" altLang="zh-TW" sz="2000" b="1" dirty="0" smtClean="0"/>
              <a:t>        </a:t>
            </a:r>
            <a:r>
              <a:rPr lang="en-US" altLang="zh-TW" sz="2000" dirty="0" smtClean="0"/>
              <a:t>start:= 0;</a:t>
            </a:r>
          </a:p>
          <a:p>
            <a:pPr>
              <a:buNone/>
            </a:pPr>
            <a:r>
              <a:rPr lang="en-US" altLang="zh-TW" sz="2000" b="1" dirty="0" smtClean="0"/>
              <a:t>        </a:t>
            </a:r>
            <a:r>
              <a:rPr lang="en-US" altLang="zh-TW" sz="2000" dirty="0" smtClean="0"/>
              <a:t>end:= 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;</a:t>
            </a:r>
          </a:p>
          <a:p>
            <a:pPr>
              <a:buNone/>
            </a:pPr>
            <a:r>
              <a:rPr lang="en-US" altLang="zh-TW" sz="2000" b="1" dirty="0" smtClean="0"/>
              <a:t>    else </a:t>
            </a:r>
          </a:p>
          <a:p>
            <a:pPr>
              <a:buNone/>
            </a:pPr>
            <a:r>
              <a:rPr lang="en-US" altLang="zh-TW" sz="2000" b="1" dirty="0" smtClean="0"/>
              <a:t>    </a:t>
            </a:r>
            <a:r>
              <a:rPr lang="en-US" altLang="zh-TW" sz="2000" dirty="0" smtClean="0"/>
              <a:t>    start:=count[k[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]].array1+1;</a:t>
            </a:r>
          </a:p>
          <a:p>
            <a:pPr>
              <a:buNone/>
            </a:pPr>
            <a:r>
              <a:rPr lang="en-US" altLang="zh-TW" sz="2000" b="1" dirty="0" smtClean="0"/>
              <a:t>        </a:t>
            </a:r>
            <a:r>
              <a:rPr lang="en-US" altLang="zh-TW" sz="2000" dirty="0" smtClean="0"/>
              <a:t>end</a:t>
            </a:r>
            <a:r>
              <a:rPr lang="en-US" altLang="zh-TW" sz="2000" dirty="0"/>
              <a:t>:= count[k[</a:t>
            </a:r>
            <a:r>
              <a:rPr lang="en-US" altLang="zh-TW" sz="2000" dirty="0" err="1"/>
              <a:t>i</a:t>
            </a:r>
            <a:r>
              <a:rPr lang="en-US" altLang="zh-TW" sz="2000" dirty="0"/>
              <a:t>]].array2</a:t>
            </a:r>
            <a:r>
              <a:rPr lang="en-US" altLang="zh-TW" sz="2000" dirty="0" smtClean="0"/>
              <a:t>;</a:t>
            </a:r>
            <a:endParaRPr lang="en-US" altLang="zh-TW" sz="2000" b="1" dirty="0" smtClean="0"/>
          </a:p>
          <a:p>
            <a:pPr>
              <a:buNone/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</a:t>
            </a:r>
            <a:r>
              <a:rPr lang="en-US" altLang="zh-TW" sz="2000" dirty="0" smtClean="0"/>
              <a:t>j := start</a:t>
            </a:r>
            <a:r>
              <a:rPr lang="en-US" altLang="zh-TW" sz="2000" b="1" dirty="0" smtClean="0"/>
              <a:t> to </a:t>
            </a:r>
            <a:r>
              <a:rPr lang="en-US" altLang="zh-TW" sz="2000" dirty="0" smtClean="0"/>
              <a:t>end </a:t>
            </a:r>
            <a:r>
              <a:rPr lang="en-US" altLang="zh-TW" sz="2000" b="1" dirty="0" smtClean="0"/>
              <a:t>do</a:t>
            </a:r>
          </a:p>
          <a:p>
            <a:pPr>
              <a:buNone/>
            </a:pP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altLang="zh-TW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print</a:t>
            </a:r>
            <a:r>
              <a:rPr kumimoji="0" lang="en-US" altLang="zh-TW" sz="200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S[j];</a:t>
            </a:r>
          </a:p>
          <a:p>
            <a:pPr>
              <a:buNone/>
            </a:pPr>
            <a:r>
              <a:rPr lang="en-US" altLang="zh-TW" sz="2000" b="1" baseline="0" dirty="0"/>
              <a:t> </a:t>
            </a:r>
            <a:r>
              <a:rPr lang="en-US" altLang="zh-TW" sz="2000" b="1" baseline="0" dirty="0" smtClean="0"/>
              <a:t>    od</a:t>
            </a:r>
          </a:p>
          <a:p>
            <a:pPr>
              <a:buNone/>
            </a:pPr>
            <a:r>
              <a:rPr kumimoji="0" lang="en-US" altLang="zh-TW" sz="2000" b="1" i="0" u="none" strike="noStrike" kern="1200" cap="none" spc="0" normalizeH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TW" sz="20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end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GRACE@OKII9FVF81V9GRMN" val="3972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2009</TotalTime>
  <Words>1068</Words>
  <Application>Microsoft Office PowerPoint</Application>
  <PresentationFormat>如螢幕大小 (4:3)</PresentationFormat>
  <Paragraphs>207</Paragraphs>
  <Slides>10</Slides>
  <Notes>2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7" baseType="lpstr">
      <vt:lpstr>細明體</vt:lpstr>
      <vt:lpstr>新細明體</vt:lpstr>
      <vt:lpstr>Arial</vt:lpstr>
      <vt:lpstr>Calibri</vt:lpstr>
      <vt:lpstr>Cambria Math</vt:lpstr>
      <vt:lpstr>Office 佈景主題</vt:lpstr>
      <vt:lpstr>方程式</vt:lpstr>
      <vt:lpstr>Algorithms  Homework Assignment #7</vt:lpstr>
      <vt:lpstr>Problem 1</vt:lpstr>
      <vt:lpstr>Problem 1 (cont.)</vt:lpstr>
      <vt:lpstr>Problem 2</vt:lpstr>
      <vt:lpstr>Problem 2 (cont.)</vt:lpstr>
      <vt:lpstr>Problem 3</vt:lpstr>
      <vt:lpstr>Problem 3 (cont.)</vt:lpstr>
      <vt:lpstr>Problem 4</vt:lpstr>
      <vt:lpstr>Problem 4 (cont.)</vt:lpstr>
      <vt:lpstr>Problem 4 (cont.)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grace</dc:creator>
  <cp:lastModifiedBy>Lai_Jui-Shun</cp:lastModifiedBy>
  <cp:revision>99</cp:revision>
  <dcterms:created xsi:type="dcterms:W3CDTF">2012-05-17T21:25:06Z</dcterms:created>
  <dcterms:modified xsi:type="dcterms:W3CDTF">2013-05-20T04:16:45Z</dcterms:modified>
</cp:coreProperties>
</file>