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59" r:id="rId3"/>
    <p:sldId id="258" r:id="rId4"/>
    <p:sldId id="262" r:id="rId5"/>
    <p:sldId id="281" r:id="rId6"/>
    <p:sldId id="282" r:id="rId7"/>
    <p:sldId id="283" r:id="rId8"/>
    <p:sldId id="287" r:id="rId9"/>
    <p:sldId id="284" r:id="rId10"/>
    <p:sldId id="301" r:id="rId11"/>
    <p:sldId id="290" r:id="rId12"/>
    <p:sldId id="293" r:id="rId13"/>
    <p:sldId id="291" r:id="rId14"/>
    <p:sldId id="303" r:id="rId15"/>
    <p:sldId id="294" r:id="rId16"/>
    <p:sldId id="295" r:id="rId17"/>
    <p:sldId id="296" r:id="rId18"/>
    <p:sldId id="297" r:id="rId19"/>
    <p:sldId id="298" r:id="rId20"/>
    <p:sldId id="304" r:id="rId21"/>
    <p:sldId id="305" r:id="rId22"/>
    <p:sldId id="306" r:id="rId23"/>
    <p:sldId id="302" r:id="rId24"/>
    <p:sldId id="299" r:id="rId25"/>
    <p:sldId id="300" r:id="rId26"/>
    <p:sldId id="285" r:id="rId27"/>
    <p:sldId id="286" r:id="rId28"/>
    <p:sldId id="289" r:id="rId29"/>
    <p:sldId id="279" r:id="rId30"/>
  </p:sldIdLst>
  <p:sldSz cx="9144000" cy="6858000" type="screen4x3"/>
  <p:notesSz cx="6858000" cy="9144000"/>
  <p:defaultTextStyle>
    <a:defPPr>
      <a:defRPr lang="zh-TW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7575"/>
    <a:srgbClr val="696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佈景主題樣式 1 - 輔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佈景主題樣式 1 - 輔色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佈景主題樣式 1 - 輔色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FD0F851-EC5A-4D38-B0AD-8093EC10F338}" styleName="淺色樣式 1 - 輔色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中等深淺樣式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中等深淺樣式 1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7AC3CCA-C797-4891-BE02-D94E43425B78}" styleName="中等深淺樣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深色樣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2" autoAdjust="0"/>
    <p:restoredTop sz="94655" autoAdjust="0"/>
  </p:normalViewPr>
  <p:slideViewPr>
    <p:cSldViewPr snapToGrid="0" snapToObjects="1">
      <p:cViewPr varScale="1">
        <p:scale>
          <a:sx n="102" d="100"/>
          <a:sy n="102" d="100"/>
        </p:scale>
        <p:origin x="-183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6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0" y="963084"/>
            <a:ext cx="9144000" cy="797984"/>
          </a:xfrm>
        </p:spPr>
        <p:txBody>
          <a:bodyPr anchor="b">
            <a:noAutofit/>
          </a:bodyPr>
          <a:lstStyle>
            <a:lvl1pPr>
              <a:defRPr kumimoji="1" lang="zh-TW" altLang="en-US" sz="5400" b="1" kern="1200" cap="none" spc="0" dirty="0">
                <a:ln w="17780" cmpd="sng">
                  <a:noFill/>
                  <a:prstDash val="solid"/>
                  <a:miter lim="800000"/>
                </a:ln>
                <a:gradFill flip="none" rotWithShape="1">
                  <a:gsLst>
                    <a:gs pos="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85000"/>
                        <a:lumOff val="15000"/>
                      </a:schemeClr>
                    </a:gs>
                    <a:gs pos="51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0"/>
                  <a:tileRect/>
                </a:gradFill>
                <a:effectLst/>
                <a:latin typeface="微軟正黑體"/>
                <a:ea typeface="微軟正黑體"/>
                <a:cs typeface="微軟正黑體"/>
              </a:defRPr>
            </a:lvl1pPr>
          </a:lstStyle>
          <a:p>
            <a:r>
              <a:rPr kumimoji="1" lang="zh-TW" altLang="en-US" dirty="0" smtClean="0"/>
              <a:t>按一下以編輯母片標題樣式</a:t>
            </a:r>
            <a:endParaRPr kumimoji="1" lang="zh-TW" altLang="en-US" dirty="0"/>
          </a:p>
        </p:txBody>
      </p:sp>
      <p:sp>
        <p:nvSpPr>
          <p:cNvPr id="3" name="子標題 2"/>
          <p:cNvSpPr>
            <a:spLocks noGrp="1"/>
          </p:cNvSpPr>
          <p:nvPr>
            <p:ph type="subTitle" idx="1"/>
          </p:nvPr>
        </p:nvSpPr>
        <p:spPr>
          <a:xfrm>
            <a:off x="1" y="1761068"/>
            <a:ext cx="9144000" cy="38946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  <a:latin typeface="Arial Rounded MT Bold"/>
                <a:ea typeface="Apple LiGothic Medium"/>
                <a:cs typeface="Arial Rounded MT 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zh-TW" dirty="0" smtClean="0"/>
              <a:t> </a:t>
            </a:r>
            <a:r>
              <a:rPr kumimoji="1" lang="zh-TW" altLang="en-US" dirty="0" smtClean="0"/>
              <a:t>按一下以編輯母片子標題樣式</a:t>
            </a:r>
            <a:endParaRPr kumimoji="1" lang="zh-TW" altLang="en-US" dirty="0"/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1" y="603251"/>
            <a:ext cx="9144000" cy="359833"/>
          </a:xfrm>
        </p:spPr>
        <p:txBody>
          <a:bodyPr>
            <a:noAutofit/>
          </a:bodyPr>
          <a:lstStyle>
            <a:lvl1pPr marL="0" indent="0" algn="ctr">
              <a:buNone/>
              <a:defRPr kumimoji="1" lang="zh-TW" altLang="en-US" sz="1800" b="1" kern="1200" dirty="0" smtClean="0">
                <a:solidFill>
                  <a:schemeClr val="tx1">
                    <a:tint val="75000"/>
                  </a:schemeClr>
                </a:solidFill>
                <a:latin typeface="微軟正黑體"/>
                <a:ea typeface="微軟正黑體"/>
                <a:cs typeface="微軟正黑體"/>
              </a:defRPr>
            </a:lvl1pPr>
          </a:lstStyle>
          <a:p>
            <a:pPr lvl="0"/>
            <a:r>
              <a:rPr kumimoji="1" lang="zh-TW" altLang="en-US" dirty="0" smtClean="0"/>
              <a:t>按一下以編輯母片文字樣式</a:t>
            </a:r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4"/>
          </p:nvPr>
        </p:nvSpPr>
        <p:spPr>
          <a:xfrm>
            <a:off x="1" y="2150534"/>
            <a:ext cx="9143999" cy="4707466"/>
          </a:xfrm>
        </p:spPr>
        <p:txBody>
          <a:bodyPr/>
          <a:lstStyle/>
          <a:p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7334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權宣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026582"/>
            <a:ext cx="8229600" cy="962555"/>
          </a:xfrm>
        </p:spPr>
        <p:txBody>
          <a:bodyPr/>
          <a:lstStyle>
            <a:lvl1pPr>
              <a:defRPr b="1"/>
            </a:lvl1pPr>
          </a:lstStyle>
          <a:p>
            <a:r>
              <a:rPr kumimoji="1" lang="zh-TW" altLang="en-US" dirty="0" smtClean="0"/>
              <a:t>按一下以編輯母片標題樣式</a:t>
            </a:r>
            <a:endParaRPr kumimoji="1"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3933C-4BC7-A847-AC90-67418C08BE01}" type="datetimeFigureOut">
              <a:rPr kumimoji="1" lang="zh-TW" altLang="en-US" smtClean="0"/>
              <a:t>12/9/20</a:t>
            </a:fld>
            <a:endParaRPr kumimoji="1"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5417B-7D90-1640-8E07-F39E04C3DC11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6" name="圖片 5" descr="未命名-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1402"/>
            <a:ext cx="9144000" cy="767953"/>
          </a:xfrm>
          <a:prstGeom prst="rect">
            <a:avLst/>
          </a:prstGeom>
        </p:spPr>
      </p:pic>
      <p:sp>
        <p:nvSpPr>
          <p:cNvPr id="7" name="內容版面配置區 2"/>
          <p:cNvSpPr>
            <a:spLocks noGrp="1"/>
          </p:cNvSpPr>
          <p:nvPr>
            <p:ph idx="1"/>
          </p:nvPr>
        </p:nvSpPr>
        <p:spPr>
          <a:xfrm>
            <a:off x="1090083" y="2233083"/>
            <a:ext cx="6879168" cy="3968750"/>
          </a:xfrm>
        </p:spPr>
        <p:txBody>
          <a:bodyPr>
            <a:normAutofit/>
          </a:bodyPr>
          <a:lstStyle>
            <a:lvl1pPr marL="342900" indent="-342900">
              <a:lnSpc>
                <a:spcPct val="150000"/>
              </a:lnSpc>
              <a:buSzPct val="100000"/>
              <a:buFont typeface="+mj-ea"/>
              <a:buAutoNum type="ea1ChtPeriod"/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  <a:latin typeface="微軟正黑體"/>
                <a:ea typeface="微軟正黑體"/>
                <a:cs typeface="微軟正黑體"/>
              </a:defRPr>
            </a:lvl1pPr>
            <a:lvl2pPr marL="381000" indent="0">
              <a:lnSpc>
                <a:spcPct val="150000"/>
              </a:lnSpc>
              <a:buSzPct val="80000"/>
              <a:buFontTx/>
              <a:buNone/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  <a:latin typeface="微軟正黑體"/>
                <a:ea typeface="微軟正黑體"/>
                <a:cs typeface="微軟正黑體"/>
              </a:defRPr>
            </a:lvl2pPr>
            <a:lvl3pPr marL="914400" indent="0">
              <a:lnSpc>
                <a:spcPct val="150000"/>
              </a:lnSpc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軟正黑體"/>
                <a:ea typeface="微軟正黑體"/>
                <a:cs typeface="微軟正黑體"/>
              </a:defRPr>
            </a:lvl3pPr>
            <a:lvl4pPr marL="1371600" indent="0">
              <a:lnSpc>
                <a:spcPct val="150000"/>
              </a:lnSpc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軟正黑體"/>
                <a:ea typeface="微軟正黑體"/>
                <a:cs typeface="微軟正黑體"/>
              </a:defRPr>
            </a:lvl4pPr>
            <a:lvl5pPr marL="1828800" indent="0">
              <a:lnSpc>
                <a:spcPct val="150000"/>
              </a:lnSpc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軟正黑體"/>
                <a:ea typeface="微軟正黑體"/>
                <a:cs typeface="微軟正黑體"/>
              </a:defRPr>
            </a:lvl5pPr>
          </a:lstStyle>
          <a:p>
            <a:pPr lvl="0"/>
            <a:r>
              <a:rPr kumimoji="1" lang="zh-TW" altLang="en-US" dirty="0" smtClean="0"/>
              <a:t>按一下以編輯母片文字樣式</a:t>
            </a:r>
          </a:p>
          <a:p>
            <a:pPr lvl="1"/>
            <a:r>
              <a:rPr kumimoji="1" lang="zh-TW" altLang="en-US" dirty="0" smtClean="0"/>
              <a:t>第二層</a:t>
            </a:r>
            <a:endParaRPr kumimoji="1" lang="en-US" altLang="zh-TW" dirty="0" smtClean="0"/>
          </a:p>
          <a:p>
            <a:pPr lvl="1"/>
            <a:r>
              <a:rPr kumimoji="1" lang="zh-TW" altLang="en-US" dirty="0" smtClean="0"/>
              <a:t>第三層</a:t>
            </a:r>
            <a:endParaRPr kumimoji="1" lang="en-US" altLang="zh-TW" dirty="0" smtClean="0"/>
          </a:p>
          <a:p>
            <a:pPr lvl="1"/>
            <a:r>
              <a:rPr kumimoji="1" lang="zh-TW" altLang="en-US" dirty="0" smtClean="0"/>
              <a:t>第四層</a:t>
            </a:r>
            <a:endParaRPr kumimoji="1" lang="en-US" altLang="zh-TW" dirty="0" smtClean="0"/>
          </a:p>
          <a:p>
            <a:pPr lvl="1"/>
            <a:r>
              <a:rPr kumimoji="1" lang="zh-TW" altLang="en-US" dirty="0" smtClean="0"/>
              <a:t>第五層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5527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3933C-4BC7-A847-AC90-67418C08BE01}" type="datetimeFigureOut">
              <a:rPr kumimoji="1" lang="zh-TW" altLang="en-US" smtClean="0"/>
              <a:t>12/9/20</a:t>
            </a:fld>
            <a:endParaRPr kumimoji="1"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5417B-7D90-1640-8E07-F39E04C3DC11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sp>
        <p:nvSpPr>
          <p:cNvPr id="7" name="內容版面配置區 2"/>
          <p:cNvSpPr>
            <a:spLocks noGrp="1"/>
          </p:cNvSpPr>
          <p:nvPr>
            <p:ph idx="1"/>
          </p:nvPr>
        </p:nvSpPr>
        <p:spPr>
          <a:xfrm>
            <a:off x="2590800" y="-2"/>
            <a:ext cx="6553199" cy="6356351"/>
          </a:xfrm>
        </p:spPr>
        <p:txBody>
          <a:bodyPr vert="horz" anchor="ctr" anchorCtr="0"/>
          <a:lstStyle>
            <a:lvl1pPr marL="0" indent="0" algn="l">
              <a:lnSpc>
                <a:spcPct val="100000"/>
              </a:lnSpc>
              <a:buSzPct val="100000"/>
              <a:buFont typeface="Wingdings" charset="2"/>
              <a:buNone/>
              <a:defRPr kumimoji="1" lang="zh-TW" altLang="en-US" sz="4400" b="0" kern="1200" cap="none" spc="0" dirty="0" smtClean="0">
                <a:ln w="17780" cmpd="sng">
                  <a:noFill/>
                  <a:prstDash val="solid"/>
                  <a:miter lim="800000"/>
                </a:ln>
                <a:gradFill flip="none" rotWithShape="1">
                  <a:gsLst>
                    <a:gs pos="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85000"/>
                        <a:lumOff val="15000"/>
                      </a:schemeClr>
                    </a:gs>
                    <a:gs pos="51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0"/>
                  <a:tileRect/>
                </a:gradFill>
                <a:effectLst/>
                <a:latin typeface="微軟正黑體"/>
                <a:ea typeface="微軟正黑體"/>
                <a:cs typeface="微軟正黑體"/>
              </a:defRPr>
            </a:lvl1pPr>
            <a:lvl2pPr marL="444500" indent="-342900" algn="l">
              <a:lnSpc>
                <a:spcPct val="150000"/>
              </a:lnSpc>
              <a:buSzPct val="80000"/>
              <a:buFont typeface="Wingdings" charset="2"/>
              <a:buAutoNum type="circleNumWdBlackPlain"/>
              <a:defRPr kumimoji="1" lang="zh-TW" altLang="en-US" sz="18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微軟正黑體"/>
              </a:defRPr>
            </a:lvl2pPr>
            <a:lvl3pPr marL="914400" indent="0">
              <a:lnSpc>
                <a:spcPct val="150000"/>
              </a:lnSpc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軟正黑體"/>
                <a:ea typeface="微軟正黑體"/>
                <a:cs typeface="微軟正黑體"/>
              </a:defRPr>
            </a:lvl3pPr>
            <a:lvl4pPr marL="1371600" indent="0">
              <a:lnSpc>
                <a:spcPct val="150000"/>
              </a:lnSpc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軟正黑體"/>
                <a:ea typeface="微軟正黑體"/>
                <a:cs typeface="微軟正黑體"/>
              </a:defRPr>
            </a:lvl4pPr>
            <a:lvl5pPr marL="1828800" indent="0">
              <a:lnSpc>
                <a:spcPct val="150000"/>
              </a:lnSpc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軟正黑體"/>
                <a:ea typeface="微軟正黑體"/>
                <a:cs typeface="微軟正黑體"/>
              </a:defRPr>
            </a:lvl5pPr>
          </a:lstStyle>
          <a:p>
            <a:pPr lvl="0"/>
            <a:r>
              <a:rPr kumimoji="1" lang="zh-TW" altLang="en-US" dirty="0" smtClean="0"/>
              <a:t>按一下以編輯母片文字樣式</a:t>
            </a:r>
          </a:p>
          <a:p>
            <a:pPr lvl="1"/>
            <a:r>
              <a:rPr kumimoji="1" lang="zh-TW" altLang="en-US" dirty="0" smtClean="0"/>
              <a:t>第二層</a:t>
            </a:r>
            <a:endParaRPr kumimoji="1" lang="en-US" altLang="zh-TW" dirty="0" smtClean="0"/>
          </a:p>
          <a:p>
            <a:pPr lvl="1"/>
            <a:r>
              <a:rPr kumimoji="1" lang="zh-TW" altLang="en-US" dirty="0" smtClean="0"/>
              <a:t>第三層</a:t>
            </a:r>
            <a:endParaRPr kumimoji="1" lang="en-US" altLang="zh-TW" dirty="0" smtClean="0"/>
          </a:p>
          <a:p>
            <a:pPr lvl="1"/>
            <a:r>
              <a:rPr kumimoji="1" lang="zh-TW" altLang="en-US" dirty="0" smtClean="0"/>
              <a:t>第四層</a:t>
            </a:r>
            <a:endParaRPr kumimoji="1" lang="en-US" altLang="zh-TW" dirty="0" smtClean="0"/>
          </a:p>
          <a:p>
            <a:pPr lvl="1"/>
            <a:r>
              <a:rPr kumimoji="1" lang="zh-TW" altLang="en-US" dirty="0" smtClean="0"/>
              <a:t>第五層</a:t>
            </a:r>
            <a:endParaRPr kumimoji="1" lang="zh-TW" altLang="en-US" dirty="0"/>
          </a:p>
        </p:txBody>
      </p:sp>
      <p:pic>
        <p:nvPicPr>
          <p:cNvPr id="8" name="圖片 7" descr="未命名-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226015" y="3045021"/>
            <a:ext cx="6858002" cy="76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98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 descr="bg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Autofit/>
          </a:bodyPr>
          <a:lstStyle>
            <a:lvl1pPr algn="l">
              <a:defRPr sz="5400" b="1" cap="all">
                <a:gradFill flip="none" rotWithShape="1">
                  <a:gsLst>
                    <a:gs pos="50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  <a:gs pos="51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5400000" scaled="0"/>
                  <a:tileRect/>
                </a:gradFill>
                <a:effectLst/>
                <a:latin typeface="微軟正黑體"/>
                <a:ea typeface="微軟正黑體"/>
                <a:cs typeface="微軟正黑體"/>
              </a:defRPr>
            </a:lvl1pPr>
          </a:lstStyle>
          <a:p>
            <a:r>
              <a:rPr kumimoji="1" lang="zh-TW" altLang="en-US" dirty="0" smtClean="0"/>
              <a:t>按一下以編輯母片標題樣式</a:t>
            </a:r>
            <a:endParaRPr kumimoji="1"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3033709"/>
            <a:ext cx="7772400" cy="1500187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bg1">
                    <a:lumMod val="50000"/>
                  </a:schemeClr>
                </a:solidFill>
                <a:latin typeface="微軟正黑體"/>
                <a:ea typeface="微軟正黑體"/>
                <a:cs typeface="微軟正黑體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TW" altLang="en-US" dirty="0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3933C-4BC7-A847-AC90-67418C08BE01}" type="datetimeFigureOut">
              <a:rPr kumimoji="1" lang="zh-TW" altLang="en-US" smtClean="0"/>
              <a:t>12/9/20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5417B-7D90-1640-8E07-F39E04C3DC11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139147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 descr="未命名-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4001"/>
            <a:ext cx="9144000" cy="767953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>
            <a:lvl1pPr>
              <a:defRPr b="1" cap="none" spc="0">
                <a:ln w="17780" cmpd="sng">
                  <a:noFill/>
                  <a:prstDash val="solid"/>
                  <a:miter lim="800000"/>
                </a:ln>
                <a:gradFill flip="none" rotWithShape="1">
                  <a:gsLst>
                    <a:gs pos="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85000"/>
                        <a:lumOff val="15000"/>
                      </a:schemeClr>
                    </a:gs>
                    <a:gs pos="51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0"/>
                  <a:tileRect/>
                </a:gradFill>
                <a:effectLst/>
                <a:latin typeface="微軟正黑體"/>
                <a:ea typeface="微軟正黑體"/>
                <a:cs typeface="微軟正黑體"/>
              </a:defRPr>
            </a:lvl1pPr>
          </a:lstStyle>
          <a:p>
            <a:r>
              <a:rPr kumimoji="1" lang="zh-TW" altLang="en-US" dirty="0" smtClean="0"/>
              <a:t>按一下以編輯母片標題樣式</a:t>
            </a:r>
            <a:endParaRPr kumimoji="1"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3" y="1809751"/>
            <a:ext cx="7704668" cy="4546598"/>
          </a:xfrm>
        </p:spPr>
        <p:txBody>
          <a:bodyPr/>
          <a:lstStyle>
            <a:lvl1pPr marL="342900" indent="-342900">
              <a:lnSpc>
                <a:spcPct val="150000"/>
              </a:lnSpc>
              <a:buSzPct val="100000"/>
              <a:buFontTx/>
              <a:buBlip>
                <a:blip r:embed="rId3"/>
              </a:buBlip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微軟正黑體"/>
              </a:defRPr>
            </a:lvl1pPr>
            <a:lvl2pPr marL="381000" indent="0">
              <a:lnSpc>
                <a:spcPct val="150000"/>
              </a:lnSpc>
              <a:buSzPct val="80000"/>
              <a:buFontTx/>
              <a:buNone/>
              <a:defRPr sz="1400" b="1">
                <a:solidFill>
                  <a:schemeClr val="bg1">
                    <a:lumMod val="65000"/>
                  </a:schemeClr>
                </a:solidFill>
                <a:latin typeface="微軟正黑體"/>
                <a:ea typeface="微軟正黑體"/>
                <a:cs typeface="微軟正黑體"/>
              </a:defRPr>
            </a:lvl2pPr>
            <a:lvl3pPr marL="914400" indent="0">
              <a:lnSpc>
                <a:spcPct val="150000"/>
              </a:lnSpc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軟正黑體"/>
                <a:ea typeface="微軟正黑體"/>
                <a:cs typeface="微軟正黑體"/>
              </a:defRPr>
            </a:lvl3pPr>
            <a:lvl4pPr marL="1371600" indent="0">
              <a:lnSpc>
                <a:spcPct val="150000"/>
              </a:lnSpc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軟正黑體"/>
                <a:ea typeface="微軟正黑體"/>
                <a:cs typeface="微軟正黑體"/>
              </a:defRPr>
            </a:lvl4pPr>
            <a:lvl5pPr marL="1828800" indent="0">
              <a:lnSpc>
                <a:spcPct val="150000"/>
              </a:lnSpc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軟正黑體"/>
                <a:ea typeface="微軟正黑體"/>
                <a:cs typeface="微軟正黑體"/>
              </a:defRPr>
            </a:lvl5pPr>
          </a:lstStyle>
          <a:p>
            <a:pPr lvl="0"/>
            <a:r>
              <a:rPr kumimoji="1" lang="zh-TW" altLang="en-US" dirty="0" smtClean="0"/>
              <a:t>按一下以編輯母片文字樣式</a:t>
            </a:r>
          </a:p>
          <a:p>
            <a:pPr lvl="1"/>
            <a:r>
              <a:rPr kumimoji="1" lang="zh-TW" altLang="en-US" dirty="0" smtClean="0"/>
              <a:t>第二層</a:t>
            </a:r>
            <a:endParaRPr kumimoji="1" lang="en-US" altLang="zh-TW" dirty="0" smtClean="0"/>
          </a:p>
          <a:p>
            <a:pPr lvl="1"/>
            <a:r>
              <a:rPr kumimoji="1" lang="zh-TW" altLang="en-US" dirty="0" smtClean="0"/>
              <a:t>第三層</a:t>
            </a:r>
            <a:endParaRPr kumimoji="1" lang="en-US" altLang="zh-TW" dirty="0" smtClean="0"/>
          </a:p>
          <a:p>
            <a:pPr lvl="1"/>
            <a:r>
              <a:rPr kumimoji="1" lang="zh-TW" altLang="en-US" dirty="0" smtClean="0"/>
              <a:t>第四層</a:t>
            </a:r>
            <a:endParaRPr kumimoji="1" lang="en-US" altLang="zh-TW" dirty="0" smtClean="0"/>
          </a:p>
          <a:p>
            <a:pPr lvl="1"/>
            <a:r>
              <a:rPr kumimoji="1" lang="zh-TW" altLang="en-US" dirty="0" smtClean="0"/>
              <a:t>第五層</a:t>
            </a:r>
            <a:endParaRPr kumimoji="1"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3933C-4BC7-A847-AC90-67418C08BE01}" type="datetimeFigureOut">
              <a:rPr kumimoji="1" lang="zh-TW" altLang="en-US" smtClean="0"/>
              <a:t>12/9/20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5417B-7D90-1640-8E07-F39E04C3DC11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16883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與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kumimoji="1" lang="zh-TW" altLang="en-US" dirty="0" smtClean="0"/>
              <a:t>按一下以編輯母片標題樣式</a:t>
            </a:r>
            <a:endParaRPr kumimoji="1"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3933C-4BC7-A847-AC90-67418C08BE01}" type="datetimeFigureOut">
              <a:rPr kumimoji="1" lang="zh-TW" altLang="en-US" smtClean="0"/>
              <a:t>12/9/20</a:t>
            </a:fld>
            <a:endParaRPr kumimoji="1"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5417B-7D90-1640-8E07-F39E04C3DC11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9" name="圖片 8" descr="未命名-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4001"/>
            <a:ext cx="9144000" cy="767953"/>
          </a:xfrm>
          <a:prstGeom prst="rect">
            <a:avLst/>
          </a:prstGeom>
        </p:spPr>
      </p:pic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677333" y="1809751"/>
            <a:ext cx="3841750" cy="4317999"/>
          </a:xfrm>
        </p:spPr>
        <p:txBody>
          <a:bodyPr anchor="t"/>
          <a:lstStyle>
            <a:lvl1pPr marL="342900" indent="-342900">
              <a:lnSpc>
                <a:spcPct val="150000"/>
              </a:lnSpc>
              <a:buSzPct val="100000"/>
              <a:buFontTx/>
              <a:buBlip>
                <a:blip r:embed="rId3"/>
              </a:buBlip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微軟正黑體"/>
              </a:defRPr>
            </a:lvl1pPr>
            <a:lvl2pPr marL="381000" indent="0">
              <a:lnSpc>
                <a:spcPct val="150000"/>
              </a:lnSpc>
              <a:buSzPct val="80000"/>
              <a:buFontTx/>
              <a:buNone/>
              <a:defRPr sz="1400" b="1">
                <a:solidFill>
                  <a:srgbClr val="A6A6A6"/>
                </a:solidFill>
                <a:latin typeface="微軟正黑體"/>
                <a:ea typeface="微軟正黑體"/>
                <a:cs typeface="微軟正黑體"/>
              </a:defRPr>
            </a:lvl2pPr>
            <a:lvl3pPr marL="914400" indent="0">
              <a:lnSpc>
                <a:spcPct val="150000"/>
              </a:lnSpc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軟正黑體"/>
                <a:ea typeface="微軟正黑體"/>
                <a:cs typeface="微軟正黑體"/>
              </a:defRPr>
            </a:lvl3pPr>
            <a:lvl4pPr marL="1371600" indent="0">
              <a:lnSpc>
                <a:spcPct val="150000"/>
              </a:lnSpc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軟正黑體"/>
                <a:ea typeface="微軟正黑體"/>
                <a:cs typeface="微軟正黑體"/>
              </a:defRPr>
            </a:lvl4pPr>
            <a:lvl5pPr marL="1828800" indent="0">
              <a:lnSpc>
                <a:spcPct val="150000"/>
              </a:lnSpc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軟正黑體"/>
                <a:ea typeface="微軟正黑體"/>
                <a:cs typeface="微軟正黑體"/>
              </a:defRPr>
            </a:lvl5pPr>
          </a:lstStyle>
          <a:p>
            <a:pPr lvl="0"/>
            <a:r>
              <a:rPr kumimoji="1" lang="zh-TW" altLang="en-US" dirty="0" smtClean="0"/>
              <a:t>按一下以編輯母片文字樣式</a:t>
            </a:r>
          </a:p>
          <a:p>
            <a:pPr lvl="1"/>
            <a:r>
              <a:rPr kumimoji="1" lang="zh-TW" altLang="en-US" dirty="0" smtClean="0"/>
              <a:t>第二層</a:t>
            </a:r>
            <a:endParaRPr kumimoji="1" lang="en-US" altLang="zh-TW" dirty="0" smtClean="0"/>
          </a:p>
          <a:p>
            <a:pPr lvl="1"/>
            <a:r>
              <a:rPr kumimoji="1" lang="zh-TW" altLang="en-US" dirty="0" smtClean="0"/>
              <a:t>第三層</a:t>
            </a:r>
            <a:endParaRPr kumimoji="1" lang="en-US" altLang="zh-TW" dirty="0" smtClean="0"/>
          </a:p>
          <a:p>
            <a:pPr lvl="1"/>
            <a:r>
              <a:rPr kumimoji="1" lang="zh-TW" altLang="en-US" dirty="0" smtClean="0"/>
              <a:t>第四層</a:t>
            </a:r>
            <a:endParaRPr kumimoji="1" lang="en-US" altLang="zh-TW" dirty="0" smtClean="0"/>
          </a:p>
          <a:p>
            <a:pPr lvl="1"/>
            <a:r>
              <a:rPr kumimoji="1" lang="zh-TW" altLang="en-US" dirty="0" smtClean="0"/>
              <a:t>第五層</a:t>
            </a:r>
            <a:endParaRPr kumimoji="1" lang="zh-TW" altLang="en-US" dirty="0"/>
          </a:p>
        </p:txBody>
      </p:sp>
      <p:sp>
        <p:nvSpPr>
          <p:cNvPr id="7" name="內容版面配置區 2"/>
          <p:cNvSpPr>
            <a:spLocks noGrp="1"/>
          </p:cNvSpPr>
          <p:nvPr>
            <p:ph idx="13"/>
          </p:nvPr>
        </p:nvSpPr>
        <p:spPr>
          <a:xfrm>
            <a:off x="4519083" y="1809751"/>
            <a:ext cx="3862918" cy="4317999"/>
          </a:xfrm>
        </p:spPr>
        <p:txBody>
          <a:bodyPr anchor="t"/>
          <a:lstStyle>
            <a:lvl1pPr marL="342900" indent="-342900">
              <a:lnSpc>
                <a:spcPct val="150000"/>
              </a:lnSpc>
              <a:buSzPct val="100000"/>
              <a:buFontTx/>
              <a:buBlip>
                <a:blip r:embed="rId3"/>
              </a:buBlip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微軟正黑體"/>
              </a:defRPr>
            </a:lvl1pPr>
            <a:lvl2pPr marL="381000" indent="0">
              <a:lnSpc>
                <a:spcPct val="150000"/>
              </a:lnSpc>
              <a:buSzPct val="80000"/>
              <a:buFontTx/>
              <a:buNone/>
              <a:defRPr sz="1400" b="1">
                <a:solidFill>
                  <a:srgbClr val="A6A6A6"/>
                </a:solidFill>
                <a:latin typeface="微軟正黑體"/>
                <a:ea typeface="微軟正黑體"/>
                <a:cs typeface="微軟正黑體"/>
              </a:defRPr>
            </a:lvl2pPr>
            <a:lvl3pPr marL="914400" indent="0">
              <a:lnSpc>
                <a:spcPct val="150000"/>
              </a:lnSpc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軟正黑體"/>
                <a:ea typeface="微軟正黑體"/>
                <a:cs typeface="微軟正黑體"/>
              </a:defRPr>
            </a:lvl3pPr>
            <a:lvl4pPr marL="1371600" indent="0">
              <a:lnSpc>
                <a:spcPct val="150000"/>
              </a:lnSpc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軟正黑體"/>
                <a:ea typeface="微軟正黑體"/>
                <a:cs typeface="微軟正黑體"/>
              </a:defRPr>
            </a:lvl4pPr>
            <a:lvl5pPr marL="1828800" indent="0">
              <a:lnSpc>
                <a:spcPct val="150000"/>
              </a:lnSpc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軟正黑體"/>
                <a:ea typeface="微軟正黑體"/>
                <a:cs typeface="微軟正黑體"/>
              </a:defRPr>
            </a:lvl5pPr>
          </a:lstStyle>
          <a:p>
            <a:pPr lvl="0"/>
            <a:r>
              <a:rPr kumimoji="1" lang="zh-TW" altLang="en-US" dirty="0" smtClean="0"/>
              <a:t>按一下以編輯母片文字樣式</a:t>
            </a:r>
          </a:p>
          <a:p>
            <a:pPr lvl="1"/>
            <a:r>
              <a:rPr kumimoji="1" lang="zh-TW" altLang="en-US" dirty="0" smtClean="0"/>
              <a:t>第二層</a:t>
            </a:r>
            <a:endParaRPr kumimoji="1" lang="en-US" altLang="zh-TW" dirty="0" smtClean="0"/>
          </a:p>
          <a:p>
            <a:pPr lvl="1"/>
            <a:r>
              <a:rPr kumimoji="1" lang="zh-TW" altLang="en-US" dirty="0" smtClean="0"/>
              <a:t>第三層</a:t>
            </a:r>
            <a:endParaRPr kumimoji="1" lang="en-US" altLang="zh-TW" dirty="0" smtClean="0"/>
          </a:p>
          <a:p>
            <a:pPr lvl="1"/>
            <a:r>
              <a:rPr kumimoji="1" lang="zh-TW" altLang="en-US" dirty="0" smtClean="0"/>
              <a:t>第四層</a:t>
            </a:r>
            <a:endParaRPr kumimoji="1" lang="en-US" altLang="zh-TW" dirty="0" smtClean="0"/>
          </a:p>
          <a:p>
            <a:pPr lvl="1"/>
            <a:r>
              <a:rPr kumimoji="1" lang="zh-TW" altLang="en-US" dirty="0" smtClean="0"/>
              <a:t>第五層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6664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文右圖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/>
          <p:cNvSpPr>
            <a:spLocks noGrp="1"/>
          </p:cNvSpPr>
          <p:nvPr>
            <p:ph idx="13"/>
          </p:nvPr>
        </p:nvSpPr>
        <p:spPr>
          <a:xfrm>
            <a:off x="457201" y="0"/>
            <a:ext cx="4191000" cy="6356350"/>
          </a:xfrm>
        </p:spPr>
        <p:txBody>
          <a:bodyPr anchor="ctr"/>
          <a:lstStyle>
            <a:lvl1pPr marL="0" indent="0">
              <a:lnSpc>
                <a:spcPct val="100000"/>
              </a:lnSpc>
              <a:buSzPct val="100000"/>
              <a:buFontTx/>
              <a:buNone/>
              <a:defRPr kumimoji="1" lang="zh-TW" altLang="en-US" sz="4400" b="1" kern="1200" cap="none" spc="0" dirty="0" smtClean="0">
                <a:ln w="17780" cmpd="sng">
                  <a:noFill/>
                  <a:prstDash val="solid"/>
                  <a:miter lim="800000"/>
                </a:ln>
                <a:gradFill flip="none" rotWithShape="1">
                  <a:gsLst>
                    <a:gs pos="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85000"/>
                        <a:lumOff val="15000"/>
                      </a:schemeClr>
                    </a:gs>
                    <a:gs pos="51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0"/>
                  <a:tileRect/>
                </a:gradFill>
                <a:effectLst/>
                <a:latin typeface="微軟正黑體"/>
                <a:ea typeface="微軟正黑體"/>
                <a:cs typeface="微軟正黑體"/>
              </a:defRPr>
            </a:lvl1pPr>
            <a:lvl2pPr marL="444500" indent="-285750">
              <a:lnSpc>
                <a:spcPct val="150000"/>
              </a:lnSpc>
              <a:buSzPct val="100000"/>
              <a:buFontTx/>
              <a:buBlip>
                <a:blip r:embed="rId2"/>
              </a:buBlip>
              <a:defRPr kumimoji="1" lang="zh-TW" altLang="en-US" sz="18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微軟正黑體"/>
              </a:defRPr>
            </a:lvl2pPr>
            <a:lvl3pPr marL="444500" indent="0">
              <a:lnSpc>
                <a:spcPct val="150000"/>
              </a:lnSpc>
              <a:buFontTx/>
              <a:buNone/>
              <a:defRPr sz="1400" b="1">
                <a:solidFill>
                  <a:srgbClr val="A6A6A6"/>
                </a:solidFill>
                <a:latin typeface="微軟正黑體"/>
                <a:ea typeface="微軟正黑體"/>
                <a:cs typeface="微軟正黑體"/>
              </a:defRPr>
            </a:lvl3pPr>
            <a:lvl4pPr marL="444500" indent="0">
              <a:lnSpc>
                <a:spcPct val="150000"/>
              </a:lnSpc>
              <a:buFontTx/>
              <a:buNone/>
              <a:defRPr sz="1400" b="1">
                <a:solidFill>
                  <a:srgbClr val="A6A6A6"/>
                </a:solidFill>
                <a:latin typeface="微軟正黑體"/>
                <a:ea typeface="微軟正黑體"/>
                <a:cs typeface="微軟正黑體"/>
              </a:defRPr>
            </a:lvl4pPr>
            <a:lvl5pPr marL="444500" indent="0">
              <a:lnSpc>
                <a:spcPct val="150000"/>
              </a:lnSpc>
              <a:buFontTx/>
              <a:buNone/>
              <a:defRPr sz="1400" b="1">
                <a:solidFill>
                  <a:srgbClr val="A6A6A6"/>
                </a:solidFill>
                <a:latin typeface="微軟正黑體"/>
                <a:ea typeface="微軟正黑體"/>
                <a:cs typeface="微軟正黑體"/>
              </a:defRPr>
            </a:lvl5pPr>
          </a:lstStyle>
          <a:p>
            <a:pPr lvl="0"/>
            <a:r>
              <a:rPr kumimoji="1" lang="zh-TW" altLang="en-US" dirty="0" smtClean="0"/>
              <a:t>按一下以編輯母片文字樣式</a:t>
            </a:r>
          </a:p>
          <a:p>
            <a:pPr lvl="1"/>
            <a:r>
              <a:rPr kumimoji="1" lang="zh-TW" altLang="en-US" dirty="0" smtClean="0"/>
              <a:t>第二層</a:t>
            </a:r>
          </a:p>
          <a:p>
            <a:pPr lvl="2"/>
            <a:r>
              <a:rPr kumimoji="1" lang="zh-TW" altLang="en-US" dirty="0" smtClean="0"/>
              <a:t>第三層</a:t>
            </a:r>
          </a:p>
          <a:p>
            <a:pPr lvl="3"/>
            <a:r>
              <a:rPr kumimoji="1" lang="zh-TW" altLang="en-US" dirty="0" smtClean="0"/>
              <a:t>第四層</a:t>
            </a:r>
          </a:p>
          <a:p>
            <a:pPr lvl="4"/>
            <a:r>
              <a:rPr kumimoji="1" lang="zh-TW" altLang="en-US" dirty="0" smtClean="0"/>
              <a:t>第五層</a:t>
            </a:r>
            <a:endParaRPr kumimoji="1" lang="zh-TW" alt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3933C-4BC7-A847-AC90-67418C08BE01}" type="datetimeFigureOut">
              <a:rPr kumimoji="1" lang="zh-TW" altLang="en-US" smtClean="0"/>
              <a:t>12/9/20</a:t>
            </a:fld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5417B-7D90-1640-8E07-F39E04C3DC11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sp>
        <p:nvSpPr>
          <p:cNvPr id="9" name="內容版面配置區 2"/>
          <p:cNvSpPr>
            <a:spLocks noGrp="1"/>
          </p:cNvSpPr>
          <p:nvPr>
            <p:ph idx="14"/>
          </p:nvPr>
        </p:nvSpPr>
        <p:spPr>
          <a:xfrm>
            <a:off x="4648200" y="0"/>
            <a:ext cx="4495800" cy="6858000"/>
          </a:xfrm>
        </p:spPr>
        <p:txBody>
          <a:bodyPr/>
          <a:lstStyle>
            <a:lvl1pPr marL="342900" indent="-342900">
              <a:lnSpc>
                <a:spcPct val="150000"/>
              </a:lnSpc>
              <a:buSzPct val="100000"/>
              <a:buFontTx/>
              <a:buBlip>
                <a:blip r:embed="rId2"/>
              </a:buBlip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微軟正黑體"/>
              </a:defRPr>
            </a:lvl1pPr>
            <a:lvl2pPr marL="381000" indent="0">
              <a:lnSpc>
                <a:spcPct val="150000"/>
              </a:lnSpc>
              <a:buSzPct val="100000"/>
              <a:buFontTx/>
              <a:buNone/>
              <a:defRPr sz="1400" b="1">
                <a:solidFill>
                  <a:srgbClr val="A6A6A6"/>
                </a:solidFill>
                <a:latin typeface="微軟正黑體"/>
                <a:ea typeface="微軟正黑體"/>
                <a:cs typeface="微軟正黑體"/>
              </a:defRPr>
            </a:lvl2pPr>
            <a:lvl3pPr marL="381000" indent="0">
              <a:lnSpc>
                <a:spcPct val="150000"/>
              </a:lnSpc>
              <a:buFontTx/>
              <a:buNone/>
              <a:defRPr sz="1400" b="1">
                <a:solidFill>
                  <a:srgbClr val="A6A6A6"/>
                </a:solidFill>
                <a:latin typeface="微軟正黑體"/>
                <a:ea typeface="微軟正黑體"/>
                <a:cs typeface="微軟正黑體"/>
              </a:defRPr>
            </a:lvl3pPr>
            <a:lvl4pPr marL="381000" indent="0">
              <a:lnSpc>
                <a:spcPct val="150000"/>
              </a:lnSpc>
              <a:buFontTx/>
              <a:buNone/>
              <a:defRPr sz="1400" b="1">
                <a:solidFill>
                  <a:srgbClr val="A6A6A6"/>
                </a:solidFill>
                <a:latin typeface="微軟正黑體"/>
                <a:ea typeface="微軟正黑體"/>
                <a:cs typeface="微軟正黑體"/>
              </a:defRPr>
            </a:lvl4pPr>
            <a:lvl5pPr marL="381000" indent="0">
              <a:lnSpc>
                <a:spcPct val="150000"/>
              </a:lnSpc>
              <a:buFontTx/>
              <a:buNone/>
              <a:defRPr sz="1400" b="1">
                <a:solidFill>
                  <a:srgbClr val="A6A6A6"/>
                </a:solidFill>
                <a:latin typeface="微軟正黑體"/>
                <a:ea typeface="微軟正黑體"/>
                <a:cs typeface="微軟正黑體"/>
              </a:defRPr>
            </a:lvl5pPr>
          </a:lstStyle>
          <a:p>
            <a:pPr lvl="0"/>
            <a:r>
              <a:rPr kumimoji="1" lang="zh-TW" altLang="en-US" dirty="0" smtClean="0"/>
              <a:t>按一下以編輯母片文字樣式</a:t>
            </a:r>
          </a:p>
          <a:p>
            <a:pPr lvl="1"/>
            <a:r>
              <a:rPr kumimoji="1" lang="zh-TW" altLang="en-US" dirty="0" smtClean="0"/>
              <a:t>第二層</a:t>
            </a:r>
          </a:p>
          <a:p>
            <a:pPr lvl="2"/>
            <a:r>
              <a:rPr kumimoji="1" lang="zh-TW" altLang="en-US" dirty="0" smtClean="0"/>
              <a:t>第三層</a:t>
            </a:r>
          </a:p>
          <a:p>
            <a:pPr lvl="3"/>
            <a:r>
              <a:rPr kumimoji="1" lang="zh-TW" altLang="en-US" dirty="0" smtClean="0"/>
              <a:t>第四層</a:t>
            </a:r>
          </a:p>
          <a:p>
            <a:pPr lvl="4"/>
            <a:r>
              <a:rPr kumimoji="1" lang="zh-TW" altLang="en-US" dirty="0" smtClean="0"/>
              <a:t>第五層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0582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圖右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3933C-4BC7-A847-AC90-67418C08BE01}" type="datetimeFigureOut">
              <a:rPr kumimoji="1" lang="zh-TW" altLang="en-US" smtClean="0"/>
              <a:t>12/9/20</a:t>
            </a:fld>
            <a:endParaRPr kumimoji="1"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5417B-7D90-1640-8E07-F39E04C3DC11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sp>
        <p:nvSpPr>
          <p:cNvPr id="8" name="內容版面配置區 2"/>
          <p:cNvSpPr>
            <a:spLocks noGrp="1"/>
          </p:cNvSpPr>
          <p:nvPr>
            <p:ph idx="14"/>
          </p:nvPr>
        </p:nvSpPr>
        <p:spPr>
          <a:xfrm>
            <a:off x="0" y="0"/>
            <a:ext cx="4370917" cy="6858000"/>
          </a:xfrm>
        </p:spPr>
        <p:txBody>
          <a:bodyPr/>
          <a:lstStyle>
            <a:lvl1pPr marL="342900" indent="-342900">
              <a:lnSpc>
                <a:spcPct val="150000"/>
              </a:lnSpc>
              <a:buSzPct val="100000"/>
              <a:buFontTx/>
              <a:buBlip>
                <a:blip r:embed="rId2"/>
              </a:buBlip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微軟正黑體"/>
              </a:defRPr>
            </a:lvl1pPr>
            <a:lvl2pPr marL="381000" indent="0">
              <a:lnSpc>
                <a:spcPct val="150000"/>
              </a:lnSpc>
              <a:buSzPct val="100000"/>
              <a:buFontTx/>
              <a:buNone/>
              <a:defRPr sz="1400" b="1">
                <a:solidFill>
                  <a:srgbClr val="A6A6A6"/>
                </a:solidFill>
                <a:latin typeface="微軟正黑體"/>
                <a:ea typeface="微軟正黑體"/>
                <a:cs typeface="微軟正黑體"/>
              </a:defRPr>
            </a:lvl2pPr>
            <a:lvl3pPr marL="381000" indent="0">
              <a:lnSpc>
                <a:spcPct val="150000"/>
              </a:lnSpc>
              <a:buFontTx/>
              <a:buNone/>
              <a:defRPr sz="1400" b="1">
                <a:solidFill>
                  <a:srgbClr val="A6A6A6"/>
                </a:solidFill>
                <a:latin typeface="微軟正黑體"/>
                <a:ea typeface="微軟正黑體"/>
                <a:cs typeface="微軟正黑體"/>
              </a:defRPr>
            </a:lvl3pPr>
            <a:lvl4pPr marL="381000" indent="0">
              <a:lnSpc>
                <a:spcPct val="150000"/>
              </a:lnSpc>
              <a:buFontTx/>
              <a:buNone/>
              <a:defRPr sz="1400" b="1">
                <a:solidFill>
                  <a:srgbClr val="A6A6A6"/>
                </a:solidFill>
                <a:latin typeface="微軟正黑體"/>
                <a:ea typeface="微軟正黑體"/>
                <a:cs typeface="微軟正黑體"/>
              </a:defRPr>
            </a:lvl4pPr>
            <a:lvl5pPr marL="381000" indent="0">
              <a:lnSpc>
                <a:spcPct val="150000"/>
              </a:lnSpc>
              <a:buFontTx/>
              <a:buNone/>
              <a:defRPr sz="1400" b="1">
                <a:solidFill>
                  <a:srgbClr val="A6A6A6"/>
                </a:solidFill>
                <a:latin typeface="微軟正黑體"/>
                <a:ea typeface="微軟正黑體"/>
                <a:cs typeface="微軟正黑體"/>
              </a:defRPr>
            </a:lvl5pPr>
          </a:lstStyle>
          <a:p>
            <a:pPr lvl="0"/>
            <a:r>
              <a:rPr kumimoji="1" lang="zh-TW" altLang="en-US" dirty="0" smtClean="0"/>
              <a:t>按一下以編輯母片文字樣式</a:t>
            </a:r>
          </a:p>
          <a:p>
            <a:pPr lvl="1"/>
            <a:r>
              <a:rPr kumimoji="1" lang="zh-TW" altLang="en-US" dirty="0" smtClean="0"/>
              <a:t>第二層</a:t>
            </a:r>
          </a:p>
          <a:p>
            <a:pPr lvl="2"/>
            <a:r>
              <a:rPr kumimoji="1" lang="zh-TW" altLang="en-US" dirty="0" smtClean="0"/>
              <a:t>第三層</a:t>
            </a:r>
          </a:p>
          <a:p>
            <a:pPr lvl="3"/>
            <a:r>
              <a:rPr kumimoji="1" lang="zh-TW" altLang="en-US" dirty="0" smtClean="0"/>
              <a:t>第四層</a:t>
            </a:r>
          </a:p>
          <a:p>
            <a:pPr lvl="4"/>
            <a:r>
              <a:rPr kumimoji="1" lang="zh-TW" altLang="en-US" dirty="0" smtClean="0"/>
              <a:t>第五層</a:t>
            </a:r>
            <a:endParaRPr kumimoji="1" lang="zh-TW" altLang="en-US" dirty="0"/>
          </a:p>
        </p:txBody>
      </p:sp>
      <p:sp>
        <p:nvSpPr>
          <p:cNvPr id="9" name="內容版面配置區 2"/>
          <p:cNvSpPr>
            <a:spLocks noGrp="1"/>
          </p:cNvSpPr>
          <p:nvPr>
            <p:ph idx="13"/>
          </p:nvPr>
        </p:nvSpPr>
        <p:spPr>
          <a:xfrm>
            <a:off x="4370917" y="0"/>
            <a:ext cx="4315883" cy="6356350"/>
          </a:xfrm>
        </p:spPr>
        <p:txBody>
          <a:bodyPr anchor="ctr"/>
          <a:lstStyle>
            <a:lvl1pPr marL="0" indent="0">
              <a:lnSpc>
                <a:spcPct val="100000"/>
              </a:lnSpc>
              <a:buSzPct val="100000"/>
              <a:buFontTx/>
              <a:buNone/>
              <a:defRPr kumimoji="1" lang="zh-TW" altLang="en-US" sz="4400" b="1" kern="1200" cap="none" spc="0" dirty="0" smtClean="0">
                <a:ln w="17780" cmpd="sng">
                  <a:noFill/>
                  <a:prstDash val="solid"/>
                  <a:miter lim="800000"/>
                </a:ln>
                <a:gradFill flip="none" rotWithShape="1">
                  <a:gsLst>
                    <a:gs pos="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85000"/>
                        <a:lumOff val="15000"/>
                      </a:schemeClr>
                    </a:gs>
                    <a:gs pos="51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0"/>
                  <a:tileRect/>
                </a:gradFill>
                <a:effectLst/>
                <a:latin typeface="微軟正黑體"/>
                <a:ea typeface="微軟正黑體"/>
                <a:cs typeface="微軟正黑體"/>
              </a:defRPr>
            </a:lvl1pPr>
            <a:lvl2pPr marL="444500" indent="-285750">
              <a:lnSpc>
                <a:spcPct val="150000"/>
              </a:lnSpc>
              <a:buSzPct val="100000"/>
              <a:buFontTx/>
              <a:buBlip>
                <a:blip r:embed="rId2"/>
              </a:buBlip>
              <a:defRPr kumimoji="1" lang="zh-TW" altLang="en-US" sz="18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微軟正黑體"/>
              </a:defRPr>
            </a:lvl2pPr>
            <a:lvl3pPr marL="444500" indent="0">
              <a:lnSpc>
                <a:spcPct val="150000"/>
              </a:lnSpc>
              <a:buFontTx/>
              <a:buNone/>
              <a:defRPr sz="1400" b="1">
                <a:solidFill>
                  <a:srgbClr val="A6A6A6"/>
                </a:solidFill>
                <a:latin typeface="微軟正黑體"/>
                <a:ea typeface="微軟正黑體"/>
                <a:cs typeface="微軟正黑體"/>
              </a:defRPr>
            </a:lvl3pPr>
            <a:lvl4pPr marL="444500" indent="0">
              <a:lnSpc>
                <a:spcPct val="150000"/>
              </a:lnSpc>
              <a:buFontTx/>
              <a:buNone/>
              <a:defRPr sz="1400" b="1">
                <a:solidFill>
                  <a:srgbClr val="A6A6A6"/>
                </a:solidFill>
                <a:latin typeface="微軟正黑體"/>
                <a:ea typeface="微軟正黑體"/>
                <a:cs typeface="微軟正黑體"/>
              </a:defRPr>
            </a:lvl4pPr>
            <a:lvl5pPr marL="444500" indent="0">
              <a:lnSpc>
                <a:spcPct val="150000"/>
              </a:lnSpc>
              <a:buFontTx/>
              <a:buNone/>
              <a:defRPr sz="1400" b="1">
                <a:solidFill>
                  <a:srgbClr val="A6A6A6"/>
                </a:solidFill>
                <a:latin typeface="微軟正黑體"/>
                <a:ea typeface="微軟正黑體"/>
                <a:cs typeface="微軟正黑體"/>
              </a:defRPr>
            </a:lvl5pPr>
          </a:lstStyle>
          <a:p>
            <a:pPr lvl="0"/>
            <a:r>
              <a:rPr kumimoji="1" lang="zh-TW" altLang="en-US" dirty="0" smtClean="0"/>
              <a:t>按一下以編輯母片文字樣式</a:t>
            </a:r>
          </a:p>
          <a:p>
            <a:pPr lvl="1"/>
            <a:r>
              <a:rPr kumimoji="1" lang="zh-TW" altLang="en-US" dirty="0" smtClean="0"/>
              <a:t>第二層</a:t>
            </a:r>
          </a:p>
          <a:p>
            <a:pPr lvl="2"/>
            <a:r>
              <a:rPr kumimoji="1" lang="zh-TW" altLang="en-US" dirty="0" smtClean="0"/>
              <a:t>第三層</a:t>
            </a:r>
          </a:p>
          <a:p>
            <a:pPr lvl="3"/>
            <a:r>
              <a:rPr kumimoji="1" lang="zh-TW" altLang="en-US" dirty="0" smtClean="0"/>
              <a:t>第四層</a:t>
            </a:r>
          </a:p>
          <a:p>
            <a:pPr lvl="4"/>
            <a:r>
              <a:rPr kumimoji="1" lang="zh-TW" altLang="en-US" dirty="0" smtClean="0"/>
              <a:t>第五層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7133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3933C-4BC7-A847-AC90-67418C08BE01}" type="datetimeFigureOut">
              <a:rPr kumimoji="1" lang="zh-TW" altLang="en-US" smtClean="0"/>
              <a:t>12/9/20</a:t>
            </a:fld>
            <a:endParaRPr kumimoji="1"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5417B-7D90-1640-8E07-F39E04C3DC11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6" name="圖片 5" descr="未命名-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4001"/>
            <a:ext cx="9144000" cy="767953"/>
          </a:xfrm>
          <a:prstGeom prst="rect">
            <a:avLst/>
          </a:prstGeom>
        </p:spPr>
      </p:pic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>
            <a:noFill/>
          </a:ln>
        </p:spPr>
        <p:txBody>
          <a:bodyPr/>
          <a:lstStyle>
            <a:lvl1pPr>
              <a:defRPr b="1" cap="none" spc="0">
                <a:ln w="17780" cmpd="sng">
                  <a:noFill/>
                  <a:prstDash val="solid"/>
                  <a:miter lim="800000"/>
                </a:ln>
                <a:gradFill flip="none" rotWithShape="1">
                  <a:gsLst>
                    <a:gs pos="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85000"/>
                        <a:lumOff val="15000"/>
                      </a:schemeClr>
                    </a:gs>
                    <a:gs pos="51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0"/>
                  <a:tileRect/>
                </a:gradFill>
                <a:effectLst/>
                <a:latin typeface="微軟正黑體"/>
                <a:ea typeface="微軟正黑體"/>
                <a:cs typeface="微軟正黑體"/>
              </a:defRPr>
            </a:lvl1pPr>
          </a:lstStyle>
          <a:p>
            <a:r>
              <a:rPr kumimoji="1" lang="zh-TW" altLang="en-US" dirty="0" smtClean="0"/>
              <a:t>按一下以編輯母片標題樣式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504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滿版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36653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3933C-4BC7-A847-AC90-67418C08BE01}" type="datetimeFigureOut">
              <a:rPr kumimoji="1" lang="zh-TW" altLang="en-US" smtClean="0"/>
              <a:t>12/9/20</a:t>
            </a:fld>
            <a:endParaRPr kumimoji="1"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5417B-7D90-1640-8E07-F39E04C3DC11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3967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聯絡資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 descr="bg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文字方塊 7"/>
          <p:cNvSpPr txBox="1"/>
          <p:nvPr userDrawn="1"/>
        </p:nvSpPr>
        <p:spPr>
          <a:xfrm>
            <a:off x="7651750" y="6441638"/>
            <a:ext cx="1492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000" dirty="0" smtClean="0">
                <a:solidFill>
                  <a:schemeClr val="bg1"/>
                </a:solidFill>
                <a:effectLst>
                  <a:outerShdw dist="25400" dir="16200000" algn="tl" rotWithShape="0">
                    <a:srgbClr val="000000"/>
                  </a:outerShdw>
                </a:effectLst>
                <a:latin typeface="Arial Rounded MT Bold"/>
                <a:cs typeface="Arial Rounded MT Bold"/>
              </a:rPr>
              <a:t>Nexdoor</a:t>
            </a:r>
            <a:endParaRPr kumimoji="1" lang="zh-TW" altLang="en-US" sz="2000" dirty="0">
              <a:solidFill>
                <a:schemeClr val="bg1"/>
              </a:solidFill>
              <a:effectLst>
                <a:outerShdw dist="25400" dir="16200000" algn="tl" rotWithShape="0">
                  <a:srgbClr val="000000"/>
                </a:outerShdw>
              </a:effectLst>
              <a:latin typeface="Arial Rounded MT Bold"/>
              <a:cs typeface="Arial Rounded MT Bold"/>
            </a:endParaRPr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0"/>
          </p:nvPr>
        </p:nvSpPr>
        <p:spPr>
          <a:xfrm>
            <a:off x="2423053" y="2974445"/>
            <a:ext cx="1587500" cy="1587500"/>
          </a:xfrm>
          <a:ln w="38100" cap="rnd" cmpd="sng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/>
          <a:p>
            <a:endParaRPr kumimoji="1" lang="zh-TW" altLang="en-US" dirty="0"/>
          </a:p>
        </p:txBody>
      </p:sp>
      <p:sp>
        <p:nvSpPr>
          <p:cNvPr id="13" name="文字版面配置區 12"/>
          <p:cNvSpPr>
            <a:spLocks noGrp="1"/>
          </p:cNvSpPr>
          <p:nvPr>
            <p:ph type="body" sz="quarter" idx="11"/>
          </p:nvPr>
        </p:nvSpPr>
        <p:spPr>
          <a:xfrm>
            <a:off x="4159249" y="2889250"/>
            <a:ext cx="3960911" cy="328617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buNone/>
              <a:defRPr lang="zh-TW" altLang="en-US" sz="1800" b="1" kern="1200" dirty="0">
                <a:solidFill>
                  <a:schemeClr val="bg1">
                    <a:lumMod val="75000"/>
                  </a:schemeClr>
                </a:solidFill>
                <a:latin typeface="微軟正黑體"/>
                <a:ea typeface="微軟正黑體"/>
                <a:cs typeface="微軟正黑體"/>
                <a:sym typeface="Gill Sans" charset="0"/>
              </a:defRPr>
            </a:lvl1pPr>
          </a:lstStyle>
          <a:p>
            <a:pPr lvl="0"/>
            <a:r>
              <a:rPr kumimoji="1" lang="zh-TW" altLang="en-US" dirty="0" smtClean="0"/>
              <a:t>按一下以編輯母片文字樣式</a:t>
            </a:r>
            <a:endParaRPr kumimoji="1" lang="zh-TW" altLang="en-US" dirty="0"/>
          </a:p>
        </p:txBody>
      </p:sp>
      <p:sp>
        <p:nvSpPr>
          <p:cNvPr id="14" name="文字版面配置區 12"/>
          <p:cNvSpPr>
            <a:spLocks noGrp="1"/>
          </p:cNvSpPr>
          <p:nvPr>
            <p:ph type="body" sz="quarter" idx="12"/>
          </p:nvPr>
        </p:nvSpPr>
        <p:spPr>
          <a:xfrm>
            <a:off x="4159249" y="3217868"/>
            <a:ext cx="3960912" cy="476250"/>
          </a:xfrm>
        </p:spPr>
        <p:txBody>
          <a:bodyPr anchor="t">
            <a:no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buNone/>
              <a:defRPr lang="zh-TW" altLang="en-US" sz="2400" b="1" kern="1200" dirty="0">
                <a:solidFill>
                  <a:schemeClr val="bg1"/>
                </a:solidFill>
                <a:latin typeface="微軟正黑體"/>
                <a:ea typeface="微軟正黑體"/>
                <a:cs typeface="微軟正黑體"/>
                <a:sym typeface="Gill Sans" charset="0"/>
              </a:defRPr>
            </a:lvl1pPr>
          </a:lstStyle>
          <a:p>
            <a:pPr lvl="0"/>
            <a:r>
              <a:rPr kumimoji="1" lang="zh-TW" altLang="en-US" dirty="0" smtClean="0"/>
              <a:t>按一下以編輯母片文字樣式</a:t>
            </a:r>
            <a:endParaRPr kumimoji="1" lang="zh-TW" altLang="en-US" dirty="0"/>
          </a:p>
        </p:txBody>
      </p:sp>
      <p:sp>
        <p:nvSpPr>
          <p:cNvPr id="15" name="文字版面配置區 12"/>
          <p:cNvSpPr>
            <a:spLocks noGrp="1"/>
          </p:cNvSpPr>
          <p:nvPr>
            <p:ph type="body" sz="quarter" idx="13"/>
          </p:nvPr>
        </p:nvSpPr>
        <p:spPr>
          <a:xfrm>
            <a:off x="4159249" y="3704705"/>
            <a:ext cx="3960911" cy="941913"/>
          </a:xfrm>
        </p:spPr>
        <p:txBody>
          <a:bodyPr anchor="b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lang="zh-TW" altLang="en-US" sz="1600" b="1" kern="1200" dirty="0">
                <a:solidFill>
                  <a:srgbClr val="BFBFBF"/>
                </a:solidFill>
                <a:latin typeface="微軟正黑體"/>
                <a:ea typeface="微軟正黑體"/>
                <a:cs typeface="微軟正黑體"/>
                <a:sym typeface="Gill Sans" charset="0"/>
              </a:defRPr>
            </a:lvl1pPr>
          </a:lstStyle>
          <a:p>
            <a:pPr lvl="0"/>
            <a:r>
              <a:rPr kumimoji="1" lang="zh-TW" altLang="en-US" dirty="0" smtClean="0"/>
              <a:t>按一下以編輯母片文字樣式</a:t>
            </a:r>
            <a:endParaRPr kumimoji="1" lang="zh-TW" altLang="en-US" dirty="0"/>
          </a:p>
        </p:txBody>
      </p:sp>
      <p:sp>
        <p:nvSpPr>
          <p:cNvPr id="16" name="文字版面配置區 12"/>
          <p:cNvSpPr>
            <a:spLocks noGrp="1"/>
          </p:cNvSpPr>
          <p:nvPr>
            <p:ph type="body" sz="quarter" idx="14"/>
          </p:nvPr>
        </p:nvSpPr>
        <p:spPr>
          <a:xfrm>
            <a:off x="973667" y="2032000"/>
            <a:ext cx="7146494" cy="741366"/>
          </a:xfrm>
        </p:spPr>
        <p:txBody>
          <a:bodyPr anchor="b">
            <a:noAutofit/>
          </a:bodyPr>
          <a:lstStyle>
            <a:lvl1pPr marL="0" indent="0" algn="ctr" defTabSz="457200" rtl="0" eaLnBrk="1" latinLnBrk="0" hangingPunct="1">
              <a:buNone/>
              <a:defRPr kumimoji="1" lang="zh-TW" altLang="en-US" sz="3200" b="1" kern="1200" cap="all" spc="0" dirty="0">
                <a:ln w="17780" cmpd="sng">
                  <a:noFill/>
                  <a:prstDash val="solid"/>
                  <a:miter lim="800000"/>
                </a:ln>
                <a:gradFill flip="none" rotWithShape="1">
                  <a:gsLst>
                    <a:gs pos="50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  <a:gs pos="51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5400000" scaled="0"/>
                  <a:tileRect/>
                </a:gradFill>
                <a:effectLst/>
                <a:latin typeface="微軟正黑體"/>
                <a:ea typeface="微軟正黑體"/>
                <a:cs typeface="微軟正黑體"/>
              </a:defRPr>
            </a:lvl1pPr>
          </a:lstStyle>
          <a:p>
            <a:pPr lvl="0"/>
            <a:r>
              <a:rPr kumimoji="1" lang="zh-TW" altLang="en-US" dirty="0" smtClean="0"/>
              <a:t>按一下以編輯母片文字樣式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0395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 dirty="0" smtClean="0"/>
              <a:t>按一下以編輯母片標題樣式</a:t>
            </a:r>
            <a:endParaRPr kumimoji="1"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buSzPct val="100000"/>
              <a:buFontTx/>
              <a:buBlip>
                <a:blip r:embed="rId14"/>
              </a:buBlip>
            </a:pPr>
            <a:r>
              <a:rPr kumimoji="1" lang="zh-TW" altLang="en-US" dirty="0" smtClean="0"/>
              <a:t>按一下以編輯母片文字樣式</a:t>
            </a:r>
          </a:p>
          <a:p>
            <a:pPr marL="381000" lvl="1" indent="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buSzPct val="80000"/>
              <a:buFontTx/>
              <a:buNone/>
            </a:pPr>
            <a:r>
              <a:rPr kumimoji="1" lang="zh-TW" altLang="en-US" dirty="0" smtClean="0"/>
              <a:t>第二層</a:t>
            </a:r>
          </a:p>
          <a:p>
            <a:pPr marL="381000" lvl="1" indent="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buSzPct val="80000"/>
              <a:buFontTx/>
              <a:buNone/>
            </a:pPr>
            <a:r>
              <a:rPr kumimoji="1" lang="zh-TW" altLang="en-US" dirty="0" smtClean="0"/>
              <a:t>第三層</a:t>
            </a:r>
          </a:p>
          <a:p>
            <a:pPr marL="381000" lvl="1" indent="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buSzPct val="80000"/>
              <a:buFontTx/>
              <a:buNone/>
            </a:pPr>
            <a:r>
              <a:rPr kumimoji="1" lang="zh-TW" altLang="en-US" dirty="0" smtClean="0"/>
              <a:t>第四層</a:t>
            </a:r>
          </a:p>
          <a:p>
            <a:pPr marL="381000" lvl="1" indent="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buSzPct val="80000"/>
              <a:buFontTx/>
              <a:buNone/>
            </a:pPr>
            <a:r>
              <a:rPr kumimoji="1" lang="zh-TW" altLang="en-US" dirty="0" smtClean="0"/>
              <a:t>第五層</a:t>
            </a:r>
            <a:endParaRPr kumimoji="1"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3933C-4BC7-A847-AC90-67418C08BE01}" type="datetimeFigureOut">
              <a:rPr kumimoji="1" lang="zh-TW" altLang="en-US" smtClean="0"/>
              <a:t>12/9/20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5417B-7D90-1640-8E07-F39E04C3DC11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12962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4" r:id="rId3"/>
    <p:sldLayoutId id="2147483651" r:id="rId4"/>
    <p:sldLayoutId id="2147483650" r:id="rId5"/>
    <p:sldLayoutId id="2147483667" r:id="rId6"/>
    <p:sldLayoutId id="2147483652" r:id="rId7"/>
    <p:sldLayoutId id="2147483660" r:id="rId8"/>
    <p:sldLayoutId id="2147483654" r:id="rId9"/>
    <p:sldLayoutId id="2147483657" r:id="rId10"/>
    <p:sldLayoutId id="2147483655" r:id="rId11"/>
    <p:sldLayoutId id="2147483666" r:id="rId12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kumimoji="1" lang="zh-TW" altLang="en-US" sz="4800" b="1" i="0" kern="1200" cap="none" spc="0" dirty="0">
          <a:ln w="17780" cmpd="sng">
            <a:noFill/>
            <a:prstDash val="solid"/>
            <a:miter lim="800000"/>
          </a:ln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  <a:gs pos="50000">
                <a:schemeClr val="tx1">
                  <a:lumMod val="85000"/>
                  <a:lumOff val="15000"/>
                </a:schemeClr>
              </a:gs>
              <a:gs pos="51000">
                <a:schemeClr val="tx1">
                  <a:lumMod val="75000"/>
                  <a:lumOff val="25000"/>
                </a:schemeClr>
              </a:gs>
            </a:gsLst>
            <a:lin ang="16200000" scaled="0"/>
            <a:tileRect/>
          </a:gradFill>
          <a:effectLst/>
          <a:latin typeface="微軟正黑體"/>
          <a:ea typeface="微軟正黑體"/>
          <a:cs typeface="微軟正黑體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lang="zh-TW" altLang="en-US" sz="1800" b="0" kern="1200" dirty="0" smtClean="0">
          <a:solidFill>
            <a:schemeClr val="tx1">
              <a:lumMod val="65000"/>
              <a:lumOff val="35000"/>
            </a:schemeClr>
          </a:solidFill>
          <a:latin typeface="微軟正黑體"/>
          <a:ea typeface="微軟正黑體"/>
          <a:cs typeface="微軟正黑體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lang="zh-TW" altLang="en-US" sz="1400" b="0" kern="1200" dirty="0">
          <a:solidFill>
            <a:schemeClr val="tx1">
              <a:lumMod val="50000"/>
              <a:lumOff val="50000"/>
            </a:schemeClr>
          </a:solidFill>
          <a:latin typeface="微軟正黑體"/>
          <a:ea typeface="微軟正黑體"/>
          <a:cs typeface="微軟正黑體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SDM of Small Company</a:t>
            </a:r>
            <a:endParaRPr kumimoji="1" lang="zh-TW" altLang="en-US" dirty="0"/>
          </a:p>
        </p:txBody>
      </p:sp>
      <p:sp>
        <p:nvSpPr>
          <p:cNvPr id="5" name="子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zh-TW" dirty="0" smtClean="0"/>
              <a:t>By Dave Lin</a:t>
            </a:r>
            <a:endParaRPr kumimoji="1" lang="zh-TW" alt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pic>
        <p:nvPicPr>
          <p:cNvPr id="8" name="圖片版面配置區 7" descr="ipad-tree.jpeg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4" b="5394"/>
          <a:stretch>
            <a:fillRect/>
          </a:stretch>
        </p:blipFill>
        <p:spPr>
          <a:xfrm>
            <a:off x="328084" y="2319436"/>
            <a:ext cx="8487834" cy="4369662"/>
          </a:xfrm>
        </p:spPr>
      </p:pic>
    </p:spTree>
    <p:extLst>
      <p:ext uri="{BB962C8B-B14F-4D97-AF65-F5344CB8AC3E}">
        <p14:creationId xmlns:p14="http://schemas.microsoft.com/office/powerpoint/2010/main" val="2004428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內容版面配置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AGENDA</a:t>
            </a:r>
          </a:p>
          <a:p>
            <a:pPr lvl="1"/>
            <a:r>
              <a:rPr lang="en-US" altLang="zh-TW" dirty="0" smtClean="0"/>
              <a:t>About Dave Lin</a:t>
            </a:r>
          </a:p>
          <a:p>
            <a:pPr lvl="1"/>
            <a:r>
              <a:rPr lang="en-US" altLang="zh-TW" dirty="0" smtClean="0"/>
              <a:t>About </a:t>
            </a:r>
            <a:r>
              <a:rPr lang="en-US" altLang="zh-TW" dirty="0" err="1" smtClean="0"/>
              <a:t>Nexdoor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About Small &amp; Mid-size Company</a:t>
            </a:r>
          </a:p>
          <a:p>
            <a:pPr lvl="1"/>
            <a:r>
              <a:rPr lang="en-US" altLang="zh-TW" dirty="0"/>
              <a:t>About Tools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About Process</a:t>
            </a:r>
          </a:p>
          <a:p>
            <a:pPr lvl="1"/>
            <a:r>
              <a:rPr lang="en-US" altLang="zh-TW" dirty="0" smtClean="0"/>
              <a:t>About People</a:t>
            </a:r>
          </a:p>
          <a:p>
            <a:pPr lvl="1"/>
            <a:r>
              <a:rPr lang="en-US" altLang="zh-TW" dirty="0" smtClean="0"/>
              <a:t>About you</a:t>
            </a:r>
          </a:p>
          <a:p>
            <a:pPr lvl="1"/>
            <a:r>
              <a:rPr lang="en-US" altLang="zh-TW" dirty="0" smtClean="0"/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379456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 descr="bg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About Dave Lin</a:t>
            </a:r>
            <a:endParaRPr kumimoji="1"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TW" dirty="0" smtClean="0"/>
              <a:t>Who are you?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79877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Personal Profile</a:t>
            </a:r>
            <a:endParaRPr lang="en-US" altLang="zh-TW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TW" dirty="0" smtClean="0"/>
              <a:t>Dave Lin (</a:t>
            </a:r>
            <a:r>
              <a:rPr kumimoji="1" lang="zh-TW" altLang="en-US" dirty="0" smtClean="0"/>
              <a:t>林大維</a:t>
            </a:r>
            <a:r>
              <a:rPr kumimoji="1" lang="en-US" altLang="zh-TW" dirty="0" smtClean="0"/>
              <a:t>)</a:t>
            </a:r>
            <a:endParaRPr lang="en-US" altLang="zh-TW" dirty="0"/>
          </a:p>
          <a:p>
            <a:r>
              <a:rPr kumimoji="1" lang="en-US" altLang="zh-TW" dirty="0" smtClean="0"/>
              <a:t>NTUIM</a:t>
            </a:r>
            <a:r>
              <a:rPr lang="zh-TW" altLang="en-US" dirty="0" smtClean="0"/>
              <a:t>，</a:t>
            </a:r>
            <a:r>
              <a:rPr lang="en-US" altLang="zh-TW" dirty="0" smtClean="0"/>
              <a:t>B84705007</a:t>
            </a:r>
          </a:p>
          <a:p>
            <a:r>
              <a:rPr kumimoji="1" lang="en-US" altLang="zh-TW" dirty="0" smtClean="0"/>
              <a:t>NTUIM</a:t>
            </a:r>
            <a:r>
              <a:rPr kumimoji="1" lang="zh-TW" altLang="en-US" dirty="0" smtClean="0"/>
              <a:t>，</a:t>
            </a:r>
            <a:r>
              <a:rPr kumimoji="1" lang="en-US" altLang="zh-TW" dirty="0" smtClean="0"/>
              <a:t>R89725055</a:t>
            </a:r>
          </a:p>
          <a:p>
            <a:r>
              <a:rPr kumimoji="1" lang="en-US" altLang="zh-TW" dirty="0" err="1" smtClean="0"/>
              <a:t>eLand</a:t>
            </a:r>
            <a:r>
              <a:rPr kumimoji="1" lang="en-US" altLang="zh-TW" dirty="0" smtClean="0"/>
              <a:t> Tech, Engineer (1 year</a:t>
            </a:r>
            <a:r>
              <a:rPr lang="en-US" altLang="zh-TW" dirty="0" smtClean="0"/>
              <a:t>) </a:t>
            </a:r>
            <a:r>
              <a:rPr lang="en-US" altLang="zh-TW" dirty="0" smtClean="0">
                <a:sym typeface="Wingdings" panose="05000000000000000000" pitchFamily="2" charset="2"/>
              </a:rPr>
              <a:t> Funded by Bug (</a:t>
            </a:r>
            <a:r>
              <a:rPr lang="zh-TW" altLang="en-US" dirty="0" smtClean="0">
                <a:sym typeface="Wingdings" panose="05000000000000000000" pitchFamily="2" charset="2"/>
              </a:rPr>
              <a:t>楊立偉學長</a:t>
            </a:r>
            <a:r>
              <a:rPr lang="en-US" altLang="zh-TW" dirty="0" smtClean="0">
                <a:sym typeface="Wingdings" panose="05000000000000000000" pitchFamily="2" charset="2"/>
              </a:rPr>
              <a:t>)</a:t>
            </a:r>
          </a:p>
          <a:p>
            <a:r>
              <a:rPr kumimoji="1" lang="en-US" altLang="zh-TW" dirty="0" err="1" smtClean="0">
                <a:sym typeface="Wingdings" panose="05000000000000000000" pitchFamily="2" charset="2"/>
              </a:rPr>
              <a:t>BenQ</a:t>
            </a:r>
            <a:r>
              <a:rPr kumimoji="1" lang="en-US" altLang="zh-TW" dirty="0" smtClean="0">
                <a:sym typeface="Wingdings" panose="05000000000000000000" pitchFamily="2" charset="2"/>
              </a:rPr>
              <a:t>, DSC Product Manager (1 year)</a:t>
            </a:r>
          </a:p>
          <a:p>
            <a:r>
              <a:rPr lang="en-US" altLang="zh-TW" dirty="0" smtClean="0">
                <a:sym typeface="Wingdings" panose="05000000000000000000" pitchFamily="2" charset="2"/>
              </a:rPr>
              <a:t>IBM CDL Taipei, Software Engineer (7 year)</a:t>
            </a:r>
          </a:p>
          <a:p>
            <a:r>
              <a:rPr kumimoji="1" lang="en-US" altLang="zh-TW" dirty="0" err="1" smtClean="0">
                <a:sym typeface="Wingdings" panose="05000000000000000000" pitchFamily="2" charset="2"/>
              </a:rPr>
              <a:t>Nexdoor</a:t>
            </a:r>
            <a:r>
              <a:rPr kumimoji="1" lang="en-US" altLang="zh-TW" dirty="0" smtClean="0">
                <a:sym typeface="Wingdings" panose="05000000000000000000" pitchFamily="2" charset="2"/>
              </a:rPr>
              <a:t> Inc., COO (1 year)</a:t>
            </a:r>
            <a:endParaRPr kumimoji="1"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353767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 descr="bg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About </a:t>
            </a:r>
            <a:r>
              <a:rPr lang="en-US" altLang="zh-TW" dirty="0" err="1" smtClean="0"/>
              <a:t>NExdoor</a:t>
            </a:r>
            <a:endParaRPr kumimoji="1"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TW" dirty="0" smtClean="0"/>
              <a:t>Where are you from?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65377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 descr="bg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About Small &amp; Mid-size Company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Who are you represent?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68989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Host a company</a:t>
            </a:r>
            <a:endParaRPr lang="en-US" altLang="zh-TW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It </a:t>
            </a:r>
            <a:r>
              <a:rPr lang="en-US" altLang="zh-TW" dirty="0"/>
              <a:t>i</a:t>
            </a:r>
            <a:r>
              <a:rPr lang="en-US" altLang="zh-TW" dirty="0" smtClean="0"/>
              <a:t>s a  </a:t>
            </a:r>
            <a:r>
              <a:rPr lang="en-US" altLang="zh-TW" dirty="0" smtClean="0">
                <a:solidFill>
                  <a:schemeClr val="accent6"/>
                </a:solidFill>
              </a:rPr>
              <a:t>TOUGH</a:t>
            </a:r>
            <a:r>
              <a:rPr lang="en-US" altLang="zh-TW" dirty="0" smtClean="0"/>
              <a:t> job</a:t>
            </a:r>
          </a:p>
          <a:p>
            <a:r>
              <a:rPr lang="en-US" altLang="zh-TW" dirty="0" smtClean="0"/>
              <a:t>It is about </a:t>
            </a:r>
            <a:r>
              <a:rPr lang="en-US" altLang="zh-TW" dirty="0" smtClean="0">
                <a:solidFill>
                  <a:schemeClr val="accent6"/>
                </a:solidFill>
              </a:rPr>
              <a:t>SURVIVAL</a:t>
            </a:r>
          </a:p>
          <a:p>
            <a:r>
              <a:rPr lang="en-US" altLang="zh-TW" dirty="0" smtClean="0"/>
              <a:t>Focus</a:t>
            </a:r>
          </a:p>
          <a:p>
            <a:r>
              <a:rPr kumimoji="1" lang="en-US" altLang="zh-TW" dirty="0" smtClean="0"/>
              <a:t>People</a:t>
            </a:r>
          </a:p>
          <a:p>
            <a:r>
              <a:rPr lang="en-US" altLang="zh-TW" dirty="0" smtClean="0">
                <a:solidFill>
                  <a:schemeClr val="accent1"/>
                </a:solidFill>
              </a:rPr>
              <a:t>Focus!</a:t>
            </a:r>
          </a:p>
          <a:p>
            <a:r>
              <a:rPr kumimoji="1" lang="en-US" altLang="zh-TW" dirty="0" smtClean="0">
                <a:solidFill>
                  <a:schemeClr val="accent1"/>
                </a:solidFill>
              </a:rPr>
              <a:t>People!</a:t>
            </a:r>
          </a:p>
          <a:p>
            <a:r>
              <a:rPr lang="en-US" altLang="zh-TW" dirty="0" smtClean="0">
                <a:solidFill>
                  <a:schemeClr val="accent6"/>
                </a:solidFill>
              </a:rPr>
              <a:t>Focus!!!</a:t>
            </a:r>
          </a:p>
          <a:p>
            <a:r>
              <a:rPr kumimoji="1" lang="en-US" altLang="zh-TW" dirty="0" smtClean="0">
                <a:solidFill>
                  <a:schemeClr val="accent6"/>
                </a:solidFill>
              </a:rPr>
              <a:t>People!!!</a:t>
            </a:r>
          </a:p>
          <a:p>
            <a:endParaRPr kumimoji="1"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223984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Software Development</a:t>
            </a:r>
            <a:endParaRPr lang="en-US" altLang="zh-TW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No much </a:t>
            </a:r>
            <a:r>
              <a:rPr lang="en-US" altLang="zh-TW" dirty="0" smtClean="0">
                <a:solidFill>
                  <a:schemeClr val="accent5"/>
                </a:solidFill>
              </a:rPr>
              <a:t>text documents</a:t>
            </a:r>
            <a:r>
              <a:rPr lang="en-US" altLang="zh-TW" dirty="0" smtClean="0"/>
              <a:t>, but</a:t>
            </a:r>
          </a:p>
          <a:p>
            <a:r>
              <a:rPr kumimoji="1" lang="en-US" altLang="zh-TW" dirty="0" smtClean="0"/>
              <a:t>Secure your </a:t>
            </a:r>
            <a:r>
              <a:rPr kumimoji="1" lang="en-US" altLang="zh-TW" dirty="0" smtClean="0">
                <a:solidFill>
                  <a:schemeClr val="accent6"/>
                </a:solidFill>
              </a:rPr>
              <a:t>source code</a:t>
            </a:r>
          </a:p>
          <a:p>
            <a:r>
              <a:rPr kumimoji="1" lang="en-US" altLang="zh-TW" dirty="0" smtClean="0">
                <a:solidFill>
                  <a:schemeClr val="accent6"/>
                </a:solidFill>
              </a:rPr>
              <a:t>Communication</a:t>
            </a:r>
            <a:r>
              <a:rPr kumimoji="1" lang="en-US" altLang="zh-TW" dirty="0" smtClean="0"/>
              <a:t> matters!</a:t>
            </a:r>
          </a:p>
          <a:p>
            <a:r>
              <a:rPr kumimoji="1" lang="en-US" altLang="zh-TW" dirty="0" smtClean="0"/>
              <a:t>Still team work</a:t>
            </a:r>
          </a:p>
          <a:p>
            <a:r>
              <a:rPr lang="en-US" altLang="zh-TW" dirty="0" smtClean="0"/>
              <a:t>Still process (agile, light weight)</a:t>
            </a:r>
          </a:p>
          <a:p>
            <a:r>
              <a:rPr kumimoji="1" lang="en-US" altLang="zh-TW" dirty="0" smtClean="0"/>
              <a:t>Still tools </a:t>
            </a:r>
          </a:p>
          <a:p>
            <a:r>
              <a:rPr lang="en-US" altLang="zh-TW" dirty="0" smtClean="0"/>
              <a:t>And, </a:t>
            </a:r>
            <a:r>
              <a:rPr lang="en-US" altLang="zh-TW" dirty="0" smtClean="0">
                <a:solidFill>
                  <a:schemeClr val="accent6"/>
                </a:solidFill>
              </a:rPr>
              <a:t>PEOPLE </a:t>
            </a:r>
            <a:r>
              <a:rPr lang="en-US" altLang="zh-TW" dirty="0" smtClean="0"/>
              <a:t>matters</a:t>
            </a:r>
            <a:r>
              <a:rPr lang="en-US" altLang="zh-TW" dirty="0"/>
              <a:t>!</a:t>
            </a:r>
            <a:endParaRPr kumimoji="1" lang="en-US" altLang="zh-TW" dirty="0" smtClean="0"/>
          </a:p>
          <a:p>
            <a:endParaRPr kumimoji="1"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228794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Joel’s Test</a:t>
            </a:r>
            <a:endParaRPr lang="zh-TW" altLang="en-US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TW" b="0" dirty="0"/>
              <a:t>Do you use </a:t>
            </a:r>
            <a:r>
              <a:rPr lang="en-US" altLang="zh-TW" b="0" dirty="0">
                <a:solidFill>
                  <a:schemeClr val="accent6"/>
                </a:solidFill>
              </a:rPr>
              <a:t>source control</a:t>
            </a:r>
            <a:r>
              <a:rPr lang="en-US" altLang="zh-TW" b="0" dirty="0"/>
              <a:t>?</a:t>
            </a:r>
          </a:p>
          <a:p>
            <a:r>
              <a:rPr lang="en-US" altLang="zh-TW" b="0" dirty="0"/>
              <a:t>Can you make a </a:t>
            </a:r>
            <a:r>
              <a:rPr lang="en-US" altLang="zh-TW" b="0" dirty="0">
                <a:solidFill>
                  <a:srgbClr val="F79646"/>
                </a:solidFill>
              </a:rPr>
              <a:t>build in one step</a:t>
            </a:r>
            <a:r>
              <a:rPr lang="en-US" altLang="zh-TW" b="0" dirty="0"/>
              <a:t>?</a:t>
            </a:r>
          </a:p>
          <a:p>
            <a:r>
              <a:rPr lang="en-US" altLang="zh-TW" b="0" dirty="0"/>
              <a:t>Do you make </a:t>
            </a:r>
            <a:r>
              <a:rPr lang="en-US" altLang="zh-TW" b="0" dirty="0">
                <a:solidFill>
                  <a:srgbClr val="F79646"/>
                </a:solidFill>
              </a:rPr>
              <a:t>daily builds</a:t>
            </a:r>
            <a:r>
              <a:rPr lang="en-US" altLang="zh-TW" b="0" dirty="0"/>
              <a:t>?</a:t>
            </a:r>
          </a:p>
          <a:p>
            <a:r>
              <a:rPr lang="en-US" altLang="zh-TW" b="0" dirty="0"/>
              <a:t>Do you have a </a:t>
            </a:r>
            <a:r>
              <a:rPr lang="en-US" altLang="zh-TW" b="0" dirty="0">
                <a:solidFill>
                  <a:srgbClr val="F79646"/>
                </a:solidFill>
              </a:rPr>
              <a:t>bug database</a:t>
            </a:r>
            <a:r>
              <a:rPr lang="en-US" altLang="zh-TW" b="0" dirty="0"/>
              <a:t>?</a:t>
            </a:r>
          </a:p>
          <a:p>
            <a:r>
              <a:rPr lang="en-US" altLang="zh-TW" b="0" dirty="0"/>
              <a:t>Do you </a:t>
            </a:r>
            <a:r>
              <a:rPr lang="en-US" altLang="zh-TW" b="0" dirty="0">
                <a:solidFill>
                  <a:srgbClr val="F79646"/>
                </a:solidFill>
              </a:rPr>
              <a:t>fix bugs</a:t>
            </a:r>
            <a:r>
              <a:rPr lang="en-US" altLang="zh-TW" b="0" dirty="0"/>
              <a:t> before writing new code?</a:t>
            </a:r>
          </a:p>
          <a:p>
            <a:r>
              <a:rPr lang="en-US" altLang="zh-TW" b="0" dirty="0"/>
              <a:t>Do you have an up-to-date </a:t>
            </a:r>
            <a:r>
              <a:rPr lang="en-US" altLang="zh-TW" b="0" dirty="0">
                <a:solidFill>
                  <a:srgbClr val="F79646"/>
                </a:solidFill>
              </a:rPr>
              <a:t>schedule</a:t>
            </a:r>
            <a:r>
              <a:rPr lang="en-US" altLang="zh-TW" b="0" dirty="0"/>
              <a:t>?</a:t>
            </a:r>
          </a:p>
          <a:p>
            <a:r>
              <a:rPr lang="en-US" altLang="zh-TW" b="0" dirty="0"/>
              <a:t>Do you have a </a:t>
            </a:r>
            <a:r>
              <a:rPr lang="en-US" altLang="zh-TW" b="0" dirty="0">
                <a:solidFill>
                  <a:srgbClr val="F79646"/>
                </a:solidFill>
              </a:rPr>
              <a:t>spec</a:t>
            </a:r>
            <a:r>
              <a:rPr lang="en-US" altLang="zh-TW" b="0" dirty="0"/>
              <a:t>?</a:t>
            </a:r>
          </a:p>
          <a:p>
            <a:r>
              <a:rPr lang="en-US" altLang="zh-TW" b="0" dirty="0"/>
              <a:t>Do programmers have </a:t>
            </a:r>
            <a:r>
              <a:rPr lang="en-US" altLang="zh-TW" b="0" dirty="0">
                <a:solidFill>
                  <a:srgbClr val="F79646"/>
                </a:solidFill>
              </a:rPr>
              <a:t>quiet</a:t>
            </a:r>
            <a:r>
              <a:rPr lang="en-US" altLang="zh-TW" b="0" dirty="0"/>
              <a:t> working conditions?</a:t>
            </a:r>
          </a:p>
          <a:p>
            <a:r>
              <a:rPr lang="en-US" altLang="zh-TW" b="0" dirty="0"/>
              <a:t>Do you use the </a:t>
            </a:r>
            <a:r>
              <a:rPr lang="en-US" altLang="zh-TW" b="0" dirty="0">
                <a:solidFill>
                  <a:srgbClr val="F79646"/>
                </a:solidFill>
              </a:rPr>
              <a:t>best tools</a:t>
            </a:r>
            <a:r>
              <a:rPr lang="en-US" altLang="zh-TW" b="0" dirty="0"/>
              <a:t> money can buy?</a:t>
            </a:r>
          </a:p>
          <a:p>
            <a:r>
              <a:rPr lang="en-US" altLang="zh-TW" b="0" dirty="0"/>
              <a:t>Do you have </a:t>
            </a:r>
            <a:r>
              <a:rPr lang="en-US" altLang="zh-TW" b="0" dirty="0">
                <a:solidFill>
                  <a:srgbClr val="F79646"/>
                </a:solidFill>
              </a:rPr>
              <a:t>testers</a:t>
            </a:r>
            <a:r>
              <a:rPr lang="en-US" altLang="zh-TW" b="0" dirty="0"/>
              <a:t>?</a:t>
            </a:r>
          </a:p>
          <a:p>
            <a:r>
              <a:rPr lang="en-US" altLang="zh-TW" b="0" dirty="0"/>
              <a:t>Do new candidates </a:t>
            </a:r>
            <a:r>
              <a:rPr lang="en-US" altLang="zh-TW" b="0" dirty="0">
                <a:solidFill>
                  <a:srgbClr val="F79646"/>
                </a:solidFill>
              </a:rPr>
              <a:t>write code</a:t>
            </a:r>
            <a:r>
              <a:rPr lang="en-US" altLang="zh-TW" b="0" dirty="0"/>
              <a:t> during their </a:t>
            </a:r>
            <a:r>
              <a:rPr lang="en-US" altLang="zh-TW" b="0" dirty="0">
                <a:solidFill>
                  <a:srgbClr val="F79646"/>
                </a:solidFill>
              </a:rPr>
              <a:t>interview</a:t>
            </a:r>
            <a:r>
              <a:rPr lang="en-US" altLang="zh-TW" b="0" dirty="0"/>
              <a:t>?</a:t>
            </a:r>
          </a:p>
          <a:p>
            <a:r>
              <a:rPr lang="en-US" altLang="zh-TW" b="0" dirty="0"/>
              <a:t>Do you do hallway </a:t>
            </a:r>
            <a:r>
              <a:rPr lang="en-US" altLang="zh-TW" b="0" dirty="0">
                <a:solidFill>
                  <a:srgbClr val="F79646"/>
                </a:solidFill>
              </a:rPr>
              <a:t>usability testing</a:t>
            </a:r>
            <a:r>
              <a:rPr lang="en-US" altLang="zh-TW" b="0" dirty="0" smtClean="0"/>
              <a:t>?</a:t>
            </a:r>
            <a:endParaRPr lang="en-US" altLang="zh-TW" b="0" dirty="0"/>
          </a:p>
        </p:txBody>
      </p:sp>
    </p:spTree>
    <p:extLst>
      <p:ext uri="{BB962C8B-B14F-4D97-AF65-F5344CB8AC3E}">
        <p14:creationId xmlns:p14="http://schemas.microsoft.com/office/powerpoint/2010/main" val="12712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 descr="bg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About tools</a:t>
            </a:r>
            <a:endParaRPr lang="en-US" altLang="zh-TW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What should I use?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8302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Tools – OS</a:t>
            </a:r>
            <a:endParaRPr kumimoji="1"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677333" y="1809751"/>
            <a:ext cx="7740526" cy="4662767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dirty="0" smtClean="0"/>
              <a:t>The base</a:t>
            </a:r>
          </a:p>
          <a:p>
            <a:r>
              <a:rPr lang="en-US" altLang="zh-TW" dirty="0" smtClean="0"/>
              <a:t>Windows </a:t>
            </a:r>
          </a:p>
          <a:p>
            <a:pPr lvl="1"/>
            <a:r>
              <a:rPr lang="en-US" altLang="zh-TW" dirty="0" smtClean="0"/>
              <a:t>Daily works</a:t>
            </a:r>
          </a:p>
          <a:p>
            <a:pPr lvl="1"/>
            <a:r>
              <a:rPr lang="en-US" altLang="zh-TW" dirty="0" smtClean="0"/>
              <a:t>Game</a:t>
            </a:r>
          </a:p>
          <a:p>
            <a:r>
              <a:rPr lang="en-US" altLang="zh-TW" dirty="0" smtClean="0"/>
              <a:t>Mac</a:t>
            </a:r>
          </a:p>
          <a:p>
            <a:pPr lvl="1"/>
            <a:r>
              <a:rPr lang="en-US" altLang="zh-TW" dirty="0" smtClean="0"/>
              <a:t>Daily works</a:t>
            </a:r>
          </a:p>
          <a:p>
            <a:pPr lvl="1"/>
            <a:r>
              <a:rPr lang="en-US" altLang="zh-TW" dirty="0" err="1" smtClean="0"/>
              <a:t>iOS</a:t>
            </a:r>
            <a:r>
              <a:rPr lang="en-US" altLang="zh-TW" dirty="0" smtClean="0"/>
              <a:t> development</a:t>
            </a:r>
            <a:endParaRPr lang="en-US" altLang="zh-TW" dirty="0"/>
          </a:p>
          <a:p>
            <a:r>
              <a:rPr lang="en-US" altLang="zh-TW" dirty="0"/>
              <a:t>	</a:t>
            </a:r>
            <a:r>
              <a:rPr lang="en-US" altLang="zh-TW" dirty="0" smtClean="0">
                <a:solidFill>
                  <a:srgbClr val="F79646"/>
                </a:solidFill>
              </a:rPr>
              <a:t>Unix family (Linux/Mac)</a:t>
            </a:r>
          </a:p>
          <a:p>
            <a:pPr lvl="1"/>
            <a:r>
              <a:rPr lang="en-US" altLang="zh-TW" dirty="0" smtClean="0"/>
              <a:t>Environment</a:t>
            </a:r>
          </a:p>
          <a:p>
            <a:pPr lvl="1"/>
            <a:r>
              <a:rPr lang="en-US" altLang="zh-TW" dirty="0" smtClean="0"/>
              <a:t>Command line</a:t>
            </a:r>
          </a:p>
          <a:p>
            <a:pPr lvl="1"/>
            <a:r>
              <a:rPr lang="en-US" altLang="zh-TW" dirty="0" smtClean="0"/>
              <a:t>Scripts (bash, python, </a:t>
            </a:r>
            <a:r>
              <a:rPr lang="en-US" altLang="zh-TW" dirty="0" err="1" smtClean="0"/>
              <a:t>perl</a:t>
            </a:r>
            <a:r>
              <a:rPr lang="en-US" altLang="zh-TW" dirty="0" smtClean="0"/>
              <a:t>, ruby)</a:t>
            </a:r>
          </a:p>
          <a:p>
            <a:r>
              <a:rPr lang="en-US" altLang="zh-TW" dirty="0" smtClean="0"/>
              <a:t>Mobile</a:t>
            </a:r>
          </a:p>
          <a:p>
            <a:pPr lvl="1"/>
            <a:r>
              <a:rPr lang="en-US" altLang="zh-TW" dirty="0" err="1" smtClean="0"/>
              <a:t>iOS</a:t>
            </a:r>
            <a:endParaRPr lang="en-US" altLang="zh-TW" dirty="0"/>
          </a:p>
          <a:p>
            <a:pPr lvl="1"/>
            <a:r>
              <a:rPr lang="en-US" altLang="zh-TW" dirty="0" smtClean="0"/>
              <a:t>Android</a:t>
            </a:r>
          </a:p>
          <a:p>
            <a:pPr lvl="1"/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293500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Tools – Language, IDE &amp; Editor</a:t>
            </a:r>
            <a:endParaRPr kumimoji="1"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677333" y="1809751"/>
            <a:ext cx="7740526" cy="4662767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dirty="0" smtClean="0"/>
              <a:t>Target platform, productivity</a:t>
            </a:r>
          </a:p>
          <a:p>
            <a:r>
              <a:rPr lang="en-US" altLang="zh-TW" dirty="0" err="1" smtClean="0"/>
              <a:t>iOS</a:t>
            </a:r>
            <a:r>
              <a:rPr lang="en-US" altLang="zh-TW" dirty="0" smtClean="0"/>
              <a:t> Development</a:t>
            </a:r>
          </a:p>
          <a:p>
            <a:pPr lvl="1"/>
            <a:r>
              <a:rPr lang="en-US" altLang="zh-TW" dirty="0" smtClean="0"/>
              <a:t>Objective-C</a:t>
            </a:r>
          </a:p>
          <a:p>
            <a:pPr lvl="1"/>
            <a:r>
              <a:rPr lang="en-US" altLang="zh-TW" dirty="0" err="1" smtClean="0"/>
              <a:t>Xcode</a:t>
            </a:r>
            <a:endParaRPr lang="en-US" altLang="zh-TW" dirty="0" smtClean="0"/>
          </a:p>
          <a:p>
            <a:r>
              <a:rPr lang="en-US" altLang="zh-TW" dirty="0" smtClean="0"/>
              <a:t>Android</a:t>
            </a:r>
          </a:p>
          <a:p>
            <a:pPr lvl="1"/>
            <a:r>
              <a:rPr lang="en-US" altLang="zh-TW" dirty="0" smtClean="0"/>
              <a:t>Java</a:t>
            </a:r>
          </a:p>
          <a:p>
            <a:pPr lvl="1"/>
            <a:r>
              <a:rPr lang="en-US" altLang="zh-TW" dirty="0" smtClean="0"/>
              <a:t>Eclipse + ADT</a:t>
            </a:r>
          </a:p>
          <a:p>
            <a:r>
              <a:rPr lang="en-US" altLang="zh-TW" dirty="0" smtClean="0"/>
              <a:t>Web</a:t>
            </a:r>
          </a:p>
          <a:p>
            <a:pPr lvl="1"/>
            <a:r>
              <a:rPr lang="en-US" altLang="zh-TW" dirty="0" smtClean="0"/>
              <a:t>PHP</a:t>
            </a:r>
          </a:p>
          <a:p>
            <a:pPr lvl="1"/>
            <a:r>
              <a:rPr lang="en-US" altLang="zh-TW" dirty="0" err="1" smtClean="0"/>
              <a:t>Subline</a:t>
            </a:r>
            <a:endParaRPr lang="en-US" altLang="zh-TW" dirty="0" smtClean="0"/>
          </a:p>
          <a:p>
            <a:r>
              <a:rPr lang="en-US" altLang="zh-TW" dirty="0" smtClean="0"/>
              <a:t>Unix</a:t>
            </a:r>
          </a:p>
          <a:p>
            <a:pPr lvl="1"/>
            <a:r>
              <a:rPr lang="en-US" altLang="zh-TW" dirty="0" smtClean="0"/>
              <a:t>Command line</a:t>
            </a:r>
          </a:p>
          <a:p>
            <a:pPr lvl="1"/>
            <a:r>
              <a:rPr lang="en-US" altLang="zh-TW" dirty="0" smtClean="0"/>
              <a:t>Bash</a:t>
            </a:r>
          </a:p>
          <a:p>
            <a:pPr lvl="1"/>
            <a:r>
              <a:rPr lang="en-US" altLang="zh-TW" dirty="0" smtClean="0"/>
              <a:t>Vi</a:t>
            </a:r>
          </a:p>
        </p:txBody>
      </p:sp>
    </p:spTree>
    <p:extLst>
      <p:ext uri="{BB962C8B-B14F-4D97-AF65-F5344CB8AC3E}">
        <p14:creationId xmlns:p14="http://schemas.microsoft.com/office/powerpoint/2010/main" val="5566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Tools – VCS</a:t>
            </a:r>
            <a:endParaRPr kumimoji="1"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677333" y="1809751"/>
            <a:ext cx="7740526" cy="4662767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Keep the record, coordination</a:t>
            </a:r>
          </a:p>
          <a:p>
            <a:r>
              <a:rPr lang="en-US" altLang="zh-TW" dirty="0" smtClean="0"/>
              <a:t>Traditional Version Control System</a:t>
            </a:r>
          </a:p>
          <a:p>
            <a:pPr lvl="1"/>
            <a:r>
              <a:rPr lang="en-US" altLang="zh-TW" dirty="0" smtClean="0"/>
              <a:t>Subversion (</a:t>
            </a:r>
            <a:r>
              <a:rPr lang="en-US" altLang="zh-TW" dirty="0" err="1" smtClean="0"/>
              <a:t>svn</a:t>
            </a:r>
            <a:r>
              <a:rPr lang="en-US" altLang="zh-TW" dirty="0" smtClean="0"/>
              <a:t>)</a:t>
            </a:r>
          </a:p>
          <a:p>
            <a:r>
              <a:rPr lang="en-US" altLang="zh-TW" dirty="0" smtClean="0"/>
              <a:t>Distributed Version Control System (DVCS)</a:t>
            </a:r>
          </a:p>
          <a:p>
            <a:pPr lvl="1"/>
            <a:r>
              <a:rPr lang="en-US" altLang="zh-TW" dirty="0" err="1" smtClean="0"/>
              <a:t>Git</a:t>
            </a:r>
            <a:r>
              <a:rPr lang="en-US" altLang="zh-TW" dirty="0" smtClean="0"/>
              <a:t> (</a:t>
            </a:r>
            <a:r>
              <a:rPr lang="en-US" altLang="zh-TW" dirty="0" err="1" smtClean="0"/>
              <a:t>git</a:t>
            </a:r>
            <a:r>
              <a:rPr lang="en-US" altLang="zh-TW" dirty="0" smtClean="0"/>
              <a:t>)</a:t>
            </a:r>
          </a:p>
          <a:p>
            <a:pPr lvl="1"/>
            <a:r>
              <a:rPr lang="en-US" altLang="zh-TW" dirty="0" smtClean="0"/>
              <a:t>Mercurial (hg)</a:t>
            </a:r>
          </a:p>
          <a:p>
            <a:r>
              <a:rPr lang="en-US" altLang="zh-TW" dirty="0" smtClean="0"/>
              <a:t>Host sites</a:t>
            </a:r>
          </a:p>
          <a:p>
            <a:pPr lvl="1"/>
            <a:r>
              <a:rPr lang="en-US" altLang="zh-TW" dirty="0" err="1" smtClean="0"/>
              <a:t>github</a:t>
            </a:r>
            <a:endParaRPr lang="en-US" altLang="zh-TW" dirty="0" smtClean="0"/>
          </a:p>
          <a:p>
            <a:endParaRPr lang="en-US" altLang="zh-TW" dirty="0" smtClean="0"/>
          </a:p>
          <a:p>
            <a:pPr lvl="1"/>
            <a:endParaRPr lang="en-US" altLang="zh-TW" dirty="0" smtClean="0"/>
          </a:p>
          <a:p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288928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Tools –Issue Tracking</a:t>
            </a:r>
            <a:endParaRPr kumimoji="1"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677333" y="1809751"/>
            <a:ext cx="7740526" cy="4662767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Group To do list</a:t>
            </a:r>
          </a:p>
          <a:p>
            <a:r>
              <a:rPr lang="en-US" altLang="zh-TW" dirty="0" smtClean="0"/>
              <a:t>Standalone</a:t>
            </a:r>
          </a:p>
          <a:p>
            <a:pPr lvl="1"/>
            <a:r>
              <a:rPr lang="en-US" altLang="zh-TW" dirty="0" err="1" smtClean="0"/>
              <a:t>Redmine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Mantis</a:t>
            </a:r>
          </a:p>
          <a:p>
            <a:r>
              <a:rPr lang="en-US" altLang="zh-TW" dirty="0" smtClean="0"/>
              <a:t>Host Sites</a:t>
            </a:r>
          </a:p>
          <a:p>
            <a:pPr lvl="1"/>
            <a:r>
              <a:rPr lang="en-US" altLang="zh-TW" dirty="0" err="1" smtClean="0"/>
              <a:t>Jira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Google codes</a:t>
            </a:r>
          </a:p>
          <a:p>
            <a:pPr lvl="1"/>
            <a:r>
              <a:rPr lang="en-US" altLang="zh-TW" dirty="0" err="1" smtClean="0"/>
              <a:t>github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07673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Tools –Project Repo</a:t>
            </a:r>
            <a:endParaRPr kumimoji="1"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677333" y="1809751"/>
            <a:ext cx="7740526" cy="4662767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Single place of information</a:t>
            </a:r>
          </a:p>
          <a:p>
            <a:r>
              <a:rPr lang="en-US" altLang="zh-TW" dirty="0" smtClean="0"/>
              <a:t>Wiki based</a:t>
            </a:r>
          </a:p>
          <a:p>
            <a:pPr lvl="1"/>
            <a:r>
              <a:rPr lang="en-US" altLang="zh-TW" dirty="0" smtClean="0"/>
              <a:t>JIRA</a:t>
            </a:r>
          </a:p>
          <a:p>
            <a:pPr lvl="1"/>
            <a:r>
              <a:rPr lang="en-US" altLang="zh-TW" dirty="0" smtClean="0"/>
              <a:t>Google code</a:t>
            </a:r>
          </a:p>
          <a:p>
            <a:pPr lvl="1"/>
            <a:r>
              <a:rPr lang="en-US" altLang="zh-TW" dirty="0" err="1" smtClean="0"/>
              <a:t>Github</a:t>
            </a:r>
            <a:endParaRPr lang="en-US" altLang="zh-TW" dirty="0" smtClean="0"/>
          </a:p>
          <a:p>
            <a:r>
              <a:rPr lang="en-US" altLang="zh-TW" dirty="0" smtClean="0"/>
              <a:t>File based</a:t>
            </a:r>
          </a:p>
          <a:p>
            <a:pPr lvl="1"/>
            <a:r>
              <a:rPr lang="en-US" altLang="zh-TW" dirty="0" err="1" smtClean="0"/>
              <a:t>Dropbox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Google Drive</a:t>
            </a:r>
          </a:p>
        </p:txBody>
      </p:sp>
    </p:spTree>
    <p:extLst>
      <p:ext uri="{BB962C8B-B14F-4D97-AF65-F5344CB8AC3E}">
        <p14:creationId xmlns:p14="http://schemas.microsoft.com/office/powerpoint/2010/main" val="1882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Tools – CI</a:t>
            </a:r>
            <a:endParaRPr kumimoji="1"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677333" y="1809751"/>
            <a:ext cx="7740526" cy="4662767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Build the code, daily</a:t>
            </a:r>
          </a:p>
          <a:p>
            <a:r>
              <a:rPr lang="en-US" altLang="zh-TW" dirty="0" smtClean="0"/>
              <a:t>Hudson</a:t>
            </a:r>
          </a:p>
        </p:txBody>
      </p:sp>
    </p:spTree>
    <p:extLst>
      <p:ext uri="{BB962C8B-B14F-4D97-AF65-F5344CB8AC3E}">
        <p14:creationId xmlns:p14="http://schemas.microsoft.com/office/powerpoint/2010/main" val="415048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 descr="bg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About process</a:t>
            </a:r>
            <a:endParaRPr lang="en-US" altLang="zh-TW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How should I act?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9594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Scrum</a:t>
            </a:r>
            <a:endParaRPr kumimoji="1"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677333" y="1809751"/>
            <a:ext cx="7740526" cy="4662767"/>
          </a:xfrm>
        </p:spPr>
        <p:txBody>
          <a:bodyPr>
            <a:normAutofit/>
          </a:bodyPr>
          <a:lstStyle/>
          <a:p>
            <a:r>
              <a:rPr lang="en-US" altLang="zh-TW" dirty="0"/>
              <a:t>Scrum is an </a:t>
            </a:r>
            <a:r>
              <a:rPr lang="en-US" altLang="zh-TW" dirty="0">
                <a:solidFill>
                  <a:schemeClr val="accent6"/>
                </a:solidFill>
              </a:rPr>
              <a:t>agile process </a:t>
            </a:r>
            <a:r>
              <a:rPr lang="en-US" altLang="zh-TW" dirty="0"/>
              <a:t>that allows us to focus on delivering the </a:t>
            </a:r>
            <a:r>
              <a:rPr lang="en-US" altLang="zh-TW" dirty="0">
                <a:solidFill>
                  <a:srgbClr val="F79646"/>
                </a:solidFill>
              </a:rPr>
              <a:t>highest business value</a:t>
            </a:r>
            <a:r>
              <a:rPr lang="en-US" altLang="zh-TW" dirty="0"/>
              <a:t> in the </a:t>
            </a:r>
            <a:r>
              <a:rPr lang="en-US" altLang="zh-TW" dirty="0">
                <a:solidFill>
                  <a:srgbClr val="F79646"/>
                </a:solidFill>
              </a:rPr>
              <a:t>shortest time</a:t>
            </a:r>
            <a:r>
              <a:rPr lang="en-US" altLang="zh-TW" dirty="0"/>
              <a:t>. </a:t>
            </a:r>
          </a:p>
          <a:p>
            <a:r>
              <a:rPr lang="en-US" altLang="zh-TW" dirty="0"/>
              <a:t>It allows us to </a:t>
            </a:r>
            <a:r>
              <a:rPr lang="en-US" altLang="zh-TW" dirty="0">
                <a:solidFill>
                  <a:srgbClr val="F79646"/>
                </a:solidFill>
              </a:rPr>
              <a:t>rapidly</a:t>
            </a:r>
            <a:r>
              <a:rPr lang="en-US" altLang="zh-TW" dirty="0"/>
              <a:t> and repeatedly inspect actual working software (every two weeks to one month).</a:t>
            </a:r>
          </a:p>
          <a:p>
            <a:r>
              <a:rPr lang="en-US" altLang="zh-TW" dirty="0"/>
              <a:t>The business sets the </a:t>
            </a:r>
            <a:r>
              <a:rPr lang="en-US" altLang="zh-TW" dirty="0">
                <a:solidFill>
                  <a:srgbClr val="F79646"/>
                </a:solidFill>
              </a:rPr>
              <a:t>priorities</a:t>
            </a:r>
            <a:r>
              <a:rPr lang="en-US" altLang="zh-TW" dirty="0"/>
              <a:t>. Teams self-organize to determine the best way to deliver the highest priority features. </a:t>
            </a:r>
          </a:p>
          <a:p>
            <a:r>
              <a:rPr lang="en-US" altLang="zh-TW" dirty="0"/>
              <a:t>Every two weeks to a month anyone can see real working software and decide to release it as is or continue to enhance it for another </a:t>
            </a:r>
            <a:r>
              <a:rPr lang="en-US" altLang="zh-TW" dirty="0">
                <a:solidFill>
                  <a:srgbClr val="F79646"/>
                </a:solidFill>
              </a:rPr>
              <a:t>sprint</a:t>
            </a:r>
            <a:r>
              <a:rPr lang="en-US" altLang="zh-TW" dirty="0"/>
              <a:t>.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81761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Scrum</a:t>
            </a:r>
            <a:endParaRPr kumimoji="1" lang="zh-TW" altLang="en-US" dirty="0"/>
          </a:p>
        </p:txBody>
      </p:sp>
      <p:grpSp>
        <p:nvGrpSpPr>
          <p:cNvPr id="7" name="Group 2"/>
          <p:cNvGrpSpPr>
            <a:grpSpLocks/>
          </p:cNvGrpSpPr>
          <p:nvPr/>
        </p:nvGrpSpPr>
        <p:grpSpPr bwMode="auto">
          <a:xfrm>
            <a:off x="495300" y="1955800"/>
            <a:ext cx="7945315" cy="939800"/>
            <a:chOff x="0" y="0"/>
            <a:chExt cx="5632" cy="592"/>
          </a:xfrm>
        </p:grpSpPr>
        <p:sp>
          <p:nvSpPr>
            <p:cNvPr id="8" name="Rectangle 3"/>
            <p:cNvSpPr>
              <a:spLocks/>
            </p:cNvSpPr>
            <p:nvPr/>
          </p:nvSpPr>
          <p:spPr bwMode="auto">
            <a:xfrm>
              <a:off x="3312" y="0"/>
              <a:ext cx="2320" cy="592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25400">
              <a:solidFill>
                <a:srgbClr val="00531C"/>
              </a:solidFill>
              <a:miter lim="800000"/>
              <a:headEnd/>
              <a:tailEnd/>
            </a:ln>
            <a:effectLst>
              <a:outerShdw blurRad="63500" dist="63500" dir="2700000" algn="ctr" rotWithShape="0">
                <a:schemeClr val="bg2">
                  <a:alpha val="29999"/>
                </a:schemeClr>
              </a:outerShdw>
            </a:effectLst>
          </p:spPr>
          <p:txBody>
            <a:bodyPr lIns="0" tIns="0" rIns="0" bIns="0" anchor="ctr"/>
            <a:lstStyle/>
            <a:p>
              <a:pPr>
                <a:tabLst>
                  <a:tab pos="1066800" algn="l"/>
                </a:tabLst>
              </a:pPr>
              <a:r>
                <a:rPr lang="en-US" sz="3000" dirty="0">
                  <a:solidFill>
                    <a:srgbClr val="FFFFFF"/>
                  </a:solidFill>
                  <a:cs typeface="Gill Sans" charset="0"/>
                </a:rPr>
                <a:t>Process and tools</a:t>
              </a:r>
            </a:p>
          </p:txBody>
        </p:sp>
        <p:sp>
          <p:nvSpPr>
            <p:cNvPr id="9" name="Rectangle 4"/>
            <p:cNvSpPr>
              <a:spLocks/>
            </p:cNvSpPr>
            <p:nvPr/>
          </p:nvSpPr>
          <p:spPr bwMode="auto">
            <a:xfrm>
              <a:off x="0" y="0"/>
              <a:ext cx="2320" cy="592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rgbClr val="003C83"/>
              </a:solidFill>
              <a:miter lim="800000"/>
              <a:headEnd/>
              <a:tailEnd/>
            </a:ln>
            <a:effectLst>
              <a:outerShdw blurRad="63500" dist="63500" dir="2700000" algn="ctr" rotWithShape="0">
                <a:schemeClr val="bg2">
                  <a:alpha val="29999"/>
                </a:schemeClr>
              </a:outerShdw>
            </a:effectLst>
          </p:spPr>
          <p:txBody>
            <a:bodyPr lIns="0" tIns="0" rIns="0" bIns="0" anchor="ctr"/>
            <a:lstStyle/>
            <a:p>
              <a:pPr>
                <a:tabLst>
                  <a:tab pos="1066800" algn="l"/>
                </a:tabLst>
              </a:pPr>
              <a:r>
                <a:rPr lang="en-US" sz="3000" dirty="0">
                  <a:solidFill>
                    <a:srgbClr val="FFFFFF"/>
                  </a:solidFill>
                  <a:cs typeface="Gill Sans" charset="0"/>
                </a:rPr>
                <a:t>Individuals and interactions</a:t>
              </a:r>
            </a:p>
          </p:txBody>
        </p:sp>
        <p:sp>
          <p:nvSpPr>
            <p:cNvPr id="10" name="Rectangle 5"/>
            <p:cNvSpPr>
              <a:spLocks/>
            </p:cNvSpPr>
            <p:nvPr/>
          </p:nvSpPr>
          <p:spPr bwMode="auto">
            <a:xfrm>
              <a:off x="2548" y="184"/>
              <a:ext cx="528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r>
                <a:rPr lang="en-US" sz="2400">
                  <a:solidFill>
                    <a:schemeClr val="tx1"/>
                  </a:solidFill>
                </a:rPr>
                <a:t>over</a:t>
              </a:r>
            </a:p>
          </p:txBody>
        </p:sp>
      </p:grpSp>
      <p:grpSp>
        <p:nvGrpSpPr>
          <p:cNvPr id="11" name="Group 6"/>
          <p:cNvGrpSpPr>
            <a:grpSpLocks/>
          </p:cNvGrpSpPr>
          <p:nvPr/>
        </p:nvGrpSpPr>
        <p:grpSpPr bwMode="auto">
          <a:xfrm>
            <a:off x="520700" y="5575300"/>
            <a:ext cx="7922743" cy="939800"/>
            <a:chOff x="0" y="0"/>
            <a:chExt cx="5616" cy="592"/>
          </a:xfrm>
        </p:grpSpPr>
        <p:sp>
          <p:nvSpPr>
            <p:cNvPr id="12" name="Rectangle 7"/>
            <p:cNvSpPr>
              <a:spLocks/>
            </p:cNvSpPr>
            <p:nvPr/>
          </p:nvSpPr>
          <p:spPr bwMode="auto">
            <a:xfrm>
              <a:off x="3296" y="0"/>
              <a:ext cx="2320" cy="592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25400">
              <a:solidFill>
                <a:srgbClr val="00531C"/>
              </a:solidFill>
              <a:miter lim="800000"/>
              <a:headEnd/>
              <a:tailEnd/>
            </a:ln>
            <a:effectLst>
              <a:outerShdw blurRad="63500" dist="63500" dir="2700000" algn="ctr" rotWithShape="0">
                <a:schemeClr val="bg2">
                  <a:alpha val="29999"/>
                </a:schemeClr>
              </a:outerShdw>
            </a:effectLst>
          </p:spPr>
          <p:txBody>
            <a:bodyPr lIns="0" tIns="0" rIns="0" bIns="0" anchor="ctr"/>
            <a:lstStyle/>
            <a:p>
              <a:pPr>
                <a:tabLst>
                  <a:tab pos="1066800" algn="l"/>
                </a:tabLst>
              </a:pPr>
              <a:r>
                <a:rPr lang="en-US" sz="3000">
                  <a:solidFill>
                    <a:srgbClr val="FFFFFF"/>
                  </a:solidFill>
                  <a:cs typeface="Gill Sans" charset="0"/>
                </a:rPr>
                <a:t>Following a plan</a:t>
              </a:r>
            </a:p>
          </p:txBody>
        </p:sp>
        <p:sp>
          <p:nvSpPr>
            <p:cNvPr id="13" name="Rectangle 8"/>
            <p:cNvSpPr>
              <a:spLocks/>
            </p:cNvSpPr>
            <p:nvPr/>
          </p:nvSpPr>
          <p:spPr bwMode="auto">
            <a:xfrm>
              <a:off x="0" y="0"/>
              <a:ext cx="2320" cy="592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rgbClr val="003C83"/>
              </a:solidFill>
              <a:miter lim="800000"/>
              <a:headEnd/>
              <a:tailEnd/>
            </a:ln>
            <a:effectLst>
              <a:outerShdw blurRad="63500" dist="63500" dir="2700000" algn="ctr" rotWithShape="0">
                <a:schemeClr val="bg2">
                  <a:alpha val="29999"/>
                </a:schemeClr>
              </a:outerShdw>
            </a:effectLst>
          </p:spPr>
          <p:txBody>
            <a:bodyPr lIns="0" tIns="0" rIns="0" bIns="0" anchor="ctr"/>
            <a:lstStyle/>
            <a:p>
              <a:pPr>
                <a:tabLst>
                  <a:tab pos="1066800" algn="l"/>
                </a:tabLst>
              </a:pPr>
              <a:r>
                <a:rPr lang="en-US" sz="3000">
                  <a:solidFill>
                    <a:srgbClr val="FFFFFF"/>
                  </a:solidFill>
                  <a:cs typeface="Gill Sans" charset="0"/>
                </a:rPr>
                <a:t>Responding to change</a:t>
              </a:r>
            </a:p>
          </p:txBody>
        </p:sp>
        <p:sp>
          <p:nvSpPr>
            <p:cNvPr id="14" name="Rectangle 9"/>
            <p:cNvSpPr>
              <a:spLocks/>
            </p:cNvSpPr>
            <p:nvPr/>
          </p:nvSpPr>
          <p:spPr bwMode="auto">
            <a:xfrm>
              <a:off x="2614" y="181"/>
              <a:ext cx="35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over</a:t>
              </a:r>
            </a:p>
          </p:txBody>
        </p:sp>
      </p:grpSp>
      <p:sp>
        <p:nvSpPr>
          <p:cNvPr id="15" name="Rectangle 10"/>
          <p:cNvSpPr>
            <a:spLocks/>
          </p:cNvSpPr>
          <p:nvPr/>
        </p:nvSpPr>
        <p:spPr bwMode="auto">
          <a:xfrm>
            <a:off x="1393825" y="6718300"/>
            <a:ext cx="4029087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2300">
                <a:solidFill>
                  <a:schemeClr val="tx1"/>
                </a:solidFill>
              </a:rPr>
              <a:t>Source: www.agilemanifesto.org</a:t>
            </a:r>
          </a:p>
        </p:txBody>
      </p:sp>
      <p:grpSp>
        <p:nvGrpSpPr>
          <p:cNvPr id="16" name="Group 11"/>
          <p:cNvGrpSpPr>
            <a:grpSpLocks/>
          </p:cNvGrpSpPr>
          <p:nvPr/>
        </p:nvGrpSpPr>
        <p:grpSpPr bwMode="auto">
          <a:xfrm>
            <a:off x="508000" y="3162300"/>
            <a:ext cx="7934029" cy="939800"/>
            <a:chOff x="0" y="0"/>
            <a:chExt cx="5624" cy="592"/>
          </a:xfrm>
        </p:grpSpPr>
        <p:sp>
          <p:nvSpPr>
            <p:cNvPr id="17" name="Rectangle 12"/>
            <p:cNvSpPr>
              <a:spLocks/>
            </p:cNvSpPr>
            <p:nvPr/>
          </p:nvSpPr>
          <p:spPr bwMode="auto">
            <a:xfrm>
              <a:off x="3304" y="0"/>
              <a:ext cx="2320" cy="592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25400">
              <a:solidFill>
                <a:srgbClr val="00531C"/>
              </a:solidFill>
              <a:miter lim="800000"/>
              <a:headEnd/>
              <a:tailEnd/>
            </a:ln>
            <a:effectLst>
              <a:outerShdw blurRad="63500" dist="63500" dir="2700000" algn="ctr" rotWithShape="0">
                <a:schemeClr val="bg2">
                  <a:alpha val="29999"/>
                </a:schemeClr>
              </a:outerShdw>
            </a:effectLst>
          </p:spPr>
          <p:txBody>
            <a:bodyPr lIns="0" tIns="0" rIns="0" bIns="0" anchor="ctr"/>
            <a:lstStyle/>
            <a:p>
              <a:pPr>
                <a:tabLst>
                  <a:tab pos="1066800" algn="l"/>
                </a:tabLst>
              </a:pPr>
              <a:r>
                <a:rPr lang="en-US" sz="3000">
                  <a:solidFill>
                    <a:srgbClr val="FFFFFF"/>
                  </a:solidFill>
                  <a:cs typeface="Gill Sans" charset="0"/>
                </a:rPr>
                <a:t>Comprehensive documentation</a:t>
              </a:r>
            </a:p>
          </p:txBody>
        </p:sp>
        <p:sp>
          <p:nvSpPr>
            <p:cNvPr id="18" name="Rectangle 13"/>
            <p:cNvSpPr>
              <a:spLocks/>
            </p:cNvSpPr>
            <p:nvPr/>
          </p:nvSpPr>
          <p:spPr bwMode="auto">
            <a:xfrm>
              <a:off x="0" y="0"/>
              <a:ext cx="2320" cy="592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rgbClr val="003C83"/>
              </a:solidFill>
              <a:miter lim="800000"/>
              <a:headEnd/>
              <a:tailEnd/>
            </a:ln>
            <a:effectLst>
              <a:outerShdw blurRad="63500" dist="63500" dir="2700000" algn="ctr" rotWithShape="0">
                <a:schemeClr val="bg2">
                  <a:alpha val="29999"/>
                </a:schemeClr>
              </a:outerShdw>
            </a:effectLst>
          </p:spPr>
          <p:txBody>
            <a:bodyPr lIns="0" tIns="0" rIns="0" bIns="0" anchor="ctr"/>
            <a:lstStyle/>
            <a:p>
              <a:pPr>
                <a:tabLst>
                  <a:tab pos="1066800" algn="l"/>
                </a:tabLst>
              </a:pPr>
              <a:r>
                <a:rPr lang="en-US" sz="3000">
                  <a:solidFill>
                    <a:srgbClr val="FFFFFF"/>
                  </a:solidFill>
                  <a:cs typeface="Gill Sans" charset="0"/>
                </a:rPr>
                <a:t>Working software</a:t>
              </a:r>
            </a:p>
          </p:txBody>
        </p:sp>
        <p:sp>
          <p:nvSpPr>
            <p:cNvPr id="19" name="Rectangle 14"/>
            <p:cNvSpPr>
              <a:spLocks/>
            </p:cNvSpPr>
            <p:nvPr/>
          </p:nvSpPr>
          <p:spPr bwMode="auto">
            <a:xfrm>
              <a:off x="2540" y="184"/>
              <a:ext cx="528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r>
                <a:rPr lang="en-US" sz="2400">
                  <a:solidFill>
                    <a:schemeClr val="tx1"/>
                  </a:solidFill>
                </a:rPr>
                <a:t>over</a:t>
              </a:r>
            </a:p>
          </p:txBody>
        </p:sp>
      </p:grpSp>
      <p:grpSp>
        <p:nvGrpSpPr>
          <p:cNvPr id="20" name="Group 15"/>
          <p:cNvGrpSpPr>
            <a:grpSpLocks/>
          </p:cNvGrpSpPr>
          <p:nvPr/>
        </p:nvGrpSpPr>
        <p:grpSpPr bwMode="auto">
          <a:xfrm>
            <a:off x="508000" y="4368800"/>
            <a:ext cx="7934029" cy="939800"/>
            <a:chOff x="0" y="0"/>
            <a:chExt cx="5624" cy="592"/>
          </a:xfrm>
        </p:grpSpPr>
        <p:sp>
          <p:nvSpPr>
            <p:cNvPr id="21" name="Rectangle 16"/>
            <p:cNvSpPr>
              <a:spLocks/>
            </p:cNvSpPr>
            <p:nvPr/>
          </p:nvSpPr>
          <p:spPr bwMode="auto">
            <a:xfrm>
              <a:off x="3304" y="0"/>
              <a:ext cx="2320" cy="592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25400">
              <a:solidFill>
                <a:srgbClr val="00531C"/>
              </a:solidFill>
              <a:miter lim="800000"/>
              <a:headEnd/>
              <a:tailEnd/>
            </a:ln>
            <a:effectLst>
              <a:outerShdw blurRad="63500" dist="63500" dir="2700000" algn="ctr" rotWithShape="0">
                <a:schemeClr val="bg2">
                  <a:alpha val="29999"/>
                </a:schemeClr>
              </a:outerShdw>
            </a:effectLst>
          </p:spPr>
          <p:txBody>
            <a:bodyPr lIns="0" tIns="0" rIns="0" bIns="0" anchor="ctr"/>
            <a:lstStyle/>
            <a:p>
              <a:pPr>
                <a:tabLst>
                  <a:tab pos="1066800" algn="l"/>
                </a:tabLst>
              </a:pPr>
              <a:r>
                <a:rPr lang="en-US" sz="3000">
                  <a:solidFill>
                    <a:srgbClr val="FFFFFF"/>
                  </a:solidFill>
                  <a:cs typeface="Gill Sans" charset="0"/>
                </a:rPr>
                <a:t>Contract negotiation</a:t>
              </a:r>
            </a:p>
          </p:txBody>
        </p:sp>
        <p:sp>
          <p:nvSpPr>
            <p:cNvPr id="22" name="Rectangle 17"/>
            <p:cNvSpPr>
              <a:spLocks/>
            </p:cNvSpPr>
            <p:nvPr/>
          </p:nvSpPr>
          <p:spPr bwMode="auto">
            <a:xfrm>
              <a:off x="0" y="0"/>
              <a:ext cx="2320" cy="592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rgbClr val="003C83"/>
              </a:solidFill>
              <a:miter lim="800000"/>
              <a:headEnd/>
              <a:tailEnd/>
            </a:ln>
            <a:effectLst>
              <a:outerShdw blurRad="63500" dist="63500" dir="2700000" algn="ctr" rotWithShape="0">
                <a:schemeClr val="bg2">
                  <a:alpha val="29999"/>
                </a:schemeClr>
              </a:outerShdw>
            </a:effectLst>
          </p:spPr>
          <p:txBody>
            <a:bodyPr lIns="0" tIns="0" rIns="0" bIns="0" anchor="ctr"/>
            <a:lstStyle/>
            <a:p>
              <a:pPr>
                <a:tabLst>
                  <a:tab pos="1066800" algn="l"/>
                </a:tabLst>
              </a:pPr>
              <a:r>
                <a:rPr lang="en-US" sz="3000">
                  <a:solidFill>
                    <a:srgbClr val="FFFFFF"/>
                  </a:solidFill>
                  <a:cs typeface="Gill Sans" charset="0"/>
                </a:rPr>
                <a:t>Customer collaboration</a:t>
              </a:r>
            </a:p>
          </p:txBody>
        </p:sp>
        <p:sp>
          <p:nvSpPr>
            <p:cNvPr id="23" name="Rectangle 18"/>
            <p:cNvSpPr>
              <a:spLocks/>
            </p:cNvSpPr>
            <p:nvPr/>
          </p:nvSpPr>
          <p:spPr bwMode="auto">
            <a:xfrm>
              <a:off x="2540" y="184"/>
              <a:ext cx="528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r>
                <a:rPr lang="en-US" sz="2400">
                  <a:solidFill>
                    <a:schemeClr val="tx1"/>
                  </a:solidFill>
                </a:rPr>
                <a:t>over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748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Scrum</a:t>
            </a:r>
            <a:endParaRPr lang="en-US" dirty="0"/>
          </a:p>
        </p:txBody>
      </p:sp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2297233"/>
            <a:ext cx="8790405" cy="4082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25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UI Flow</a:t>
            </a:r>
            <a:endParaRPr kumimoji="1"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677333" y="1809751"/>
            <a:ext cx="7740526" cy="4662767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Apps is focus on the User Interface (UI) flow and User Experience (UX) than software functions.</a:t>
            </a:r>
          </a:p>
          <a:p>
            <a:r>
              <a:rPr lang="en-US" altLang="zh-TW" dirty="0" smtClean="0"/>
              <a:t>UI </a:t>
            </a:r>
            <a:r>
              <a:rPr lang="en-US" altLang="zh-TW" smtClean="0"/>
              <a:t>flow defines: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Screen to screen flow</a:t>
            </a:r>
          </a:p>
          <a:p>
            <a:pPr lvl="1"/>
            <a:r>
              <a:rPr lang="en-US" altLang="zh-TW" dirty="0" smtClean="0"/>
              <a:t>Data on the screen</a:t>
            </a:r>
          </a:p>
          <a:p>
            <a:pPr lvl="1"/>
            <a:r>
              <a:rPr lang="en-US" altLang="zh-TW" dirty="0" smtClean="0"/>
              <a:t>Interaction on the screen</a:t>
            </a:r>
          </a:p>
          <a:p>
            <a:pPr lvl="1"/>
            <a:r>
              <a:rPr lang="en-US" altLang="zh-TW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0492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Test</a:t>
            </a:r>
            <a:endParaRPr kumimoji="1"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677333" y="1809751"/>
            <a:ext cx="7740526" cy="4662767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Software Always need to be tested</a:t>
            </a:r>
          </a:p>
          <a:p>
            <a:r>
              <a:rPr lang="en-US" altLang="zh-TW" dirty="0" smtClean="0"/>
              <a:t>Development vs. Testing</a:t>
            </a:r>
          </a:p>
          <a:p>
            <a:r>
              <a:rPr lang="en-US" altLang="zh-TW" dirty="0" smtClean="0"/>
              <a:t>Respect tester.</a:t>
            </a:r>
          </a:p>
          <a:p>
            <a:pPr lvl="1"/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297727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 descr="bg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About People</a:t>
            </a:r>
            <a:endParaRPr lang="en-US" altLang="zh-TW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How should I work with others?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748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The Truth about People</a:t>
            </a:r>
            <a:endParaRPr kumimoji="1"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677333" y="1809751"/>
            <a:ext cx="7740526" cy="4662767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Single most important thing to know in the world: </a:t>
            </a:r>
            <a:r>
              <a:rPr lang="en-US" altLang="zh-TW" dirty="0" smtClean="0">
                <a:solidFill>
                  <a:srgbClr val="F79646"/>
                </a:solidFill>
              </a:rPr>
              <a:t>People</a:t>
            </a:r>
          </a:p>
          <a:p>
            <a:r>
              <a:rPr lang="en-US" altLang="zh-TW" dirty="0" smtClean="0"/>
              <a:t>Know yourself</a:t>
            </a:r>
          </a:p>
          <a:p>
            <a:r>
              <a:rPr lang="zh-TW" altLang="en-US" dirty="0" smtClean="0"/>
              <a:t>一樣米養百種人</a:t>
            </a:r>
            <a:endParaRPr lang="en-US" altLang="zh-TW" dirty="0" smtClean="0"/>
          </a:p>
          <a:p>
            <a:r>
              <a:rPr lang="en-US" altLang="zh-TW" dirty="0" smtClean="0"/>
              <a:t>Read other people</a:t>
            </a:r>
          </a:p>
          <a:p>
            <a:r>
              <a:rPr lang="en-US" altLang="zh-TW" smtClean="0"/>
              <a:t>Influence matters</a:t>
            </a:r>
          </a:p>
        </p:txBody>
      </p:sp>
    </p:spTree>
    <p:extLst>
      <p:ext uri="{BB962C8B-B14F-4D97-AF65-F5344CB8AC3E}">
        <p14:creationId xmlns:p14="http://schemas.microsoft.com/office/powerpoint/2010/main" val="56368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 descr="bg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About you</a:t>
            </a:r>
            <a:endParaRPr lang="en-US" altLang="zh-TW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What I should learn from this class?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48544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Suggestions</a:t>
            </a:r>
            <a:endParaRPr kumimoji="1"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677333" y="1809751"/>
            <a:ext cx="7740526" cy="4662767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dirty="0" smtClean="0"/>
              <a:t>Small company vs. Big company</a:t>
            </a:r>
          </a:p>
          <a:p>
            <a:pPr lvl="1"/>
            <a:r>
              <a:rPr lang="en-US" altLang="zh-TW" dirty="0" smtClean="0"/>
              <a:t>Defined vs. Flexibility</a:t>
            </a:r>
            <a:endParaRPr lang="en-US" altLang="zh-TW" dirty="0"/>
          </a:p>
          <a:p>
            <a:pPr lvl="1"/>
            <a:r>
              <a:rPr lang="en-US" altLang="zh-TW" dirty="0" smtClean="0"/>
              <a:t>Certainty vs. Uncertainty</a:t>
            </a:r>
          </a:p>
          <a:p>
            <a:pPr lvl="1"/>
            <a:r>
              <a:rPr lang="en-US" altLang="zh-TW" dirty="0" smtClean="0"/>
              <a:t>Career ladder vs. Career boost</a:t>
            </a:r>
          </a:p>
          <a:p>
            <a:pPr lvl="1"/>
            <a:r>
              <a:rPr lang="en-US" altLang="zh-TW" dirty="0" smtClean="0"/>
              <a:t>Focus vs. Diversity</a:t>
            </a:r>
          </a:p>
          <a:p>
            <a:r>
              <a:rPr lang="en-US" altLang="zh-TW" dirty="0" smtClean="0"/>
              <a:t>Keep in mind</a:t>
            </a:r>
          </a:p>
          <a:p>
            <a:pPr lvl="1"/>
            <a:r>
              <a:rPr lang="en-US" altLang="zh-TW" dirty="0" smtClean="0"/>
              <a:t>Risk and Return</a:t>
            </a:r>
          </a:p>
          <a:p>
            <a:pPr lvl="1"/>
            <a:r>
              <a:rPr lang="en-US" altLang="zh-TW" dirty="0" smtClean="0"/>
              <a:t>Process and People</a:t>
            </a:r>
          </a:p>
          <a:p>
            <a:pPr lvl="1"/>
            <a:r>
              <a:rPr lang="en-US" altLang="zh-TW" dirty="0" smtClean="0"/>
              <a:t>Communication</a:t>
            </a:r>
          </a:p>
          <a:p>
            <a:r>
              <a:rPr lang="en-US" altLang="zh-TW" dirty="0" smtClean="0"/>
              <a:t>Other things</a:t>
            </a:r>
          </a:p>
          <a:p>
            <a:pPr lvl="1"/>
            <a:r>
              <a:rPr lang="en-US" altLang="zh-TW" dirty="0" smtClean="0"/>
              <a:t>Open your mind</a:t>
            </a:r>
          </a:p>
          <a:p>
            <a:pPr lvl="1"/>
            <a:r>
              <a:rPr lang="en-US" altLang="zh-TW" dirty="0" smtClean="0"/>
              <a:t>Watch things from the view of your boss</a:t>
            </a:r>
          </a:p>
          <a:p>
            <a:pPr lvl="1"/>
            <a:r>
              <a:rPr lang="en-US" altLang="zh-TW" dirty="0" smtClean="0">
                <a:solidFill>
                  <a:srgbClr val="F79646"/>
                </a:solidFill>
              </a:rPr>
              <a:t>Leadership</a:t>
            </a:r>
            <a:r>
              <a:rPr lang="en-US" altLang="zh-TW" dirty="0" smtClean="0"/>
              <a:t> always matters</a:t>
            </a:r>
          </a:p>
          <a:p>
            <a:pPr lvl="1"/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85532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 descr="bg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Questions?</a:t>
            </a:r>
            <a:endParaRPr lang="en-US" altLang="zh-TW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Now it is your turn…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5151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版面配置區 8" descr="497f77ea43247b5347f23f3d0d359268ea4fcb3b.png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文字版面配置區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 smtClean="0"/>
              <a:t>COO</a:t>
            </a:r>
            <a:endParaRPr lang="en-US" altLang="zh-TW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TW" dirty="0" smtClean="0"/>
              <a:t>Dave Lin</a:t>
            </a:r>
            <a:endParaRPr kumimoji="1" lang="zh-TW" altLang="en-US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US" altLang="zh-TW" dirty="0"/>
              <a:t>Tel</a:t>
            </a:r>
            <a:r>
              <a:rPr lang="zh-TW" altLang="en-US" dirty="0" smtClean="0">
                <a:sym typeface="Wingdings" pitchFamily="2" charset="2"/>
              </a:rPr>
              <a:t>：</a:t>
            </a:r>
            <a:r>
              <a:rPr lang="en-US" altLang="zh-TW" dirty="0" smtClean="0">
                <a:sym typeface="Wingdings" pitchFamily="2" charset="2"/>
              </a:rPr>
              <a:t>02-2752-5112 ext.118</a:t>
            </a:r>
            <a:endParaRPr lang="en-US" altLang="zh-TW" dirty="0">
              <a:sym typeface="Wingdings" pitchFamily="2" charset="2"/>
            </a:endParaRPr>
          </a:p>
          <a:p>
            <a:r>
              <a:rPr lang="en-US" altLang="zh-TW" dirty="0" smtClean="0"/>
              <a:t>Mobile</a:t>
            </a:r>
            <a:r>
              <a:rPr lang="zh-TW" altLang="en-US" dirty="0" smtClean="0"/>
              <a:t>：</a:t>
            </a:r>
            <a:r>
              <a:rPr lang="en-US" altLang="zh-TW" dirty="0" smtClean="0"/>
              <a:t>0912-715-66</a:t>
            </a:r>
          </a:p>
          <a:p>
            <a:r>
              <a:rPr lang="en-US" altLang="zh-TW" dirty="0" smtClean="0"/>
              <a:t>E-Mail</a:t>
            </a:r>
            <a:r>
              <a:rPr lang="zh-TW" altLang="en-US" dirty="0" smtClean="0"/>
              <a:t>：</a:t>
            </a:r>
            <a:r>
              <a:rPr lang="en-US" altLang="zh-TW" u="sng" dirty="0" smtClean="0"/>
              <a:t>davelin@nexdoor.cc</a:t>
            </a:r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en-US" altLang="zh-TW" sz="2800" dirty="0" smtClean="0">
                <a:latin typeface="Arial Rounded MT Bold"/>
                <a:cs typeface="Arial Rounded MT Bold"/>
              </a:rPr>
              <a:t>Thank You For Listening !!</a:t>
            </a:r>
            <a:endParaRPr kumimoji="1" lang="zh-TW" altLang="en-US" sz="2800" dirty="0">
              <a:latin typeface="Arial Rounded MT Bold"/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46483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7264</TotalTime>
  <Words>714</Words>
  <Application>Microsoft Macintosh PowerPoint</Application>
  <PresentationFormat>On-screen Show (4:3)</PresentationFormat>
  <Paragraphs>183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佈景主題</vt:lpstr>
      <vt:lpstr>SDM of Small Company</vt:lpstr>
      <vt:lpstr>PowerPoint Presentation</vt:lpstr>
      <vt:lpstr>About Dave Lin</vt:lpstr>
      <vt:lpstr>Personal Profile</vt:lpstr>
      <vt:lpstr>About NExdoor</vt:lpstr>
      <vt:lpstr>PowerPoint Presentation</vt:lpstr>
      <vt:lpstr>About Small &amp; Mid-size Company</vt:lpstr>
      <vt:lpstr>Host a company</vt:lpstr>
      <vt:lpstr>Software Development</vt:lpstr>
      <vt:lpstr>Joel’s Test</vt:lpstr>
      <vt:lpstr>About tools</vt:lpstr>
      <vt:lpstr>Tools – OS</vt:lpstr>
      <vt:lpstr>Tools – Language, IDE &amp; Editor</vt:lpstr>
      <vt:lpstr>Tools – VCS</vt:lpstr>
      <vt:lpstr>Tools –Issue Tracking</vt:lpstr>
      <vt:lpstr>Tools –Project Repo</vt:lpstr>
      <vt:lpstr>Tools – CI</vt:lpstr>
      <vt:lpstr>About process</vt:lpstr>
      <vt:lpstr>Scrum</vt:lpstr>
      <vt:lpstr>Scrum</vt:lpstr>
      <vt:lpstr>Scrum</vt:lpstr>
      <vt:lpstr>UI Flow</vt:lpstr>
      <vt:lpstr>Test</vt:lpstr>
      <vt:lpstr>About People</vt:lpstr>
      <vt:lpstr>The Truth about People</vt:lpstr>
      <vt:lpstr>About you</vt:lpstr>
      <vt:lpstr>Suggestions</vt:lpstr>
      <vt:lpstr>Questions?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Nexdoor</dc:title>
  <dc:creator>iMac_4 Nexdoor</dc:creator>
  <cp:lastModifiedBy>Lin Dave</cp:lastModifiedBy>
  <cp:revision>160</cp:revision>
  <dcterms:created xsi:type="dcterms:W3CDTF">2012-08-30T09:04:03Z</dcterms:created>
  <dcterms:modified xsi:type="dcterms:W3CDTF">2012-09-20T09:55:16Z</dcterms:modified>
</cp:coreProperties>
</file>